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82" r:id="rId2"/>
    <p:sldId id="263" r:id="rId3"/>
    <p:sldId id="281" r:id="rId4"/>
    <p:sldId id="283" r:id="rId5"/>
    <p:sldId id="279" r:id="rId6"/>
    <p:sldId id="280" r:id="rId7"/>
    <p:sldId id="278" r:id="rId8"/>
    <p:sldId id="264" r:id="rId9"/>
    <p:sldId id="295" r:id="rId10"/>
    <p:sldId id="296" r:id="rId11"/>
    <p:sldId id="274" r:id="rId12"/>
    <p:sldId id="293" r:id="rId13"/>
    <p:sldId id="294" r:id="rId14"/>
    <p:sldId id="292" r:id="rId15"/>
    <p:sldId id="298" r:id="rId16"/>
    <p:sldId id="302" r:id="rId17"/>
    <p:sldId id="303" r:id="rId18"/>
    <p:sldId id="297" r:id="rId19"/>
    <p:sldId id="301" r:id="rId20"/>
    <p:sldId id="300" r:id="rId21"/>
    <p:sldId id="299" r:id="rId22"/>
    <p:sldId id="304" r:id="rId23"/>
    <p:sldId id="305" r:id="rId24"/>
    <p:sldId id="306" r:id="rId25"/>
    <p:sldId id="307" r:id="rId26"/>
    <p:sldId id="284" r:id="rId27"/>
    <p:sldId id="285" r:id="rId28"/>
    <p:sldId id="308" r:id="rId29"/>
    <p:sldId id="310" r:id="rId30"/>
    <p:sldId id="309" r:id="rId31"/>
    <p:sldId id="286" r:id="rId32"/>
    <p:sldId id="312" r:id="rId33"/>
    <p:sldId id="311" r:id="rId34"/>
    <p:sldId id="314" r:id="rId35"/>
    <p:sldId id="315" r:id="rId36"/>
    <p:sldId id="316" r:id="rId37"/>
    <p:sldId id="313" r:id="rId38"/>
    <p:sldId id="317" r:id="rId39"/>
    <p:sldId id="287" r:id="rId40"/>
    <p:sldId id="288" r:id="rId41"/>
    <p:sldId id="318" r:id="rId42"/>
    <p:sldId id="289" r:id="rId43"/>
    <p:sldId id="319" r:id="rId44"/>
    <p:sldId id="320" r:id="rId45"/>
    <p:sldId id="291" r:id="rId46"/>
    <p:sldId id="321" r:id="rId47"/>
    <p:sldId id="322" r:id="rId48"/>
    <p:sldId id="323" r:id="rId49"/>
    <p:sldId id="324" r:id="rId50"/>
    <p:sldId id="327" r:id="rId51"/>
    <p:sldId id="325" r:id="rId52"/>
    <p:sldId id="32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37" autoAdjust="0"/>
  </p:normalViewPr>
  <p:slideViewPr>
    <p:cSldViewPr>
      <p:cViewPr varScale="1">
        <p:scale>
          <a:sx n="49" d="100"/>
          <a:sy n="49" d="100"/>
        </p:scale>
        <p:origin x="13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567C9-1F20-4B76-BAE7-7887E66BD7A1}" type="datetimeFigureOut">
              <a:rPr lang="en-US" smtClean="0"/>
              <a:t>04/08/2023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E9A9C-99E2-4DE5-B5C7-C54836BF6EDC}" type="slidenum">
              <a:rPr lang="en-US" smtClean="0"/>
              <a:t>‹#›</a:t>
            </a:fld>
            <a:endParaRPr lang="en-US"/>
          </a:p>
        </p:txBody>
      </p:sp>
    </p:spTree>
    <p:extLst>
      <p:ext uri="{BB962C8B-B14F-4D97-AF65-F5344CB8AC3E}">
        <p14:creationId xmlns:p14="http://schemas.microsoft.com/office/powerpoint/2010/main" val="408211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E9A9C-99E2-4DE5-B5C7-C54836BF6EDC}" type="slidenum">
              <a:rPr lang="en-US" smtClean="0"/>
              <a:t>13</a:t>
            </a:fld>
            <a:endParaRPr lang="en-US"/>
          </a:p>
        </p:txBody>
      </p:sp>
    </p:spTree>
    <p:extLst>
      <p:ext uri="{BB962C8B-B14F-4D97-AF65-F5344CB8AC3E}">
        <p14:creationId xmlns:p14="http://schemas.microsoft.com/office/powerpoint/2010/main" val="412963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DDFC5D-831E-4F6E-92FF-67E8318A6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04/08/2023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3D05E1-2792-4F9F-ABEB-F9D78DC6A239}" type="datetimeFigureOut">
              <a:rPr lang="en-US" smtClean="0"/>
              <a:pPr/>
              <a:t>04/08/2023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DDFC5D-831E-4F6E-92FF-67E8318A6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469720" y="1212937"/>
            <a:ext cx="5648623" cy="1439982"/>
          </a:xfrm>
        </p:spPr>
        <p:txBody>
          <a:bodyPr/>
          <a:lstStyle/>
          <a:p>
            <a:pPr algn="ctr"/>
            <a:r>
              <a:rPr lang="ar-JO" sz="4800" dirty="0">
                <a:solidFill>
                  <a:schemeClr val="accent2">
                    <a:lumMod val="75000"/>
                  </a:schemeClr>
                </a:solidFill>
                <a:cs typeface="PG_Jundian" pitchFamily="2" charset="-78"/>
              </a:rPr>
              <a:t>علم العقاب</a:t>
            </a:r>
            <a:br>
              <a:rPr lang="ar-JO" sz="4800" dirty="0">
                <a:solidFill>
                  <a:schemeClr val="accent3">
                    <a:lumMod val="50000"/>
                  </a:schemeClr>
                </a:solidFill>
                <a:cs typeface="PG_Jundian" pitchFamily="2" charset="-78"/>
              </a:rPr>
            </a:br>
            <a:r>
              <a:rPr lang="ar-JO" sz="4800" dirty="0">
                <a:solidFill>
                  <a:schemeClr val="accent3">
                    <a:lumMod val="50000"/>
                  </a:schemeClr>
                </a:solidFill>
                <a:cs typeface="PG_Jundian" pitchFamily="2" charset="-78"/>
              </a:rPr>
              <a:t>د.تريسكة تحسين عبدالله</a:t>
            </a:r>
            <a:endParaRPr lang="en-US" sz="4800" dirty="0">
              <a:solidFill>
                <a:schemeClr val="accent3">
                  <a:lumMod val="50000"/>
                </a:schemeClr>
              </a:solidFill>
              <a:cs typeface="PG_Jundian" pitchFamily="2" charset="-78"/>
            </a:endParaRPr>
          </a:p>
        </p:txBody>
      </p:sp>
      <p:sp>
        <p:nvSpPr>
          <p:cNvPr id="3" name="Subtitle 2"/>
          <p:cNvSpPr>
            <a:spLocks noGrp="1"/>
          </p:cNvSpPr>
          <p:nvPr>
            <p:ph type="subTitle" idx="1"/>
          </p:nvPr>
        </p:nvSpPr>
        <p:spPr/>
        <p:txBody>
          <a:bodyPr>
            <a:noAutofit/>
          </a:bodyPr>
          <a:lstStyle/>
          <a:p>
            <a:pPr algn="ctr"/>
            <a:r>
              <a:rPr lang="ar-JO" sz="4000" dirty="0"/>
              <a:t>2022-2023</a:t>
            </a:r>
            <a:endParaRPr lang="en-US" sz="4000" dirty="0"/>
          </a:p>
        </p:txBody>
      </p:sp>
    </p:spTree>
    <p:extLst>
      <p:ext uri="{BB962C8B-B14F-4D97-AF65-F5344CB8AC3E}">
        <p14:creationId xmlns:p14="http://schemas.microsoft.com/office/powerpoint/2010/main" val="95958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14EE-F268-4056-BF5F-7AFA2EDF6F08}"/>
              </a:ext>
            </a:extLst>
          </p:cNvPr>
          <p:cNvSpPr>
            <a:spLocks noGrp="1"/>
          </p:cNvSpPr>
          <p:nvPr>
            <p:ph type="title"/>
          </p:nvPr>
        </p:nvSpPr>
        <p:spPr/>
        <p:txBody>
          <a:bodyPr>
            <a:normAutofit fontScale="90000"/>
          </a:bodyPr>
          <a:lstStyle/>
          <a:p>
            <a:pPr algn="ctr" rtl="1"/>
            <a:r>
              <a:rPr lang="ar-IQ" sz="4800" b="1" dirty="0">
                <a:solidFill>
                  <a:srgbClr val="0070C0"/>
                </a:solidFill>
                <a:cs typeface="+mn-cs"/>
              </a:rPr>
              <a:t>عناصر وخصائص العقوبة</a:t>
            </a:r>
            <a:endParaRPr lang="en-US" sz="4800" b="1" dirty="0">
              <a:solidFill>
                <a:srgbClr val="0070C0"/>
              </a:solidFill>
              <a:cs typeface="+mn-cs"/>
            </a:endParaRPr>
          </a:p>
        </p:txBody>
      </p:sp>
      <p:sp>
        <p:nvSpPr>
          <p:cNvPr id="3" name="Text Placeholder 2">
            <a:extLst>
              <a:ext uri="{FF2B5EF4-FFF2-40B4-BE49-F238E27FC236}">
                <a16:creationId xmlns:a16="http://schemas.microsoft.com/office/drawing/2014/main" id="{35070D9C-AEEB-4C2E-B5A6-18DD71D96A61}"/>
              </a:ext>
            </a:extLst>
          </p:cNvPr>
          <p:cNvSpPr>
            <a:spLocks noGrp="1"/>
          </p:cNvSpPr>
          <p:nvPr>
            <p:ph type="body" idx="1"/>
          </p:nvPr>
        </p:nvSpPr>
        <p:spPr/>
        <p:txBody>
          <a:bodyPr/>
          <a:lstStyle/>
          <a:p>
            <a:endParaRPr lang="en-US"/>
          </a:p>
        </p:txBody>
      </p:sp>
      <p:sp>
        <p:nvSpPr>
          <p:cNvPr id="5" name="Content Placeholder 4">
            <a:extLst>
              <a:ext uri="{FF2B5EF4-FFF2-40B4-BE49-F238E27FC236}">
                <a16:creationId xmlns:a16="http://schemas.microsoft.com/office/drawing/2014/main" id="{D68793C1-D728-42CC-91DE-7B0B44B5CFA7}"/>
              </a:ext>
            </a:extLst>
          </p:cNvPr>
          <p:cNvSpPr>
            <a:spLocks noGrp="1"/>
          </p:cNvSpPr>
          <p:nvPr>
            <p:ph sz="half" idx="2"/>
          </p:nvPr>
        </p:nvSpPr>
        <p:spPr>
          <a:xfrm>
            <a:off x="457200" y="1066800"/>
            <a:ext cx="3581400" cy="4319257"/>
          </a:xfrm>
        </p:spPr>
        <p:txBody>
          <a:bodyPr>
            <a:normAutofit/>
          </a:bodyPr>
          <a:lstStyle/>
          <a:p>
            <a:pPr marL="109728" indent="0" algn="r" rtl="1">
              <a:buNone/>
            </a:pPr>
            <a:r>
              <a:rPr lang="ar-IQ" sz="4000" b="1" u="sng" dirty="0"/>
              <a:t>خصائص العقوبة</a:t>
            </a:r>
          </a:p>
          <a:p>
            <a:pPr marL="109728" indent="0" algn="r" rtl="1">
              <a:buNone/>
            </a:pPr>
            <a:r>
              <a:rPr lang="ar-IQ" sz="3200" b="1" dirty="0">
                <a:solidFill>
                  <a:srgbClr val="0070C0"/>
                </a:solidFill>
              </a:rPr>
              <a:t>1- قانونية العقوبة</a:t>
            </a:r>
          </a:p>
          <a:p>
            <a:pPr marL="109728" indent="0" algn="r" rtl="1">
              <a:buNone/>
            </a:pPr>
            <a:r>
              <a:rPr lang="ar-IQ" sz="3200" b="1" dirty="0">
                <a:solidFill>
                  <a:srgbClr val="0070C0"/>
                </a:solidFill>
              </a:rPr>
              <a:t>2- شخصية العقوبة</a:t>
            </a:r>
          </a:p>
          <a:p>
            <a:pPr marL="109728" indent="0" algn="r" rtl="1">
              <a:buNone/>
            </a:pPr>
            <a:r>
              <a:rPr lang="ar-IQ" sz="3200" b="1" dirty="0">
                <a:solidFill>
                  <a:srgbClr val="0070C0"/>
                </a:solidFill>
              </a:rPr>
              <a:t>3- المساواة في العقوبة</a:t>
            </a:r>
          </a:p>
          <a:p>
            <a:pPr marL="109728" indent="0" algn="r" rtl="1">
              <a:buNone/>
            </a:pPr>
            <a:r>
              <a:rPr lang="ar-IQ" sz="3200" b="1" dirty="0">
                <a:solidFill>
                  <a:srgbClr val="0070C0"/>
                </a:solidFill>
              </a:rPr>
              <a:t>4- قضائية العقوبة</a:t>
            </a:r>
          </a:p>
          <a:p>
            <a:pPr marL="109728" indent="0" algn="r" rtl="1">
              <a:buNone/>
            </a:pPr>
            <a:endParaRPr lang="en-US" sz="3200" b="1" dirty="0"/>
          </a:p>
        </p:txBody>
      </p:sp>
      <p:sp>
        <p:nvSpPr>
          <p:cNvPr id="4" name="Text Placeholder 3">
            <a:extLst>
              <a:ext uri="{FF2B5EF4-FFF2-40B4-BE49-F238E27FC236}">
                <a16:creationId xmlns:a16="http://schemas.microsoft.com/office/drawing/2014/main" id="{581DD1A2-4749-496D-8BB6-5931C2C7BE33}"/>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17108A44-C90D-4DC6-9768-4371D5B0FF4B}"/>
              </a:ext>
            </a:extLst>
          </p:cNvPr>
          <p:cNvSpPr>
            <a:spLocks noGrp="1"/>
          </p:cNvSpPr>
          <p:nvPr>
            <p:ph sz="quarter" idx="4"/>
          </p:nvPr>
        </p:nvSpPr>
        <p:spPr>
          <a:xfrm>
            <a:off x="4792665" y="1143001"/>
            <a:ext cx="3741736" cy="4267200"/>
          </a:xfrm>
        </p:spPr>
        <p:txBody>
          <a:bodyPr>
            <a:normAutofit/>
          </a:bodyPr>
          <a:lstStyle/>
          <a:p>
            <a:pPr marL="109728" indent="0" algn="ctr" rtl="1">
              <a:buNone/>
            </a:pPr>
            <a:r>
              <a:rPr lang="ar-IQ" sz="3600" b="1" u="sng" dirty="0"/>
              <a:t>عناصر العقوبة </a:t>
            </a:r>
          </a:p>
          <a:p>
            <a:pPr marL="109728" indent="0" algn="r" rtl="1">
              <a:buNone/>
            </a:pPr>
            <a:r>
              <a:rPr lang="ar-IQ" sz="2800" b="1" dirty="0">
                <a:solidFill>
                  <a:srgbClr val="0070C0"/>
                </a:solidFill>
              </a:rPr>
              <a:t>1</a:t>
            </a:r>
            <a:r>
              <a:rPr lang="ar-IQ" sz="3200" b="1" dirty="0">
                <a:solidFill>
                  <a:srgbClr val="0070C0"/>
                </a:solidFill>
              </a:rPr>
              <a:t>- السبب (الجريمة)</a:t>
            </a:r>
          </a:p>
          <a:p>
            <a:pPr marL="109728" indent="0" algn="r" rtl="1">
              <a:buNone/>
            </a:pPr>
            <a:r>
              <a:rPr lang="ar-IQ" sz="3200" b="1" dirty="0">
                <a:solidFill>
                  <a:srgbClr val="0070C0"/>
                </a:solidFill>
              </a:rPr>
              <a:t>2- المحل (المجرم)</a:t>
            </a:r>
          </a:p>
          <a:p>
            <a:pPr marL="109728" indent="0" algn="r" rtl="1">
              <a:buNone/>
            </a:pPr>
            <a:r>
              <a:rPr lang="ar-IQ" sz="3200" b="1" dirty="0">
                <a:solidFill>
                  <a:srgbClr val="0070C0"/>
                </a:solidFill>
              </a:rPr>
              <a:t>3- المضمون (الايلام)</a:t>
            </a:r>
          </a:p>
          <a:p>
            <a:pPr marL="109728" indent="0" algn="r" rtl="1">
              <a:buNone/>
            </a:pPr>
            <a:r>
              <a:rPr lang="ar-IQ" sz="3200" b="1" dirty="0">
                <a:solidFill>
                  <a:srgbClr val="0070C0"/>
                </a:solidFill>
              </a:rPr>
              <a:t>4- الاداة الاجرائية (الحكم الجنائي)</a:t>
            </a:r>
            <a:endParaRPr lang="en-US" sz="3200" b="1" dirty="0">
              <a:solidFill>
                <a:srgbClr val="0070C0"/>
              </a:solidFill>
            </a:endParaRPr>
          </a:p>
        </p:txBody>
      </p:sp>
    </p:spTree>
    <p:extLst>
      <p:ext uri="{BB962C8B-B14F-4D97-AF65-F5344CB8AC3E}">
        <p14:creationId xmlns:p14="http://schemas.microsoft.com/office/powerpoint/2010/main" val="3896615941"/>
      </p:ext>
    </p:extLst>
  </p:cSld>
  <p:clrMapOvr>
    <a:masterClrMapping/>
  </p:clrMapOvr>
  <mc:AlternateContent xmlns:mc="http://schemas.openxmlformats.org/markup-compatibility/2006" xmlns:p14="http://schemas.microsoft.com/office/powerpoint/2010/main">
    <mc:Choice Requires="p14">
      <p:transition spd="slow" p14:dur="2000" advTm="309915"/>
    </mc:Choice>
    <mc:Fallback xmlns="">
      <p:transition spd="slow" advTm="3099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D63AED-B531-4A5E-B9A2-DF8BBA7407A9}"/>
              </a:ext>
            </a:extLst>
          </p:cNvPr>
          <p:cNvSpPr>
            <a:spLocks noGrp="1"/>
          </p:cNvSpPr>
          <p:nvPr>
            <p:ph type="title"/>
          </p:nvPr>
        </p:nvSpPr>
        <p:spPr/>
        <p:txBody>
          <a:bodyPr/>
          <a:lstStyle/>
          <a:p>
            <a:pPr algn="ctr"/>
            <a:endParaRPr lang="en-US" dirty="0">
              <a:solidFill>
                <a:srgbClr val="FF0000"/>
              </a:solidFill>
              <a:cs typeface="+mn-cs"/>
            </a:endParaRPr>
          </a:p>
        </p:txBody>
      </p:sp>
      <p:sp>
        <p:nvSpPr>
          <p:cNvPr id="2" name="Content Placeholder 1">
            <a:extLst>
              <a:ext uri="{FF2B5EF4-FFF2-40B4-BE49-F238E27FC236}">
                <a16:creationId xmlns:a16="http://schemas.microsoft.com/office/drawing/2014/main" id="{A98881CB-AC7F-403F-A3F2-CA081C3B6692}"/>
              </a:ext>
            </a:extLst>
          </p:cNvPr>
          <p:cNvSpPr>
            <a:spLocks noGrp="1"/>
          </p:cNvSpPr>
          <p:nvPr>
            <p:ph idx="1"/>
          </p:nvPr>
        </p:nvSpPr>
        <p:spPr>
          <a:xfrm>
            <a:off x="304800" y="1100628"/>
            <a:ext cx="8039100" cy="4461972"/>
          </a:xfrm>
        </p:spPr>
        <p:txBody>
          <a:bodyPr>
            <a:normAutofit/>
          </a:bodyPr>
          <a:lstStyle/>
          <a:p>
            <a:pPr lvl="0" algn="r" rtl="1">
              <a:buClr>
                <a:srgbClr val="2DA2BF"/>
              </a:buClr>
              <a:buNone/>
            </a:pPr>
            <a:r>
              <a:rPr lang="ar-JO" sz="4000" b="1" dirty="0">
                <a:solidFill>
                  <a:srgbClr val="FF0000"/>
                </a:solidFill>
              </a:rPr>
              <a:t>أنواع</a:t>
            </a:r>
            <a:r>
              <a:rPr lang="ar-IQ" sz="4000" b="1" dirty="0">
                <a:solidFill>
                  <a:srgbClr val="FF0000"/>
                </a:solidFill>
              </a:rPr>
              <a:t> العقوبة</a:t>
            </a:r>
            <a:r>
              <a:rPr lang="ar-JO" sz="4000" b="1" dirty="0">
                <a:solidFill>
                  <a:srgbClr val="FF0000"/>
                </a:solidFill>
              </a:rPr>
              <a:t>:</a:t>
            </a:r>
            <a:endParaRPr lang="ar-IQ" sz="2500" b="1" dirty="0">
              <a:solidFill>
                <a:srgbClr val="39639D">
                  <a:lumMod val="50000"/>
                </a:srgbClr>
              </a:solidFill>
            </a:endParaRPr>
          </a:p>
          <a:p>
            <a:pPr lvl="0" algn="r" rtl="1">
              <a:buClr>
                <a:srgbClr val="2DA2BF"/>
              </a:buClr>
              <a:buNone/>
            </a:pPr>
            <a:r>
              <a:rPr lang="ar-IQ" sz="2500" b="1" dirty="0">
                <a:solidFill>
                  <a:srgbClr val="FF0000"/>
                </a:solidFill>
              </a:rPr>
              <a:t>ـ  من حيث جسامتها: </a:t>
            </a:r>
            <a:endParaRPr lang="ar-JO" sz="2500" b="1" dirty="0">
              <a:solidFill>
                <a:srgbClr val="FF0000"/>
              </a:solidFill>
            </a:endParaRPr>
          </a:p>
          <a:p>
            <a:pPr lvl="0" algn="r" rtl="1">
              <a:buClr>
                <a:srgbClr val="2DA2BF"/>
              </a:buClr>
              <a:buNone/>
            </a:pPr>
            <a:r>
              <a:rPr lang="ar-IQ" sz="2500" b="1" dirty="0">
                <a:solidFill>
                  <a:srgbClr val="39639D">
                    <a:lumMod val="50000"/>
                  </a:srgbClr>
                </a:solidFill>
              </a:rPr>
              <a:t>(جناية</a:t>
            </a:r>
            <a:r>
              <a:rPr lang="ar-JO" sz="2500" b="1" dirty="0">
                <a:solidFill>
                  <a:srgbClr val="39639D">
                    <a:lumMod val="50000"/>
                  </a:srgbClr>
                </a:solidFill>
              </a:rPr>
              <a:t>:  المادة (25) من قانون العقوبات العراقي</a:t>
            </a:r>
          </a:p>
          <a:p>
            <a:pPr lvl="0" algn="r" rtl="1">
              <a:buClr>
                <a:srgbClr val="2DA2BF"/>
              </a:buClr>
              <a:buNone/>
            </a:pPr>
            <a:r>
              <a:rPr lang="ar-IQ" sz="2500" b="1" dirty="0">
                <a:solidFill>
                  <a:srgbClr val="39639D">
                    <a:lumMod val="50000"/>
                  </a:srgbClr>
                </a:solidFill>
              </a:rPr>
              <a:t> جنحة</a:t>
            </a:r>
            <a:r>
              <a:rPr lang="ar-JO" sz="2500" b="1" dirty="0">
                <a:solidFill>
                  <a:srgbClr val="39639D">
                    <a:lumMod val="50000"/>
                  </a:srgbClr>
                </a:solidFill>
              </a:rPr>
              <a:t>(</a:t>
            </a:r>
            <a:r>
              <a:rPr lang="ar-JO" sz="2500" b="1" dirty="0">
                <a:solidFill>
                  <a:srgbClr val="39639D">
                    <a:lumMod val="50000"/>
                  </a:srgbClr>
                </a:solidFill>
                <a:sym typeface="Wingdings" pitchFamily="2" charset="2"/>
              </a:rPr>
              <a:t>المادة 26) من قانون العقوبات العراقي</a:t>
            </a:r>
            <a:endParaRPr lang="ar-JO" sz="2500" b="1" dirty="0">
              <a:solidFill>
                <a:srgbClr val="39639D">
                  <a:lumMod val="50000"/>
                </a:srgbClr>
              </a:solidFill>
            </a:endParaRPr>
          </a:p>
          <a:p>
            <a:pPr lvl="0" algn="r" rtl="1">
              <a:buClr>
                <a:srgbClr val="2DA2BF"/>
              </a:buClr>
              <a:buNone/>
            </a:pPr>
            <a:r>
              <a:rPr lang="ar-IQ" sz="2500" b="1" dirty="0">
                <a:solidFill>
                  <a:srgbClr val="39639D">
                    <a:lumMod val="50000"/>
                  </a:srgbClr>
                </a:solidFill>
              </a:rPr>
              <a:t> مخالفة</a:t>
            </a:r>
            <a:r>
              <a:rPr lang="ar-JO" sz="2500" b="1" dirty="0">
                <a:solidFill>
                  <a:srgbClr val="39639D">
                    <a:lumMod val="50000"/>
                  </a:srgbClr>
                </a:solidFill>
              </a:rPr>
              <a:t>: ( المادة 27) من قانون العقوبات العراقي </a:t>
            </a:r>
            <a:endParaRPr lang="ar-IQ" sz="2500" b="1" dirty="0">
              <a:solidFill>
                <a:srgbClr val="39639D">
                  <a:lumMod val="50000"/>
                </a:srgbClr>
              </a:solidFill>
            </a:endParaRPr>
          </a:p>
          <a:p>
            <a:pPr lvl="0" algn="r" rtl="1">
              <a:buClr>
                <a:srgbClr val="2DA2BF"/>
              </a:buClr>
              <a:buNone/>
            </a:pPr>
            <a:r>
              <a:rPr lang="ar-IQ" sz="2500" b="1" dirty="0">
                <a:solidFill>
                  <a:srgbClr val="39639D">
                    <a:lumMod val="50000"/>
                  </a:srgbClr>
                </a:solidFill>
              </a:rPr>
              <a:t>ـ</a:t>
            </a:r>
            <a:endParaRPr lang="en-US" dirty="0"/>
          </a:p>
        </p:txBody>
      </p:sp>
    </p:spTree>
    <p:extLst>
      <p:ext uri="{BB962C8B-B14F-4D97-AF65-F5344CB8AC3E}">
        <p14:creationId xmlns:p14="http://schemas.microsoft.com/office/powerpoint/2010/main" val="3675774010"/>
      </p:ext>
    </p:extLst>
  </p:cSld>
  <p:clrMapOvr>
    <a:masterClrMapping/>
  </p:clrMapOvr>
  <mc:AlternateContent xmlns:mc="http://schemas.openxmlformats.org/markup-compatibility/2006" xmlns:p14="http://schemas.microsoft.com/office/powerpoint/2010/main">
    <mc:Choice Requires="p14">
      <p:transition spd="slow" p14:dur="2000" advTm="66017"/>
    </mc:Choice>
    <mc:Fallback xmlns="">
      <p:transition spd="slow" advTm="6601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534400" cy="3579849"/>
          </a:xfrm>
        </p:spPr>
        <p:txBody>
          <a:bodyPr>
            <a:normAutofit fontScale="85000" lnSpcReduction="10000"/>
          </a:bodyPr>
          <a:lstStyle/>
          <a:p>
            <a:pPr lvl="0" algn="r" rtl="1">
              <a:buClr>
                <a:srgbClr val="2DA2BF"/>
              </a:buClr>
            </a:pPr>
            <a:r>
              <a:rPr lang="ar-IQ" sz="3200" dirty="0">
                <a:solidFill>
                  <a:srgbClr val="39639D">
                    <a:lumMod val="50000"/>
                  </a:srgbClr>
                </a:solidFill>
              </a:rPr>
              <a:t>أنواع العقوبة من حيث أصالتها وتبعيتها: </a:t>
            </a:r>
            <a:endParaRPr lang="ar-JO" sz="3200" dirty="0">
              <a:solidFill>
                <a:srgbClr val="39639D">
                  <a:lumMod val="50000"/>
                </a:srgbClr>
              </a:solidFill>
            </a:endParaRPr>
          </a:p>
          <a:p>
            <a:pPr lvl="0" algn="r" rtl="1">
              <a:buClr>
                <a:srgbClr val="2DA2BF"/>
              </a:buClr>
            </a:pPr>
            <a:r>
              <a:rPr lang="ar-IQ" sz="3200" dirty="0">
                <a:solidFill>
                  <a:srgbClr val="39639D">
                    <a:lumMod val="50000"/>
                  </a:srgbClr>
                </a:solidFill>
              </a:rPr>
              <a:t>(أصلية</a:t>
            </a:r>
            <a:r>
              <a:rPr lang="ar-JO" sz="3200" dirty="0">
                <a:solidFill>
                  <a:srgbClr val="39639D">
                    <a:lumMod val="50000"/>
                  </a:srgbClr>
                </a:solidFill>
              </a:rPr>
              <a:t>: </a:t>
            </a:r>
            <a:r>
              <a:rPr lang="ar-JO" sz="3200" dirty="0">
                <a:solidFill>
                  <a:srgbClr val="FF0000"/>
                </a:solidFill>
              </a:rPr>
              <a:t>هي العقوبة التى يجب على القاضي  ان يحكم يها عند ادانة المتهم</a:t>
            </a:r>
            <a:r>
              <a:rPr lang="ar-JO" sz="3200" dirty="0">
                <a:solidFill>
                  <a:srgbClr val="39639D">
                    <a:lumMod val="50000"/>
                  </a:srgbClr>
                </a:solidFill>
              </a:rPr>
              <a:t> كسجن مؤبد وسجن مؤقت ....</a:t>
            </a:r>
          </a:p>
          <a:p>
            <a:pPr lvl="0" algn="r" rtl="1">
              <a:buClr>
                <a:srgbClr val="2DA2BF"/>
              </a:buClr>
            </a:pPr>
            <a:r>
              <a:rPr lang="ar-IQ" sz="3200" dirty="0">
                <a:solidFill>
                  <a:srgbClr val="39639D">
                    <a:lumMod val="50000"/>
                  </a:srgbClr>
                </a:solidFill>
              </a:rPr>
              <a:t> تبعية</a:t>
            </a:r>
            <a:r>
              <a:rPr lang="ar-JO" sz="3200" dirty="0">
                <a:solidFill>
                  <a:srgbClr val="39639D">
                    <a:lumMod val="50000"/>
                  </a:srgbClr>
                </a:solidFill>
              </a:rPr>
              <a:t>:</a:t>
            </a:r>
            <a:r>
              <a:rPr lang="ar-JO" sz="3200" dirty="0">
                <a:solidFill>
                  <a:srgbClr val="FF0000"/>
                </a:solidFill>
              </a:rPr>
              <a:t>هي العقوبة التى تلحق المحكوم عليه بحكم قانوني دون الحاجة الى النص عليها. كحرمان من بعض الحقوق والمزايا، مراقبة الشرطة.</a:t>
            </a:r>
          </a:p>
          <a:p>
            <a:pPr lvl="0" algn="r" rtl="1">
              <a:buClr>
                <a:srgbClr val="2DA2BF"/>
              </a:buClr>
            </a:pPr>
            <a:endParaRPr lang="ar-JO" sz="3200" dirty="0">
              <a:solidFill>
                <a:srgbClr val="FF0000"/>
              </a:solidFill>
            </a:endParaRPr>
          </a:p>
          <a:p>
            <a:pPr lvl="0" algn="r" rtl="1">
              <a:buClr>
                <a:srgbClr val="2DA2BF"/>
              </a:buClr>
            </a:pPr>
            <a:r>
              <a:rPr lang="ar-IQ" sz="3200" dirty="0">
                <a:solidFill>
                  <a:srgbClr val="39639D">
                    <a:lumMod val="50000"/>
                  </a:srgbClr>
                </a:solidFill>
              </a:rPr>
              <a:t> تكميلية</a:t>
            </a:r>
            <a:r>
              <a:rPr lang="ar-JO" sz="3200" dirty="0">
                <a:solidFill>
                  <a:srgbClr val="39639D">
                    <a:lumMod val="50000"/>
                  </a:srgbClr>
                </a:solidFill>
              </a:rPr>
              <a:t>:</a:t>
            </a:r>
            <a:r>
              <a:rPr lang="ar-JO" sz="3200" dirty="0">
                <a:solidFill>
                  <a:srgbClr val="FF0000"/>
                </a:solidFill>
              </a:rPr>
              <a:t> هي التى لا تلحق المدان الا اذا نصت المحكمة من قرارالادانة      ( كمصادرة و نشر الحكم وحرمان من بعض الحقوق والمزايا</a:t>
            </a:r>
            <a:r>
              <a:rPr lang="ar-JO" sz="3200" dirty="0">
                <a:solidFill>
                  <a:srgbClr val="39639D">
                    <a:lumMod val="50000"/>
                  </a:srgbClr>
                </a:solidFill>
              </a:rPr>
              <a:t>) .</a:t>
            </a:r>
            <a:endParaRPr lang="ar-IQ" sz="3200" dirty="0">
              <a:solidFill>
                <a:srgbClr val="39639D">
                  <a:lumMod val="50000"/>
                </a:srgbClr>
              </a:solidFill>
            </a:endParaRPr>
          </a:p>
          <a:p>
            <a:pPr lvl="0" algn="r" rtl="1">
              <a:buClr>
                <a:srgbClr val="2DA2BF"/>
              </a:buClr>
            </a:pPr>
            <a:endParaRPr lang="en-US" sz="3200" dirty="0"/>
          </a:p>
          <a:p>
            <a:endParaRPr lang="en-US" sz="3200" dirty="0"/>
          </a:p>
        </p:txBody>
      </p:sp>
    </p:spTree>
    <p:extLst>
      <p:ext uri="{BB962C8B-B14F-4D97-AF65-F5344CB8AC3E}">
        <p14:creationId xmlns:p14="http://schemas.microsoft.com/office/powerpoint/2010/main" val="358550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a:r>
              <a:rPr lang="ar-IQ" sz="3200" dirty="0">
                <a:solidFill>
                  <a:srgbClr val="FF0000"/>
                </a:solidFill>
              </a:rPr>
              <a:t>ـ أنواع العقوبة من حيث طبيعتها: </a:t>
            </a:r>
            <a:endParaRPr lang="ar-JO" sz="3200" dirty="0">
              <a:solidFill>
                <a:srgbClr val="FF0000"/>
              </a:solidFill>
            </a:endParaRPr>
          </a:p>
          <a:p>
            <a:pPr algn="just" rtl="1"/>
            <a:r>
              <a:rPr lang="ar-JO" sz="3200" dirty="0">
                <a:solidFill>
                  <a:srgbClr val="39639D">
                    <a:lumMod val="50000"/>
                  </a:srgbClr>
                </a:solidFill>
              </a:rPr>
              <a:t> </a:t>
            </a:r>
            <a:r>
              <a:rPr lang="ar-IQ" sz="3200" dirty="0">
                <a:solidFill>
                  <a:srgbClr val="39639D">
                    <a:lumMod val="50000"/>
                  </a:srgbClr>
                </a:solidFill>
              </a:rPr>
              <a:t>(</a:t>
            </a:r>
            <a:r>
              <a:rPr lang="ar-IQ" sz="3200" dirty="0">
                <a:solidFill>
                  <a:srgbClr val="FF0000"/>
                </a:solidFill>
              </a:rPr>
              <a:t>عادية</a:t>
            </a:r>
            <a:r>
              <a:rPr lang="ar-JO" sz="3200" dirty="0">
                <a:solidFill>
                  <a:srgbClr val="39639D">
                    <a:lumMod val="50000"/>
                  </a:srgbClr>
                </a:solidFill>
              </a:rPr>
              <a:t>: هي التى تتعلق بالجرائم العادية</a:t>
            </a:r>
          </a:p>
          <a:p>
            <a:pPr lvl="0" algn="just" rtl="1"/>
            <a:r>
              <a:rPr lang="ar-JO" sz="3200" dirty="0">
                <a:solidFill>
                  <a:srgbClr val="39639D">
                    <a:lumMod val="50000"/>
                  </a:srgbClr>
                </a:solidFill>
              </a:rPr>
              <a:t> :</a:t>
            </a:r>
            <a:r>
              <a:rPr lang="ar-IQ" sz="3200" dirty="0">
                <a:solidFill>
                  <a:srgbClr val="FF0000"/>
                </a:solidFill>
              </a:rPr>
              <a:t>سياسية</a:t>
            </a:r>
            <a:r>
              <a:rPr lang="ar-JO" sz="3200" dirty="0">
                <a:solidFill>
                  <a:srgbClr val="FF0000"/>
                </a:solidFill>
              </a:rPr>
              <a:t> </a:t>
            </a:r>
            <a:r>
              <a:rPr lang="ar-JO" sz="3200" dirty="0">
                <a:solidFill>
                  <a:srgbClr val="39639D">
                    <a:lumMod val="50000"/>
                  </a:srgbClr>
                </a:solidFill>
              </a:rPr>
              <a:t>: هي التى تتعلق بالجرائم السياسية والتى هي الجرائم التى ترتكب بباعث سياسي او تقع على خقوق السياسية العامة او الفردية .( كجريمة الاعتداء على حياة رئيس الدولة و الجرائم الماسة بأمن الدولة الداخلي)  </a:t>
            </a:r>
            <a:endParaRPr lang="ar-IQ" sz="3200" dirty="0">
              <a:solidFill>
                <a:srgbClr val="39639D">
                  <a:lumMod val="50000"/>
                </a:srgbClr>
              </a:solidFill>
            </a:endParaRPr>
          </a:p>
          <a:p>
            <a:endParaRPr lang="en-US" dirty="0"/>
          </a:p>
        </p:txBody>
      </p:sp>
    </p:spTree>
    <p:extLst>
      <p:ext uri="{BB962C8B-B14F-4D97-AF65-F5344CB8AC3E}">
        <p14:creationId xmlns:p14="http://schemas.microsoft.com/office/powerpoint/2010/main" val="241974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4919172"/>
          </a:xfrm>
        </p:spPr>
        <p:txBody>
          <a:bodyPr>
            <a:noAutofit/>
          </a:bodyPr>
          <a:lstStyle/>
          <a:p>
            <a:pPr lvl="0" algn="r" rtl="1">
              <a:buClr>
                <a:srgbClr val="2DA2BF"/>
              </a:buClr>
            </a:pPr>
            <a:r>
              <a:rPr lang="ar-IQ" sz="2800" dirty="0">
                <a:solidFill>
                  <a:srgbClr val="FF0000"/>
                </a:solidFill>
              </a:rPr>
              <a:t>أنواع العقوبة من حيث آثارها:</a:t>
            </a:r>
          </a:p>
          <a:p>
            <a:pPr lvl="0" algn="r" rtl="1">
              <a:buClr>
                <a:srgbClr val="2DA2BF"/>
              </a:buClr>
            </a:pPr>
            <a:r>
              <a:rPr lang="ar-IQ" sz="2800" dirty="0">
                <a:solidFill>
                  <a:srgbClr val="39639D">
                    <a:lumMod val="50000"/>
                  </a:srgbClr>
                </a:solidFill>
              </a:rPr>
              <a:t>1ـ العقوبات البدنية (الاعدام، القطع، الجلد)</a:t>
            </a:r>
          </a:p>
          <a:p>
            <a:pPr lvl="0" algn="r" rtl="1">
              <a:buClr>
                <a:srgbClr val="2DA2BF"/>
              </a:buClr>
            </a:pPr>
            <a:r>
              <a:rPr lang="ar-JO" sz="2800" dirty="0"/>
              <a:t>حجج مؤيدون لابقاء الاعدام:</a:t>
            </a:r>
          </a:p>
          <a:p>
            <a:pPr marL="514350" lvl="0" indent="-514350" algn="r" rtl="1">
              <a:buClr>
                <a:srgbClr val="2DA2BF"/>
              </a:buClr>
              <a:buAutoNum type="arabic1Minus"/>
            </a:pPr>
            <a:r>
              <a:rPr lang="ar-JO" sz="2800" dirty="0"/>
              <a:t>انها عقوبة اقتصادية</a:t>
            </a:r>
          </a:p>
          <a:p>
            <a:pPr marL="514350" lvl="0" indent="-514350" algn="r" rtl="1">
              <a:buClr>
                <a:srgbClr val="2DA2BF"/>
              </a:buClr>
              <a:buAutoNum type="arabic1Minus"/>
            </a:pPr>
            <a:r>
              <a:rPr lang="ar-JO" sz="2800" dirty="0"/>
              <a:t>انها عقوبة يقينية</a:t>
            </a:r>
          </a:p>
          <a:p>
            <a:pPr marL="514350" lvl="0" indent="-514350" algn="r" rtl="1">
              <a:buClr>
                <a:srgbClr val="2DA2BF"/>
              </a:buClr>
              <a:buAutoNum type="arabic1Minus"/>
            </a:pPr>
            <a:r>
              <a:rPr lang="ar-JO" sz="2800" dirty="0"/>
              <a:t>تحقق الردع العام</a:t>
            </a:r>
          </a:p>
          <a:p>
            <a:pPr marL="514350" lvl="0" indent="-514350" algn="r" rtl="1">
              <a:buClr>
                <a:srgbClr val="2DA2BF"/>
              </a:buClr>
              <a:buAutoNum type="arabic1Minus"/>
            </a:pPr>
            <a:r>
              <a:rPr lang="ar-JO" sz="2800" dirty="0"/>
              <a:t>وسيلة لمواجهة الجرائم الخطيرة والمجرمين الخطرين</a:t>
            </a:r>
          </a:p>
        </p:txBody>
      </p:sp>
    </p:spTree>
    <p:extLst>
      <p:ext uri="{BB962C8B-B14F-4D97-AF65-F5344CB8AC3E}">
        <p14:creationId xmlns:p14="http://schemas.microsoft.com/office/powerpoint/2010/main" val="1557625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r>
              <a:rPr lang="ar-JO" sz="2800" dirty="0">
                <a:solidFill>
                  <a:srgbClr val="FF0000"/>
                </a:solidFill>
              </a:rPr>
              <a:t>    اسانيد المطآلبين بالالغاء الاعدام:  </a:t>
            </a:r>
          </a:p>
          <a:p>
            <a:pPr algn="r" rtl="1"/>
            <a:r>
              <a:rPr lang="ar-JO" sz="2800" dirty="0"/>
              <a:t> </a:t>
            </a:r>
          </a:p>
          <a:p>
            <a:pPr algn="r" rtl="1"/>
            <a:r>
              <a:rPr lang="ar-JO" sz="2800" dirty="0"/>
              <a:t>1- تقطع كل سبيل امام الاصلاح .</a:t>
            </a:r>
          </a:p>
          <a:p>
            <a:pPr algn="r" rtl="1"/>
            <a:r>
              <a:rPr lang="ar-JO" sz="2800" dirty="0"/>
              <a:t>2- هي عقوبة غير عادلة .</a:t>
            </a:r>
          </a:p>
          <a:p>
            <a:pPr algn="r" rtl="1"/>
            <a:r>
              <a:rPr lang="ar-JO" sz="2800" dirty="0"/>
              <a:t>3- لايمكن اتلاف اخطاء القضاء.</a:t>
            </a:r>
          </a:p>
          <a:p>
            <a:pPr algn="r" rtl="1"/>
            <a:r>
              <a:rPr lang="ar-JO" sz="2800" dirty="0"/>
              <a:t>4- انها عقوبة قاسية .</a:t>
            </a:r>
            <a:endParaRPr lang="en-US" sz="2800" dirty="0"/>
          </a:p>
        </p:txBody>
      </p:sp>
    </p:spTree>
    <p:extLst>
      <p:ext uri="{BB962C8B-B14F-4D97-AF65-F5344CB8AC3E}">
        <p14:creationId xmlns:p14="http://schemas.microsoft.com/office/powerpoint/2010/main" val="205187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100628"/>
            <a:ext cx="7810500" cy="4690572"/>
          </a:xfrm>
        </p:spPr>
        <p:txBody>
          <a:bodyPr/>
          <a:lstStyle/>
          <a:p>
            <a:pPr algn="r"/>
            <a:r>
              <a:rPr lang="ar-JO" sz="2400" dirty="0">
                <a:solidFill>
                  <a:srgbClr val="FF0000"/>
                </a:solidFill>
              </a:rPr>
              <a:t>الجلد</a:t>
            </a:r>
            <a:r>
              <a:rPr lang="ar-JO" sz="2400" dirty="0"/>
              <a:t>:  هذه العقوبة يتطبق في بعض الدول العربية </a:t>
            </a:r>
          </a:p>
          <a:p>
            <a:pPr algn="r"/>
            <a:r>
              <a:rPr lang="ar-JO" sz="2400" dirty="0"/>
              <a:t>________________________________</a:t>
            </a:r>
            <a:endParaRPr lang="ar-JO" sz="2400" dirty="0">
              <a:solidFill>
                <a:srgbClr val="FF0000"/>
              </a:solidFill>
            </a:endParaRPr>
          </a:p>
          <a:p>
            <a:pPr algn="r"/>
            <a:r>
              <a:rPr lang="ar-JO" sz="2400" dirty="0">
                <a:solidFill>
                  <a:srgbClr val="FF0000"/>
                </a:solidFill>
              </a:rPr>
              <a:t>موقف القانون العربي والعراقي من العقوبات البدنبة :</a:t>
            </a:r>
          </a:p>
          <a:p>
            <a:pPr algn="r"/>
            <a:r>
              <a:rPr lang="ar-JO" sz="2400" dirty="0">
                <a:solidFill>
                  <a:srgbClr val="FF0000"/>
                </a:solidFill>
              </a:rPr>
              <a:t>عقوبة الاعدام في الامارات </a:t>
            </a:r>
          </a:p>
          <a:p>
            <a:pPr algn="r"/>
            <a:r>
              <a:rPr lang="ar-JO" sz="2400" dirty="0">
                <a:solidFill>
                  <a:srgbClr val="FF0000"/>
                </a:solidFill>
              </a:rPr>
              <a:t>عقوبة الاعدام في الكويت</a:t>
            </a:r>
          </a:p>
          <a:p>
            <a:pPr algn="r"/>
            <a:r>
              <a:rPr lang="ar-JO" sz="2400" dirty="0">
                <a:solidFill>
                  <a:srgbClr val="FF0000"/>
                </a:solidFill>
              </a:rPr>
              <a:t>عقوبة الاعدام في ليبيا </a:t>
            </a:r>
          </a:p>
          <a:p>
            <a:pPr algn="r"/>
            <a:r>
              <a:rPr lang="ar-JO" sz="2400" u="sng" dirty="0">
                <a:solidFill>
                  <a:srgbClr val="0070C0"/>
                </a:solidFill>
              </a:rPr>
              <a:t>- عقوبة البدنية كجزاء لمخالفة  داخل المؤسسات العقابية</a:t>
            </a:r>
          </a:p>
          <a:p>
            <a:pPr algn="r"/>
            <a:r>
              <a:rPr lang="ar-JO" sz="2000" dirty="0"/>
              <a:t>1- في القانون الاردني و  السعودي  والسودان  </a:t>
            </a:r>
            <a:endParaRPr lang="en-US" sz="2000" dirty="0"/>
          </a:p>
        </p:txBody>
      </p:sp>
    </p:spTree>
    <p:extLst>
      <p:ext uri="{BB962C8B-B14F-4D97-AF65-F5344CB8AC3E}">
        <p14:creationId xmlns:p14="http://schemas.microsoft.com/office/powerpoint/2010/main" val="2312712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100628"/>
            <a:ext cx="8039100" cy="4385772"/>
          </a:xfrm>
        </p:spPr>
        <p:txBody>
          <a:bodyPr>
            <a:normAutofit fontScale="92500" lnSpcReduction="20000"/>
          </a:bodyPr>
          <a:lstStyle/>
          <a:p>
            <a:pPr algn="r" rtl="1"/>
            <a:r>
              <a:rPr lang="ar-JO" sz="3200" dirty="0">
                <a:solidFill>
                  <a:schemeClr val="tx1">
                    <a:lumMod val="85000"/>
                    <a:lumOff val="15000"/>
                  </a:schemeClr>
                </a:solidFill>
              </a:rPr>
              <a:t> اما في القانون العقوبات العراقي  فلم يقر الجلد كعقوبة تأديبية.</a:t>
            </a:r>
          </a:p>
          <a:p>
            <a:pPr algn="r" rtl="1"/>
            <a:r>
              <a:rPr lang="ar-JO" sz="3200" dirty="0">
                <a:solidFill>
                  <a:srgbClr val="FF0000"/>
                </a:solidFill>
              </a:rPr>
              <a:t>  ويتبع القواعد المقررة في قانون اصول المحاكمات الجزائية لتطبيق عقوبة الاعدام . منها </a:t>
            </a:r>
          </a:p>
          <a:p>
            <a:pPr algn="r" rtl="1"/>
            <a:r>
              <a:rPr lang="ar-JO" sz="3200" dirty="0">
                <a:solidFill>
                  <a:srgbClr val="FF0000"/>
                </a:solidFill>
              </a:rPr>
              <a:t>1- لا ينفذ الاعدام الا بمرسوم جمهوري</a:t>
            </a:r>
          </a:p>
          <a:p>
            <a:pPr algn="r" rtl="1"/>
            <a:r>
              <a:rPr lang="ar-JO" sz="3200" dirty="0">
                <a:solidFill>
                  <a:srgbClr val="FF0000"/>
                </a:solidFill>
              </a:rPr>
              <a:t>2- إذا كانت المسجونة حاملة يأجل تنفيذ الاعدام الى حين مرور اربعة اشهر من وضع حملها</a:t>
            </a:r>
          </a:p>
          <a:p>
            <a:pPr algn="r" rtl="1"/>
            <a:r>
              <a:rPr lang="ar-JO" sz="3200" dirty="0">
                <a:solidFill>
                  <a:srgbClr val="FF0000"/>
                </a:solidFill>
              </a:rPr>
              <a:t>3- الاعدام شنقاً ينفذ داخل السجن او اي مكان اخر بعد صدور مرسوم جمهورى</a:t>
            </a:r>
          </a:p>
          <a:p>
            <a:pPr algn="r" rtl="1"/>
            <a:r>
              <a:rPr lang="ar-JO" sz="3200" dirty="0">
                <a:solidFill>
                  <a:srgbClr val="FF0000"/>
                </a:solidFill>
              </a:rPr>
              <a:t>4-لايجوز تنفيذ الاعدام في العطلات الرسمية والاعياد الخاصة بالديانة المحكوم .   </a:t>
            </a:r>
            <a:endParaRPr lang="en-US" sz="3200" dirty="0">
              <a:solidFill>
                <a:srgbClr val="FF0000"/>
              </a:solidFill>
            </a:endParaRPr>
          </a:p>
        </p:txBody>
      </p:sp>
    </p:spTree>
    <p:extLst>
      <p:ext uri="{BB962C8B-B14F-4D97-AF65-F5344CB8AC3E}">
        <p14:creationId xmlns:p14="http://schemas.microsoft.com/office/powerpoint/2010/main" val="657131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00628"/>
            <a:ext cx="7962900" cy="4614372"/>
          </a:xfrm>
        </p:spPr>
        <p:txBody>
          <a:bodyPr>
            <a:normAutofit/>
          </a:bodyPr>
          <a:lstStyle/>
          <a:p>
            <a:pPr lvl="0" algn="r" rtl="1">
              <a:buClr>
                <a:srgbClr val="2DA2BF"/>
              </a:buClr>
            </a:pPr>
            <a:r>
              <a:rPr lang="ar-JO" sz="3200" dirty="0">
                <a:solidFill>
                  <a:srgbClr val="FF0000"/>
                </a:solidFill>
              </a:rPr>
              <a:t>2</a:t>
            </a:r>
            <a:r>
              <a:rPr lang="ar-IQ" sz="3200" dirty="0">
                <a:solidFill>
                  <a:srgbClr val="FF0000"/>
                </a:solidFill>
              </a:rPr>
              <a:t>ـ العقوبات السالبة للحرية</a:t>
            </a:r>
            <a:r>
              <a:rPr lang="ar-JO" sz="3200" dirty="0">
                <a:solidFill>
                  <a:srgbClr val="FF0000"/>
                </a:solidFill>
              </a:rPr>
              <a:t>: انه ايداع المحكوم عليه في احدى المنشأت العقابية المخصصة قانوناً لهذا الغرض </a:t>
            </a:r>
          </a:p>
          <a:p>
            <a:pPr lvl="0" algn="r" rtl="1">
              <a:buClr>
                <a:srgbClr val="2DA2BF"/>
              </a:buClr>
            </a:pPr>
            <a:r>
              <a:rPr lang="ar-JO" sz="3200" dirty="0">
                <a:solidFill>
                  <a:srgbClr val="39639D">
                    <a:lumMod val="50000"/>
                  </a:srgbClr>
                </a:solidFill>
              </a:rPr>
              <a:t>أ - </a:t>
            </a:r>
            <a:r>
              <a:rPr lang="ar-IQ" sz="3200" dirty="0">
                <a:solidFill>
                  <a:srgbClr val="39639D">
                    <a:lumMod val="50000"/>
                  </a:srgbClr>
                </a:solidFill>
              </a:rPr>
              <a:t>السجن المؤبد </a:t>
            </a:r>
            <a:r>
              <a:rPr lang="ar-JO" sz="3200" dirty="0">
                <a:solidFill>
                  <a:srgbClr val="39639D">
                    <a:lumMod val="50000"/>
                  </a:srgbClr>
                </a:solidFill>
              </a:rPr>
              <a:t>: 20 سنة</a:t>
            </a:r>
          </a:p>
          <a:p>
            <a:pPr lvl="0" algn="r" rtl="1">
              <a:buClr>
                <a:srgbClr val="2DA2BF"/>
              </a:buClr>
            </a:pPr>
            <a:r>
              <a:rPr lang="ar-IQ" sz="3200" dirty="0">
                <a:solidFill>
                  <a:srgbClr val="39639D">
                    <a:lumMod val="50000"/>
                  </a:srgbClr>
                </a:solidFill>
              </a:rPr>
              <a:t>والمؤقت</a:t>
            </a:r>
            <a:r>
              <a:rPr lang="ar-JO" sz="3200" dirty="0">
                <a:solidFill>
                  <a:srgbClr val="39639D">
                    <a:lumMod val="50000"/>
                  </a:srgbClr>
                </a:solidFill>
              </a:rPr>
              <a:t>: (5 الى 15) سنة  </a:t>
            </a:r>
            <a:r>
              <a:rPr lang="ar-JO" sz="3200" dirty="0">
                <a:solidFill>
                  <a:srgbClr val="FF0000"/>
                </a:solidFill>
              </a:rPr>
              <a:t> + اداء العمل في المنشأت العقابية</a:t>
            </a:r>
            <a:r>
              <a:rPr lang="ar-JO" sz="3200" dirty="0">
                <a:solidFill>
                  <a:srgbClr val="39639D">
                    <a:lumMod val="50000"/>
                  </a:srgbClr>
                </a:solidFill>
              </a:rPr>
              <a:t> </a:t>
            </a:r>
          </a:p>
          <a:p>
            <a:pPr lvl="0" algn="r" rtl="1">
              <a:buClr>
                <a:srgbClr val="2DA2BF"/>
              </a:buClr>
            </a:pPr>
            <a:r>
              <a:rPr lang="ar-JO" sz="3200" dirty="0">
                <a:solidFill>
                  <a:srgbClr val="39639D">
                    <a:lumMod val="50000"/>
                  </a:srgbClr>
                </a:solidFill>
              </a:rPr>
              <a:t>ب - </a:t>
            </a:r>
            <a:r>
              <a:rPr lang="ar-IQ" sz="3200" dirty="0">
                <a:solidFill>
                  <a:srgbClr val="39639D">
                    <a:lumMod val="50000"/>
                  </a:srgbClr>
                </a:solidFill>
              </a:rPr>
              <a:t>الحبس الشديد</a:t>
            </a:r>
            <a:r>
              <a:rPr lang="ar-JO" sz="3200" dirty="0">
                <a:solidFill>
                  <a:srgbClr val="39639D">
                    <a:lumMod val="50000"/>
                  </a:srgbClr>
                </a:solidFill>
                <a:sym typeface="Wingdings" pitchFamily="2" charset="2"/>
              </a:rPr>
              <a:t>:: 3اشهر الى 5 سنوات</a:t>
            </a:r>
            <a:endParaRPr lang="ar-JO" sz="3200" dirty="0">
              <a:solidFill>
                <a:srgbClr val="39639D">
                  <a:lumMod val="50000"/>
                </a:srgbClr>
              </a:solidFill>
            </a:endParaRPr>
          </a:p>
          <a:p>
            <a:pPr lvl="0" algn="r" rtl="1">
              <a:buClr>
                <a:srgbClr val="2DA2BF"/>
              </a:buClr>
            </a:pPr>
            <a:r>
              <a:rPr lang="ar-IQ" sz="3200" dirty="0">
                <a:solidFill>
                  <a:srgbClr val="39639D">
                    <a:lumMod val="50000"/>
                  </a:srgbClr>
                </a:solidFill>
              </a:rPr>
              <a:t> والبسيط</a:t>
            </a:r>
            <a:r>
              <a:rPr lang="ar-JO" sz="3200" dirty="0">
                <a:solidFill>
                  <a:srgbClr val="39639D">
                    <a:lumMod val="50000"/>
                  </a:srgbClr>
                </a:solidFill>
              </a:rPr>
              <a:t>: (24 ساعة  ولاتزيد عن سنة)</a:t>
            </a:r>
          </a:p>
          <a:p>
            <a:pPr lvl="0" algn="r" rtl="1">
              <a:buClr>
                <a:srgbClr val="2DA2BF"/>
              </a:buClr>
            </a:pPr>
            <a:r>
              <a:rPr lang="ar-IQ" sz="3200" dirty="0">
                <a:solidFill>
                  <a:srgbClr val="39639D">
                    <a:lumMod val="50000"/>
                  </a:srgbClr>
                </a:solidFill>
              </a:rPr>
              <a:t> </a:t>
            </a:r>
            <a:r>
              <a:rPr lang="ar-JO" sz="3200" dirty="0">
                <a:solidFill>
                  <a:srgbClr val="39639D">
                    <a:lumMod val="50000"/>
                  </a:srgbClr>
                </a:solidFill>
              </a:rPr>
              <a:t>ج- </a:t>
            </a:r>
            <a:r>
              <a:rPr lang="ar-IQ" sz="3200" dirty="0">
                <a:solidFill>
                  <a:srgbClr val="39639D">
                    <a:lumMod val="50000"/>
                  </a:srgbClr>
                </a:solidFill>
              </a:rPr>
              <a:t>مراقبة الشرطة</a:t>
            </a:r>
            <a:r>
              <a:rPr lang="ar-JO" sz="3200" dirty="0">
                <a:solidFill>
                  <a:srgbClr val="39639D">
                    <a:lumMod val="50000"/>
                  </a:srgbClr>
                </a:solidFill>
              </a:rPr>
              <a:t>:</a:t>
            </a:r>
            <a:endParaRPr lang="ar-IQ" sz="3200" dirty="0">
              <a:solidFill>
                <a:srgbClr val="39639D">
                  <a:lumMod val="50000"/>
                </a:srgbClr>
              </a:solidFill>
            </a:endParaRPr>
          </a:p>
          <a:p>
            <a:pPr lvl="0" algn="r" rtl="1">
              <a:buClr>
                <a:srgbClr val="2DA2BF"/>
              </a:buClr>
            </a:pPr>
            <a:endParaRPr lang="en-US" sz="3200" dirty="0"/>
          </a:p>
        </p:txBody>
      </p:sp>
    </p:spTree>
    <p:extLst>
      <p:ext uri="{BB962C8B-B14F-4D97-AF65-F5344CB8AC3E}">
        <p14:creationId xmlns:p14="http://schemas.microsoft.com/office/powerpoint/2010/main" val="85567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115300" cy="4309572"/>
          </a:xfrm>
        </p:spPr>
        <p:txBody>
          <a:bodyPr>
            <a:normAutofit/>
          </a:bodyPr>
          <a:lstStyle/>
          <a:p>
            <a:pPr lvl="0" algn="r" rtl="1">
              <a:buClr>
                <a:srgbClr val="2DA2BF"/>
              </a:buClr>
            </a:pPr>
            <a:r>
              <a:rPr lang="ar-JO" sz="3200" dirty="0">
                <a:solidFill>
                  <a:srgbClr val="FF0000"/>
                </a:solidFill>
              </a:rPr>
              <a:t>3</a:t>
            </a:r>
            <a:r>
              <a:rPr lang="ar-IQ" sz="3200" dirty="0">
                <a:solidFill>
                  <a:srgbClr val="FF0000"/>
                </a:solidFill>
              </a:rPr>
              <a:t>ـ العقوبات المالية</a:t>
            </a:r>
            <a:r>
              <a:rPr lang="ar-JO" sz="3200" dirty="0">
                <a:solidFill>
                  <a:srgbClr val="FF0000"/>
                </a:solidFill>
              </a:rPr>
              <a:t>:</a:t>
            </a:r>
          </a:p>
          <a:p>
            <a:pPr marL="514350" lvl="0" indent="-514350" algn="r" rtl="1">
              <a:buClr>
                <a:srgbClr val="2DA2BF"/>
              </a:buClr>
              <a:buAutoNum type="arabic1Minus"/>
            </a:pPr>
            <a:r>
              <a:rPr lang="ar-IQ" sz="3200" dirty="0">
                <a:solidFill>
                  <a:srgbClr val="FF0000"/>
                </a:solidFill>
              </a:rPr>
              <a:t>المصادرة</a:t>
            </a:r>
            <a:r>
              <a:rPr lang="ar-JO" sz="3200" dirty="0">
                <a:solidFill>
                  <a:srgbClr val="39639D">
                    <a:lumMod val="50000"/>
                  </a:srgbClr>
                </a:solidFill>
              </a:rPr>
              <a:t>: تمليك الدولة بموجب حكم قضائي كل او بعض اموال المحكوم عليه اموالا ذات صلة بالجريمة .</a:t>
            </a:r>
          </a:p>
          <a:p>
            <a:pPr marL="514350" lvl="0" indent="-514350" algn="r" rtl="1">
              <a:buClr>
                <a:srgbClr val="2DA2BF"/>
              </a:buClr>
              <a:buFont typeface="Arial" pitchFamily="34" charset="0"/>
              <a:buChar char="•"/>
            </a:pPr>
            <a:r>
              <a:rPr lang="ar-JO" sz="3200" dirty="0">
                <a:solidFill>
                  <a:srgbClr val="39639D">
                    <a:lumMod val="50000"/>
                  </a:srgbClr>
                </a:solidFill>
              </a:rPr>
              <a:t>لها نوعان – العامة والخاصة.</a:t>
            </a:r>
          </a:p>
          <a:p>
            <a:pPr lvl="0" algn="r" rtl="1">
              <a:buClr>
                <a:srgbClr val="2DA2BF"/>
              </a:buClr>
            </a:pPr>
            <a:r>
              <a:rPr lang="ar-IQ" sz="3200" dirty="0">
                <a:solidFill>
                  <a:srgbClr val="39639D">
                    <a:lumMod val="50000"/>
                  </a:srgbClr>
                </a:solidFill>
              </a:rPr>
              <a:t> </a:t>
            </a:r>
            <a:r>
              <a:rPr lang="ar-JO" sz="3200" dirty="0">
                <a:solidFill>
                  <a:srgbClr val="39639D">
                    <a:lumMod val="50000"/>
                  </a:srgbClr>
                </a:solidFill>
              </a:rPr>
              <a:t>ب- </a:t>
            </a:r>
            <a:r>
              <a:rPr lang="ar-IQ" sz="3200" dirty="0">
                <a:solidFill>
                  <a:srgbClr val="FF0000"/>
                </a:solidFill>
              </a:rPr>
              <a:t>الغرامة</a:t>
            </a:r>
            <a:r>
              <a:rPr lang="ar-JO" sz="3200" dirty="0">
                <a:solidFill>
                  <a:srgbClr val="39639D">
                    <a:lumMod val="50000"/>
                  </a:srgbClr>
                </a:solidFill>
              </a:rPr>
              <a:t>:اللزام المحكوم عليه بالدفع الى الخزينة العامة مبلغاً معيناً في الحكم .</a:t>
            </a:r>
          </a:p>
          <a:p>
            <a:pPr lvl="0" algn="r" rtl="1">
              <a:buClr>
                <a:srgbClr val="2DA2BF"/>
              </a:buClr>
            </a:pPr>
            <a:endParaRPr lang="ar-IQ" sz="3200" dirty="0">
              <a:solidFill>
                <a:srgbClr val="39639D">
                  <a:lumMod val="50000"/>
                </a:srgbClr>
              </a:solidFill>
            </a:endParaRPr>
          </a:p>
          <a:p>
            <a:endParaRPr lang="en-US" dirty="0"/>
          </a:p>
        </p:txBody>
      </p:sp>
    </p:spTree>
    <p:extLst>
      <p:ext uri="{BB962C8B-B14F-4D97-AF65-F5344CB8AC3E}">
        <p14:creationId xmlns:p14="http://schemas.microsoft.com/office/powerpoint/2010/main" val="419565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sz="3200" u="sng" dirty="0">
                <a:solidFill>
                  <a:srgbClr val="FF0000"/>
                </a:solidFill>
                <a:cs typeface="PG_Jundian" pitchFamily="2" charset="-78"/>
              </a:rPr>
              <a:t>مبادئ عامة في علم العقاب</a:t>
            </a:r>
            <a:endParaRPr lang="en-US" sz="3200" u="sng" dirty="0">
              <a:solidFill>
                <a:srgbClr val="FF0000"/>
              </a:solidFill>
              <a:cs typeface="PG_Jundian" pitchFamily="2" charset="-78"/>
            </a:endParaRPr>
          </a:p>
        </p:txBody>
      </p:sp>
      <p:sp>
        <p:nvSpPr>
          <p:cNvPr id="2" name="Content Placeholder 1"/>
          <p:cNvSpPr>
            <a:spLocks noGrp="1"/>
          </p:cNvSpPr>
          <p:nvPr>
            <p:ph idx="1"/>
          </p:nvPr>
        </p:nvSpPr>
        <p:spPr>
          <a:xfrm>
            <a:off x="228600" y="1100628"/>
            <a:ext cx="8686800" cy="3579849"/>
          </a:xfrm>
        </p:spPr>
        <p:txBody>
          <a:bodyPr>
            <a:normAutofit fontScale="85000" lnSpcReduction="10000"/>
          </a:bodyPr>
          <a:lstStyle/>
          <a:p>
            <a:pPr algn="just" rtl="1">
              <a:buNone/>
            </a:pPr>
            <a:r>
              <a:rPr lang="ar-IQ" sz="3200" b="1" dirty="0"/>
              <a:t>ـ </a:t>
            </a:r>
            <a:r>
              <a:rPr lang="ar-IQ" sz="3200" b="1" dirty="0">
                <a:solidFill>
                  <a:srgbClr val="FF0000"/>
                </a:solidFill>
              </a:rPr>
              <a:t>علم العقاب</a:t>
            </a:r>
            <a:r>
              <a:rPr lang="ar-JO" sz="3200" b="1" dirty="0">
                <a:solidFill>
                  <a:srgbClr val="FF0000"/>
                </a:solidFill>
              </a:rPr>
              <a:t> (</a:t>
            </a:r>
            <a:r>
              <a:rPr lang="en-US" sz="3200" b="1" dirty="0">
                <a:solidFill>
                  <a:srgbClr val="FF0000"/>
                </a:solidFill>
              </a:rPr>
              <a:t>penology</a:t>
            </a:r>
            <a:r>
              <a:rPr lang="ar-JO" sz="3200" b="1" dirty="0">
                <a:solidFill>
                  <a:srgbClr val="FF0000"/>
                </a:solidFill>
              </a:rPr>
              <a:t>)</a:t>
            </a:r>
            <a:r>
              <a:rPr lang="ar-JO" sz="3200" b="1" dirty="0"/>
              <a:t>هومجموعة من القواعد تحدد اساليب تنفيذ العقوبات والتدابير الاحترازية على نحو الذي يكون من شأنه تحقيق اغراضها .</a:t>
            </a:r>
          </a:p>
          <a:p>
            <a:pPr algn="just" rtl="1">
              <a:buNone/>
            </a:pPr>
            <a:r>
              <a:rPr lang="ar-JO" sz="3200" dirty="0"/>
              <a:t>او هو مجموعة القواعد التى تحدد الاصول الواجب الاتباع في فرض العقوبات والتدابير الوقائية وتبين اغراضها الاجتماعية ووسائل تنفيذها وكيفية معاملة المجرمين معاملة سليمة تضمن تحقيق اغراض العقوبة.</a:t>
            </a:r>
          </a:p>
          <a:p>
            <a:pPr algn="just" rtl="1">
              <a:buNone/>
            </a:pPr>
            <a:r>
              <a:rPr lang="ar-JO" sz="3200" b="1" dirty="0"/>
              <a:t>- هو  العلم الذي يسعى الى ايجاد خير الوسائل التى يجدر بالشارع ان يتذرع بها لمكافحة الجريمة سواء بالوقاية ام بالعقاب عليها بعد وقوعها . </a:t>
            </a:r>
            <a:endParaRPr lang="ar-IQ" sz="3200" b="1" dirty="0"/>
          </a:p>
        </p:txBody>
      </p:sp>
      <p:sp>
        <p:nvSpPr>
          <p:cNvPr id="4" name="Rectangle 3"/>
          <p:cNvSpPr/>
          <p:nvPr/>
        </p:nvSpPr>
        <p:spPr>
          <a:xfrm>
            <a:off x="2286000" y="2951947"/>
            <a:ext cx="4572000" cy="523220"/>
          </a:xfrm>
          <a:prstGeom prst="rect">
            <a:avLst/>
          </a:prstGeom>
        </p:spPr>
        <p:txBody>
          <a:bodyPr>
            <a:spAutoFit/>
          </a:bodyPr>
          <a:lstStyle/>
          <a:p>
            <a:pPr marL="342900" lvl="0" indent="-342900" algn="r" rtl="1">
              <a:spcBef>
                <a:spcPts val="800"/>
              </a:spcBef>
            </a:pPr>
            <a:endParaRPr lang="ar-JO" sz="28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8915"/>
    </mc:Choice>
    <mc:Fallback xmlns="">
      <p:transition spd="slow" advTm="3891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19200"/>
            <a:ext cx="8686800" cy="4800600"/>
          </a:xfrm>
        </p:spPr>
        <p:txBody>
          <a:bodyPr>
            <a:noAutofit/>
          </a:bodyPr>
          <a:lstStyle/>
          <a:p>
            <a:pPr algn="r" rtl="1"/>
            <a:r>
              <a:rPr lang="ar-JO" sz="2800" u="sng" dirty="0">
                <a:solidFill>
                  <a:srgbClr val="FF0000"/>
                </a:solidFill>
              </a:rPr>
              <a:t>مزايا الغرامة: </a:t>
            </a:r>
          </a:p>
          <a:p>
            <a:pPr algn="r" rtl="1"/>
            <a:r>
              <a:rPr lang="ar-JO" sz="2400" dirty="0"/>
              <a:t>1- انها تصيب مال المحكوم عليه وليس شخصه  2- سهولة التصحيحها عند الخطأ </a:t>
            </a:r>
          </a:p>
          <a:p>
            <a:pPr algn="r" rtl="1"/>
            <a:r>
              <a:rPr lang="ar-JO" sz="2400" dirty="0"/>
              <a:t>3- للقاضي السلطة التقديرية في تقديرها 4-  لا تؤدي الى الاختلاط بالمجرمين الاخرين</a:t>
            </a:r>
          </a:p>
          <a:p>
            <a:pPr algn="r" rtl="1"/>
            <a:r>
              <a:rPr lang="ar-JO" sz="2400" dirty="0"/>
              <a:t>5- تعد من الجرائم الرادعة  6- انها عقوبة اقتصادية لا تكلف الدولة الكثير .</a:t>
            </a:r>
          </a:p>
          <a:p>
            <a:pPr algn="r" rtl="1"/>
            <a:endParaRPr lang="ar-JO" sz="2400" dirty="0"/>
          </a:p>
          <a:p>
            <a:pPr algn="r" rtl="1"/>
            <a:r>
              <a:rPr lang="ar-JO" sz="2800" u="sng" dirty="0">
                <a:solidFill>
                  <a:srgbClr val="FF0000"/>
                </a:solidFill>
              </a:rPr>
              <a:t> عيوب الغرامة: </a:t>
            </a:r>
          </a:p>
          <a:p>
            <a:pPr algn="r" rtl="1"/>
            <a:r>
              <a:rPr lang="ar-JO" sz="2400" dirty="0"/>
              <a:t>1- انها مرهقة بالنسبة للبعض بعكس الميسورين الحال</a:t>
            </a:r>
          </a:p>
          <a:p>
            <a:pPr algn="r" rtl="1"/>
            <a:r>
              <a:rPr lang="ar-JO" sz="2400" dirty="0"/>
              <a:t>2-  خرق لمبدأ شخصية العقوبة</a:t>
            </a:r>
          </a:p>
          <a:p>
            <a:pPr algn="r" rtl="1"/>
            <a:r>
              <a:rPr lang="ar-JO" sz="2400" dirty="0"/>
              <a:t>3- تعذر تنفيذها في بعض الاحوال بسبب عدم وجود المال عند المحكوم عليه </a:t>
            </a:r>
            <a:endParaRPr lang="en-US" sz="2400" dirty="0"/>
          </a:p>
        </p:txBody>
      </p:sp>
    </p:spTree>
    <p:extLst>
      <p:ext uri="{BB962C8B-B14F-4D97-AF65-F5344CB8AC3E}">
        <p14:creationId xmlns:p14="http://schemas.microsoft.com/office/powerpoint/2010/main" val="2873257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buClr>
                <a:srgbClr val="2DA2BF"/>
              </a:buClr>
            </a:pPr>
            <a:r>
              <a:rPr lang="ar-IQ" sz="2700" dirty="0">
                <a:solidFill>
                  <a:srgbClr val="39639D">
                    <a:lumMod val="50000"/>
                  </a:srgbClr>
                </a:solidFill>
              </a:rPr>
              <a:t>4ـ العقوبات السالبة للحقوق </a:t>
            </a:r>
            <a:endParaRPr lang="ar-JO" sz="2700" dirty="0">
              <a:solidFill>
                <a:srgbClr val="39639D">
                  <a:lumMod val="50000"/>
                </a:srgbClr>
              </a:solidFill>
            </a:endParaRPr>
          </a:p>
          <a:p>
            <a:pPr lvl="0" algn="r" rtl="1">
              <a:buClr>
                <a:srgbClr val="2DA2BF"/>
              </a:buClr>
            </a:pPr>
            <a:r>
              <a:rPr lang="ar-IQ" sz="2700" dirty="0">
                <a:solidFill>
                  <a:srgbClr val="39639D">
                    <a:lumMod val="50000"/>
                  </a:srgbClr>
                </a:solidFill>
              </a:rPr>
              <a:t>(الحرمان من بعض الحقوق والمزايا)</a:t>
            </a:r>
            <a:endParaRPr lang="ar-JO" sz="2700" dirty="0">
              <a:solidFill>
                <a:srgbClr val="39639D">
                  <a:lumMod val="50000"/>
                </a:srgbClr>
              </a:solidFill>
            </a:endParaRPr>
          </a:p>
          <a:p>
            <a:pPr lvl="0" algn="r" rtl="1">
              <a:buClr>
                <a:srgbClr val="2DA2BF"/>
              </a:buClr>
            </a:pPr>
            <a:endParaRPr lang="ar-IQ" sz="2700" dirty="0">
              <a:solidFill>
                <a:srgbClr val="39639D">
                  <a:lumMod val="50000"/>
                </a:srgbClr>
              </a:solidFill>
            </a:endParaRPr>
          </a:p>
          <a:p>
            <a:pPr lvl="0" algn="r" rtl="1">
              <a:buClr>
                <a:srgbClr val="2DA2BF"/>
              </a:buClr>
            </a:pPr>
            <a:r>
              <a:rPr lang="ar-IQ" sz="2700" dirty="0">
                <a:solidFill>
                  <a:srgbClr val="39639D">
                    <a:lumMod val="50000"/>
                  </a:srgbClr>
                </a:solidFill>
              </a:rPr>
              <a:t>5ـ العقوبات الماسة بالاعتبار الاجتماعي (نشر الحكم)ِ</a:t>
            </a:r>
            <a:endParaRPr lang="en-US" sz="2700" dirty="0">
              <a:solidFill>
                <a:srgbClr val="39639D">
                  <a:lumMod val="50000"/>
                </a:srgbClr>
              </a:solidFill>
            </a:endParaRPr>
          </a:p>
          <a:p>
            <a:endParaRPr lang="en-US" dirty="0"/>
          </a:p>
        </p:txBody>
      </p:sp>
    </p:spTree>
    <p:extLst>
      <p:ext uri="{BB962C8B-B14F-4D97-AF65-F5344CB8AC3E}">
        <p14:creationId xmlns:p14="http://schemas.microsoft.com/office/powerpoint/2010/main" val="872940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a:solidFill>
                  <a:srgbClr val="FF0000"/>
                </a:solidFill>
              </a:rPr>
              <a:t>التدابير الاحترازية </a:t>
            </a:r>
            <a:endParaRPr lang="en-US" sz="3200" dirty="0">
              <a:solidFill>
                <a:srgbClr val="FF0000"/>
              </a:solidFill>
            </a:endParaRPr>
          </a:p>
        </p:txBody>
      </p:sp>
      <p:sp>
        <p:nvSpPr>
          <p:cNvPr id="3" name="Content Placeholder 2"/>
          <p:cNvSpPr>
            <a:spLocks noGrp="1"/>
          </p:cNvSpPr>
          <p:nvPr>
            <p:ph idx="1"/>
          </p:nvPr>
        </p:nvSpPr>
        <p:spPr>
          <a:xfrm>
            <a:off x="381000" y="1100628"/>
            <a:ext cx="7962900" cy="4385772"/>
          </a:xfrm>
        </p:spPr>
        <p:txBody>
          <a:bodyPr>
            <a:normAutofit/>
          </a:bodyPr>
          <a:lstStyle/>
          <a:p>
            <a:pPr algn="just" rtl="1"/>
            <a:r>
              <a:rPr lang="ar-JO" sz="2800" dirty="0"/>
              <a:t>هي مجموعة من التدابير منصوص عليها في القانون توقع على المدان بعد ثبوت ارتكابه الجريمة عندما تعتبر حالة خطرة على سلامة المجتمع.</a:t>
            </a:r>
          </a:p>
          <a:p>
            <a:pPr algn="just" rtl="1"/>
            <a:r>
              <a:rPr lang="ar-JO" sz="2800" dirty="0"/>
              <a:t>يتضح مما سبق ان خصائص التدابير الاحترازية هي:</a:t>
            </a:r>
          </a:p>
          <a:p>
            <a:pPr algn="just" rtl="1"/>
            <a:r>
              <a:rPr lang="ar-JO" sz="2800" dirty="0"/>
              <a:t>1- انه تخضع لمبدأ الشرعية .</a:t>
            </a:r>
          </a:p>
          <a:p>
            <a:pPr algn="just" rtl="1"/>
            <a:r>
              <a:rPr lang="ar-JO" sz="2800" dirty="0"/>
              <a:t>2- ان التدبير يتجه الى المستقبل .</a:t>
            </a:r>
          </a:p>
          <a:p>
            <a:pPr algn="just" rtl="1"/>
            <a:r>
              <a:rPr lang="ar-JO" sz="2800" dirty="0"/>
              <a:t>3- انه غير محدد المدة فهويستمر طيلة بقاء حالة الخطورة الاجرامية .  </a:t>
            </a:r>
            <a:endParaRPr lang="en-US" sz="2800" dirty="0"/>
          </a:p>
        </p:txBody>
      </p:sp>
    </p:spTree>
    <p:extLst>
      <p:ext uri="{BB962C8B-B14F-4D97-AF65-F5344CB8AC3E}">
        <p14:creationId xmlns:p14="http://schemas.microsoft.com/office/powerpoint/2010/main" val="693801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4400" dirty="0">
                <a:solidFill>
                  <a:srgbClr val="FF0000"/>
                </a:solidFill>
                <a:cs typeface="+mn-cs"/>
              </a:rPr>
              <a:t>الشروط العامة للتدابير الاحترازية</a:t>
            </a:r>
            <a:endParaRPr lang="en-US" sz="4400" dirty="0">
              <a:solidFill>
                <a:srgbClr val="FF0000"/>
              </a:solidFill>
              <a:cs typeface="+mn-cs"/>
            </a:endParaRPr>
          </a:p>
        </p:txBody>
      </p:sp>
      <p:sp>
        <p:nvSpPr>
          <p:cNvPr id="3" name="Content Placeholder 2"/>
          <p:cNvSpPr>
            <a:spLocks noGrp="1"/>
          </p:cNvSpPr>
          <p:nvPr>
            <p:ph idx="1"/>
          </p:nvPr>
        </p:nvSpPr>
        <p:spPr>
          <a:xfrm>
            <a:off x="228600" y="1100628"/>
            <a:ext cx="8115300" cy="4614372"/>
          </a:xfrm>
        </p:spPr>
        <p:txBody>
          <a:bodyPr/>
          <a:lstStyle/>
          <a:p>
            <a:pPr algn="r" rtl="1"/>
            <a:r>
              <a:rPr lang="ar-JO" sz="2800" dirty="0"/>
              <a:t>1- ان يرتكب الشخص فعلاً يعد جريمة(الجريمة السابقة)   ويستوى ان يكون هذا الشخص مسؤول او غير مسؤول (</a:t>
            </a:r>
            <a:r>
              <a:rPr lang="ar-JO" sz="2800" dirty="0">
                <a:solidFill>
                  <a:srgbClr val="FF0000"/>
                </a:solidFill>
              </a:rPr>
              <a:t> الركن المعنوي غير ضروري)</a:t>
            </a:r>
            <a:r>
              <a:rPr lang="ar-JO" sz="2800" dirty="0"/>
              <a:t>.</a:t>
            </a:r>
          </a:p>
          <a:p>
            <a:pPr algn="r" rtl="1"/>
            <a:r>
              <a:rPr lang="ar-JO" sz="2800" dirty="0"/>
              <a:t>2- خطورة الاجرامية : يعنى احتمال ارتكاب الجاني جريمة آخرى في المستقبل. ويظهر ذلك من احواله وماضيه وسلوكه </a:t>
            </a:r>
          </a:p>
          <a:p>
            <a:pPr algn="r" rtl="1"/>
            <a:endParaRPr lang="ar-JO" sz="2800" dirty="0"/>
          </a:p>
          <a:p>
            <a:pPr algn="r" rtl="1"/>
            <a:endParaRPr lang="en-US" dirty="0"/>
          </a:p>
        </p:txBody>
      </p:sp>
    </p:spTree>
    <p:extLst>
      <p:ext uri="{BB962C8B-B14F-4D97-AF65-F5344CB8AC3E}">
        <p14:creationId xmlns:p14="http://schemas.microsoft.com/office/powerpoint/2010/main" val="1102374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4000" b="1" dirty="0">
                <a:solidFill>
                  <a:srgbClr val="FF0000"/>
                </a:solidFill>
                <a:cs typeface="+mn-cs"/>
              </a:rPr>
              <a:t>انواع التدابير الاحترازية</a:t>
            </a:r>
            <a:endParaRPr lang="en-US" sz="4000" b="1" dirty="0">
              <a:solidFill>
                <a:srgbClr val="FF0000"/>
              </a:solidFill>
              <a:cs typeface="+mn-cs"/>
            </a:endParaRPr>
          </a:p>
        </p:txBody>
      </p:sp>
      <p:sp>
        <p:nvSpPr>
          <p:cNvPr id="3" name="Content Placeholder 2"/>
          <p:cNvSpPr>
            <a:spLocks noGrp="1"/>
          </p:cNvSpPr>
          <p:nvPr>
            <p:ph idx="1"/>
          </p:nvPr>
        </p:nvSpPr>
        <p:spPr>
          <a:xfrm>
            <a:off x="0" y="1100628"/>
            <a:ext cx="8343900" cy="4080972"/>
          </a:xfrm>
        </p:spPr>
        <p:txBody>
          <a:bodyPr>
            <a:noAutofit/>
          </a:bodyPr>
          <a:lstStyle/>
          <a:p>
            <a:pPr algn="r" rtl="1"/>
            <a:r>
              <a:rPr lang="ar-JO" sz="2800" dirty="0">
                <a:solidFill>
                  <a:srgbClr val="FF0000"/>
                </a:solidFill>
              </a:rPr>
              <a:t>1- من حيث محلها (موضوعها)</a:t>
            </a:r>
          </a:p>
          <a:p>
            <a:pPr algn="r" rtl="1">
              <a:buFont typeface="Arial" charset="0"/>
              <a:buChar char="•"/>
            </a:pPr>
            <a:r>
              <a:rPr lang="ar-JO" sz="2800" dirty="0"/>
              <a:t>تدبير شخصي ( الماسة بالحرية والمقيدة للحرية والماسة بالحقوق)</a:t>
            </a:r>
          </a:p>
          <a:p>
            <a:pPr algn="r" rtl="1">
              <a:buFont typeface="Arial" charset="0"/>
              <a:buChar char="•"/>
            </a:pPr>
            <a:r>
              <a:rPr lang="ar-JO" sz="2800" dirty="0"/>
              <a:t>* تدابير عينية ( المصادرة وغلق المحل)</a:t>
            </a:r>
          </a:p>
          <a:p>
            <a:pPr algn="r" rtl="1"/>
            <a:r>
              <a:rPr lang="ar-JO" sz="2800" dirty="0">
                <a:solidFill>
                  <a:srgbClr val="FF0000"/>
                </a:solidFill>
              </a:rPr>
              <a:t>2- من حيث طبيعتها .</a:t>
            </a:r>
          </a:p>
          <a:p>
            <a:pPr algn="r" rtl="1"/>
            <a:r>
              <a:rPr lang="ar-JO" sz="2800" dirty="0"/>
              <a:t>*تدابير تأهيلية - تأهل و تعالج المجرم</a:t>
            </a:r>
          </a:p>
          <a:p>
            <a:pPr algn="r" rtl="1">
              <a:buFont typeface="Arial" charset="0"/>
              <a:buChar char="•"/>
            </a:pPr>
            <a:r>
              <a:rPr lang="ar-JO" sz="2800" dirty="0"/>
              <a:t>تدابير تعجيزية تجريد المجرم من الوسائل المادية التى استعملها في ارتكاب الجريمة.</a:t>
            </a:r>
          </a:p>
          <a:p>
            <a:pPr algn="r" rtl="1">
              <a:buFont typeface="Arial" charset="0"/>
              <a:buChar char="•"/>
            </a:pPr>
            <a:r>
              <a:rPr lang="ar-JO" sz="2800" dirty="0"/>
              <a:t>* تدابير ابعادية.</a:t>
            </a:r>
            <a:endParaRPr lang="en-US" sz="2800" dirty="0"/>
          </a:p>
        </p:txBody>
      </p:sp>
    </p:spTree>
    <p:extLst>
      <p:ext uri="{BB962C8B-B14F-4D97-AF65-F5344CB8AC3E}">
        <p14:creationId xmlns:p14="http://schemas.microsoft.com/office/powerpoint/2010/main" val="2637409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a:solidFill>
                  <a:srgbClr val="FF0000"/>
                </a:solidFill>
                <a:cs typeface="+mn-cs"/>
              </a:rPr>
              <a:t>انواع التدابير الاحترازية في القانون العراقي </a:t>
            </a:r>
            <a:endParaRPr lang="en-US" sz="3200" dirty="0">
              <a:solidFill>
                <a:srgbClr val="FF0000"/>
              </a:solidFill>
              <a:cs typeface="+mn-cs"/>
            </a:endParaRPr>
          </a:p>
        </p:txBody>
      </p:sp>
      <p:sp>
        <p:nvSpPr>
          <p:cNvPr id="3" name="Content Placeholder 2"/>
          <p:cNvSpPr>
            <a:spLocks noGrp="1"/>
          </p:cNvSpPr>
          <p:nvPr>
            <p:ph idx="1"/>
          </p:nvPr>
        </p:nvSpPr>
        <p:spPr>
          <a:xfrm>
            <a:off x="228599" y="1253028"/>
            <a:ext cx="8650357" cy="4309572"/>
          </a:xfrm>
        </p:spPr>
        <p:txBody>
          <a:bodyPr>
            <a:normAutofit fontScale="92500"/>
          </a:bodyPr>
          <a:lstStyle/>
          <a:p>
            <a:pPr algn="r" rtl="1"/>
            <a:r>
              <a:rPr lang="ar-JO" sz="3200" dirty="0"/>
              <a:t>1- تدابير احترازية سالبة للحرية (علاج في مؤى العلاجي)</a:t>
            </a:r>
          </a:p>
          <a:p>
            <a:pPr algn="r" rtl="1"/>
            <a:r>
              <a:rPr lang="ar-JO" sz="3200" dirty="0"/>
              <a:t>2- تدابير احترازية مقيدة للحرية( منع ارتياد مكان معين لمدة معينة)</a:t>
            </a:r>
          </a:p>
          <a:p>
            <a:pPr algn="r" rtl="1"/>
            <a:r>
              <a:rPr lang="ar-JO" sz="3200" dirty="0"/>
              <a:t>3- تدابير احترازية سالبة للحقوق(اسقاط الولاية والوصاية وحظر ممارسة العمل وسحب اجازة السياقة)</a:t>
            </a:r>
          </a:p>
          <a:p>
            <a:pPr algn="r" rtl="1"/>
            <a:r>
              <a:rPr lang="ar-JO" sz="3200" dirty="0"/>
              <a:t>4- تدابير احترازية المادية(التعهد بحسن السلوك وغلق المحل ووقف الشخص المعنوى وحله و(</a:t>
            </a:r>
            <a:r>
              <a:rPr lang="ar-JO" sz="3200" dirty="0">
                <a:solidFill>
                  <a:srgbClr val="FF0000"/>
                </a:solidFill>
              </a:rPr>
              <a:t>المصادرة كل الاشياء التى يعد صنعها او حيازتها او احرازها او استعمالها او بيعها او عرضها للبيع جريمة)</a:t>
            </a:r>
            <a:endParaRPr lang="en-US" sz="3200" dirty="0">
              <a:solidFill>
                <a:srgbClr val="FF0000"/>
              </a:solidFill>
            </a:endParaRPr>
          </a:p>
        </p:txBody>
      </p:sp>
    </p:spTree>
    <p:extLst>
      <p:ext uri="{BB962C8B-B14F-4D97-AF65-F5344CB8AC3E}">
        <p14:creationId xmlns:p14="http://schemas.microsoft.com/office/powerpoint/2010/main" val="3164868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dirty="0">
                <a:solidFill>
                  <a:srgbClr val="FF0000"/>
                </a:solidFill>
              </a:rPr>
              <a:t> المؤسسات العقابية</a:t>
            </a:r>
            <a:endParaRPr lang="en-US" dirty="0">
              <a:solidFill>
                <a:srgbClr val="FF0000"/>
              </a:solidFill>
            </a:endParaRPr>
          </a:p>
        </p:txBody>
      </p:sp>
      <p:sp>
        <p:nvSpPr>
          <p:cNvPr id="2" name="Content Placeholder 1"/>
          <p:cNvSpPr>
            <a:spLocks noGrp="1"/>
          </p:cNvSpPr>
          <p:nvPr>
            <p:ph idx="1"/>
          </p:nvPr>
        </p:nvSpPr>
        <p:spPr>
          <a:xfrm>
            <a:off x="381000" y="1100628"/>
            <a:ext cx="7962900" cy="5452572"/>
          </a:xfrm>
        </p:spPr>
        <p:txBody>
          <a:bodyPr>
            <a:noAutofit/>
          </a:bodyPr>
          <a:lstStyle/>
          <a:p>
            <a:pPr algn="r" rtl="1">
              <a:buNone/>
            </a:pPr>
            <a:r>
              <a:rPr lang="ar-JO" sz="3200" b="1" dirty="0">
                <a:solidFill>
                  <a:schemeClr val="tx1">
                    <a:lumMod val="95000"/>
                    <a:lumOff val="5000"/>
                  </a:schemeClr>
                </a:solidFill>
              </a:rPr>
              <a:t>يقصد بالمؤسسات العقابية(السجن): الاماكن الذي تنفذ فيها العقوبات السالبة للحرية .</a:t>
            </a:r>
          </a:p>
          <a:p>
            <a:pPr algn="r" rtl="1">
              <a:buNone/>
            </a:pPr>
            <a:r>
              <a:rPr lang="ar-JO" sz="3200" dirty="0">
                <a:solidFill>
                  <a:srgbClr val="00B050"/>
                </a:solidFill>
              </a:rPr>
              <a:t>او يقصد به المحل الذي يودع فيه السجناء و الموقوفين </a:t>
            </a:r>
            <a:endParaRPr lang="ar-JO" sz="3200" b="1" dirty="0">
              <a:solidFill>
                <a:srgbClr val="00B050"/>
              </a:solidFill>
            </a:endParaRPr>
          </a:p>
          <a:p>
            <a:pPr algn="r" rtl="1">
              <a:buNone/>
            </a:pPr>
            <a:r>
              <a:rPr lang="ar-JO" sz="3200" b="1" dirty="0">
                <a:solidFill>
                  <a:srgbClr val="FF0000"/>
                </a:solidFill>
              </a:rPr>
              <a:t>ازداد اهمية المؤسسات العقابية في المجتمعات المعاصرة لسببين:</a:t>
            </a:r>
            <a:r>
              <a:rPr lang="ar-IQ" sz="3200" b="1" dirty="0">
                <a:solidFill>
                  <a:srgbClr val="FF0000"/>
                </a:solidFill>
              </a:rPr>
              <a:t>ـ</a:t>
            </a:r>
            <a:endParaRPr lang="ar-JO" sz="3200" b="1" dirty="0">
              <a:solidFill>
                <a:srgbClr val="FF0000"/>
              </a:solidFill>
            </a:endParaRPr>
          </a:p>
          <a:p>
            <a:pPr algn="r" rtl="1">
              <a:buNone/>
            </a:pPr>
            <a:r>
              <a:rPr lang="ar-JO" sz="3200" dirty="0">
                <a:solidFill>
                  <a:srgbClr val="FF0000"/>
                </a:solidFill>
              </a:rPr>
              <a:t>1- زيادة الاعتماد الدول على العقوبات السالبة للحرية بدلا من العقوبات البدنية.</a:t>
            </a:r>
          </a:p>
          <a:p>
            <a:pPr algn="r" rtl="1">
              <a:buNone/>
            </a:pPr>
            <a:r>
              <a:rPr lang="ar-JO" sz="3200" b="1" dirty="0">
                <a:solidFill>
                  <a:srgbClr val="FF0000"/>
                </a:solidFill>
              </a:rPr>
              <a:t>2- تطور وظيفة السجون في الاصلاح النزلاء واعادة تأهيلهم. </a:t>
            </a:r>
            <a:endParaRPr lang="ar-IQ" sz="3200" b="1" dirty="0">
              <a:solidFill>
                <a:srgbClr val="FF0000"/>
              </a:solidFill>
            </a:endParaRPr>
          </a:p>
        </p:txBody>
      </p:sp>
    </p:spTree>
    <p:extLst>
      <p:ext uri="{BB962C8B-B14F-4D97-AF65-F5344CB8AC3E}">
        <p14:creationId xmlns:p14="http://schemas.microsoft.com/office/powerpoint/2010/main" val="1417995334"/>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00628"/>
            <a:ext cx="8191500" cy="3579849"/>
          </a:xfrm>
        </p:spPr>
        <p:txBody>
          <a:bodyPr>
            <a:noAutofit/>
          </a:bodyPr>
          <a:lstStyle/>
          <a:p>
            <a:pPr algn="r" rtl="1"/>
            <a:r>
              <a:rPr lang="ar-IQ" sz="2800" dirty="0">
                <a:solidFill>
                  <a:srgbClr val="FF0000"/>
                </a:solidFill>
              </a:rPr>
              <a:t> </a:t>
            </a:r>
            <a:endParaRPr lang="ar-JO" sz="2800" dirty="0">
              <a:solidFill>
                <a:srgbClr val="FF0000"/>
              </a:solidFill>
            </a:endParaRPr>
          </a:p>
          <a:p>
            <a:pPr algn="r" rtl="1"/>
            <a:r>
              <a:rPr lang="ar-IQ" sz="2800" dirty="0">
                <a:solidFill>
                  <a:srgbClr val="FF0000"/>
                </a:solidFill>
              </a:rPr>
              <a:t>تأريخ المؤسسات العقابية</a:t>
            </a:r>
            <a:r>
              <a:rPr lang="ar-JO" sz="2800" dirty="0">
                <a:solidFill>
                  <a:srgbClr val="FF0000"/>
                </a:solidFill>
              </a:rPr>
              <a:t>(</a:t>
            </a:r>
            <a:r>
              <a:rPr lang="ar-IQ" sz="2800" dirty="0"/>
              <a:t> نشأة وتطور السجون</a:t>
            </a:r>
            <a:r>
              <a:rPr lang="ar-JO" sz="2800" dirty="0"/>
              <a:t>)</a:t>
            </a:r>
            <a:endParaRPr lang="ar-IQ" sz="2800" dirty="0"/>
          </a:p>
          <a:p>
            <a:pPr algn="r" rtl="1"/>
            <a:r>
              <a:rPr lang="ar-IQ" sz="2800" dirty="0">
                <a:solidFill>
                  <a:srgbClr val="FF0000"/>
                </a:solidFill>
              </a:rPr>
              <a:t>أولاً ـ السجون في القرون الوسطى</a:t>
            </a:r>
            <a:r>
              <a:rPr lang="ar-JO" sz="2800" dirty="0">
                <a:solidFill>
                  <a:srgbClr val="FF0000"/>
                </a:solidFill>
              </a:rPr>
              <a:t> </a:t>
            </a:r>
          </a:p>
          <a:p>
            <a:pPr algn="r" rtl="1"/>
            <a:r>
              <a:rPr lang="ar-JO" sz="2800" dirty="0"/>
              <a:t>(لم يكن اشراف السجون مناط بالسلطات العامة)</a:t>
            </a:r>
          </a:p>
          <a:p>
            <a:pPr algn="r" rtl="1"/>
            <a:r>
              <a:rPr lang="ar-JO" sz="2800" dirty="0"/>
              <a:t>(ابنية السجون عبارة عن قلاع او حصون قديمة )</a:t>
            </a:r>
            <a:endParaRPr lang="ar-IQ" sz="2800" dirty="0"/>
          </a:p>
          <a:p>
            <a:pPr algn="r" rtl="1"/>
            <a:r>
              <a:rPr lang="ar-IQ" sz="2800" dirty="0">
                <a:solidFill>
                  <a:srgbClr val="FF0000"/>
                </a:solidFill>
              </a:rPr>
              <a:t>ثانياً ـ السجون في العصر الحديث</a:t>
            </a:r>
            <a:endParaRPr lang="ar-JO" sz="2800" dirty="0">
              <a:solidFill>
                <a:srgbClr val="FF0000"/>
              </a:solidFill>
            </a:endParaRPr>
          </a:p>
          <a:p>
            <a:pPr algn="r" rtl="1"/>
            <a:r>
              <a:rPr lang="ar-JO" sz="2800" dirty="0">
                <a:solidFill>
                  <a:srgbClr val="FF0000"/>
                </a:solidFill>
              </a:rPr>
              <a:t>1- العوامل الدينية و الاقتصادية وظهور الثورة الصناعية وازياد ارتكاب الجريمة كان سبباً لإنشاء السجون</a:t>
            </a:r>
          </a:p>
          <a:p>
            <a:pPr algn="r" rtl="1"/>
            <a:r>
              <a:rPr lang="ar-JO" sz="2800" dirty="0">
                <a:solidFill>
                  <a:srgbClr val="FF0000"/>
                </a:solidFill>
              </a:rPr>
              <a:t>2- لعب بعض المصلحين  والمؤتمرات الدولية دورا كبيراً في تطور نظام السجون .</a:t>
            </a:r>
            <a:endParaRPr lang="ar-IQ" sz="2800" dirty="0">
              <a:solidFill>
                <a:srgbClr val="FF0000"/>
              </a:solidFill>
            </a:endParaRPr>
          </a:p>
          <a:p>
            <a:pPr algn="r" rtl="1"/>
            <a:r>
              <a:rPr lang="ar-IQ" sz="2800" dirty="0"/>
              <a:t> </a:t>
            </a:r>
            <a:endParaRPr lang="en-US" sz="2800" dirty="0"/>
          </a:p>
        </p:txBody>
      </p:sp>
    </p:spTree>
    <p:extLst>
      <p:ext uri="{BB962C8B-B14F-4D97-AF65-F5344CB8AC3E}">
        <p14:creationId xmlns:p14="http://schemas.microsoft.com/office/powerpoint/2010/main" val="425230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00628"/>
            <a:ext cx="8763000" cy="5300172"/>
          </a:xfrm>
        </p:spPr>
        <p:txBody>
          <a:bodyPr>
            <a:normAutofit lnSpcReduction="10000"/>
          </a:bodyPr>
          <a:lstStyle/>
          <a:p>
            <a:pPr lvl="0" algn="r" rtl="1"/>
            <a:r>
              <a:rPr lang="ar-IQ" sz="2800" dirty="0">
                <a:solidFill>
                  <a:srgbClr val="000000"/>
                </a:solidFill>
              </a:rPr>
              <a:t>ـ ا</a:t>
            </a:r>
            <a:r>
              <a:rPr lang="ar-IQ" sz="2800" dirty="0">
                <a:solidFill>
                  <a:srgbClr val="FF0000"/>
                </a:solidFill>
              </a:rPr>
              <a:t>لسجن في الاسلام</a:t>
            </a:r>
            <a:endParaRPr lang="ar-JO" sz="2800" dirty="0">
              <a:solidFill>
                <a:srgbClr val="FF0000"/>
              </a:solidFill>
            </a:endParaRPr>
          </a:p>
          <a:p>
            <a:pPr lvl="0" algn="r" rtl="1"/>
            <a:r>
              <a:rPr lang="ar-JO" sz="2800" dirty="0">
                <a:solidFill>
                  <a:schemeClr val="tx1">
                    <a:lumMod val="95000"/>
                    <a:lumOff val="5000"/>
                  </a:schemeClr>
                </a:solidFill>
              </a:rPr>
              <a:t>ان لفظ السجن جاء في اكثر من موضع في القرآن الكريم  ولكن مع ذلك ليس هناك جريمة في الاسلام عقوبتها يكون السجن.</a:t>
            </a:r>
          </a:p>
          <a:p>
            <a:pPr marL="457200" lvl="0" indent="-457200" algn="r" rtl="1">
              <a:buFontTx/>
              <a:buChar char="-"/>
            </a:pPr>
            <a:r>
              <a:rPr lang="ar-JO" sz="2800" dirty="0">
                <a:solidFill>
                  <a:schemeClr val="tx1">
                    <a:lumMod val="95000"/>
                    <a:lumOff val="5000"/>
                  </a:schemeClr>
                </a:solidFill>
              </a:rPr>
              <a:t>عرف المسلمين نظام السجن منذ عهد الخليفة عمر بن الخطاب ووضع عمر بن عبدالعزيز نظاما دقيقاً للسجن . </a:t>
            </a:r>
          </a:p>
          <a:p>
            <a:pPr marL="457200" lvl="0" indent="-457200" algn="r" rtl="1">
              <a:buFontTx/>
              <a:buChar char="-"/>
            </a:pPr>
            <a:r>
              <a:rPr lang="ar-JO" sz="2800" dirty="0">
                <a:solidFill>
                  <a:schemeClr val="tx1">
                    <a:lumMod val="95000"/>
                    <a:lumOff val="5000"/>
                  </a:schemeClr>
                </a:solidFill>
              </a:rPr>
              <a:t> </a:t>
            </a:r>
            <a:endParaRPr lang="ar-IQ" sz="2800" dirty="0">
              <a:solidFill>
                <a:schemeClr val="tx1">
                  <a:lumMod val="95000"/>
                  <a:lumOff val="5000"/>
                </a:schemeClr>
              </a:solidFill>
            </a:endParaRPr>
          </a:p>
          <a:p>
            <a:pPr lvl="0" algn="r" rtl="1"/>
            <a:r>
              <a:rPr lang="ar-IQ" sz="2800" dirty="0">
                <a:solidFill>
                  <a:srgbClr val="FF0000"/>
                </a:solidFill>
              </a:rPr>
              <a:t> ـ تطور المؤسسات العقابية في العراق</a:t>
            </a:r>
            <a:endParaRPr lang="ar-JO" sz="2800" dirty="0">
              <a:solidFill>
                <a:srgbClr val="FF0000"/>
              </a:solidFill>
            </a:endParaRPr>
          </a:p>
          <a:p>
            <a:pPr lvl="0" algn="r" rtl="1"/>
            <a:r>
              <a:rPr lang="ar-JO" sz="2800" dirty="0">
                <a:solidFill>
                  <a:srgbClr val="FF0000"/>
                </a:solidFill>
              </a:rPr>
              <a:t>اول السجن / سجن القلعة 1918داخل وزارة الدفاع.</a:t>
            </a:r>
          </a:p>
          <a:p>
            <a:pPr lvl="0" algn="r" rtl="1"/>
            <a:r>
              <a:rPr lang="ar-JO" sz="2800" dirty="0">
                <a:solidFill>
                  <a:srgbClr val="FF0000"/>
                </a:solidFill>
              </a:rPr>
              <a:t>/سجن السيم </a:t>
            </a:r>
          </a:p>
          <a:p>
            <a:pPr lvl="0" algn="r" rtl="1"/>
            <a:r>
              <a:rPr lang="ar-JO" sz="2800" dirty="0">
                <a:solidFill>
                  <a:srgbClr val="FF0000"/>
                </a:solidFill>
              </a:rPr>
              <a:t>سجن بغداد المركزى / باب المعظم </a:t>
            </a:r>
          </a:p>
          <a:p>
            <a:pPr lvl="0" algn="r" rtl="1"/>
            <a:r>
              <a:rPr lang="ar-JO" sz="2800" dirty="0">
                <a:solidFill>
                  <a:srgbClr val="FF0000"/>
                </a:solidFill>
              </a:rPr>
              <a:t>سجن ابو غريب و سجن البصرة وسجن الموصل </a:t>
            </a:r>
          </a:p>
          <a:p>
            <a:pPr lvl="0" algn="r" rtl="1"/>
            <a:endParaRPr lang="ar-JO" sz="2800" dirty="0">
              <a:solidFill>
                <a:srgbClr val="FF0000"/>
              </a:solidFill>
            </a:endParaRPr>
          </a:p>
          <a:p>
            <a:pPr lvl="0" algn="r" rtl="1"/>
            <a:endParaRPr lang="en-US" sz="2800" dirty="0">
              <a:solidFill>
                <a:srgbClr val="000000"/>
              </a:solidFill>
            </a:endParaRPr>
          </a:p>
          <a:p>
            <a:endParaRPr lang="en-US" dirty="0"/>
          </a:p>
        </p:txBody>
      </p:sp>
    </p:spTree>
    <p:extLst>
      <p:ext uri="{BB962C8B-B14F-4D97-AF65-F5344CB8AC3E}">
        <p14:creationId xmlns:p14="http://schemas.microsoft.com/office/powerpoint/2010/main" val="2484656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7134" y="1219199"/>
            <a:ext cx="4694466" cy="381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60265"/>
            <a:ext cx="4038599" cy="4741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20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JO" b="1" cap="none" dirty="0">
                <a:solidFill>
                  <a:srgbClr val="FF0000"/>
                </a:solidFill>
                <a:latin typeface="Franklin Gothic Book"/>
                <a:ea typeface="+mn-ea"/>
                <a:cs typeface="Arial"/>
              </a:rPr>
              <a:t>من التعاريف السابقة نتوصل الى عنصرين مهمين:</a:t>
            </a:r>
            <a:br>
              <a:rPr lang="ar-JO" b="1" cap="none" dirty="0">
                <a:solidFill>
                  <a:srgbClr val="FF0000"/>
                </a:solidFill>
                <a:latin typeface="Franklin Gothic Book"/>
                <a:ea typeface="+mn-ea"/>
                <a:cs typeface="Arial"/>
              </a:rPr>
            </a:br>
            <a:endParaRPr lang="en-US" dirty="0"/>
          </a:p>
        </p:txBody>
      </p:sp>
      <p:sp>
        <p:nvSpPr>
          <p:cNvPr id="3" name="Content Placeholder 2"/>
          <p:cNvSpPr>
            <a:spLocks noGrp="1"/>
          </p:cNvSpPr>
          <p:nvPr>
            <p:ph idx="1"/>
          </p:nvPr>
        </p:nvSpPr>
        <p:spPr>
          <a:xfrm>
            <a:off x="381000" y="1100628"/>
            <a:ext cx="7962900" cy="3579849"/>
          </a:xfrm>
        </p:spPr>
        <p:txBody>
          <a:bodyPr>
            <a:noAutofit/>
          </a:bodyPr>
          <a:lstStyle/>
          <a:p>
            <a:pPr lvl="0" algn="r" rtl="1"/>
            <a:r>
              <a:rPr lang="ar-JO" sz="2800" dirty="0">
                <a:solidFill>
                  <a:srgbClr val="FF0000"/>
                </a:solidFill>
              </a:rPr>
              <a:t>1</a:t>
            </a:r>
            <a:r>
              <a:rPr lang="ar-JO" sz="2800" dirty="0">
                <a:solidFill>
                  <a:schemeClr val="tx1">
                    <a:lumMod val="95000"/>
                    <a:lumOff val="5000"/>
                  </a:schemeClr>
                </a:solidFill>
              </a:rPr>
              <a:t>- يهتم هذا العلم بالجزاء الجنائي بصورتيه العقوبة والتابير الاحترازية </a:t>
            </a:r>
          </a:p>
          <a:p>
            <a:pPr lvl="0" algn="r" rtl="1"/>
            <a:r>
              <a:rPr lang="ar-JO" sz="2800" dirty="0">
                <a:solidFill>
                  <a:schemeClr val="tx1">
                    <a:lumMod val="95000"/>
                    <a:lumOff val="5000"/>
                  </a:schemeClr>
                </a:solidFill>
              </a:rPr>
              <a:t>2- يهتم بالاسلوب تنفيذ الجزاء الجنائي على نحو يكفل تحقيق اغراض العقوبة  الذي هو حماية النظام الاقتصادي,الاجتماعي والسياسي للدولة وحماية المجتمع من الجريمة عن طريق الردع الخاص  والعام للجريمة .</a:t>
            </a:r>
          </a:p>
          <a:p>
            <a:pPr lvl="0" algn="ctr"/>
            <a:r>
              <a:rPr lang="ar-JO" sz="2800" dirty="0">
                <a:solidFill>
                  <a:schemeClr val="tx1">
                    <a:lumMod val="95000"/>
                    <a:lumOff val="5000"/>
                  </a:schemeClr>
                </a:solidFill>
              </a:rPr>
              <a:t> </a:t>
            </a:r>
            <a:endParaRPr lang="en-US" sz="2800" dirty="0">
              <a:solidFill>
                <a:schemeClr val="tx1">
                  <a:lumMod val="95000"/>
                  <a:lumOff val="5000"/>
                </a:schemeClr>
              </a:solidFill>
            </a:endParaRPr>
          </a:p>
          <a:p>
            <a:endParaRPr lang="en-US" sz="2800" dirty="0"/>
          </a:p>
        </p:txBody>
      </p:sp>
    </p:spTree>
    <p:extLst>
      <p:ext uri="{BB962C8B-B14F-4D97-AF65-F5344CB8AC3E}">
        <p14:creationId xmlns:p14="http://schemas.microsoft.com/office/powerpoint/2010/main" val="65433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ar-JO" sz="4800" dirty="0"/>
              <a:t>اما الان يطبق في العراق بشأن السجناء قانون اصلاح النزلاء والمودعين رقم 14 لسنة 2008 </a:t>
            </a:r>
            <a:endParaRPr lang="en-US" sz="4800" dirty="0"/>
          </a:p>
        </p:txBody>
      </p:sp>
    </p:spTree>
    <p:extLst>
      <p:ext uri="{BB962C8B-B14F-4D97-AF65-F5344CB8AC3E}">
        <p14:creationId xmlns:p14="http://schemas.microsoft.com/office/powerpoint/2010/main" val="1556007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IQ" sz="4800" dirty="0"/>
              <a:t>نظم المؤسسات العقابية</a:t>
            </a:r>
            <a:endParaRPr lang="en-US" sz="4800" dirty="0"/>
          </a:p>
        </p:txBody>
      </p:sp>
      <p:sp>
        <p:nvSpPr>
          <p:cNvPr id="2" name="Content Placeholder 1"/>
          <p:cNvSpPr>
            <a:spLocks noGrp="1"/>
          </p:cNvSpPr>
          <p:nvPr>
            <p:ph idx="1"/>
          </p:nvPr>
        </p:nvSpPr>
        <p:spPr>
          <a:xfrm>
            <a:off x="304800" y="1219200"/>
            <a:ext cx="8458200" cy="4648200"/>
          </a:xfrm>
        </p:spPr>
        <p:txBody>
          <a:bodyPr>
            <a:normAutofit/>
          </a:bodyPr>
          <a:lstStyle/>
          <a:p>
            <a:pPr algn="ctr" rtl="1">
              <a:buNone/>
            </a:pPr>
            <a:r>
              <a:rPr lang="ar-JO" sz="2400" dirty="0">
                <a:solidFill>
                  <a:srgbClr val="FF0000"/>
                </a:solidFill>
              </a:rPr>
              <a:t>النظام : هو ما يسمح به من الاتصال بين نزلاء المؤسسة العقابية  </a:t>
            </a:r>
            <a:endParaRPr lang="en-US" sz="2400" dirty="0">
              <a:solidFill>
                <a:srgbClr val="FF0000"/>
              </a:solidFill>
            </a:endParaRPr>
          </a:p>
          <a:p>
            <a:pPr algn="r" rtl="1">
              <a:buFont typeface="Wingdings" pitchFamily="2" charset="2"/>
              <a:buChar char="§"/>
            </a:pPr>
            <a:r>
              <a:rPr lang="ar-JO" sz="2800" b="1" dirty="0"/>
              <a:t>1- </a:t>
            </a:r>
            <a:r>
              <a:rPr lang="ar-IQ" sz="2800" b="1" dirty="0"/>
              <a:t>النظام الجمعي</a:t>
            </a:r>
            <a:r>
              <a:rPr lang="ar-JO" sz="2800" b="1" dirty="0"/>
              <a:t> ( مزاياه وعيوبه):</a:t>
            </a:r>
          </a:p>
          <a:p>
            <a:pPr algn="r" rtl="1">
              <a:buFont typeface="Wingdings" pitchFamily="2" charset="2"/>
              <a:buChar char="§"/>
            </a:pPr>
            <a:r>
              <a:rPr lang="ar-JO" sz="2800" b="1" dirty="0"/>
              <a:t> هو اقدم النظم من الناحية التأريخية.</a:t>
            </a:r>
          </a:p>
          <a:p>
            <a:pPr algn="r" rtl="1">
              <a:buFont typeface="Wingdings" pitchFamily="2" charset="2"/>
              <a:buChar char="§"/>
            </a:pPr>
            <a:r>
              <a:rPr lang="ar-JO" sz="2800" dirty="0"/>
              <a:t>يمكن ان يختلط النزلاء(من كلا الجنسين) فيما بينهم ليلا ونهاراً.</a:t>
            </a:r>
          </a:p>
        </p:txBody>
      </p:sp>
    </p:spTree>
    <p:extLst>
      <p:ext uri="{BB962C8B-B14F-4D97-AF65-F5344CB8AC3E}">
        <p14:creationId xmlns:p14="http://schemas.microsoft.com/office/powerpoint/2010/main" val="3084986124"/>
      </p:ext>
    </p:extLst>
  </p:cSld>
  <p:clrMapOvr>
    <a:masterClrMapping/>
  </p:clrMapOvr>
  <mc:AlternateContent xmlns:mc="http://schemas.openxmlformats.org/markup-compatibility/2006" xmlns:p14="http://schemas.microsoft.com/office/powerpoint/2010/main">
    <mc:Choice Requires="p14">
      <p:transition spd="slow" p14:dur="2000" advTm="5168"/>
    </mc:Choice>
    <mc:Fallback xmlns="">
      <p:transition spd="slow" advTm="5168"/>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buFont typeface="Wingdings" pitchFamily="2" charset="2"/>
              <a:buChar char="§"/>
            </a:pPr>
            <a:r>
              <a:rPr lang="ar-JO" sz="2600" dirty="0">
                <a:solidFill>
                  <a:srgbClr val="FF0000"/>
                </a:solidFill>
                <a:effectLst>
                  <a:outerShdw blurRad="38100" dist="38100" dir="2700000" algn="tl">
                    <a:srgbClr val="000000">
                      <a:alpha val="43137"/>
                    </a:srgbClr>
                  </a:outerShdw>
                </a:effectLst>
              </a:rPr>
              <a:t>من مزاياه</a:t>
            </a:r>
            <a:r>
              <a:rPr lang="ar-JO" sz="2600" dirty="0">
                <a:solidFill>
                  <a:srgbClr val="000000"/>
                </a:solidFill>
              </a:rPr>
              <a:t> انه قليل التكليف من ناحية انشاء وادارته</a:t>
            </a:r>
          </a:p>
          <a:p>
            <a:pPr lvl="0" algn="r" rtl="1">
              <a:buFont typeface="Wingdings" pitchFamily="2" charset="2"/>
              <a:buChar char="§"/>
            </a:pPr>
            <a:r>
              <a:rPr lang="ar-JO" sz="2600" dirty="0">
                <a:solidFill>
                  <a:srgbClr val="000000"/>
                </a:solidFill>
              </a:rPr>
              <a:t>كما انه اقل ضراراً بالصحة البدنية والعقلية والنفسية</a:t>
            </a:r>
          </a:p>
          <a:p>
            <a:pPr lvl="0" algn="r" rtl="1">
              <a:buFont typeface="Wingdings" pitchFamily="2" charset="2"/>
              <a:buChar char="§"/>
            </a:pPr>
            <a:r>
              <a:rPr lang="ar-JO" sz="2600" dirty="0">
                <a:solidFill>
                  <a:srgbClr val="000000"/>
                </a:solidFill>
              </a:rPr>
              <a:t>ويأتي بإيراد وفير بسبب وفرة عدد العاملين.</a:t>
            </a:r>
          </a:p>
          <a:p>
            <a:pPr lvl="0" algn="r" rtl="1">
              <a:buFont typeface="Wingdings" pitchFamily="2" charset="2"/>
              <a:buChar char="§"/>
            </a:pPr>
            <a:endParaRPr lang="ar-JO" sz="2600" dirty="0">
              <a:solidFill>
                <a:srgbClr val="000000"/>
              </a:solidFill>
            </a:endParaRPr>
          </a:p>
          <a:p>
            <a:pPr lvl="0" algn="r" rtl="1">
              <a:buFont typeface="Wingdings" pitchFamily="2" charset="2"/>
              <a:buChar char="§"/>
            </a:pPr>
            <a:r>
              <a:rPr lang="ar-JO" sz="2600" dirty="0">
                <a:solidFill>
                  <a:srgbClr val="FF0000"/>
                </a:solidFill>
                <a:effectLst>
                  <a:outerShdw blurRad="38100" dist="38100" dir="2700000" algn="tl">
                    <a:srgbClr val="000000">
                      <a:alpha val="43137"/>
                    </a:srgbClr>
                  </a:outerShdw>
                </a:effectLst>
              </a:rPr>
              <a:t>من عيوبه</a:t>
            </a:r>
            <a:r>
              <a:rPr lang="ar-JO" sz="2600" dirty="0">
                <a:solidFill>
                  <a:srgbClr val="000000"/>
                </a:solidFill>
              </a:rPr>
              <a:t>: يحول السجن الى مدرسة للجريمة</a:t>
            </a:r>
          </a:p>
          <a:p>
            <a:pPr lvl="0" algn="r" rtl="1">
              <a:buFont typeface="Wingdings" pitchFamily="2" charset="2"/>
              <a:buChar char="§"/>
            </a:pPr>
            <a:r>
              <a:rPr lang="ar-JO" sz="2600" dirty="0">
                <a:solidFill>
                  <a:srgbClr val="000000"/>
                </a:solidFill>
              </a:rPr>
              <a:t>هناك صعوبة في خفظ النظام داخل المؤسسة</a:t>
            </a:r>
          </a:p>
          <a:p>
            <a:pPr lvl="0" algn="r" rtl="1">
              <a:buFont typeface="Wingdings" pitchFamily="2" charset="2"/>
              <a:buChar char="§"/>
            </a:pPr>
            <a:r>
              <a:rPr lang="ar-JO" sz="2600" dirty="0">
                <a:solidFill>
                  <a:srgbClr val="000000"/>
                </a:solidFill>
              </a:rPr>
              <a:t>يكثر فية جريمة تعاطي المخدرات والشذوذ الجنسي  </a:t>
            </a:r>
            <a:endParaRPr lang="ar-IQ" sz="2600" dirty="0">
              <a:solidFill>
                <a:srgbClr val="000000"/>
              </a:solidFill>
            </a:endParaRPr>
          </a:p>
          <a:p>
            <a:endParaRPr lang="en-US" dirty="0"/>
          </a:p>
        </p:txBody>
      </p:sp>
    </p:spTree>
    <p:extLst>
      <p:ext uri="{BB962C8B-B14F-4D97-AF65-F5344CB8AC3E}">
        <p14:creationId xmlns:p14="http://schemas.microsoft.com/office/powerpoint/2010/main" val="4212262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115300" cy="3579849"/>
          </a:xfrm>
        </p:spPr>
        <p:txBody>
          <a:bodyPr/>
          <a:lstStyle/>
          <a:p>
            <a:pPr lvl="0" algn="r" rtl="1">
              <a:buFont typeface="Wingdings" pitchFamily="2" charset="2"/>
              <a:buChar char="§"/>
            </a:pPr>
            <a:r>
              <a:rPr lang="ar-IQ" sz="2800" dirty="0">
                <a:solidFill>
                  <a:srgbClr val="FF0000"/>
                </a:solidFill>
              </a:rPr>
              <a:t>النظام الانفرادي ( النظام البنسلفاني </a:t>
            </a:r>
            <a:r>
              <a:rPr lang="ar-JO" sz="2800" dirty="0">
                <a:solidFill>
                  <a:srgbClr val="FF0000"/>
                </a:solidFill>
              </a:rPr>
              <a:t>-فلادلفي</a:t>
            </a:r>
            <a:r>
              <a:rPr lang="ar-IQ" sz="2800" dirty="0">
                <a:solidFill>
                  <a:srgbClr val="FF0000"/>
                </a:solidFill>
              </a:rPr>
              <a:t>)</a:t>
            </a:r>
            <a:r>
              <a:rPr lang="ar-JO" sz="2800" dirty="0">
                <a:solidFill>
                  <a:srgbClr val="FF0000"/>
                </a:solidFill>
              </a:rPr>
              <a:t>:</a:t>
            </a:r>
          </a:p>
          <a:p>
            <a:pPr lvl="0" algn="r" rtl="1">
              <a:buFont typeface="Wingdings" pitchFamily="2" charset="2"/>
              <a:buChar char="§"/>
            </a:pPr>
            <a:r>
              <a:rPr lang="ar-JO" sz="2800" dirty="0">
                <a:solidFill>
                  <a:srgbClr val="000000"/>
                </a:solidFill>
              </a:rPr>
              <a:t>اسس هذا النظام  لاول مرة في مدينة بنسلفانيا الامريكية يقوم على العزل التام بين النزلاء حيث يجهز زنزانات تجهيزا كاملا تفي بحاجات النزلاء </a:t>
            </a:r>
          </a:p>
          <a:p>
            <a:pPr lvl="0" algn="r" rtl="1">
              <a:buFont typeface="Wingdings" pitchFamily="2" charset="2"/>
              <a:buChar char="§"/>
            </a:pPr>
            <a:r>
              <a:rPr lang="ar-JO" sz="2800" dirty="0">
                <a:solidFill>
                  <a:srgbClr val="000000"/>
                </a:solidFill>
              </a:rPr>
              <a:t>ولكن يسمح لهم بالخروج مرتين في اسبوع للرياضة ويمنع التدخين</a:t>
            </a:r>
            <a:endParaRPr lang="ar-IQ" sz="2800" dirty="0">
              <a:solidFill>
                <a:srgbClr val="000000"/>
              </a:solidFill>
            </a:endParaRPr>
          </a:p>
          <a:p>
            <a:endParaRPr lang="en-US" dirty="0"/>
          </a:p>
        </p:txBody>
      </p:sp>
    </p:spTree>
    <p:extLst>
      <p:ext uri="{BB962C8B-B14F-4D97-AF65-F5344CB8AC3E}">
        <p14:creationId xmlns:p14="http://schemas.microsoft.com/office/powerpoint/2010/main" val="3763175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JO" sz="3200" dirty="0">
                <a:solidFill>
                  <a:srgbClr val="FF0000"/>
                </a:solidFill>
              </a:rPr>
              <a:t>من مزاياه:</a:t>
            </a:r>
          </a:p>
          <a:p>
            <a:pPr algn="r"/>
            <a:r>
              <a:rPr lang="ar-JO" sz="3200" dirty="0"/>
              <a:t>1- لا يؤدي الى تكوين العصابات الاجرامية مستقبلاً</a:t>
            </a:r>
          </a:p>
          <a:p>
            <a:pPr algn="r"/>
            <a:r>
              <a:rPr lang="ar-JO" sz="3200" dirty="0"/>
              <a:t>2-يعطي الفرصة للمراجعة النفس</a:t>
            </a:r>
          </a:p>
          <a:p>
            <a:pPr algn="r"/>
            <a:r>
              <a:rPr lang="ar-JO" sz="3200" dirty="0"/>
              <a:t>3- يساعد على تفريد العقابي </a:t>
            </a:r>
          </a:p>
          <a:p>
            <a:pPr algn="r"/>
            <a:r>
              <a:rPr lang="ar-JO" sz="3200" dirty="0"/>
              <a:t>4- ان القسوة التى يعانيها النزيل تجدي نفعاً مع عتاه المجرمين.</a:t>
            </a:r>
            <a:endParaRPr lang="en-US" sz="3200" dirty="0"/>
          </a:p>
        </p:txBody>
      </p:sp>
    </p:spTree>
    <p:extLst>
      <p:ext uri="{BB962C8B-B14F-4D97-AF65-F5344CB8AC3E}">
        <p14:creationId xmlns:p14="http://schemas.microsoft.com/office/powerpoint/2010/main" val="3236299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JO" sz="3200" dirty="0">
                <a:solidFill>
                  <a:srgbClr val="FF0000"/>
                </a:solidFill>
              </a:rPr>
              <a:t>من عيوبه :</a:t>
            </a:r>
          </a:p>
          <a:p>
            <a:pPr algn="r"/>
            <a:r>
              <a:rPr lang="ar-JO" sz="3200" dirty="0"/>
              <a:t>1- يؤدي الى الجنون والامراض النفسية  والعقلية .</a:t>
            </a:r>
          </a:p>
          <a:p>
            <a:pPr algn="r"/>
            <a:r>
              <a:rPr lang="ar-JO" sz="3200" dirty="0"/>
              <a:t>2- يحتاج الى تكاليف العالية سواء ما يخص بإنشاء المؤسسة وادارتها.</a:t>
            </a:r>
          </a:p>
          <a:p>
            <a:pPr algn="r"/>
            <a:endParaRPr lang="en-US" sz="3200" dirty="0"/>
          </a:p>
        </p:txBody>
      </p:sp>
    </p:spTree>
    <p:extLst>
      <p:ext uri="{BB962C8B-B14F-4D97-AF65-F5344CB8AC3E}">
        <p14:creationId xmlns:p14="http://schemas.microsoft.com/office/powerpoint/2010/main" val="400143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760"/>
            <a:ext cx="8839200" cy="548640"/>
          </a:xfrm>
        </p:spPr>
        <p:txBody>
          <a:bodyPr/>
          <a:lstStyle/>
          <a:p>
            <a:pPr algn="ctr"/>
            <a:r>
              <a:rPr lang="ar-JO" b="1" dirty="0">
                <a:cs typeface="+mn-cs"/>
              </a:rPr>
              <a:t> </a:t>
            </a:r>
            <a:r>
              <a:rPr lang="ar-JO" b="1" dirty="0">
                <a:solidFill>
                  <a:srgbClr val="FF0000"/>
                </a:solidFill>
                <a:cs typeface="+mn-cs"/>
              </a:rPr>
              <a:t>ال</a:t>
            </a:r>
            <a:r>
              <a:rPr lang="ar-JO" b="1" dirty="0">
                <a:cs typeface="+mn-cs"/>
              </a:rPr>
              <a:t>نظام المختلط (النظام الاوبراني)</a:t>
            </a:r>
            <a:r>
              <a:rPr lang="ar-JO" b="1" dirty="0">
                <a:solidFill>
                  <a:srgbClr val="FF0000"/>
                </a:solidFill>
                <a:cs typeface="Arial"/>
              </a:rPr>
              <a:t> اكثر رواجاً في الولاية المتحدة الامريكية </a:t>
            </a:r>
            <a:r>
              <a:rPr lang="ar-JO" b="1" dirty="0">
                <a:solidFill>
                  <a:srgbClr val="000000"/>
                </a:solidFill>
                <a:cs typeface="Arial"/>
              </a:rPr>
              <a:t>-</a:t>
            </a:r>
            <a:endParaRPr lang="en-US" b="1" dirty="0">
              <a:cs typeface="+mn-cs"/>
            </a:endParaRPr>
          </a:p>
        </p:txBody>
      </p:sp>
      <p:sp>
        <p:nvSpPr>
          <p:cNvPr id="3" name="Content Placeholder 2"/>
          <p:cNvSpPr>
            <a:spLocks noGrp="1"/>
          </p:cNvSpPr>
          <p:nvPr>
            <p:ph idx="1"/>
          </p:nvPr>
        </p:nvSpPr>
        <p:spPr>
          <a:xfrm>
            <a:off x="152400" y="1100628"/>
            <a:ext cx="8191500" cy="3579849"/>
          </a:xfrm>
        </p:spPr>
        <p:txBody>
          <a:bodyPr/>
          <a:lstStyle/>
          <a:p>
            <a:pPr algn="l" rtl="1"/>
            <a:r>
              <a:rPr lang="ar-JO" dirty="0"/>
              <a:t>.</a:t>
            </a:r>
          </a:p>
          <a:p>
            <a:pPr algn="r" rtl="1"/>
            <a:r>
              <a:rPr lang="ar-JO" dirty="0"/>
              <a:t>1- </a:t>
            </a:r>
            <a:r>
              <a:rPr lang="ar-JO" sz="2400" dirty="0"/>
              <a:t>ظهر في مدينة اوبرن عام 1816 وتم افتتاحه عام 1818 .</a:t>
            </a:r>
          </a:p>
          <a:p>
            <a:pPr algn="r" rtl="1"/>
            <a:r>
              <a:rPr lang="ar-JO" sz="2400" dirty="0"/>
              <a:t>2 – وفق هذا النظام يختلط   النزلاء نهاراً (مع الصمت) ويعزلون في اللليل </a:t>
            </a:r>
          </a:p>
          <a:p>
            <a:pPr algn="r" rtl="1"/>
            <a:r>
              <a:rPr lang="ar-JO" sz="2400" dirty="0"/>
              <a:t>3- من مزاياه انه اقل تكلفة  ويقي النزلاء من خطر العزلة  كما يتجنب مساؤي الاختلاط لانهم في حالة الصمت </a:t>
            </a:r>
          </a:p>
          <a:p>
            <a:pPr algn="r" rtl="1"/>
            <a:r>
              <a:rPr lang="ar-JO" sz="2400" dirty="0"/>
              <a:t>4- اما من عيوبه ان فرض الصمت من الصعب الالتزام به مما ادى الى سماح للنزلاء بالكلام تحت مراقبة وضمن حدود الضيقة.    </a:t>
            </a:r>
            <a:endParaRPr lang="en-US" sz="2400" dirty="0"/>
          </a:p>
        </p:txBody>
      </p:sp>
    </p:spTree>
    <p:extLst>
      <p:ext uri="{BB962C8B-B14F-4D97-AF65-F5344CB8AC3E}">
        <p14:creationId xmlns:p14="http://schemas.microsoft.com/office/powerpoint/2010/main" val="1505337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IQ" b="1" cap="none" dirty="0">
                <a:solidFill>
                  <a:srgbClr val="000000"/>
                </a:solidFill>
                <a:latin typeface="Franklin Gothic Book"/>
                <a:ea typeface="+mn-ea"/>
                <a:cs typeface="Arial"/>
              </a:rPr>
              <a:t>النظام </a:t>
            </a:r>
            <a:r>
              <a:rPr lang="ar-JO" b="1" cap="none" dirty="0">
                <a:solidFill>
                  <a:srgbClr val="000000"/>
                </a:solidFill>
                <a:latin typeface="Franklin Gothic Book"/>
                <a:ea typeface="+mn-ea"/>
                <a:cs typeface="Arial"/>
              </a:rPr>
              <a:t>التدرجي</a:t>
            </a:r>
            <a:r>
              <a:rPr lang="ar-IQ" b="1" cap="none" dirty="0">
                <a:solidFill>
                  <a:srgbClr val="000000"/>
                </a:solidFill>
                <a:latin typeface="Franklin Gothic Book"/>
                <a:ea typeface="+mn-ea"/>
                <a:cs typeface="Arial"/>
              </a:rPr>
              <a:t> ( النظام الا</a:t>
            </a:r>
            <a:r>
              <a:rPr lang="ar-JO" b="1" cap="none" dirty="0">
                <a:solidFill>
                  <a:srgbClr val="000000"/>
                </a:solidFill>
                <a:latin typeface="Franklin Gothic Book"/>
                <a:ea typeface="+mn-ea"/>
                <a:cs typeface="Arial"/>
              </a:rPr>
              <a:t>يرلندي</a:t>
            </a:r>
            <a:r>
              <a:rPr lang="ar-IQ" b="1" cap="none" dirty="0">
                <a:solidFill>
                  <a:srgbClr val="000000"/>
                </a:solidFill>
                <a:latin typeface="Franklin Gothic Book"/>
                <a:ea typeface="+mn-ea"/>
                <a:cs typeface="Arial"/>
              </a:rPr>
              <a:t> )</a:t>
            </a:r>
            <a:br>
              <a:rPr lang="ar-JO"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a:xfrm>
            <a:off x="152400" y="1143000"/>
            <a:ext cx="8991600" cy="4483279"/>
          </a:xfrm>
        </p:spPr>
        <p:txBody>
          <a:bodyPr/>
          <a:lstStyle/>
          <a:p>
            <a:endParaRPr lang="en-US" dirty="0"/>
          </a:p>
        </p:txBody>
      </p:sp>
      <p:sp>
        <p:nvSpPr>
          <p:cNvPr id="4" name="Rectangle 3"/>
          <p:cNvSpPr/>
          <p:nvPr/>
        </p:nvSpPr>
        <p:spPr>
          <a:xfrm>
            <a:off x="381000" y="1143001"/>
            <a:ext cx="7696200" cy="5981125"/>
          </a:xfrm>
          <a:prstGeom prst="rect">
            <a:avLst/>
          </a:prstGeom>
        </p:spPr>
        <p:txBody>
          <a:bodyPr wrap="square">
            <a:spAutoFit/>
          </a:bodyPr>
          <a:lstStyle/>
          <a:p>
            <a:pPr marL="342900" lvl="0" indent="-342900" algn="r" rtl="1">
              <a:spcBef>
                <a:spcPts val="800"/>
              </a:spcBef>
              <a:buFont typeface="Wingdings" pitchFamily="2" charset="2"/>
              <a:buChar char="§"/>
            </a:pPr>
            <a:r>
              <a:rPr lang="ar-JO" sz="2800" b="1" dirty="0">
                <a:solidFill>
                  <a:srgbClr val="000000"/>
                </a:solidFill>
              </a:rPr>
              <a:t>ترجع نشأتها الى عام 1840 الذي طبق لاول مرة في ارلندا ثم انتقل الى دول كثيرة. </a:t>
            </a:r>
            <a:r>
              <a:rPr lang="ar-JO" sz="2800" b="1" i="1" u="sng" dirty="0">
                <a:solidFill>
                  <a:srgbClr val="FF0000"/>
                </a:solidFill>
              </a:rPr>
              <a:t>الى ان اصبح  نظاما راجحاً في الوقت الحاضر </a:t>
            </a:r>
          </a:p>
          <a:p>
            <a:pPr marL="342900" lvl="0" indent="-342900" algn="r" rtl="1">
              <a:spcBef>
                <a:spcPts val="800"/>
              </a:spcBef>
              <a:buFont typeface="Wingdings" pitchFamily="2" charset="2"/>
              <a:buChar char="§"/>
            </a:pPr>
            <a:r>
              <a:rPr lang="ar-JO" sz="2800" b="1" dirty="0">
                <a:solidFill>
                  <a:srgbClr val="000000"/>
                </a:solidFill>
              </a:rPr>
              <a:t>يقوم على اساس تقسيم العقوبة الى فترات وتطبق نظام خاص بكل فترة بحيث تتميز الفترة الاولى بنظام صارم ثم تخفف تدريجياً</a:t>
            </a:r>
          </a:p>
          <a:p>
            <a:pPr marL="342900" lvl="0" indent="-342900" algn="r" rtl="1">
              <a:spcBef>
                <a:spcPts val="800"/>
              </a:spcBef>
              <a:buFont typeface="Wingdings" pitchFamily="2" charset="2"/>
              <a:buChar char="§"/>
            </a:pPr>
            <a:r>
              <a:rPr lang="ar-JO" sz="2800" b="1" dirty="0">
                <a:solidFill>
                  <a:srgbClr val="000000"/>
                </a:solidFill>
              </a:rPr>
              <a:t>تبدأ بمرحلة السجن الانفرادي ليلا ونهارا</a:t>
            </a:r>
          </a:p>
          <a:p>
            <a:pPr marL="342900" lvl="0" indent="-342900" algn="r" rtl="1">
              <a:spcBef>
                <a:spcPts val="800"/>
              </a:spcBef>
              <a:buFont typeface="Wingdings" pitchFamily="2" charset="2"/>
              <a:buChar char="§"/>
            </a:pPr>
            <a:r>
              <a:rPr lang="ar-JO" sz="2800" b="1" dirty="0">
                <a:solidFill>
                  <a:srgbClr val="000000"/>
                </a:solidFill>
              </a:rPr>
              <a:t>ثم مرحلة السجن المختلط</a:t>
            </a:r>
          </a:p>
          <a:p>
            <a:pPr marL="342900" lvl="0" indent="-342900" algn="r" rtl="1">
              <a:spcBef>
                <a:spcPts val="800"/>
              </a:spcBef>
              <a:buFont typeface="Wingdings" pitchFamily="2" charset="2"/>
              <a:buChar char="§"/>
            </a:pPr>
            <a:r>
              <a:rPr lang="ar-JO" sz="2800" b="1" dirty="0">
                <a:solidFill>
                  <a:srgbClr val="000000"/>
                </a:solidFill>
              </a:rPr>
              <a:t>مرحلة الاصلاح بحيث يكون له قسط من الحرية </a:t>
            </a:r>
          </a:p>
          <a:p>
            <a:pPr marL="342900" lvl="0" indent="-342900" algn="r" rtl="1">
              <a:spcBef>
                <a:spcPts val="800"/>
              </a:spcBef>
              <a:buFont typeface="Wingdings" pitchFamily="2" charset="2"/>
              <a:buChar char="§"/>
            </a:pPr>
            <a:r>
              <a:rPr lang="ar-JO" sz="2800" b="1" dirty="0">
                <a:solidFill>
                  <a:srgbClr val="000000"/>
                </a:solidFill>
              </a:rPr>
              <a:t>مرحلة خروج نهارا للعمل والعودة ليلا الى السجن </a:t>
            </a:r>
          </a:p>
          <a:p>
            <a:pPr marL="342900" lvl="0" indent="-342900" algn="r" rtl="1">
              <a:spcBef>
                <a:spcPts val="800"/>
              </a:spcBef>
              <a:buFont typeface="Wingdings" pitchFamily="2" charset="2"/>
              <a:buChar char="§"/>
            </a:pPr>
            <a:r>
              <a:rPr lang="ar-JO" sz="2800" b="1" dirty="0">
                <a:solidFill>
                  <a:srgbClr val="000000"/>
                </a:solidFill>
              </a:rPr>
              <a:t>مرحلة الافراج الشرطي </a:t>
            </a:r>
          </a:p>
          <a:p>
            <a:pPr marL="342900" lvl="0" indent="-342900" algn="r" rtl="1">
              <a:spcBef>
                <a:spcPts val="800"/>
              </a:spcBef>
              <a:buFont typeface="Wingdings" pitchFamily="2" charset="2"/>
              <a:buChar char="§"/>
            </a:pPr>
            <a:endParaRPr lang="ar-IQ" sz="2800" b="1" dirty="0">
              <a:solidFill>
                <a:srgbClr val="000000"/>
              </a:solidFill>
            </a:endParaRPr>
          </a:p>
        </p:txBody>
      </p:sp>
    </p:spTree>
    <p:extLst>
      <p:ext uri="{BB962C8B-B14F-4D97-AF65-F5344CB8AC3E}">
        <p14:creationId xmlns:p14="http://schemas.microsoft.com/office/powerpoint/2010/main" val="2289670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solidFill>
                  <a:srgbClr val="FF0000"/>
                </a:solidFill>
              </a:rPr>
              <a:t>نظم السجون في العراق واقليم كوردستان </a:t>
            </a:r>
            <a:endParaRPr lang="en-US" b="1" dirty="0">
              <a:solidFill>
                <a:srgbClr val="FF0000"/>
              </a:solidFill>
            </a:endParaRPr>
          </a:p>
        </p:txBody>
      </p:sp>
      <p:sp>
        <p:nvSpPr>
          <p:cNvPr id="3" name="Content Placeholder 2"/>
          <p:cNvSpPr>
            <a:spLocks noGrp="1"/>
          </p:cNvSpPr>
          <p:nvPr>
            <p:ph idx="1"/>
          </p:nvPr>
        </p:nvSpPr>
        <p:spPr>
          <a:xfrm>
            <a:off x="304800" y="1100628"/>
            <a:ext cx="8039100" cy="5071572"/>
          </a:xfrm>
        </p:spPr>
        <p:txBody>
          <a:bodyPr>
            <a:normAutofit/>
          </a:bodyPr>
          <a:lstStyle/>
          <a:p>
            <a:pPr lvl="0" algn="ctr"/>
            <a:r>
              <a:rPr lang="ar-JO" sz="3200" dirty="0">
                <a:solidFill>
                  <a:srgbClr val="000000"/>
                </a:solidFill>
              </a:rPr>
              <a:t> وفقاً قانون اصلاح النزلاء والمودعين رقم 14 لسنة 2008 </a:t>
            </a:r>
            <a:endParaRPr lang="en-US" sz="3200" dirty="0">
              <a:solidFill>
                <a:srgbClr val="000000"/>
              </a:solidFill>
            </a:endParaRPr>
          </a:p>
          <a:p>
            <a:pPr algn="r" rtl="1"/>
            <a:r>
              <a:rPr lang="ar-JO" sz="3200" dirty="0"/>
              <a:t>ونظام دائرة الاصلاح الاجتماعي رقم (1) لسنة 2008 في اقليم كوردستان ان النظام  المتبع </a:t>
            </a:r>
            <a:r>
              <a:rPr lang="ar-JO" sz="3200" dirty="0">
                <a:solidFill>
                  <a:srgbClr val="FF0000"/>
                </a:solidFill>
              </a:rPr>
              <a:t>هو نظام الجمعي . ونظم الانفرادي لايطبق الا كجزاء تأديبي. </a:t>
            </a:r>
          </a:p>
          <a:p>
            <a:pPr algn="r" rtl="1"/>
            <a:r>
              <a:rPr lang="ar-JO" sz="3200" dirty="0">
                <a:solidFill>
                  <a:srgbClr val="FF0000"/>
                </a:solidFill>
              </a:rPr>
              <a:t> </a:t>
            </a:r>
          </a:p>
          <a:p>
            <a:pPr algn="r" rtl="1"/>
            <a:r>
              <a:rPr lang="ar-JO" sz="3200" dirty="0">
                <a:solidFill>
                  <a:srgbClr val="FF0000"/>
                </a:solidFill>
              </a:rPr>
              <a:t>الا انه يتم تصنيف الرجال والنساء والاحداث في مؤسسات خاصة بهم  وذلك حسب الجرائم التى ارتكبوها سواء كان لاول المرة او اذا كانوا عائداً في ارتكابها. </a:t>
            </a:r>
          </a:p>
        </p:txBody>
      </p:sp>
    </p:spTree>
    <p:extLst>
      <p:ext uri="{BB962C8B-B14F-4D97-AF65-F5344CB8AC3E}">
        <p14:creationId xmlns:p14="http://schemas.microsoft.com/office/powerpoint/2010/main" val="354595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399"/>
          </a:xfrm>
        </p:spPr>
        <p:txBody>
          <a:bodyPr/>
          <a:lstStyle/>
          <a:p>
            <a:pPr algn="ctr"/>
            <a:r>
              <a:rPr lang="ar-IQ" dirty="0">
                <a:solidFill>
                  <a:srgbClr val="FF0000"/>
                </a:solidFill>
                <a:cs typeface="+mn-cs"/>
              </a:rPr>
              <a:t>أنواع المؤسسات العقابية</a:t>
            </a:r>
            <a:endParaRPr lang="en-US" dirty="0">
              <a:solidFill>
                <a:srgbClr val="FF0000"/>
              </a:solidFill>
              <a:cs typeface="+mn-cs"/>
            </a:endParaRPr>
          </a:p>
        </p:txBody>
      </p:sp>
      <p:sp>
        <p:nvSpPr>
          <p:cNvPr id="3" name="Subtitle 2"/>
          <p:cNvSpPr>
            <a:spLocks noGrp="1"/>
          </p:cNvSpPr>
          <p:nvPr>
            <p:ph type="subTitle" idx="1"/>
          </p:nvPr>
        </p:nvSpPr>
        <p:spPr>
          <a:xfrm>
            <a:off x="685800" y="2971800"/>
            <a:ext cx="7772400" cy="2133600"/>
          </a:xfrm>
        </p:spPr>
        <p:txBody>
          <a:bodyPr>
            <a:normAutofit/>
          </a:bodyPr>
          <a:lstStyle/>
          <a:p>
            <a:pPr algn="ctr"/>
            <a:r>
              <a:rPr lang="ar-IQ" sz="3200" b="1" dirty="0">
                <a:cs typeface="+mn-cs"/>
              </a:rPr>
              <a:t>ـ المؤسسات العقابية المغلقة</a:t>
            </a:r>
          </a:p>
          <a:p>
            <a:pPr algn="ctr"/>
            <a:r>
              <a:rPr lang="ar-IQ" sz="3200" b="1" dirty="0">
                <a:cs typeface="+mn-cs"/>
              </a:rPr>
              <a:t>ـ المؤسسة العقابية المفتوحة</a:t>
            </a:r>
          </a:p>
          <a:p>
            <a:pPr algn="ctr"/>
            <a:r>
              <a:rPr lang="ar-IQ" sz="3200" b="1" dirty="0">
                <a:cs typeface="+mn-cs"/>
              </a:rPr>
              <a:t>ـ المؤسسات شبه المفتوحة</a:t>
            </a:r>
            <a:endParaRPr lang="en-US" sz="3200" b="1" dirty="0">
              <a:cs typeface="+mn-cs"/>
            </a:endParaRPr>
          </a:p>
        </p:txBody>
      </p:sp>
    </p:spTree>
    <p:extLst>
      <p:ext uri="{BB962C8B-B14F-4D97-AF65-F5344CB8AC3E}">
        <p14:creationId xmlns:p14="http://schemas.microsoft.com/office/powerpoint/2010/main" val="1859944576"/>
      </p:ext>
    </p:extLst>
  </p:cSld>
  <p:clrMapOvr>
    <a:masterClrMapping/>
  </p:clrMapOvr>
  <mc:AlternateContent xmlns:mc="http://schemas.openxmlformats.org/markup-compatibility/2006" xmlns:p14="http://schemas.microsoft.com/office/powerpoint/2010/main">
    <mc:Choice Requires="p14">
      <p:transition spd="slow" p14:dur="2000" advTm="116928"/>
    </mc:Choice>
    <mc:Fallback xmlns="">
      <p:transition spd="slow" advTm="11692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E51A1-106E-4FEB-96A0-F26DB5E0D8C1}"/>
              </a:ext>
            </a:extLst>
          </p:cNvPr>
          <p:cNvSpPr>
            <a:spLocks noGrp="1"/>
          </p:cNvSpPr>
          <p:nvPr>
            <p:ph type="title"/>
          </p:nvPr>
        </p:nvSpPr>
        <p:spPr/>
        <p:txBody>
          <a:bodyPr>
            <a:normAutofit fontScale="90000"/>
          </a:bodyPr>
          <a:lstStyle/>
          <a:p>
            <a:pPr algn="ctr"/>
            <a:r>
              <a:rPr lang="ar-JO" sz="5400" dirty="0"/>
              <a:t>إذاَ</a:t>
            </a:r>
            <a:r>
              <a:rPr lang="ar-IQ" sz="5400" dirty="0"/>
              <a:t> بعلم العقاب</a:t>
            </a:r>
            <a:endParaRPr lang="en-US" sz="5400" dirty="0"/>
          </a:p>
        </p:txBody>
      </p:sp>
      <p:sp>
        <p:nvSpPr>
          <p:cNvPr id="2" name="Content Placeholder 1">
            <a:extLst>
              <a:ext uri="{FF2B5EF4-FFF2-40B4-BE49-F238E27FC236}">
                <a16:creationId xmlns:a16="http://schemas.microsoft.com/office/drawing/2014/main" id="{E7BE71F9-0767-440A-B86F-3D492BF6680C}"/>
              </a:ext>
            </a:extLst>
          </p:cNvPr>
          <p:cNvSpPr>
            <a:spLocks noGrp="1"/>
          </p:cNvSpPr>
          <p:nvPr>
            <p:ph idx="1"/>
          </p:nvPr>
        </p:nvSpPr>
        <p:spPr/>
        <p:txBody>
          <a:bodyPr>
            <a:normAutofit/>
          </a:bodyPr>
          <a:lstStyle/>
          <a:p>
            <a:pPr marL="109728" indent="0" algn="r">
              <a:buNone/>
            </a:pPr>
            <a:r>
              <a:rPr lang="ar-IQ" sz="4400" dirty="0"/>
              <a:t>هو العلم الذي يهتم بدراسة الجزاءات الجنائية بصورتيها العقوبات والتدابير الاحترازية من اجل تحديد الاهداف المرسومة لها وبيان سبل تحقيق تلك الاهداف.</a:t>
            </a:r>
            <a:endParaRPr lang="en-US" sz="4400" dirty="0"/>
          </a:p>
        </p:txBody>
      </p:sp>
    </p:spTree>
    <p:extLst>
      <p:ext uri="{BB962C8B-B14F-4D97-AF65-F5344CB8AC3E}">
        <p14:creationId xmlns:p14="http://schemas.microsoft.com/office/powerpoint/2010/main" val="2147471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FF20319-D8F6-4B04-B9B2-5A4A3048026F}"/>
              </a:ext>
            </a:extLst>
          </p:cNvPr>
          <p:cNvSpPr>
            <a:spLocks noGrp="1"/>
          </p:cNvSpPr>
          <p:nvPr>
            <p:ph type="title"/>
          </p:nvPr>
        </p:nvSpPr>
        <p:spPr>
          <a:xfrm>
            <a:off x="457200" y="990600"/>
            <a:ext cx="8229600" cy="1295400"/>
          </a:xfrm>
        </p:spPr>
        <p:txBody>
          <a:bodyPr>
            <a:normAutofit fontScale="90000"/>
          </a:bodyPr>
          <a:lstStyle/>
          <a:p>
            <a:pPr algn="ctr"/>
            <a:r>
              <a:rPr lang="ar-IQ" sz="6000" dirty="0"/>
              <a:t>المؤسسات العقابية المغلقة</a:t>
            </a:r>
            <a:endParaRPr lang="en-US" sz="6000" dirty="0"/>
          </a:p>
        </p:txBody>
      </p:sp>
      <p:sp>
        <p:nvSpPr>
          <p:cNvPr id="2" name="Content Placeholder 1">
            <a:extLst>
              <a:ext uri="{FF2B5EF4-FFF2-40B4-BE49-F238E27FC236}">
                <a16:creationId xmlns:a16="http://schemas.microsoft.com/office/drawing/2014/main" id="{0C771488-C492-46D4-A960-7E234805895A}"/>
              </a:ext>
            </a:extLst>
          </p:cNvPr>
          <p:cNvSpPr>
            <a:spLocks noGrp="1"/>
          </p:cNvSpPr>
          <p:nvPr>
            <p:ph idx="1"/>
          </p:nvPr>
        </p:nvSpPr>
        <p:spPr/>
        <p:txBody>
          <a:bodyPr>
            <a:normAutofit fontScale="92500" lnSpcReduction="10000"/>
          </a:bodyPr>
          <a:lstStyle/>
          <a:p>
            <a:pPr algn="just" rtl="1"/>
            <a:endParaRPr lang="ar-IQ" sz="3600" dirty="0"/>
          </a:p>
          <a:p>
            <a:pPr algn="just" rtl="1"/>
            <a:endParaRPr lang="ar-IQ" sz="3600" dirty="0"/>
          </a:p>
          <a:p>
            <a:pPr algn="just" rtl="1"/>
            <a:r>
              <a:rPr lang="ar-IQ" sz="3600" dirty="0"/>
              <a:t>تمثل النوع الاقدم من المؤسسات العقابية، وتعتمد على وجود عوائق مادية كالاسوار والاسلاك الشائكة التي تحول دون هرب النزلاء وتفرض حراسة مشددة على النزلاء ويخضعون لبرنامج اصلاحي يقوم على اساس القسر والاكراه. </a:t>
            </a:r>
            <a:endParaRPr lang="en-US" sz="3600" dirty="0"/>
          </a:p>
        </p:txBody>
      </p:sp>
    </p:spTree>
    <p:extLst>
      <p:ext uri="{BB962C8B-B14F-4D97-AF65-F5344CB8AC3E}">
        <p14:creationId xmlns:p14="http://schemas.microsoft.com/office/powerpoint/2010/main" val="1887308709"/>
      </p:ext>
    </p:extLst>
  </p:cSld>
  <p:clrMapOvr>
    <a:masterClrMapping/>
  </p:clrMapOvr>
  <mc:AlternateContent xmlns:mc="http://schemas.openxmlformats.org/markup-compatibility/2006" xmlns:p14="http://schemas.microsoft.com/office/powerpoint/2010/main">
    <mc:Choice Requires="p14">
      <p:transition spd="slow" p14:dur="2000" advTm="313833"/>
    </mc:Choice>
    <mc:Fallback xmlns="">
      <p:transition spd="slow" advTm="313833"/>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JO" sz="2400" dirty="0">
                <a:solidFill>
                  <a:srgbClr val="FF0000"/>
                </a:solidFill>
              </a:rPr>
              <a:t>و ان انتشار هذا النوع من المؤسسات تعود الى سببين: </a:t>
            </a:r>
          </a:p>
          <a:p>
            <a:pPr algn="r" rtl="1"/>
            <a:r>
              <a:rPr lang="ar-JO" sz="2400" dirty="0"/>
              <a:t>1- ان الفكر السائد لدى الرأي العام ان المجرمين مواطنين خطرون يجب عزلهم عن المجتمع . </a:t>
            </a:r>
          </a:p>
          <a:p>
            <a:pPr algn="r" rtl="1"/>
            <a:r>
              <a:rPr lang="ar-JO" sz="2400" dirty="0"/>
              <a:t>2- ان القائمين على الادارة العقابية في كثير من الدول ينتمون الى السلك العسكرى والامني  من الجيش والشرطة  ينحصر تفكيرهم عن معاملة المذنبين في الاعتبارات التحفظ والامني . </a:t>
            </a:r>
            <a:endParaRPr lang="en-US" sz="2400" dirty="0"/>
          </a:p>
        </p:txBody>
      </p:sp>
    </p:spTree>
    <p:extLst>
      <p:ext uri="{BB962C8B-B14F-4D97-AF65-F5344CB8AC3E}">
        <p14:creationId xmlns:p14="http://schemas.microsoft.com/office/powerpoint/2010/main" val="1479634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9AFD-C5EA-417F-B884-78FC9E12FE1B}"/>
              </a:ext>
            </a:extLst>
          </p:cNvPr>
          <p:cNvSpPr>
            <a:spLocks noGrp="1"/>
          </p:cNvSpPr>
          <p:nvPr>
            <p:ph type="ctrTitle"/>
          </p:nvPr>
        </p:nvSpPr>
        <p:spPr>
          <a:xfrm>
            <a:off x="457200" y="1752600"/>
            <a:ext cx="7772400" cy="1199704"/>
          </a:xfrm>
        </p:spPr>
        <p:txBody>
          <a:bodyPr>
            <a:normAutofit fontScale="90000"/>
          </a:bodyPr>
          <a:lstStyle/>
          <a:p>
            <a:pPr algn="ctr"/>
            <a:r>
              <a:rPr lang="ar-IQ" sz="6000" dirty="0"/>
              <a:t>المؤسسات العقابية المفتوحة</a:t>
            </a:r>
            <a:endParaRPr lang="en-US" sz="6000" dirty="0"/>
          </a:p>
        </p:txBody>
      </p:sp>
      <p:sp>
        <p:nvSpPr>
          <p:cNvPr id="3" name="Subtitle 2">
            <a:extLst>
              <a:ext uri="{FF2B5EF4-FFF2-40B4-BE49-F238E27FC236}">
                <a16:creationId xmlns:a16="http://schemas.microsoft.com/office/drawing/2014/main" id="{0DD5E951-2860-4082-8F8B-F1EFF4FCE85B}"/>
              </a:ext>
            </a:extLst>
          </p:cNvPr>
          <p:cNvSpPr>
            <a:spLocks noGrp="1"/>
          </p:cNvSpPr>
          <p:nvPr>
            <p:ph type="subTitle" idx="1"/>
          </p:nvPr>
        </p:nvSpPr>
        <p:spPr>
          <a:xfrm>
            <a:off x="152400" y="2819400"/>
            <a:ext cx="8000999" cy="2438400"/>
          </a:xfrm>
        </p:spPr>
        <p:txBody>
          <a:bodyPr>
            <a:noAutofit/>
          </a:bodyPr>
          <a:lstStyle/>
          <a:p>
            <a:pPr algn="just" rtl="1"/>
            <a:r>
              <a:rPr lang="ar-IQ" sz="3200" b="1" dirty="0">
                <a:effectLst>
                  <a:outerShdw blurRad="38100" dist="38100" dir="2700000" algn="tl">
                    <a:srgbClr val="000000">
                      <a:alpha val="43137"/>
                    </a:srgbClr>
                  </a:outerShdw>
                </a:effectLst>
                <a:cs typeface="+mn-cs"/>
              </a:rPr>
              <a:t>وهي المؤسسات العقابية التي لا تزود بعوائق مادية ضد الهرب مثل الحيطان والقضبان وزيادة الحرس، والتي ينبع احترام النظام فيها من ذات النزلاء، فهم يتقبلونه طواعية تقديراً للثقة التي وضعت فيهم دون حاجة لرقابة خارجية.</a:t>
            </a:r>
          </a:p>
        </p:txBody>
      </p:sp>
    </p:spTree>
    <p:extLst>
      <p:ext uri="{BB962C8B-B14F-4D97-AF65-F5344CB8AC3E}">
        <p14:creationId xmlns:p14="http://schemas.microsoft.com/office/powerpoint/2010/main" val="1277716603"/>
      </p:ext>
    </p:extLst>
  </p:cSld>
  <p:clrMapOvr>
    <a:masterClrMapping/>
  </p:clrMapOvr>
  <mc:AlternateContent xmlns:mc="http://schemas.openxmlformats.org/markup-compatibility/2006" xmlns:p14="http://schemas.microsoft.com/office/powerpoint/2010/main">
    <mc:Choice Requires="p14">
      <p:transition spd="slow" p14:dur="2000" advTm="183072"/>
    </mc:Choice>
    <mc:Fallback xmlns="">
      <p:transition spd="slow" advTm="183072"/>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00628"/>
            <a:ext cx="7962900" cy="4538172"/>
          </a:xfrm>
        </p:spPr>
        <p:txBody>
          <a:bodyPr>
            <a:normAutofit/>
          </a:bodyPr>
          <a:lstStyle/>
          <a:p>
            <a:pPr algn="r"/>
            <a:r>
              <a:rPr lang="ar-JO" sz="2400" dirty="0">
                <a:solidFill>
                  <a:srgbClr val="FF0000"/>
                </a:solidFill>
              </a:rPr>
              <a:t>مزايا  المؤسسات المفتوحة:</a:t>
            </a:r>
          </a:p>
          <a:p>
            <a:pPr algn="r"/>
            <a:r>
              <a:rPr lang="ar-JO" sz="2400" dirty="0"/>
              <a:t>1-قليل التكاليف من ناحية انشائه ومن ناحية ادارته.</a:t>
            </a:r>
          </a:p>
          <a:p>
            <a:pPr algn="r"/>
            <a:r>
              <a:rPr lang="ar-JO" sz="2400" dirty="0"/>
              <a:t>2-  تحقق التوازن النفسي للنزلاء لان النزلاء لا تفرض عليهم قيود .</a:t>
            </a:r>
          </a:p>
          <a:p>
            <a:pPr algn="r"/>
            <a:r>
              <a:rPr lang="ar-JO" sz="2400" dirty="0"/>
              <a:t>3- يكون للنزيل مصدر دخل من خلاله يستطيع اعالة عائلته  .</a:t>
            </a:r>
          </a:p>
          <a:p>
            <a:pPr algn="r"/>
            <a:endParaRPr lang="ar-JO" sz="2400" dirty="0"/>
          </a:p>
          <a:p>
            <a:pPr algn="r"/>
            <a:r>
              <a:rPr lang="ar-JO" sz="2400" dirty="0"/>
              <a:t>عيوبها:</a:t>
            </a:r>
          </a:p>
          <a:p>
            <a:pPr algn="r"/>
            <a:r>
              <a:rPr lang="ar-JO" sz="2400" dirty="0"/>
              <a:t>1- انها تهدر قيمة الفلسفة الرادعة للعقوبة وحكيمة من تطبيقها.</a:t>
            </a:r>
          </a:p>
          <a:p>
            <a:pPr algn="r"/>
            <a:r>
              <a:rPr lang="ar-JO" sz="2400" dirty="0"/>
              <a:t>2-يساعد على هرب النزلاء    </a:t>
            </a:r>
            <a:endParaRPr lang="en-US" sz="2400" dirty="0"/>
          </a:p>
        </p:txBody>
      </p:sp>
    </p:spTree>
    <p:extLst>
      <p:ext uri="{BB962C8B-B14F-4D97-AF65-F5344CB8AC3E}">
        <p14:creationId xmlns:p14="http://schemas.microsoft.com/office/powerpoint/2010/main" val="2069774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100628"/>
            <a:ext cx="7962900" cy="4004772"/>
          </a:xfrm>
        </p:spPr>
        <p:txBody>
          <a:bodyPr>
            <a:normAutofit fontScale="92500" lnSpcReduction="20000"/>
          </a:bodyPr>
          <a:lstStyle/>
          <a:p>
            <a:pPr algn="r"/>
            <a:r>
              <a:rPr lang="ar-JO" sz="3200" dirty="0">
                <a:solidFill>
                  <a:srgbClr val="FF0000"/>
                </a:solidFill>
              </a:rPr>
              <a:t>شروط نجاح تامؤسسة المفتوحة:</a:t>
            </a:r>
          </a:p>
          <a:p>
            <a:pPr algn="r"/>
            <a:r>
              <a:rPr lang="ar-JO" sz="3200" dirty="0">
                <a:solidFill>
                  <a:srgbClr val="FF0000"/>
                </a:solidFill>
              </a:rPr>
              <a:t>1- ان يكون مقرها في الريف شرط ان لا تكون بعيدة عن المدينة .</a:t>
            </a:r>
          </a:p>
          <a:p>
            <a:pPr algn="r"/>
            <a:r>
              <a:rPr lang="ar-JO" sz="3200" dirty="0">
                <a:solidFill>
                  <a:srgbClr val="FF0000"/>
                </a:solidFill>
              </a:rPr>
              <a:t>2-يجب ان يكون موظفيها صاحب  القدرة والخبرة على خلق الثقة المتبادلة وروح التعاون .</a:t>
            </a:r>
          </a:p>
          <a:p>
            <a:pPr algn="r"/>
            <a:r>
              <a:rPr lang="ar-JO" sz="3200" dirty="0">
                <a:solidFill>
                  <a:srgbClr val="FF0000"/>
                </a:solidFill>
              </a:rPr>
              <a:t>3-العناية في اختيار نزلاء حيث يستبعد كل من ثبت عدم صلاحية لهذه المؤسسة.</a:t>
            </a:r>
          </a:p>
          <a:p>
            <a:pPr algn="r"/>
            <a:r>
              <a:rPr lang="ar-JO" sz="3200" dirty="0">
                <a:solidFill>
                  <a:srgbClr val="FF0000"/>
                </a:solidFill>
              </a:rPr>
              <a:t>4-ان يضم عدد قليل من النزلاء بما يتراوح بين ثلاثين الى اربعين نزيلاً.  </a:t>
            </a:r>
            <a:endParaRPr lang="en-US" sz="3200" dirty="0">
              <a:solidFill>
                <a:srgbClr val="FF0000"/>
              </a:solidFill>
            </a:endParaRPr>
          </a:p>
        </p:txBody>
      </p:sp>
    </p:spTree>
    <p:extLst>
      <p:ext uri="{BB962C8B-B14F-4D97-AF65-F5344CB8AC3E}">
        <p14:creationId xmlns:p14="http://schemas.microsoft.com/office/powerpoint/2010/main" val="1553125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FB69-5AF6-4997-B66A-0F52A3286A47}"/>
              </a:ext>
            </a:extLst>
          </p:cNvPr>
          <p:cNvSpPr>
            <a:spLocks noGrp="1"/>
          </p:cNvSpPr>
          <p:nvPr>
            <p:ph type="ctrTitle"/>
          </p:nvPr>
        </p:nvSpPr>
        <p:spPr>
          <a:xfrm>
            <a:off x="685800" y="381001"/>
            <a:ext cx="7772400" cy="990600"/>
          </a:xfrm>
        </p:spPr>
        <p:txBody>
          <a:bodyPr>
            <a:normAutofit/>
          </a:bodyPr>
          <a:lstStyle/>
          <a:p>
            <a:pPr algn="ctr" rtl="1"/>
            <a:r>
              <a:rPr lang="ar-IQ" dirty="0"/>
              <a:t>المؤسسات شبه المفتوحة</a:t>
            </a:r>
            <a:endParaRPr lang="en-US" dirty="0"/>
          </a:p>
        </p:txBody>
      </p:sp>
      <p:sp>
        <p:nvSpPr>
          <p:cNvPr id="3" name="Subtitle 2">
            <a:extLst>
              <a:ext uri="{FF2B5EF4-FFF2-40B4-BE49-F238E27FC236}">
                <a16:creationId xmlns:a16="http://schemas.microsoft.com/office/drawing/2014/main" id="{CC1EE598-3DB8-43E1-A36D-FECA8599DC10}"/>
              </a:ext>
            </a:extLst>
          </p:cNvPr>
          <p:cNvSpPr>
            <a:spLocks noGrp="1"/>
          </p:cNvSpPr>
          <p:nvPr>
            <p:ph type="subTitle" idx="1"/>
          </p:nvPr>
        </p:nvSpPr>
        <p:spPr>
          <a:xfrm>
            <a:off x="228600" y="1219200"/>
            <a:ext cx="8610600" cy="4953000"/>
          </a:xfrm>
        </p:spPr>
        <p:txBody>
          <a:bodyPr>
            <a:noAutofit/>
          </a:bodyPr>
          <a:lstStyle/>
          <a:p>
            <a:pPr algn="just" rtl="1"/>
            <a:r>
              <a:rPr lang="ar-IQ" sz="2800" dirty="0">
                <a:cs typeface="Ali-A-Alwand" pitchFamily="2" charset="-78"/>
              </a:rPr>
              <a:t>هذه المؤسسات وسط من حيث الحراسة، فالعوائق المادية أقل من المؤسسات المغلقة، كما يتمتع النزيل بقدراكبر من الحرية. </a:t>
            </a:r>
            <a:endParaRPr lang="ar-JO" sz="2800" dirty="0">
              <a:cs typeface="Ali-A-Alwand" pitchFamily="2" charset="-78"/>
            </a:endParaRPr>
          </a:p>
          <a:p>
            <a:pPr algn="just" rtl="1"/>
            <a:r>
              <a:rPr lang="ar-IQ" sz="2800" dirty="0">
                <a:cs typeface="Ali-A-Alwand" pitchFamily="2" charset="-78"/>
              </a:rPr>
              <a:t>ويراعى عند انشائها ان تكون على هيئة اجنحة مستقلة تمكن هذه الاجنحة المتعددة تحقيق قدر من الاستقلال في ادارة المؤسسات، اذ يتمتع رئيس الجناح ببعض الاستقلال تجاه الادارة المركزية للمؤسسة الاصلاحية.</a:t>
            </a:r>
          </a:p>
          <a:p>
            <a:pPr algn="just" rtl="1"/>
            <a:r>
              <a:rPr lang="ar-IQ" sz="2800" dirty="0">
                <a:cs typeface="Ali-A-Alwand" pitchFamily="2" charset="-78"/>
              </a:rPr>
              <a:t>انشأ هذا النوع من المؤسسات في ليبيا عام 1975 واخذت مصر بهذا النظام عام 1956 حيث أنشأ سجن المرج وهو مؤسسة عقابية شبه مفتوحة.</a:t>
            </a:r>
          </a:p>
        </p:txBody>
      </p:sp>
    </p:spTree>
    <p:extLst>
      <p:ext uri="{BB962C8B-B14F-4D97-AF65-F5344CB8AC3E}">
        <p14:creationId xmlns:p14="http://schemas.microsoft.com/office/powerpoint/2010/main" val="1503138148"/>
      </p:ext>
    </p:extLst>
  </p:cSld>
  <p:clrMapOvr>
    <a:masterClrMapping/>
  </p:clrMapOvr>
  <mc:AlternateContent xmlns:mc="http://schemas.openxmlformats.org/markup-compatibility/2006" xmlns:p14="http://schemas.microsoft.com/office/powerpoint/2010/main">
    <mc:Choice Requires="p14">
      <p:transition spd="slow" p14:dur="2000" advTm="305980"/>
    </mc:Choice>
    <mc:Fallback xmlns="">
      <p:transition spd="slow" advTm="30598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t>انواع المؤسسات العقابية في العراق </a:t>
            </a:r>
            <a:endParaRPr lang="en-US" b="1" dirty="0"/>
          </a:p>
        </p:txBody>
      </p:sp>
      <p:sp>
        <p:nvSpPr>
          <p:cNvPr id="3" name="Content Placeholder 2"/>
          <p:cNvSpPr>
            <a:spLocks noGrp="1"/>
          </p:cNvSpPr>
          <p:nvPr>
            <p:ph idx="1"/>
          </p:nvPr>
        </p:nvSpPr>
        <p:spPr>
          <a:xfrm>
            <a:off x="457200" y="1100628"/>
            <a:ext cx="7886700" cy="3928572"/>
          </a:xfrm>
        </p:spPr>
        <p:txBody>
          <a:bodyPr>
            <a:normAutofit/>
          </a:bodyPr>
          <a:lstStyle/>
          <a:p>
            <a:pPr marL="571500" indent="-571500" algn="ctr" rtl="1">
              <a:buFont typeface="Arial" pitchFamily="34" charset="0"/>
              <a:buChar char="•"/>
            </a:pPr>
            <a:r>
              <a:rPr lang="ar-JO" sz="3600" dirty="0"/>
              <a:t>المؤسسات العقابية  في العراق  واقليم الكوردستان من نوع المغلق وخاصة ( سجن الرجال)</a:t>
            </a:r>
          </a:p>
          <a:p>
            <a:pPr marL="571500" indent="-571500" algn="ctr" rtl="1">
              <a:buFont typeface="Arial" pitchFamily="34" charset="0"/>
              <a:buChar char="•"/>
            </a:pPr>
            <a:r>
              <a:rPr lang="ar-JO" sz="3600" dirty="0"/>
              <a:t>ولكن سجن النساء والاحداث يمكن ان يعتبر من مؤسسات شبه مفتوحة  .</a:t>
            </a:r>
          </a:p>
        </p:txBody>
      </p:sp>
    </p:spTree>
    <p:extLst>
      <p:ext uri="{BB962C8B-B14F-4D97-AF65-F5344CB8AC3E}">
        <p14:creationId xmlns:p14="http://schemas.microsoft.com/office/powerpoint/2010/main" val="304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t>المعاملة العقابية </a:t>
            </a:r>
            <a:endParaRPr lang="en-US" b="1" dirty="0"/>
          </a:p>
        </p:txBody>
      </p:sp>
      <p:sp>
        <p:nvSpPr>
          <p:cNvPr id="3" name="Content Placeholder 2"/>
          <p:cNvSpPr>
            <a:spLocks noGrp="1"/>
          </p:cNvSpPr>
          <p:nvPr>
            <p:ph idx="1"/>
          </p:nvPr>
        </p:nvSpPr>
        <p:spPr>
          <a:xfrm>
            <a:off x="304800" y="1100628"/>
            <a:ext cx="8039100" cy="4461972"/>
          </a:xfrm>
        </p:spPr>
        <p:txBody>
          <a:bodyPr>
            <a:normAutofit lnSpcReduction="10000"/>
          </a:bodyPr>
          <a:lstStyle/>
          <a:p>
            <a:pPr algn="r" rtl="1"/>
            <a:r>
              <a:rPr lang="ar-JO" sz="2800" dirty="0"/>
              <a:t>تعني اساليب التنفيذ العقابي المتعبة مع المحكوم عليه بعد صدور الحكم الواجب التنفيذ .</a:t>
            </a:r>
          </a:p>
          <a:p>
            <a:pPr algn="r" rtl="1"/>
            <a:r>
              <a:rPr lang="ar-JO" sz="2800" dirty="0"/>
              <a:t>على رغم من التفريد العقابي ((وهو ترخيص المشرع السلطات المختصة بتقدير العقوبة او تنفيذها بصورة ملائمة من قبل قاضي او تنفيذها من قبل الجهة المختصة بالتفيذ)) يجب ان يتم معاملة السجناء بصورة يخلق لديهم الرغبة في الاصلاح داخل المؤسسات وخارجها .</a:t>
            </a:r>
          </a:p>
          <a:p>
            <a:pPr algn="r" rtl="1"/>
            <a:r>
              <a:rPr lang="ar-JO" sz="2800" dirty="0"/>
              <a:t>لذا تقسم القوانين المعاملة السجناء الى :</a:t>
            </a:r>
          </a:p>
          <a:p>
            <a:pPr algn="r" rtl="1"/>
            <a:r>
              <a:rPr lang="ar-JO" sz="2800" dirty="0"/>
              <a:t>1- المعاملة داخل المؤسسات العقابية</a:t>
            </a:r>
          </a:p>
          <a:p>
            <a:pPr algn="r" rtl="1"/>
            <a:r>
              <a:rPr lang="ar-JO" sz="2800" dirty="0"/>
              <a:t>2- المعاملة خارج المؤسسات العقابية . </a:t>
            </a:r>
            <a:endParaRPr lang="en-US" sz="2800" dirty="0"/>
          </a:p>
        </p:txBody>
      </p:sp>
    </p:spTree>
    <p:extLst>
      <p:ext uri="{BB962C8B-B14F-4D97-AF65-F5344CB8AC3E}">
        <p14:creationId xmlns:p14="http://schemas.microsoft.com/office/powerpoint/2010/main" val="24732055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JO" b="1" cap="none" dirty="0">
                <a:solidFill>
                  <a:srgbClr val="000000"/>
                </a:solidFill>
                <a:latin typeface="Franklin Gothic Book"/>
                <a:ea typeface="+mn-ea"/>
                <a:cs typeface="Arial"/>
              </a:rPr>
              <a:t>1- المعاملة داخل المؤسسات العقابية</a:t>
            </a:r>
            <a:br>
              <a:rPr lang="ar-JO"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a:xfrm>
            <a:off x="457200" y="1100628"/>
            <a:ext cx="8153400" cy="3579849"/>
          </a:xfrm>
        </p:spPr>
        <p:txBody>
          <a:bodyPr>
            <a:normAutofit lnSpcReduction="10000"/>
          </a:bodyPr>
          <a:lstStyle/>
          <a:p>
            <a:pPr algn="just" rtl="1"/>
            <a:r>
              <a:rPr lang="ar-JO" sz="2400" dirty="0"/>
              <a:t>يجب على المؤسسات العقابية ان تدرس حالة المحكوم عليه من اجل تقرير المعاملة التى ستوضع له فترة مكوثه داخل تامؤسسة العقابية ، و كيفية اصلاحها واعادة تأهيلها و ضمان عدم قطع العلاقة بينه وبين المجتمع لذا تقسم المعاملة داخل السجون الى :  </a:t>
            </a:r>
          </a:p>
          <a:p>
            <a:pPr algn="just" rtl="1"/>
            <a:r>
              <a:rPr lang="ar-JO" sz="2400" dirty="0"/>
              <a:t>1- التصنيف</a:t>
            </a:r>
          </a:p>
          <a:p>
            <a:pPr algn="just" rtl="1"/>
            <a:r>
              <a:rPr lang="ar-JO" sz="2400" dirty="0"/>
              <a:t>2- الرعاية الصحية والعلاج الطبي</a:t>
            </a:r>
          </a:p>
          <a:p>
            <a:pPr algn="just" rtl="1"/>
            <a:r>
              <a:rPr lang="ar-JO" sz="2400" dirty="0"/>
              <a:t>3- التعليم والتهذيب</a:t>
            </a:r>
          </a:p>
          <a:p>
            <a:pPr algn="just" rtl="1"/>
            <a:r>
              <a:rPr lang="ar-JO" sz="2400" dirty="0"/>
              <a:t>4- العمل</a:t>
            </a:r>
          </a:p>
          <a:p>
            <a:pPr algn="just" rtl="1"/>
            <a:r>
              <a:rPr lang="ar-JO" sz="2400"/>
              <a:t>5- الصلة بين النزيل والمجتمع (رعاية اجتماعية)</a:t>
            </a:r>
            <a:endParaRPr lang="en-US" sz="2400" dirty="0"/>
          </a:p>
        </p:txBody>
      </p:sp>
    </p:spTree>
    <p:extLst>
      <p:ext uri="{BB962C8B-B14F-4D97-AF65-F5344CB8AC3E}">
        <p14:creationId xmlns:p14="http://schemas.microsoft.com/office/powerpoint/2010/main" val="2008416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09B7-4346-4428-A017-E63C66A8AC1D}"/>
              </a:ext>
            </a:extLst>
          </p:cNvPr>
          <p:cNvSpPr>
            <a:spLocks noGrp="1"/>
          </p:cNvSpPr>
          <p:nvPr>
            <p:ph type="title"/>
          </p:nvPr>
        </p:nvSpPr>
        <p:spPr/>
        <p:txBody>
          <a:bodyPr/>
          <a:lstStyle/>
          <a:p>
            <a:pPr algn="ctr"/>
            <a:r>
              <a:rPr lang="ar-IQ" dirty="0"/>
              <a:t>التصنيف </a:t>
            </a:r>
            <a:endParaRPr lang="en-US" dirty="0"/>
          </a:p>
        </p:txBody>
      </p:sp>
      <p:sp>
        <p:nvSpPr>
          <p:cNvPr id="3" name="Content Placeholder 2">
            <a:extLst>
              <a:ext uri="{FF2B5EF4-FFF2-40B4-BE49-F238E27FC236}">
                <a16:creationId xmlns:a16="http://schemas.microsoft.com/office/drawing/2014/main" id="{C0D69305-B7D1-40F7-97A8-621CC67A5ECC}"/>
              </a:ext>
            </a:extLst>
          </p:cNvPr>
          <p:cNvSpPr>
            <a:spLocks noGrp="1"/>
          </p:cNvSpPr>
          <p:nvPr>
            <p:ph idx="1"/>
          </p:nvPr>
        </p:nvSpPr>
        <p:spPr>
          <a:xfrm>
            <a:off x="228600" y="1100628"/>
            <a:ext cx="8763000" cy="5757372"/>
          </a:xfrm>
        </p:spPr>
        <p:txBody>
          <a:bodyPr anchor="t">
            <a:normAutofit/>
          </a:bodyPr>
          <a:lstStyle/>
          <a:p>
            <a:pPr marL="466344" lvl="3" indent="0" algn="just">
              <a:buNone/>
            </a:pPr>
            <a:r>
              <a:rPr lang="ar-IQ" sz="3200" dirty="0"/>
              <a:t> تم تعريف التصنيف في المادة(1- تاسعا) من قانون اصلاح اللنزلاء والمودعين رقم 14 لسنة 2018 بـأنه (( هو مجموعة من الاجراءات التى تتبع لدراسة حالة النزيل ومعرفة العوامل المختلفة التى اثرت على سلوكه الشخصي ووضع برنامج التنفيذ ويتغير كلما اقتضت الظروف ...... </a:t>
            </a:r>
            <a:endParaRPr lang="en-US" sz="3200" dirty="0"/>
          </a:p>
        </p:txBody>
      </p:sp>
    </p:spTree>
    <p:extLst>
      <p:ext uri="{BB962C8B-B14F-4D97-AF65-F5344CB8AC3E}">
        <p14:creationId xmlns:p14="http://schemas.microsoft.com/office/powerpoint/2010/main" val="267337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IQ" sz="3200" b="1" cap="none" dirty="0">
                <a:solidFill>
                  <a:srgbClr val="FF0000"/>
                </a:solidFill>
                <a:latin typeface="Franklin Gothic Book"/>
                <a:ea typeface="+mn-ea"/>
                <a:cs typeface="Arial"/>
              </a:rPr>
              <a:t> صلة علم العقاب بالعلوم الجنائية الاخرى</a:t>
            </a:r>
          </a:p>
        </p:txBody>
      </p:sp>
      <p:sp>
        <p:nvSpPr>
          <p:cNvPr id="3" name="Content Placeholder 2"/>
          <p:cNvSpPr>
            <a:spLocks noGrp="1"/>
          </p:cNvSpPr>
          <p:nvPr>
            <p:ph idx="1"/>
          </p:nvPr>
        </p:nvSpPr>
        <p:spPr/>
        <p:txBody>
          <a:bodyPr/>
          <a:lstStyle/>
          <a:p>
            <a:pPr lvl="0" algn="r" rtl="1"/>
            <a:endParaRPr lang="ar-IQ" sz="3200" dirty="0">
              <a:solidFill>
                <a:srgbClr val="000000"/>
              </a:solidFill>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03980932"/>
              </p:ext>
            </p:extLst>
          </p:nvPr>
        </p:nvGraphicFramePr>
        <p:xfrm>
          <a:off x="685800" y="1117600"/>
          <a:ext cx="7239000" cy="432816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0">
                <a:tc>
                  <a:txBody>
                    <a:bodyPr/>
                    <a:lstStyle/>
                    <a:p>
                      <a:pPr algn="r" rtl="1"/>
                      <a:r>
                        <a:rPr lang="ar-JO" sz="2000" dirty="0"/>
                        <a:t>              علم العقاب </a:t>
                      </a:r>
                      <a:endParaRPr lang="en-US" sz="2000" dirty="0"/>
                    </a:p>
                  </a:txBody>
                  <a:tcPr/>
                </a:tc>
                <a:tc>
                  <a:txBody>
                    <a:bodyPr/>
                    <a:lstStyle/>
                    <a:p>
                      <a:pPr algn="r" rtl="1"/>
                      <a:r>
                        <a:rPr lang="ar-JO" sz="2000" dirty="0"/>
                        <a:t>القانون الجنائي </a:t>
                      </a:r>
                      <a:endParaRPr lang="en-US" sz="2000" dirty="0"/>
                    </a:p>
                  </a:txBody>
                  <a:tcPr/>
                </a:tc>
                <a:extLst>
                  <a:ext uri="{0D108BD9-81ED-4DB2-BD59-A6C34878D82A}">
                    <a16:rowId xmlns:a16="http://schemas.microsoft.com/office/drawing/2014/main" val="10000"/>
                  </a:ext>
                </a:extLst>
              </a:tr>
              <a:tr h="370840">
                <a:tc>
                  <a:txBody>
                    <a:bodyPr/>
                    <a:lstStyle/>
                    <a:p>
                      <a:pPr algn="r" rtl="1"/>
                      <a:r>
                        <a:rPr lang="ar-JO" sz="2000" dirty="0"/>
                        <a:t>1- يعتمد في ابحاثة على اسلوب المقارنة بين التشريعات المختلفة من اجل التوصل الى افضل النظم التى ترشد المشرع الجنائي الى الحد من العقوبة وهو مستقل عن تشريع جنائي معين</a:t>
                      </a:r>
                      <a:endParaRPr lang="en-US" sz="2000" dirty="0"/>
                    </a:p>
                  </a:txBody>
                  <a:tcPr/>
                </a:tc>
                <a:tc>
                  <a:txBody>
                    <a:bodyPr/>
                    <a:lstStyle/>
                    <a:p>
                      <a:pPr algn="r" rtl="1"/>
                      <a:r>
                        <a:rPr lang="ar-JO" sz="2000" dirty="0"/>
                        <a:t>1- يهتم بتحديد الافعال التى تعتبر جريمة ويبين العقوبة المفروضة لكل جريمة ويرسم الاجراءات المتبعة في محاكمة المتعمين وطرق الطعن بالاحكام الجنائية </a:t>
                      </a:r>
                      <a:endParaRPr lang="en-US" sz="2000" dirty="0"/>
                    </a:p>
                  </a:txBody>
                  <a:tcPr/>
                </a:tc>
                <a:extLst>
                  <a:ext uri="{0D108BD9-81ED-4DB2-BD59-A6C34878D82A}">
                    <a16:rowId xmlns:a16="http://schemas.microsoft.com/office/drawing/2014/main" val="10001"/>
                  </a:ext>
                </a:extLst>
              </a:tr>
              <a:tr h="370840">
                <a:tc>
                  <a:txBody>
                    <a:bodyPr/>
                    <a:lstStyle/>
                    <a:p>
                      <a:pPr algn="r" rtl="1"/>
                      <a:r>
                        <a:rPr lang="ar-JO" sz="2000" dirty="0"/>
                        <a:t>2- علم تجريبي يقوم على الملاحظة لمدى نجاح اسلوب تنفيذ عقابي معين في الحد من الجريمة </a:t>
                      </a:r>
                      <a:endParaRPr lang="en-US" sz="2000" dirty="0"/>
                    </a:p>
                  </a:txBody>
                  <a:tcPr/>
                </a:tc>
                <a:tc>
                  <a:txBody>
                    <a:bodyPr/>
                    <a:lstStyle/>
                    <a:p>
                      <a:pPr algn="r" rtl="1"/>
                      <a:r>
                        <a:rPr lang="ar-JO" sz="2000" dirty="0"/>
                        <a:t>2- يعتمد على المعيار الشكلي في تحديد ما يعد جريمة وتحديد عقوبة معينة لها</a:t>
                      </a:r>
                      <a:endParaRPr lang="en-US" sz="2000" dirty="0"/>
                    </a:p>
                  </a:txBody>
                  <a:tcPr/>
                </a:tc>
                <a:extLst>
                  <a:ext uri="{0D108BD9-81ED-4DB2-BD59-A6C34878D82A}">
                    <a16:rowId xmlns:a16="http://schemas.microsoft.com/office/drawing/2014/main" val="10002"/>
                  </a:ext>
                </a:extLst>
              </a:tr>
              <a:tr h="370840">
                <a:tc>
                  <a:txBody>
                    <a:bodyPr/>
                    <a:lstStyle/>
                    <a:p>
                      <a:pPr algn="r" rtl="1"/>
                      <a:r>
                        <a:rPr lang="ar-JO" sz="2000" dirty="0"/>
                        <a:t>3- يساهم علم العقاب في تطور القانون الجنائي لانه يعتمد على المقارنة بين النظم الجزائية المختلفة للارشاد المشرع الى انجح الوسائل في تنفيذ الجزاءات الجنائية </a:t>
                      </a:r>
                      <a:endParaRPr lang="en-US" sz="2000" dirty="0"/>
                    </a:p>
                  </a:txBody>
                  <a:tcPr/>
                </a:tc>
                <a:tc>
                  <a:txBody>
                    <a:bodyPr/>
                    <a:lstStyle/>
                    <a:p>
                      <a:pPr algn="r" rtl="1"/>
                      <a:endParaRPr lang="en-US"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952703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DDF2-E344-46BB-BD48-5C9E2C31E648}"/>
              </a:ext>
            </a:extLst>
          </p:cNvPr>
          <p:cNvSpPr>
            <a:spLocks noGrp="1"/>
          </p:cNvSpPr>
          <p:nvPr>
            <p:ph type="title"/>
          </p:nvPr>
        </p:nvSpPr>
        <p:spPr/>
        <p:txBody>
          <a:bodyPr/>
          <a:lstStyle/>
          <a:p>
            <a:pPr algn="ctr"/>
            <a:r>
              <a:rPr lang="ar-IQ" dirty="0"/>
              <a:t>الفرق بين التصنيف والعزل </a:t>
            </a:r>
            <a:br>
              <a:rPr lang="ar-IQ" dirty="0"/>
            </a:br>
            <a:endParaRPr lang="en-US" dirty="0"/>
          </a:p>
        </p:txBody>
      </p:sp>
      <p:graphicFrame>
        <p:nvGraphicFramePr>
          <p:cNvPr id="8" name="Content Placeholder 7">
            <a:extLst>
              <a:ext uri="{FF2B5EF4-FFF2-40B4-BE49-F238E27FC236}">
                <a16:creationId xmlns:a16="http://schemas.microsoft.com/office/drawing/2014/main" id="{58BB6C59-3CDB-48CD-BB11-AA8140B76548}"/>
              </a:ext>
            </a:extLst>
          </p:cNvPr>
          <p:cNvGraphicFramePr>
            <a:graphicFrameLocks noGrp="1"/>
          </p:cNvGraphicFramePr>
          <p:nvPr>
            <p:ph idx="1"/>
            <p:extLst>
              <p:ext uri="{D42A27DB-BD31-4B8C-83A1-F6EECF244321}">
                <p14:modId xmlns:p14="http://schemas.microsoft.com/office/powerpoint/2010/main" val="3434594700"/>
              </p:ext>
            </p:extLst>
          </p:nvPr>
        </p:nvGraphicFramePr>
        <p:xfrm>
          <a:off x="381000" y="1143000"/>
          <a:ext cx="8305800" cy="5599475"/>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4081252970"/>
                    </a:ext>
                  </a:extLst>
                </a:gridCol>
                <a:gridCol w="4152900">
                  <a:extLst>
                    <a:ext uri="{9D8B030D-6E8A-4147-A177-3AD203B41FA5}">
                      <a16:colId xmlns:a16="http://schemas.microsoft.com/office/drawing/2014/main" val="4130963446"/>
                    </a:ext>
                  </a:extLst>
                </a:gridCol>
              </a:tblGrid>
              <a:tr h="639876">
                <a:tc>
                  <a:txBody>
                    <a:bodyPr/>
                    <a:lstStyle/>
                    <a:p>
                      <a:pPr algn="ctr"/>
                      <a:r>
                        <a:rPr lang="ar-IQ" sz="2800" dirty="0"/>
                        <a:t>العزل </a:t>
                      </a:r>
                      <a:endParaRPr lang="en-US" sz="2800" dirty="0"/>
                    </a:p>
                  </a:txBody>
                  <a:tcPr/>
                </a:tc>
                <a:tc>
                  <a:txBody>
                    <a:bodyPr/>
                    <a:lstStyle/>
                    <a:p>
                      <a:pPr algn="ctr"/>
                      <a:r>
                        <a:rPr lang="ar-IQ" sz="2800" dirty="0"/>
                        <a:t>التصنيف </a:t>
                      </a:r>
                      <a:endParaRPr lang="en-US" sz="2800" dirty="0"/>
                    </a:p>
                  </a:txBody>
                  <a:tcPr/>
                </a:tc>
                <a:extLst>
                  <a:ext uri="{0D108BD9-81ED-4DB2-BD59-A6C34878D82A}">
                    <a16:rowId xmlns:a16="http://schemas.microsoft.com/office/drawing/2014/main" val="3261996300"/>
                  </a:ext>
                </a:extLst>
              </a:tr>
              <a:tr h="2675845">
                <a:tc>
                  <a:txBody>
                    <a:bodyPr/>
                    <a:lstStyle/>
                    <a:p>
                      <a:pPr marL="285750" indent="-285750" algn="r" rtl="1">
                        <a:buFont typeface="Arial" panose="020B0604020202020204" pitchFamily="34" charset="0"/>
                        <a:buChar char="•"/>
                      </a:pPr>
                      <a:r>
                        <a:rPr lang="ar-IQ" sz="2800" dirty="0"/>
                        <a:t>وظيفته سلبية  تقتصر على دفع مضار الاختلاط</a:t>
                      </a:r>
                    </a:p>
                    <a:p>
                      <a:pPr marL="285750" indent="-285750" algn="r" rtl="1">
                        <a:buFont typeface="Arial" panose="020B0604020202020204" pitchFamily="34" charset="0"/>
                        <a:buChar char="•"/>
                      </a:pPr>
                      <a:r>
                        <a:rPr lang="ar-IQ" sz="2800" dirty="0"/>
                        <a:t>يعتمد على معايير ذات طابع موضوعي كالعزل بسبب الجنس او على اساس السن او السوابق</a:t>
                      </a:r>
                    </a:p>
                    <a:p>
                      <a:pPr marL="285750" indent="-285750" algn="r" rtl="1">
                        <a:buFont typeface="Arial" panose="020B0604020202020204" pitchFamily="34" charset="0"/>
                        <a:buChar char="•"/>
                      </a:pPr>
                      <a:r>
                        <a:rPr lang="ar-IQ" sz="2800" dirty="0"/>
                        <a:t> </a:t>
                      </a:r>
                    </a:p>
                    <a:p>
                      <a:pPr marL="285750" indent="-285750" algn="r" rtl="1">
                        <a:buFont typeface="Arial" panose="020B0604020202020204" pitchFamily="34" charset="0"/>
                        <a:buChar char="•"/>
                      </a:pPr>
                      <a:r>
                        <a:rPr lang="ar-IQ" sz="2800" dirty="0"/>
                        <a:t>اقدم من التصنيف تأريخياً </a:t>
                      </a:r>
                      <a:endParaRPr lang="en-US" sz="2800" dirty="0"/>
                    </a:p>
                  </a:txBody>
                  <a:tcPr/>
                </a:tc>
                <a:tc>
                  <a:txBody>
                    <a:bodyPr/>
                    <a:lstStyle/>
                    <a:p>
                      <a:pPr marL="285750" indent="-285750" algn="r" rtl="1">
                        <a:buFont typeface="Arial" panose="020B0604020202020204" pitchFamily="34" charset="0"/>
                        <a:buChar char="•"/>
                      </a:pPr>
                      <a:r>
                        <a:rPr lang="ar-IQ" sz="2800" dirty="0"/>
                        <a:t>وظيفته ايجابية هادفة الى تحديد برنامج للمعاملة العقابية متفق مع ظروف كل نزيل على حدة </a:t>
                      </a:r>
                    </a:p>
                    <a:p>
                      <a:pPr marL="285750" indent="-285750" algn="r" rtl="1">
                        <a:buFont typeface="Arial" panose="020B0604020202020204" pitchFamily="34" charset="0"/>
                        <a:buChar char="•"/>
                      </a:pPr>
                      <a:r>
                        <a:rPr lang="ar-IQ" sz="2800" dirty="0"/>
                        <a:t>يعنمد على معايير واقعية او شخصية معتمدة على فحص المحكوم عليه.</a:t>
                      </a:r>
                    </a:p>
                    <a:p>
                      <a:pPr marL="285750" indent="-285750" algn="r" rtl="1">
                        <a:buFont typeface="Arial" panose="020B0604020202020204" pitchFamily="34" charset="0"/>
                        <a:buChar char="•"/>
                      </a:pPr>
                      <a:endParaRPr lang="ar-IQ" sz="2800" dirty="0"/>
                    </a:p>
                    <a:p>
                      <a:pPr marL="285750" indent="-285750" algn="r" rtl="1">
                        <a:buFont typeface="Arial" panose="020B0604020202020204" pitchFamily="34" charset="0"/>
                        <a:buChar char="•"/>
                      </a:pPr>
                      <a:r>
                        <a:rPr lang="ar-IQ" sz="2800" dirty="0"/>
                        <a:t>احدث من العزل </a:t>
                      </a:r>
                    </a:p>
                    <a:p>
                      <a:pPr marL="285750" indent="-285750" algn="r" rtl="1">
                        <a:buFont typeface="Arial" panose="020B0604020202020204" pitchFamily="34" charset="0"/>
                        <a:buChar char="•"/>
                      </a:pPr>
                      <a:endParaRPr lang="en-US" sz="2800" dirty="0"/>
                    </a:p>
                  </a:txBody>
                  <a:tcPr/>
                </a:tc>
                <a:extLst>
                  <a:ext uri="{0D108BD9-81ED-4DB2-BD59-A6C34878D82A}">
                    <a16:rowId xmlns:a16="http://schemas.microsoft.com/office/drawing/2014/main" val="2763097640"/>
                  </a:ext>
                </a:extLst>
              </a:tr>
              <a:tr h="1027679">
                <a:tc>
                  <a:txBody>
                    <a:bodyPr/>
                    <a:lstStyle/>
                    <a:p>
                      <a:endParaRPr lang="en-US" sz="2800"/>
                    </a:p>
                  </a:txBody>
                  <a:tcPr/>
                </a:tc>
                <a:tc>
                  <a:txBody>
                    <a:bodyPr/>
                    <a:lstStyle/>
                    <a:p>
                      <a:endParaRPr lang="en-US" sz="2800" dirty="0"/>
                    </a:p>
                  </a:txBody>
                  <a:tcPr/>
                </a:tc>
                <a:extLst>
                  <a:ext uri="{0D108BD9-81ED-4DB2-BD59-A6C34878D82A}">
                    <a16:rowId xmlns:a16="http://schemas.microsoft.com/office/drawing/2014/main" val="3061030452"/>
                  </a:ext>
                </a:extLst>
              </a:tr>
            </a:tbl>
          </a:graphicData>
        </a:graphic>
      </p:graphicFrame>
    </p:spTree>
    <p:extLst>
      <p:ext uri="{BB962C8B-B14F-4D97-AF65-F5344CB8AC3E}">
        <p14:creationId xmlns:p14="http://schemas.microsoft.com/office/powerpoint/2010/main" val="1363222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60FD-EEB4-4CA8-BC66-37F8A651D14F}"/>
              </a:ext>
            </a:extLst>
          </p:cNvPr>
          <p:cNvSpPr>
            <a:spLocks noGrp="1"/>
          </p:cNvSpPr>
          <p:nvPr>
            <p:ph type="title"/>
          </p:nvPr>
        </p:nvSpPr>
        <p:spPr/>
        <p:txBody>
          <a:bodyPr/>
          <a:lstStyle/>
          <a:p>
            <a:pPr algn="ctr"/>
            <a:r>
              <a:rPr lang="ar-IQ" dirty="0"/>
              <a:t>طرق التصنيف في العراق </a:t>
            </a:r>
            <a:endParaRPr lang="en-US" dirty="0"/>
          </a:p>
        </p:txBody>
      </p:sp>
      <p:sp>
        <p:nvSpPr>
          <p:cNvPr id="3" name="Content Placeholder 2">
            <a:extLst>
              <a:ext uri="{FF2B5EF4-FFF2-40B4-BE49-F238E27FC236}">
                <a16:creationId xmlns:a16="http://schemas.microsoft.com/office/drawing/2014/main" id="{47D40FC8-54E7-4DA3-B25D-792529AF8914}"/>
              </a:ext>
            </a:extLst>
          </p:cNvPr>
          <p:cNvSpPr>
            <a:spLocks noGrp="1"/>
          </p:cNvSpPr>
          <p:nvPr>
            <p:ph idx="1"/>
          </p:nvPr>
        </p:nvSpPr>
        <p:spPr>
          <a:xfrm>
            <a:off x="228600" y="1100628"/>
            <a:ext cx="8686800" cy="5604972"/>
          </a:xfrm>
        </p:spPr>
        <p:txBody>
          <a:bodyPr>
            <a:noAutofit/>
          </a:bodyPr>
          <a:lstStyle/>
          <a:p>
            <a:pPr algn="r"/>
            <a:r>
              <a:rPr lang="ar-IQ" sz="2800" dirty="0"/>
              <a:t>اناط المشرع العراقي </a:t>
            </a:r>
            <a:r>
              <a:rPr lang="ar-IQ" sz="2800" dirty="0">
                <a:solidFill>
                  <a:srgbClr val="FF0000"/>
                </a:solidFill>
              </a:rPr>
              <a:t>دائرة الاصلاح العراقية</a:t>
            </a:r>
            <a:r>
              <a:rPr lang="ar-IQ" sz="2800" dirty="0"/>
              <a:t> مهمة القيام بتصنيف النزلاء وخصص مكان في السجن يسمى </a:t>
            </a:r>
            <a:r>
              <a:rPr lang="ar-IQ" sz="2800" dirty="0">
                <a:solidFill>
                  <a:srgbClr val="FF0000"/>
                </a:solidFill>
              </a:rPr>
              <a:t>بمركز الاستقبال والفحص والتصنيف والحاسبة المركزية))- (م8- قانون اصلاح النزلاء)</a:t>
            </a:r>
            <a:r>
              <a:rPr lang="ar-IQ" sz="2800" dirty="0"/>
              <a:t> </a:t>
            </a:r>
          </a:p>
          <a:p>
            <a:pPr algn="r"/>
            <a:r>
              <a:rPr lang="ar-IQ" sz="2800" dirty="0"/>
              <a:t>بموجب المادة (10) من نظام دائرة الاصلاح الاجتماعي في اقليم كوردسان رقم (1) لسنة 2008ان مركز الاستقبال والتشخيص تابع </a:t>
            </a:r>
            <a:r>
              <a:rPr lang="ar-IQ" sz="2800" dirty="0">
                <a:solidFill>
                  <a:srgbClr val="FF0000"/>
                </a:solidFill>
              </a:rPr>
              <a:t>للجنة الفنية</a:t>
            </a:r>
            <a:r>
              <a:rPr lang="ar-IQ" sz="2800" dirty="0"/>
              <a:t> لمقابلة النزلاء والمودعين. </a:t>
            </a:r>
          </a:p>
        </p:txBody>
      </p:sp>
    </p:spTree>
    <p:extLst>
      <p:ext uri="{BB962C8B-B14F-4D97-AF65-F5344CB8AC3E}">
        <p14:creationId xmlns:p14="http://schemas.microsoft.com/office/powerpoint/2010/main" val="29796901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E6C0-1CD2-408F-9A2E-0495AFA2DD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B1D1BE-7AFD-45DF-9BE8-9E8E3C0B3746}"/>
              </a:ext>
            </a:extLst>
          </p:cNvPr>
          <p:cNvSpPr>
            <a:spLocks noGrp="1"/>
          </p:cNvSpPr>
          <p:nvPr>
            <p:ph idx="1"/>
          </p:nvPr>
        </p:nvSpPr>
        <p:spPr>
          <a:xfrm>
            <a:off x="0" y="914400"/>
            <a:ext cx="8839200" cy="5943600"/>
          </a:xfrm>
        </p:spPr>
        <p:txBody>
          <a:bodyPr>
            <a:noAutofit/>
          </a:bodyPr>
          <a:lstStyle/>
          <a:p>
            <a:pPr algn="r"/>
            <a:r>
              <a:rPr lang="ar-IQ" sz="2800" dirty="0"/>
              <a:t>حيث لا يتم تسليم اي شخص في هذا المركز الا  بعد صدور الحكم  القضائي او بموجب مذكرة توقيف وفقا للقانون وتقرير طبي صادر من لجنة طبية تثبت حالتهم الصحية والبدنية والنفسية .</a:t>
            </a:r>
          </a:p>
          <a:p>
            <a:pPr algn="r"/>
            <a:r>
              <a:rPr lang="ar-IQ" sz="2800" u="sng" dirty="0"/>
              <a:t>يراعي في تصنيفهم :</a:t>
            </a:r>
          </a:p>
          <a:p>
            <a:pPr algn="r"/>
            <a:r>
              <a:rPr lang="ar-IQ" sz="2800" dirty="0">
                <a:solidFill>
                  <a:srgbClr val="FF0000"/>
                </a:solidFill>
              </a:rPr>
              <a:t>1-جنس النزيل او المودع او  الموقوف ( الاناث والذكور) </a:t>
            </a:r>
          </a:p>
          <a:p>
            <a:pPr algn="r"/>
            <a:r>
              <a:rPr lang="ar-IQ" sz="2800" dirty="0">
                <a:solidFill>
                  <a:srgbClr val="FF0000"/>
                </a:solidFill>
              </a:rPr>
              <a:t>2-وعمره ( النزلاء الذين اتمووا 18 سنة يودع في قسم منفصل عن الذين بلغن اعمارهم 22 سنة) * (المادة 9 من قانون اصلاح) </a:t>
            </a:r>
          </a:p>
          <a:p>
            <a:pPr algn="r"/>
            <a:r>
              <a:rPr lang="ar-IQ" sz="2800" dirty="0">
                <a:solidFill>
                  <a:srgbClr val="FF0000"/>
                </a:solidFill>
              </a:rPr>
              <a:t>3-وسجله الجنائي </a:t>
            </a:r>
          </a:p>
          <a:p>
            <a:pPr algn="r"/>
            <a:r>
              <a:rPr lang="ar-IQ" sz="2800" dirty="0">
                <a:solidFill>
                  <a:srgbClr val="FF0000"/>
                </a:solidFill>
              </a:rPr>
              <a:t>4- والجريمة التى ارتكبها على اساس طبيعتها او جسامتها</a:t>
            </a:r>
          </a:p>
          <a:p>
            <a:pPr algn="r"/>
            <a:r>
              <a:rPr lang="ar-IQ" sz="2800" dirty="0">
                <a:solidFill>
                  <a:srgbClr val="FF0000"/>
                </a:solidFill>
              </a:rPr>
              <a:t>5-  نوع العقوبة </a:t>
            </a:r>
            <a:endParaRPr lang="en-US" sz="2800" dirty="0">
              <a:solidFill>
                <a:srgbClr val="FF0000"/>
              </a:solidFill>
            </a:endParaRPr>
          </a:p>
          <a:p>
            <a:pPr algn="r"/>
            <a:endParaRPr lang="ar-IQ" sz="2800" dirty="0">
              <a:solidFill>
                <a:srgbClr val="FF0000"/>
              </a:solidFill>
            </a:endParaRPr>
          </a:p>
          <a:p>
            <a:pPr algn="r"/>
            <a:r>
              <a:rPr lang="ar-IQ" sz="2800" dirty="0"/>
              <a:t>6- مدى استعداده واستعابه للاصلاح والتزامه بقواعد دائرة الاصلاح ))</a:t>
            </a:r>
          </a:p>
          <a:p>
            <a:endParaRPr lang="ar-IQ" sz="2800" dirty="0"/>
          </a:p>
          <a:p>
            <a:endParaRPr lang="ar-IQ" sz="2800" dirty="0"/>
          </a:p>
          <a:p>
            <a:endParaRPr lang="en-US" sz="2800" dirty="0"/>
          </a:p>
        </p:txBody>
      </p:sp>
    </p:spTree>
    <p:extLst>
      <p:ext uri="{BB962C8B-B14F-4D97-AF65-F5344CB8AC3E}">
        <p14:creationId xmlns:p14="http://schemas.microsoft.com/office/powerpoint/2010/main" val="362035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IQ" sz="3200" b="1" cap="none" dirty="0">
                <a:solidFill>
                  <a:srgbClr val="000000"/>
                </a:solidFill>
                <a:latin typeface="Franklin Gothic Book"/>
                <a:ea typeface="+mn-ea"/>
                <a:cs typeface="Arial"/>
              </a:rPr>
              <a:t>ثانياًـ علاقة علم العقاب بعلم الاجرام </a:t>
            </a:r>
            <a:br>
              <a:rPr lang="ar-IQ" sz="3200"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p:txBody>
          <a:bodyPr>
            <a:normAutofit/>
          </a:bodyPr>
          <a:lstStyle/>
          <a:p>
            <a:pPr algn="r" rtl="1"/>
            <a:r>
              <a:rPr lang="ar-JO" sz="3200" dirty="0">
                <a:solidFill>
                  <a:srgbClr val="FF0000"/>
                </a:solidFill>
              </a:rPr>
              <a:t>1- علاقة بين علم الاجرام وعلم العقاب علاقة وثيقة ويتبعان منهجاً واحداًفي البحث </a:t>
            </a:r>
          </a:p>
          <a:p>
            <a:pPr algn="r" rtl="1"/>
            <a:r>
              <a:rPr lang="ar-JO" sz="3200" dirty="0">
                <a:solidFill>
                  <a:srgbClr val="FF0000"/>
                </a:solidFill>
              </a:rPr>
              <a:t>2- ان علم العقاب مكمل لعلم الاجرام لانه بدونه لايمكن معرفة شخصية المجرم وتحديد مدى خطورته</a:t>
            </a:r>
            <a:endParaRPr lang="en-US" sz="3200" dirty="0">
              <a:solidFill>
                <a:srgbClr val="FF0000"/>
              </a:solidFill>
            </a:endParaRPr>
          </a:p>
        </p:txBody>
      </p:sp>
    </p:spTree>
    <p:extLst>
      <p:ext uri="{BB962C8B-B14F-4D97-AF65-F5344CB8AC3E}">
        <p14:creationId xmlns:p14="http://schemas.microsoft.com/office/powerpoint/2010/main" val="236575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365760"/>
            <a:ext cx="7520940" cy="548640"/>
          </a:xfrm>
        </p:spPr>
        <p:txBody>
          <a:bodyPr/>
          <a:lstStyle/>
          <a:p>
            <a:pPr marL="342900" lvl="0" indent="-342900" algn="ctr" rtl="1">
              <a:spcBef>
                <a:spcPts val="800"/>
              </a:spcBef>
            </a:pPr>
            <a:r>
              <a:rPr lang="ar-IQ" sz="3200" b="1" cap="none" dirty="0">
                <a:solidFill>
                  <a:srgbClr val="FF0000"/>
                </a:solidFill>
                <a:latin typeface="Franklin Gothic Book"/>
                <a:ea typeface="+mn-ea"/>
                <a:cs typeface="Arial"/>
              </a:rPr>
              <a:t>ـ تأريخ علم العقاب</a:t>
            </a:r>
            <a:br>
              <a:rPr lang="ar-IQ" sz="3200" b="1" cap="none" dirty="0">
                <a:solidFill>
                  <a:srgbClr val="FF0000"/>
                </a:solidFill>
                <a:latin typeface="Franklin Gothic Book"/>
                <a:ea typeface="+mn-ea"/>
                <a:cs typeface="Arial"/>
              </a:rPr>
            </a:br>
            <a:endParaRPr lang="en-US" sz="3200" dirty="0">
              <a:solidFill>
                <a:srgbClr val="FF0000"/>
              </a:solidFill>
            </a:endParaRPr>
          </a:p>
        </p:txBody>
      </p:sp>
      <p:sp>
        <p:nvSpPr>
          <p:cNvPr id="2" name="Content Placeholder 1"/>
          <p:cNvSpPr>
            <a:spLocks noGrp="1"/>
          </p:cNvSpPr>
          <p:nvPr>
            <p:ph idx="1"/>
          </p:nvPr>
        </p:nvSpPr>
        <p:spPr>
          <a:xfrm>
            <a:off x="822960" y="1100628"/>
            <a:ext cx="7520940" cy="4157172"/>
          </a:xfrm>
        </p:spPr>
        <p:txBody>
          <a:bodyPr>
            <a:normAutofit/>
          </a:bodyPr>
          <a:lstStyle/>
          <a:p>
            <a:pPr lvl="0" algn="r" rtl="1">
              <a:buClr>
                <a:srgbClr val="2DA2BF"/>
              </a:buClr>
              <a:buNone/>
            </a:pPr>
            <a:r>
              <a:rPr lang="ar-IQ" sz="2000" b="1" dirty="0">
                <a:solidFill>
                  <a:srgbClr val="FF0000"/>
                </a:solidFill>
              </a:rPr>
              <a:t>أولاًـ نشأة علم العقاب</a:t>
            </a:r>
            <a:r>
              <a:rPr lang="ar-JO" sz="2000" b="1" dirty="0">
                <a:solidFill>
                  <a:srgbClr val="FF0000"/>
                </a:solidFill>
              </a:rPr>
              <a:t>:</a:t>
            </a:r>
          </a:p>
          <a:p>
            <a:pPr lvl="0" algn="r" rtl="1">
              <a:buClr>
                <a:srgbClr val="2DA2BF"/>
              </a:buClr>
              <a:buNone/>
            </a:pPr>
            <a:r>
              <a:rPr lang="ar-JO" sz="2800" dirty="0">
                <a:solidFill>
                  <a:prstClr val="black"/>
                </a:solidFill>
              </a:rPr>
              <a:t>1- القرن السابع العشر (نتيجة لانتشار العقوبات السالبة للحرية)</a:t>
            </a:r>
          </a:p>
          <a:p>
            <a:pPr lvl="0" algn="r" rtl="1">
              <a:buClr>
                <a:srgbClr val="2DA2BF"/>
              </a:buClr>
              <a:buNone/>
            </a:pPr>
            <a:r>
              <a:rPr lang="ar-JO" sz="2800" dirty="0">
                <a:solidFill>
                  <a:prstClr val="black"/>
                </a:solidFill>
              </a:rPr>
              <a:t>*بدأ الدراسات العقابية الاولى على يد فليب فرانس من ايطاليا و جان مابلو من فرنسا وجون هوارد من انكلترا </a:t>
            </a:r>
            <a:endParaRPr lang="ar-IQ" sz="2800" b="1" dirty="0">
              <a:solidFill>
                <a:prstClr val="black"/>
              </a:solidFill>
            </a:endParaRPr>
          </a:p>
          <a:p>
            <a:pPr lvl="0" algn="r" rtl="1">
              <a:buClr>
                <a:srgbClr val="2DA2BF"/>
              </a:buClr>
              <a:buNone/>
            </a:pPr>
            <a:r>
              <a:rPr lang="ar-IQ" sz="2800" b="1" dirty="0">
                <a:solidFill>
                  <a:srgbClr val="FF0000"/>
                </a:solidFill>
              </a:rPr>
              <a:t>ثانياًـ مراحل تطور علم العقاب</a:t>
            </a:r>
            <a:r>
              <a:rPr lang="ar-JO" sz="2800" b="1" dirty="0">
                <a:solidFill>
                  <a:srgbClr val="FF0000"/>
                </a:solidFill>
              </a:rPr>
              <a:t>:</a:t>
            </a:r>
          </a:p>
          <a:p>
            <a:pPr lvl="0" algn="r" rtl="1">
              <a:buClr>
                <a:srgbClr val="2DA2BF"/>
              </a:buClr>
              <a:buNone/>
            </a:pPr>
            <a:r>
              <a:rPr lang="ar-JO" sz="2000" dirty="0">
                <a:solidFill>
                  <a:srgbClr val="FF0000"/>
                </a:solidFill>
              </a:rPr>
              <a:t>1- المرحلة الاولى( علم السجن) - (الجانب المادي للسجين)</a:t>
            </a:r>
          </a:p>
          <a:p>
            <a:pPr lvl="0" algn="r" rtl="1">
              <a:buClr>
                <a:srgbClr val="2DA2BF"/>
              </a:buClr>
              <a:buNone/>
            </a:pPr>
            <a:r>
              <a:rPr lang="ar-JO" sz="2000" b="1" dirty="0">
                <a:solidFill>
                  <a:srgbClr val="FF0000"/>
                </a:solidFill>
              </a:rPr>
              <a:t>2- المرحلة الثانية( الجانب الشخصي )</a:t>
            </a:r>
          </a:p>
          <a:p>
            <a:pPr lvl="0" algn="r" rtl="1">
              <a:buClr>
                <a:srgbClr val="2DA2BF"/>
              </a:buClr>
              <a:buNone/>
            </a:pPr>
            <a:r>
              <a:rPr lang="ar-JO" sz="2000" dirty="0">
                <a:solidFill>
                  <a:srgbClr val="FF0000"/>
                </a:solidFill>
              </a:rPr>
              <a:t>3- المرحلة الثالثة( الجانبين المادي والشخصي)- سجن مؤسسة علاجية .</a:t>
            </a:r>
            <a:endParaRPr lang="ar-IQ" sz="2000" b="1" dirty="0">
              <a:solidFill>
                <a:srgbClr val="FF0000"/>
              </a:solidFill>
            </a:endParaRPr>
          </a:p>
          <a:p>
            <a:endParaRPr lang="en-US" sz="2000" dirty="0"/>
          </a:p>
        </p:txBody>
      </p:sp>
    </p:spTree>
    <p:extLst>
      <p:ext uri="{BB962C8B-B14F-4D97-AF65-F5344CB8AC3E}">
        <p14:creationId xmlns:p14="http://schemas.microsoft.com/office/powerpoint/2010/main" val="389833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b="1" dirty="0">
                <a:solidFill>
                  <a:srgbClr val="FF0000"/>
                </a:solidFill>
              </a:rPr>
              <a:t> العوامل المساهمة في تطورعلم العقاب </a:t>
            </a:r>
            <a:endParaRPr lang="en-US" b="1" dirty="0">
              <a:solidFill>
                <a:srgbClr val="FF0000"/>
              </a:solidFill>
            </a:endParaRPr>
          </a:p>
        </p:txBody>
      </p:sp>
      <p:sp>
        <p:nvSpPr>
          <p:cNvPr id="2" name="Content Placeholder 1"/>
          <p:cNvSpPr>
            <a:spLocks noGrp="1"/>
          </p:cNvSpPr>
          <p:nvPr>
            <p:ph idx="1"/>
          </p:nvPr>
        </p:nvSpPr>
        <p:spPr>
          <a:xfrm>
            <a:off x="381000" y="1100628"/>
            <a:ext cx="7962900" cy="3579849"/>
          </a:xfrm>
        </p:spPr>
        <p:txBody>
          <a:bodyPr>
            <a:noAutofit/>
          </a:bodyPr>
          <a:lstStyle/>
          <a:p>
            <a:pPr algn="r" rtl="1"/>
            <a:endParaRPr lang="ar-IQ" sz="2800" dirty="0"/>
          </a:p>
          <a:p>
            <a:pPr marL="624078" indent="-514350" algn="r" rtl="1">
              <a:buFont typeface="Wingdings" pitchFamily="2" charset="2"/>
              <a:buChar char="v"/>
            </a:pPr>
            <a:r>
              <a:rPr lang="ar-IQ" sz="2800" b="1" dirty="0">
                <a:solidFill>
                  <a:srgbClr val="FF0000"/>
                </a:solidFill>
              </a:rPr>
              <a:t>ازدهار الافكارالديمقراطية</a:t>
            </a:r>
            <a:r>
              <a:rPr lang="ar-JO" sz="2800" b="1" dirty="0">
                <a:solidFill>
                  <a:srgbClr val="FF0000"/>
                </a:solidFill>
              </a:rPr>
              <a:t> </a:t>
            </a:r>
            <a:r>
              <a:rPr lang="ar-JO" sz="2800" b="1" dirty="0"/>
              <a:t>(المجرم مواطن عادى مساوياً في حقوقه مع الاخرين)</a:t>
            </a:r>
            <a:endParaRPr lang="ar-IQ" sz="2800" b="1" dirty="0"/>
          </a:p>
          <a:p>
            <a:pPr marL="624078" indent="-514350" algn="r" rtl="1">
              <a:buFont typeface="Wingdings" pitchFamily="2" charset="2"/>
              <a:buChar char="v"/>
            </a:pPr>
            <a:r>
              <a:rPr lang="ar-IQ" sz="2800" b="1" dirty="0">
                <a:solidFill>
                  <a:srgbClr val="FF0000"/>
                </a:solidFill>
              </a:rPr>
              <a:t>زيادة الامكانات المالية للدولة</a:t>
            </a:r>
            <a:r>
              <a:rPr lang="ar-JO" sz="2800" b="1" dirty="0"/>
              <a:t> (الزيادة في الدخل القومي للدول يساعد في الاهتمام بالمجرمين)</a:t>
            </a:r>
            <a:endParaRPr lang="ar-IQ" sz="2800" b="1" dirty="0"/>
          </a:p>
          <a:p>
            <a:pPr marL="624078" indent="-514350" algn="r" rtl="1">
              <a:buFont typeface="Wingdings" pitchFamily="2" charset="2"/>
              <a:buChar char="v"/>
            </a:pPr>
            <a:r>
              <a:rPr lang="ar-IQ" sz="2800" b="1" dirty="0">
                <a:solidFill>
                  <a:srgbClr val="FF0000"/>
                </a:solidFill>
              </a:rPr>
              <a:t>التقدم العلمي الذي احرز في مجال العلوم النفسية والاجتماعية</a:t>
            </a:r>
            <a:r>
              <a:rPr lang="ar-JO" sz="2800" b="1" dirty="0">
                <a:solidFill>
                  <a:srgbClr val="FF0000"/>
                </a:solidFill>
              </a:rPr>
              <a:t> والقانونية.</a:t>
            </a:r>
            <a:endParaRPr lang="ar-IQ" sz="2800" b="1" dirty="0"/>
          </a:p>
          <a:p>
            <a:pPr marL="624078" indent="-514350" algn="r" rtl="1">
              <a:buNone/>
            </a:pPr>
            <a:r>
              <a:rPr lang="ar-JO" sz="2800" b="1" dirty="0">
                <a:solidFill>
                  <a:srgbClr val="FF0000"/>
                </a:solidFill>
              </a:rPr>
              <a:t>*</a:t>
            </a:r>
            <a:r>
              <a:rPr lang="ar-IQ" sz="2800" b="1" dirty="0">
                <a:solidFill>
                  <a:srgbClr val="FF0000"/>
                </a:solidFill>
              </a:rPr>
              <a:t>التشريعات الخاصة بالتنفيذ العقابي</a:t>
            </a:r>
            <a:endParaRPr lang="en-US" sz="28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5972"/>
    </mc:Choice>
    <mc:Fallback xmlns="">
      <p:transition spd="slow" advTm="59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F2A9B-A568-471D-A2E0-06756867B4B1}"/>
              </a:ext>
            </a:extLst>
          </p:cNvPr>
          <p:cNvSpPr>
            <a:spLocks noGrp="1"/>
          </p:cNvSpPr>
          <p:nvPr>
            <p:ph type="ctrTitle"/>
          </p:nvPr>
        </p:nvSpPr>
        <p:spPr>
          <a:xfrm>
            <a:off x="685800" y="990601"/>
            <a:ext cx="7772400" cy="1066799"/>
          </a:xfrm>
        </p:spPr>
        <p:txBody>
          <a:bodyPr/>
          <a:lstStyle/>
          <a:p>
            <a:pPr algn="ctr"/>
            <a:r>
              <a:rPr lang="ar-IQ" sz="4800" dirty="0">
                <a:solidFill>
                  <a:schemeClr val="tx1">
                    <a:lumMod val="95000"/>
                    <a:lumOff val="5000"/>
                  </a:schemeClr>
                </a:solidFill>
                <a:cs typeface="+mn-cs"/>
              </a:rPr>
              <a:t>دور المؤسسات العقابية في تنفيذ الجزاءات الجنائية</a:t>
            </a:r>
            <a:endParaRPr lang="en-US" sz="4800" b="1" dirty="0">
              <a:solidFill>
                <a:schemeClr val="tx1">
                  <a:lumMod val="95000"/>
                  <a:lumOff val="5000"/>
                </a:schemeClr>
              </a:solidFill>
              <a:cs typeface="+mn-cs"/>
            </a:endParaRPr>
          </a:p>
        </p:txBody>
      </p:sp>
      <p:sp>
        <p:nvSpPr>
          <p:cNvPr id="3" name="Subtitle 2">
            <a:extLst>
              <a:ext uri="{FF2B5EF4-FFF2-40B4-BE49-F238E27FC236}">
                <a16:creationId xmlns:a16="http://schemas.microsoft.com/office/drawing/2014/main" id="{5C97579F-A5DE-4020-BFEE-D5C73CAAA3D4}"/>
              </a:ext>
            </a:extLst>
          </p:cNvPr>
          <p:cNvSpPr>
            <a:spLocks noGrp="1"/>
          </p:cNvSpPr>
          <p:nvPr>
            <p:ph type="subTitle" idx="1"/>
          </p:nvPr>
        </p:nvSpPr>
        <p:spPr>
          <a:xfrm>
            <a:off x="381000" y="2209800"/>
            <a:ext cx="8534400" cy="3505200"/>
          </a:xfrm>
        </p:spPr>
        <p:txBody>
          <a:bodyPr>
            <a:normAutofit fontScale="92500" lnSpcReduction="10000"/>
          </a:bodyPr>
          <a:lstStyle/>
          <a:p>
            <a:pPr algn="ctr" rtl="1"/>
            <a:r>
              <a:rPr lang="ar-IQ" sz="3200" b="1" dirty="0">
                <a:solidFill>
                  <a:srgbClr val="FF0000"/>
                </a:solidFill>
              </a:rPr>
              <a:t>اولاً- العقوبة</a:t>
            </a:r>
            <a:r>
              <a:rPr lang="ar-IQ" sz="3200" b="1" dirty="0"/>
              <a:t> </a:t>
            </a:r>
            <a:r>
              <a:rPr lang="ar-JO" sz="3200" b="1" dirty="0"/>
              <a:t>:</a:t>
            </a:r>
          </a:p>
          <a:p>
            <a:pPr algn="ctr" rtl="1"/>
            <a:r>
              <a:rPr lang="ar-IQ" sz="3200" b="1" dirty="0">
                <a:solidFill>
                  <a:schemeClr val="tx1">
                    <a:lumMod val="95000"/>
                    <a:lumOff val="5000"/>
                  </a:schemeClr>
                </a:solidFill>
                <a:cs typeface="+mn-cs"/>
              </a:rPr>
              <a:t>ه</a:t>
            </a:r>
            <a:r>
              <a:rPr lang="ar-JO" sz="3200" b="1" dirty="0">
                <a:solidFill>
                  <a:schemeClr val="tx1">
                    <a:lumMod val="95000"/>
                    <a:lumOff val="5000"/>
                  </a:schemeClr>
                </a:solidFill>
                <a:cs typeface="+mn-cs"/>
              </a:rPr>
              <a:t>ي</a:t>
            </a:r>
            <a:r>
              <a:rPr lang="ar-IQ" sz="3200" b="1" dirty="0">
                <a:solidFill>
                  <a:schemeClr val="tx1">
                    <a:lumMod val="95000"/>
                    <a:lumOff val="5000"/>
                  </a:schemeClr>
                </a:solidFill>
                <a:cs typeface="+mn-cs"/>
              </a:rPr>
              <a:t> الجزاءالقانوني الذي يفرضه المشرع على من يرتكب فعل يعده جريمة وتوقعه الهيئات القضائية وفقاً للاجراءات المحددة في القانون.</a:t>
            </a:r>
          </a:p>
          <a:p>
            <a:pPr algn="ctr" rtl="1"/>
            <a:endParaRPr lang="ar-IQ" sz="3200" b="1" dirty="0">
              <a:solidFill>
                <a:schemeClr val="tx1">
                  <a:lumMod val="95000"/>
                  <a:lumOff val="5000"/>
                </a:schemeClr>
              </a:solidFill>
              <a:cs typeface="+mn-cs"/>
            </a:endParaRPr>
          </a:p>
          <a:p>
            <a:pPr algn="ctr" rtl="1"/>
            <a:r>
              <a:rPr lang="ar-IQ" sz="3200" b="1" dirty="0">
                <a:solidFill>
                  <a:schemeClr val="tx1">
                    <a:lumMod val="95000"/>
                    <a:lumOff val="5000"/>
                  </a:schemeClr>
                </a:solidFill>
                <a:cs typeface="+mn-cs"/>
              </a:rPr>
              <a:t>ويمكن تعريفها بانها الجزاء المفروض على احد المجرمين كاثر قانوني لارتكابه الجريمة.</a:t>
            </a:r>
            <a:endParaRPr lang="en-US" sz="3200" b="1" dirty="0">
              <a:solidFill>
                <a:schemeClr val="tx1">
                  <a:lumMod val="95000"/>
                  <a:lumOff val="5000"/>
                </a:schemeClr>
              </a:solidFill>
              <a:cs typeface="+mn-cs"/>
            </a:endParaRPr>
          </a:p>
        </p:txBody>
      </p:sp>
    </p:spTree>
    <p:extLst>
      <p:ext uri="{BB962C8B-B14F-4D97-AF65-F5344CB8AC3E}">
        <p14:creationId xmlns:p14="http://schemas.microsoft.com/office/powerpoint/2010/main" val="3377851675"/>
      </p:ext>
    </p:extLst>
  </p:cSld>
  <p:clrMapOvr>
    <a:masterClrMapping/>
  </p:clrMapOvr>
  <mc:AlternateContent xmlns:mc="http://schemas.openxmlformats.org/markup-compatibility/2006" xmlns:p14="http://schemas.microsoft.com/office/powerpoint/2010/main">
    <mc:Choice Requires="p14">
      <p:transition spd="slow" p14:dur="2000" advTm="115790"/>
    </mc:Choice>
    <mc:Fallback xmlns="">
      <p:transition spd="slow" advTm="115790"/>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10535</TotalTime>
  <Words>2775</Words>
  <Application>Microsoft Office PowerPoint</Application>
  <PresentationFormat>On-screen Show (4:3)</PresentationFormat>
  <Paragraphs>280</Paragraphs>
  <Slides>52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52</vt:i4>
      </vt:variant>
    </vt:vector>
  </HeadingPairs>
  <TitlesOfParts>
    <vt:vector size="62" baseType="lpstr">
      <vt:lpstr>Ali-A-Alwand</vt:lpstr>
      <vt:lpstr>Arial</vt:lpstr>
      <vt:lpstr>Calibri</vt:lpstr>
      <vt:lpstr>Franklin Gothic Book</vt:lpstr>
      <vt:lpstr>Franklin Gothic Medium</vt:lpstr>
      <vt:lpstr>PG_Jundian</vt:lpstr>
      <vt:lpstr>Tahoma</vt:lpstr>
      <vt:lpstr>Tunga</vt:lpstr>
      <vt:lpstr>Wingdings</vt:lpstr>
      <vt:lpstr>Angles</vt:lpstr>
      <vt:lpstr>علم العقاب د.تريسكة تحسين عبدالله</vt:lpstr>
      <vt:lpstr>مبادئ عامة في علم العقاب</vt:lpstr>
      <vt:lpstr>من التعاريف السابقة نتوصل الى عنصرين مهمين: </vt:lpstr>
      <vt:lpstr>إذاَ بعلم العقاب</vt:lpstr>
      <vt:lpstr> صلة علم العقاب بالعلوم الجنائية الاخرى</vt:lpstr>
      <vt:lpstr>ثانياًـ علاقة علم العقاب بعلم الاجرام  </vt:lpstr>
      <vt:lpstr>ـ تأريخ علم العقاب </vt:lpstr>
      <vt:lpstr> العوامل المساهمة في تطورعلم العقاب </vt:lpstr>
      <vt:lpstr>دور المؤسسات العقابية في تنفيذ الجزاءات الجنائية</vt:lpstr>
      <vt:lpstr>عناصر وخصائص العقوبة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التدابير الاحترازية </vt:lpstr>
      <vt:lpstr>الشروط العامة للتدابير الاحترازية</vt:lpstr>
      <vt:lpstr>انواع التدابير الاحترازية</vt:lpstr>
      <vt:lpstr>انواع التدابير الاحترازية في القانون العراقي </vt:lpstr>
      <vt:lpstr> المؤسسات العقابية</vt:lpstr>
      <vt:lpstr>PowerPoint Presentation</vt:lpstr>
      <vt:lpstr>PowerPoint Presentation</vt:lpstr>
      <vt:lpstr>PowerPoint Presentation</vt:lpstr>
      <vt:lpstr>PowerPoint Presentation</vt:lpstr>
      <vt:lpstr>نظم المؤسسات العقابية</vt:lpstr>
      <vt:lpstr>PowerPoint Presentation</vt:lpstr>
      <vt:lpstr>PowerPoint Presentation</vt:lpstr>
      <vt:lpstr>PowerPoint Presentation</vt:lpstr>
      <vt:lpstr>PowerPoint Presentation</vt:lpstr>
      <vt:lpstr> النظام المختلط (النظام الاوبراني) اكثر رواجاً في الولاية المتحدة الامريكية -</vt:lpstr>
      <vt:lpstr>النظام التدرجي ( النظام الايرلندي ) </vt:lpstr>
      <vt:lpstr>نظم السجون في العراق واقليم كوردستان </vt:lpstr>
      <vt:lpstr>أنواع المؤسسات العقابية</vt:lpstr>
      <vt:lpstr>المؤسسات العقابية المغلقة</vt:lpstr>
      <vt:lpstr>PowerPoint Presentation</vt:lpstr>
      <vt:lpstr>المؤسسات العقابية المفتوحة</vt:lpstr>
      <vt:lpstr>PowerPoint Presentation</vt:lpstr>
      <vt:lpstr>PowerPoint Presentation</vt:lpstr>
      <vt:lpstr>المؤسسات شبه المفتوحة</vt:lpstr>
      <vt:lpstr>انواع المؤسسات العقابية في العراق </vt:lpstr>
      <vt:lpstr>المعاملة العقابية </vt:lpstr>
      <vt:lpstr>1- المعاملة داخل المؤسسات العقابية </vt:lpstr>
      <vt:lpstr>التصنيف </vt:lpstr>
      <vt:lpstr>الفرق بين التصنيف والعزل  </vt:lpstr>
      <vt:lpstr>طرق التصنيف في العراق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المبادىء العامة في علم الإجرام</dc:title>
  <dc:creator>samsung</dc:creator>
  <cp:lastModifiedBy>hp</cp:lastModifiedBy>
  <cp:revision>126</cp:revision>
  <dcterms:created xsi:type="dcterms:W3CDTF">2011-12-03T19:45:46Z</dcterms:created>
  <dcterms:modified xsi:type="dcterms:W3CDTF">2023-04-07T22:03:54Z</dcterms:modified>
</cp:coreProperties>
</file>