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40" r:id="rId1"/>
    <p:sldMasterId id="2147484157" r:id="rId2"/>
  </p:sldMasterIdLst>
  <p:notesMasterIdLst>
    <p:notesMasterId r:id="rId11"/>
  </p:notesMasterIdLst>
  <p:sldIdLst>
    <p:sldId id="376" r:id="rId3"/>
    <p:sldId id="407" r:id="rId4"/>
    <p:sldId id="425" r:id="rId5"/>
    <p:sldId id="426" r:id="rId6"/>
    <p:sldId id="388" r:id="rId7"/>
    <p:sldId id="408" r:id="rId8"/>
    <p:sldId id="389" r:id="rId9"/>
    <p:sldId id="40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F1D737D-9C22-45E5-8289-225B002F103A}">
          <p14:sldIdLst>
            <p14:sldId id="376"/>
          </p14:sldIdLst>
        </p14:section>
        <p14:section name="Untitled Section" id="{E2C625A8-917F-4044-98A8-AEBE273A4FD3}">
          <p14:sldIdLst/>
        </p14:section>
        <p14:section name="Untitled Section" id="{836E4394-1C85-4493-BE7C-1E8615BAB52E}">
          <p14:sldIdLst>
            <p14:sldId id="407"/>
            <p14:sldId id="425"/>
            <p14:sldId id="426"/>
            <p14:sldId id="388"/>
            <p14:sldId id="408"/>
            <p14:sldId id="389"/>
            <p14:sldId id="4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95735" autoAdjust="0"/>
    <p:restoredTop sz="94624" autoAdjust="0"/>
  </p:normalViewPr>
  <p:slideViewPr>
    <p:cSldViewPr>
      <p:cViewPr varScale="1">
        <p:scale>
          <a:sx n="64" d="100"/>
          <a:sy n="64" d="100"/>
        </p:scale>
        <p:origin x="199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261"/>
    </p:cViewPr>
  </p:sorterViewPr>
  <p:notesViewPr>
    <p:cSldViewPr>
      <p:cViewPr varScale="1">
        <p:scale>
          <a:sx n="52" d="100"/>
          <a:sy n="52" d="100"/>
        </p:scale>
        <p:origin x="-284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EFE43F-0E0A-4593-A947-DC21A0E9CE96}" type="datetimeFigureOut">
              <a:rPr lang="en-US" smtClean="0"/>
              <a:pPr/>
              <a:t>2/1/2025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6C759-9F92-4E9E-B701-AC388AEC9EC1}" type="slidenum">
              <a:rPr lang="en-US" smtClean="0"/>
              <a:pPr/>
              <a:t>‹#›</a:t>
            </a:fld>
            <a:endParaRPr lang="en-US"/>
          </a:p>
        </p:txBody>
      </p:sp>
    </p:spTree>
    <p:extLst>
      <p:ext uri="{BB962C8B-B14F-4D97-AF65-F5344CB8AC3E}">
        <p14:creationId xmlns:p14="http://schemas.microsoft.com/office/powerpoint/2010/main" val="222297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6C759-9F92-4E9E-B701-AC388AEC9EC1}" type="slidenum">
              <a:rPr lang="en-US" smtClean="0"/>
              <a:pPr/>
              <a:t>1</a:t>
            </a:fld>
            <a:endParaRPr lang="en-US"/>
          </a:p>
        </p:txBody>
      </p:sp>
    </p:spTree>
    <p:extLst>
      <p:ext uri="{BB962C8B-B14F-4D97-AF65-F5344CB8AC3E}">
        <p14:creationId xmlns:p14="http://schemas.microsoft.com/office/powerpoint/2010/main" val="198107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9662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5311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7586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6938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8769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31335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38952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7398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273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42352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9454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178486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8992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02554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68205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02938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914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766062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11088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33549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85202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933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4033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018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0033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1601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5163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2/1/2025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7223242"/>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2" r:id="rId12"/>
    <p:sldLayoutId id="2147484153" r:id="rId13"/>
    <p:sldLayoutId id="2147484154" r:id="rId14"/>
    <p:sldLayoutId id="2147484155" r:id="rId15"/>
    <p:sldLayoutId id="214748415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29049541"/>
      </p:ext>
    </p:extLst>
  </p:cSld>
  <p:clrMap bg1="lt1" tx1="dk1" bg2="lt2" tx2="dk2" accent1="accent1" accent2="accent2" accent3="accent3" accent4="accent4" accent5="accent5" accent6="accent6" hlink="hlink" folHlink="folHlink"/>
  <p:sldLayoutIdLst>
    <p:sldLayoutId id="2147484158" r:id="rId1"/>
    <p:sldLayoutId id="2147484159" r:id="rId2"/>
    <p:sldLayoutId id="2147484160" r:id="rId3"/>
    <p:sldLayoutId id="2147484161" r:id="rId4"/>
    <p:sldLayoutId id="2147484162" r:id="rId5"/>
    <p:sldLayoutId id="2147484163" r:id="rId6"/>
    <p:sldLayoutId id="2147484164" r:id="rId7"/>
    <p:sldLayoutId id="2147484165" r:id="rId8"/>
    <p:sldLayoutId id="2147484166" r:id="rId9"/>
    <p:sldLayoutId id="2147484167" r:id="rId10"/>
    <p:sldLayoutId id="214748416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325562"/>
          </a:xfrm>
        </p:spPr>
        <p:txBody>
          <a:bodyPr>
            <a:normAutofit fontScale="90000"/>
          </a:bodyPr>
          <a:lstStyle/>
          <a:p>
            <a:pPr marL="342900" lvl="0" indent="-228600" rtl="1">
              <a:spcBef>
                <a:spcPct val="20000"/>
              </a:spcBef>
            </a:pPr>
            <a:br>
              <a:rPr lang="ar-JO" sz="8800" b="1" spc="50" dirty="0">
                <a:ln w="13335" cmpd="sng">
                  <a:solidFill>
                    <a:srgbClr val="759AA5">
                      <a:lumMod val="50000"/>
                    </a:srgbClr>
                  </a:solidFill>
                  <a:prstDash val="solid"/>
                </a:ln>
                <a:solidFill>
                  <a:srgbClr val="FF0000"/>
                </a:solidFill>
                <a:latin typeface="Calibri"/>
                <a:ea typeface="+mn-ea"/>
                <a:cs typeface="Arial"/>
              </a:rPr>
            </a:br>
            <a:br>
              <a:rPr lang="ar-JO" sz="8800" b="1" spc="50" dirty="0">
                <a:ln w="13335" cmpd="sng">
                  <a:solidFill>
                    <a:srgbClr val="759AA5">
                      <a:lumMod val="50000"/>
                    </a:srgbClr>
                  </a:solidFill>
                  <a:prstDash val="solid"/>
                </a:ln>
                <a:solidFill>
                  <a:srgbClr val="FF0000"/>
                </a:solidFill>
                <a:latin typeface="Calibri"/>
                <a:ea typeface="+mn-ea"/>
                <a:cs typeface="Arial"/>
              </a:rPr>
            </a:br>
            <a:br>
              <a:rPr lang="ar-JO" sz="8800" b="1" spc="50" dirty="0">
                <a:ln w="13335" cmpd="sng">
                  <a:solidFill>
                    <a:srgbClr val="759AA5">
                      <a:lumMod val="50000"/>
                    </a:srgbClr>
                  </a:solidFill>
                  <a:prstDash val="solid"/>
                </a:ln>
                <a:solidFill>
                  <a:srgbClr val="FF0000"/>
                </a:solidFill>
                <a:latin typeface="Calibri"/>
                <a:ea typeface="+mn-ea"/>
                <a:cs typeface="Arial"/>
              </a:rPr>
            </a:br>
            <a:endParaRPr lang="en-US" sz="8800" dirty="0">
              <a:solidFill>
                <a:srgbClr val="FF0000"/>
              </a:solidFill>
            </a:endParaRPr>
          </a:p>
        </p:txBody>
      </p:sp>
      <p:sp>
        <p:nvSpPr>
          <p:cNvPr id="3" name="Content Placeholder 2"/>
          <p:cNvSpPr>
            <a:spLocks noGrp="1"/>
          </p:cNvSpPr>
          <p:nvPr>
            <p:ph idx="1"/>
          </p:nvPr>
        </p:nvSpPr>
        <p:spPr>
          <a:xfrm>
            <a:off x="1219200" y="914400"/>
            <a:ext cx="7315200" cy="4996822"/>
          </a:xfrm>
        </p:spPr>
        <p:txBody>
          <a:bodyPr>
            <a:normAutofit/>
          </a:bodyPr>
          <a:lstStyle/>
          <a:p>
            <a:pPr algn="ctr" rtl="1"/>
            <a:r>
              <a:rPr lang="ar-JO" sz="6000" dirty="0">
                <a:solidFill>
                  <a:schemeClr val="accent2">
                    <a:lumMod val="75000"/>
                  </a:schemeClr>
                </a:solidFill>
                <a:cs typeface="PG_Botani 1" pitchFamily="2" charset="-78"/>
              </a:rPr>
              <a:t>علم الاجرام </a:t>
            </a:r>
          </a:p>
          <a:p>
            <a:pPr algn="ctr" rtl="1"/>
            <a:r>
              <a:rPr lang="ar-JO" sz="6000" dirty="0">
                <a:solidFill>
                  <a:schemeClr val="accent2">
                    <a:lumMod val="75000"/>
                  </a:schemeClr>
                </a:solidFill>
                <a:cs typeface="PG_Botani 1" pitchFamily="2" charset="-78"/>
              </a:rPr>
              <a:t>د. تريسكة تحسين عبداللة</a:t>
            </a:r>
            <a:endParaRPr lang="en-US" sz="6000" dirty="0">
              <a:solidFill>
                <a:schemeClr val="accent2">
                  <a:lumMod val="75000"/>
                </a:schemeClr>
              </a:solidFill>
              <a:cs typeface="PG_Botani 1" pitchFamily="2" charset="-78"/>
            </a:endParaRPr>
          </a:p>
          <a:p>
            <a:pPr algn="ctr" rtl="1"/>
            <a:endParaRPr lang="ar-IQ" sz="6000" dirty="0">
              <a:solidFill>
                <a:schemeClr val="accent2">
                  <a:lumMod val="75000"/>
                </a:schemeClr>
              </a:solidFill>
              <a:cs typeface="PG_Botani 1" pitchFamily="2" charset="-78"/>
            </a:endParaRPr>
          </a:p>
          <a:p>
            <a:pPr algn="ctr" rtl="1"/>
            <a:r>
              <a:rPr lang="ar-IQ" sz="6000" dirty="0">
                <a:solidFill>
                  <a:schemeClr val="accent2">
                    <a:lumMod val="75000"/>
                  </a:schemeClr>
                </a:solidFill>
                <a:cs typeface="PG_Botani 1" pitchFamily="2" charset="-78"/>
              </a:rPr>
              <a:t>2024-2025</a:t>
            </a:r>
            <a:endParaRPr lang="ar-JO" sz="6000" dirty="0">
              <a:solidFill>
                <a:schemeClr val="accent2">
                  <a:lumMod val="75000"/>
                </a:schemeClr>
              </a:solidFill>
              <a:cs typeface="PG_Botani 1" pitchFamily="2" charset="-78"/>
            </a:endParaRPr>
          </a:p>
        </p:txBody>
      </p:sp>
    </p:spTree>
    <p:extLst>
      <p:ext uri="{BB962C8B-B14F-4D97-AF65-F5344CB8AC3E}">
        <p14:creationId xmlns:p14="http://schemas.microsoft.com/office/powerpoint/2010/main" val="1712859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solidFill>
                  <a:schemeClr val="tx1">
                    <a:lumMod val="95000"/>
                    <a:lumOff val="5000"/>
                  </a:schemeClr>
                </a:solidFill>
              </a:rPr>
              <a:t>مزايا نظرية لمزبروزو </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646237"/>
            <a:ext cx="8534400" cy="4526280"/>
          </a:xfrm>
        </p:spPr>
        <p:txBody>
          <a:bodyPr>
            <a:normAutofit fontScale="92500" lnSpcReduction="20000"/>
          </a:bodyPr>
          <a:lstStyle/>
          <a:p>
            <a:pPr algn="r" rtl="1"/>
            <a:r>
              <a:rPr lang="ar-JO" dirty="0"/>
              <a:t>1-من خلال بحوثه ودراساته في الظاهرة الاجرامية  واهتماماته بالمجرم من ناحية التكوينية ظهر علم الانثروبولوجيا  الجنائية .</a:t>
            </a:r>
          </a:p>
          <a:p>
            <a:pPr algn="r" rtl="1"/>
            <a:r>
              <a:rPr lang="ar-JO" dirty="0"/>
              <a:t>2- على الرغم من ان لومبروزو لم يكن مختصاً بعلم الاحصاء ولكنه فتح المجال امام غيره من المختصين والباحثين للقيام بدراسات علمية لمعرفة الاختلافات البيلوجية بين المجرمين وغيرهم.</a:t>
            </a:r>
          </a:p>
          <a:p>
            <a:pPr algn="r" rtl="1"/>
            <a:r>
              <a:rPr lang="ar-JO" dirty="0"/>
              <a:t>3-ان التقسيمات التى قدمه لومبروزو للمجرم يعتبر من افضل انواع التقسيمات على الرغم من انتقاده من قبل فقهاء الاخرين.</a:t>
            </a:r>
          </a:p>
          <a:p>
            <a:pPr algn="r" rtl="1"/>
            <a:r>
              <a:rPr lang="ar-JO" dirty="0"/>
              <a:t>4-ان اسلوب</a:t>
            </a:r>
            <a:r>
              <a:rPr lang="ar-IQ" dirty="0"/>
              <a:t>ه في الدراسة </a:t>
            </a:r>
            <a:r>
              <a:rPr lang="ar-JO" dirty="0"/>
              <a:t> كان متسماً بالابتكار منهجاً وصياغة حيث نهج المنهج العلمي التجريبي من العلوم الطبيعية الى ميدان العلوم الجنائية.  </a:t>
            </a:r>
            <a:endParaRPr lang="en-US" dirty="0"/>
          </a:p>
        </p:txBody>
      </p:sp>
    </p:spTree>
    <p:extLst>
      <p:ext uri="{BB962C8B-B14F-4D97-AF65-F5344CB8AC3E}">
        <p14:creationId xmlns:p14="http://schemas.microsoft.com/office/powerpoint/2010/main" val="439950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ar-IQ" sz="4800" dirty="0">
                <a:solidFill>
                  <a:srgbClr val="FF0000"/>
                </a:solidFill>
                <a:effectLst>
                  <a:outerShdw blurRad="38100" dist="38100" dir="2700000" algn="tl">
                    <a:srgbClr val="000000">
                      <a:alpha val="43137"/>
                    </a:srgbClr>
                  </a:outerShdw>
                </a:effectLst>
              </a:rPr>
              <a:t>نقد</a:t>
            </a:r>
            <a:r>
              <a:rPr lang="ar-JO" sz="4800" dirty="0">
                <a:solidFill>
                  <a:srgbClr val="FF0000"/>
                </a:solidFill>
                <a:effectLst>
                  <a:outerShdw blurRad="38100" dist="38100" dir="2700000" algn="tl">
                    <a:srgbClr val="000000">
                      <a:alpha val="43137"/>
                    </a:srgbClr>
                  </a:outerShdw>
                </a:effectLst>
              </a:rPr>
              <a:t> </a:t>
            </a:r>
            <a:r>
              <a:rPr lang="ar-IQ" sz="4800" dirty="0">
                <a:solidFill>
                  <a:srgbClr val="FF0000"/>
                </a:solidFill>
                <a:effectLst>
                  <a:outerShdw blurRad="38100" dist="38100" dir="2700000" algn="tl">
                    <a:srgbClr val="000000">
                      <a:alpha val="43137"/>
                    </a:srgbClr>
                  </a:outerShdw>
                </a:effectLst>
              </a:rPr>
              <a:t>نظرية لومبروزو</a:t>
            </a:r>
            <a:r>
              <a:rPr lang="ar-JO" sz="4800" dirty="0">
                <a:solidFill>
                  <a:srgbClr val="FF0000"/>
                </a:solidFill>
                <a:effectLst>
                  <a:outerShdw blurRad="38100" dist="38100" dir="2700000" algn="tl">
                    <a:srgbClr val="000000">
                      <a:alpha val="43137"/>
                    </a:srgbClr>
                  </a:outerShdw>
                </a:effectLst>
              </a:rPr>
              <a:t>من حيث مضمون</a:t>
            </a:r>
            <a:r>
              <a:rPr lang="ar-IQ" sz="4800" dirty="0">
                <a:solidFill>
                  <a:srgbClr val="FF0000"/>
                </a:solidFill>
                <a:effectLst>
                  <a:outerShdw blurRad="38100" dist="38100" dir="2700000" algn="tl">
                    <a:srgbClr val="000000">
                      <a:alpha val="43137"/>
                    </a:srgbClr>
                  </a:outerShdw>
                </a:effectLst>
              </a:rPr>
              <a:t> </a:t>
            </a:r>
            <a:endParaRPr lang="en-US" sz="4800" dirty="0">
              <a:solidFill>
                <a:srgbClr val="FF0000"/>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600200"/>
            <a:ext cx="8534400" cy="4876800"/>
          </a:xfrm>
        </p:spPr>
        <p:txBody>
          <a:bodyPr>
            <a:normAutofit/>
          </a:bodyPr>
          <a:lstStyle/>
          <a:p>
            <a:pPr algn="just" rtl="1"/>
            <a:r>
              <a:rPr lang="ar-IQ" b="1" dirty="0"/>
              <a:t>1</a:t>
            </a:r>
            <a:r>
              <a:rPr lang="ar-JO" b="1" dirty="0"/>
              <a:t>- على رغم من عدم الاهمال اهمية عوامل الاجتماعية والبيئية في ظاهرة الاجرامية ولكنه لم يعطه الاهتمام الحقيقي   لهذه العوامل.</a:t>
            </a:r>
          </a:p>
          <a:p>
            <a:pPr algn="just" rtl="1"/>
            <a:r>
              <a:rPr lang="ar-IQ" b="1" dirty="0"/>
              <a:t>2-</a:t>
            </a:r>
            <a:r>
              <a:rPr lang="ar-IQ" sz="3200" b="1" dirty="0"/>
              <a:t>ان الخصائص البيلوجية والنفسية التى حددها لومبروزو والتى اعتبرها اساساً لتمييز المجرم من غيره حيث بموجبه يجب معاملته هذا الانسان بأنه مجرم حتى وان لم يقترف السلوك الاجرامي ، وهذا غير صحيح لان المظهر لا يعبر عن خطورة الاجرامية للمجرم وانما هو شيء كامن في نفس الانسان والانسان مجموعة من الاحاسيس والمشاعر . </a:t>
            </a:r>
            <a:endParaRPr lang="en-US" sz="3200" b="1" dirty="0"/>
          </a:p>
          <a:p>
            <a:pPr algn="just" rtl="1"/>
            <a:endParaRPr lang="en-US" b="1" dirty="0"/>
          </a:p>
        </p:txBody>
      </p:sp>
    </p:spTree>
    <p:extLst>
      <p:ext uri="{BB962C8B-B14F-4D97-AF65-F5344CB8AC3E}">
        <p14:creationId xmlns:p14="http://schemas.microsoft.com/office/powerpoint/2010/main" val="1337245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rtl="1"/>
            <a:r>
              <a:rPr lang="ar-JO" dirty="0"/>
              <a:t>3-لم يثبت علميا توافر علامات الرجعية لدى انسان البدائي وما يصاحبها من ميل طبيعي الى الاجرام لانه هناك كثير من القبائل البدائية لم نلتمس تأصيل الروح الاجرام لديهم. وان قصة قتل قابيل لأخيه خير دليل على ذلك.  </a:t>
            </a:r>
          </a:p>
          <a:p>
            <a:pPr algn="just" rtl="1"/>
            <a:r>
              <a:rPr lang="ar-JO" dirty="0"/>
              <a:t>4- لا يكن تسليم بوراثة الاجرام  لانه لو اقرنا ذلك هذا يعني عدم معاقبة المجرمين لانهم مجبورون على ارتكاب الجريمة بسبب جيناتهم وليس لديهم اية ارادة في ارتكاب الجريمة ، كما قال  تعالى(</a:t>
            </a:r>
            <a:r>
              <a:rPr lang="ar-JO" b="1" dirty="0"/>
              <a:t>(ونفس وما سواها، فألهما فجورها وتقواها قد افلح من زكاها وقد خاب من دساها</a:t>
            </a:r>
            <a:r>
              <a:rPr lang="ar-JO" dirty="0"/>
              <a:t>)) كما ان ولد سيدنا نوح كان عاصياً بخلاف ابيه الذي كان نبياً.  </a:t>
            </a:r>
            <a:endParaRPr lang="en-US" dirty="0"/>
          </a:p>
        </p:txBody>
      </p:sp>
    </p:spTree>
    <p:extLst>
      <p:ext uri="{BB962C8B-B14F-4D97-AF65-F5344CB8AC3E}">
        <p14:creationId xmlns:p14="http://schemas.microsoft.com/office/powerpoint/2010/main" val="61249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النظرية الاجتماعية </a:t>
            </a:r>
            <a:endParaRPr lang="en-US" dirty="0"/>
          </a:p>
        </p:txBody>
      </p:sp>
      <p:sp>
        <p:nvSpPr>
          <p:cNvPr id="3" name="Content Placeholder 2"/>
          <p:cNvSpPr>
            <a:spLocks noGrp="1"/>
          </p:cNvSpPr>
          <p:nvPr>
            <p:ph idx="1"/>
          </p:nvPr>
        </p:nvSpPr>
        <p:spPr>
          <a:xfrm>
            <a:off x="381001" y="2133600"/>
            <a:ext cx="8153400" cy="3777622"/>
          </a:xfrm>
        </p:spPr>
        <p:txBody>
          <a:bodyPr>
            <a:noAutofit/>
          </a:bodyPr>
          <a:lstStyle/>
          <a:p>
            <a:pPr algn="ctr" rtl="1"/>
            <a:r>
              <a:rPr lang="ar-JO" sz="2800" b="1" dirty="0">
                <a:solidFill>
                  <a:srgbClr val="FF0000"/>
                </a:solidFill>
                <a:effectLst>
                  <a:outerShdw blurRad="38100" dist="38100" dir="2700000" algn="tl">
                    <a:srgbClr val="000000">
                      <a:alpha val="43137"/>
                    </a:srgbClr>
                  </a:outerShdw>
                </a:effectLst>
              </a:rPr>
              <a:t>نظرية التفكك الاجتماعي </a:t>
            </a:r>
          </a:p>
          <a:p>
            <a:pPr algn="just" rtl="1"/>
            <a:r>
              <a:rPr lang="ar-JO" sz="2800" b="1" dirty="0">
                <a:solidFill>
                  <a:srgbClr val="FF0000"/>
                </a:solidFill>
                <a:effectLst>
                  <a:outerShdw blurRad="38100" dist="38100" dir="2700000" algn="tl">
                    <a:srgbClr val="000000">
                      <a:alpha val="43137"/>
                    </a:srgbClr>
                  </a:outerShdw>
                </a:effectLst>
              </a:rPr>
              <a:t>ذهب سيلين الى ان حجم الظاهرة الاجرامية في المجتمعات الريفية منخفضة مقارنة بالمجتمعات المتحضرة.وارجع السبب الى التفكك الاجتماعي الذي يعتبر سيمة المميزة للمجتمع المعاصر  ونادى بوجوب تحقيق الترابط الاجتماعي لحد من هذه الظاهرة. </a:t>
            </a:r>
            <a:endParaRPr lang="en-US"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261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solidFill>
                  <a:srgbClr val="FF0000"/>
                </a:solidFill>
              </a:rPr>
              <a:t>الادلة التى اعتمد سيلين عليها </a:t>
            </a:r>
            <a:endParaRPr lang="en-US" dirty="0">
              <a:solidFill>
                <a:srgbClr val="FF0000"/>
              </a:solidFill>
            </a:endParaRPr>
          </a:p>
        </p:txBody>
      </p:sp>
      <p:sp>
        <p:nvSpPr>
          <p:cNvPr id="3" name="Content Placeholder 2"/>
          <p:cNvSpPr>
            <a:spLocks noGrp="1"/>
          </p:cNvSpPr>
          <p:nvPr>
            <p:ph idx="1"/>
          </p:nvPr>
        </p:nvSpPr>
        <p:spPr>
          <a:xfrm>
            <a:off x="1" y="2133600"/>
            <a:ext cx="8534400" cy="3777622"/>
          </a:xfrm>
        </p:spPr>
        <p:txBody>
          <a:bodyPr>
            <a:noAutofit/>
          </a:bodyPr>
          <a:lstStyle/>
          <a:p>
            <a:pPr algn="r" rtl="1"/>
            <a:r>
              <a:rPr lang="ar-JO" sz="2800" dirty="0"/>
              <a:t>1- ان الانسان في المجتمع الريفي يعيش حياة بسيطة تخلو  من العقد المسببة للظاهرة الاجرامية لانه يلقي الحنان والعاطفة من اسرته وذوه بعكس المجتمعات المعاصرة التى يفتقر الى وجود هذه المعاني من الانسانية.</a:t>
            </a:r>
          </a:p>
          <a:p>
            <a:pPr algn="r" rtl="1"/>
            <a:r>
              <a:rPr lang="ar-JO" sz="2800" dirty="0"/>
              <a:t>2- لاتوجد لدى الانسان الريفي الظروف المادية الصعبة التى ربما تكون سببا لارتكاب الجريمة لان بقية افراد العشيرة تعينه في الحالات التى يصعب فيه التكاليف وفي حالات المرض والشيخوخة والكوارث</a:t>
            </a:r>
          </a:p>
          <a:p>
            <a:pPr algn="r" rtl="1"/>
            <a:endParaRPr lang="en-US" sz="2800" dirty="0"/>
          </a:p>
        </p:txBody>
      </p:sp>
    </p:spTree>
    <p:extLst>
      <p:ext uri="{BB962C8B-B14F-4D97-AF65-F5344CB8AC3E}">
        <p14:creationId xmlns:p14="http://schemas.microsoft.com/office/powerpoint/2010/main" val="160554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1" y="2133600"/>
            <a:ext cx="8229600" cy="3777622"/>
          </a:xfrm>
        </p:spPr>
        <p:txBody>
          <a:bodyPr>
            <a:noAutofit/>
          </a:bodyPr>
          <a:lstStyle/>
          <a:p>
            <a:pPr algn="r" rtl="1"/>
            <a:r>
              <a:rPr lang="ar-JO" sz="2800" dirty="0"/>
              <a:t>3-غالباً ما يتسم المجتمع الريفي بالقناعة والطموح المشروع بالنظر لما تتميز المجتمعات الريفية بالبساطة والانسجام بين افرادها حيث لا يحتاج لزيارة محلات المقامرة والشرب واللهو واللعب ..... ام في المجتمعات المعاصرة  ترتفع الجريمة لاشباع الرغبات المتعددةوالشهوات المتجددة.</a:t>
            </a:r>
          </a:p>
          <a:p>
            <a:pPr algn="r" rtl="1"/>
            <a:r>
              <a:rPr lang="ar-JO" sz="2800" dirty="0"/>
              <a:t>4- غالبا ما يتكون الجتمعات الريفية من طبقة متقاربة فيما بينهم وليس هناك بينهم الصراع الطبقي كما في المجتمعات المعاصرة.</a:t>
            </a:r>
            <a:endParaRPr lang="en-US" sz="2800" dirty="0"/>
          </a:p>
        </p:txBody>
      </p:sp>
    </p:spTree>
    <p:extLst>
      <p:ext uri="{BB962C8B-B14F-4D97-AF65-F5344CB8AC3E}">
        <p14:creationId xmlns:p14="http://schemas.microsoft.com/office/powerpoint/2010/main" val="126640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solidFill>
                  <a:srgbClr val="FF0000"/>
                </a:solidFill>
                <a:effectLst>
                  <a:outerShdw blurRad="38100" dist="38100" dir="2700000" algn="tl">
                    <a:srgbClr val="000000">
                      <a:alpha val="43137"/>
                    </a:srgbClr>
                  </a:outerShdw>
                </a:effectLst>
              </a:rPr>
              <a:t>مزايا نظرية التفكك الاجتماعي </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1107" y="1357090"/>
            <a:ext cx="8801785" cy="5653310"/>
          </a:xfrm>
        </p:spPr>
        <p:txBody>
          <a:bodyPr>
            <a:noAutofit/>
          </a:bodyPr>
          <a:lstStyle/>
          <a:p>
            <a:pPr algn="r" rtl="1"/>
            <a:r>
              <a:rPr lang="ar-JO" sz="2000" dirty="0"/>
              <a:t> 1- حسب هذه النظرية العوامل الاجتماعية والتفكك الاجتماعي سبب لارتكاب الجريمة وهذا صحيح تم اثباته بالاحصاءيات .</a:t>
            </a:r>
          </a:p>
          <a:p>
            <a:pPr algn="r" rtl="1"/>
            <a:r>
              <a:rPr lang="ar-JO" sz="2000" dirty="0"/>
              <a:t>2- يؤدي الى توثيق علاقة وثيقة بين الافراد وزرع روح التعاون والمساعدة.</a:t>
            </a:r>
          </a:p>
          <a:p>
            <a:pPr algn="r" rtl="1"/>
            <a:r>
              <a:rPr lang="ar-JO" sz="2000" dirty="0"/>
              <a:t>3- يشجع الانسان على تربية الاولاد من صغر</a:t>
            </a:r>
            <a:r>
              <a:rPr lang="ar-IQ" sz="2000" dirty="0"/>
              <a:t>ه</a:t>
            </a:r>
            <a:r>
              <a:rPr lang="ar-JO" sz="2000" dirty="0"/>
              <a:t> على روح التعاون والمساعدة اسوة بأهالي الريف لتقليل ظاهرة الاجرام.</a:t>
            </a:r>
            <a:r>
              <a:rPr lang="ar-IQ" sz="2000" dirty="0"/>
              <a:t> </a:t>
            </a:r>
          </a:p>
          <a:p>
            <a:pPr algn="r" rtl="1"/>
            <a:r>
              <a:rPr lang="ar-IQ" sz="2000" dirty="0"/>
              <a:t>4- اوضحت هذه النظرية ان سبب الظاهرة الاجرامية بناء على منطقتها هو الضمير الذي يفسد بالتفكك الاجتماعي.</a:t>
            </a:r>
          </a:p>
          <a:p>
            <a:pPr algn="r" rtl="1"/>
            <a:r>
              <a:rPr lang="ar-IQ" sz="2000" u="sng" dirty="0">
                <a:solidFill>
                  <a:srgbClr val="FF0000"/>
                </a:solidFill>
              </a:rPr>
              <a:t>عيوبه هذه النظرية:</a:t>
            </a:r>
          </a:p>
          <a:p>
            <a:pPr algn="r" rtl="1"/>
            <a:r>
              <a:rPr lang="ar-IQ" sz="2000" dirty="0"/>
              <a:t>1- يتسم افراد المجتمع المتحضر كافة بسمات التفكك وضعف الروابط الاجتماعية ومع ذلك المجرمون هم بعض من افراد المجتمع وليس جميعهم</a:t>
            </a:r>
          </a:p>
          <a:p>
            <a:pPr algn="r" rtl="1"/>
            <a:r>
              <a:rPr lang="ar-IQ" sz="2000" dirty="0"/>
              <a:t>2- ان هذه النظرية استوحها سيلين من مجتمعه الامريكي لذا ليس شرطاَ ان تتناسب مع ظروف وتقاليد المجتمعات الاخرى .</a:t>
            </a:r>
            <a:endParaRPr lang="en-US" sz="2000" dirty="0"/>
          </a:p>
          <a:p>
            <a:pPr algn="r" rtl="1"/>
            <a:endParaRPr lang="ar-IQ" sz="2000" dirty="0"/>
          </a:p>
          <a:p>
            <a:pPr algn="r" rtl="1"/>
            <a:endParaRPr lang="en-US" sz="2000" dirty="0"/>
          </a:p>
        </p:txBody>
      </p:sp>
    </p:spTree>
    <p:extLst>
      <p:ext uri="{BB962C8B-B14F-4D97-AF65-F5344CB8AC3E}">
        <p14:creationId xmlns:p14="http://schemas.microsoft.com/office/powerpoint/2010/main" val="416920769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3551</TotalTime>
  <Words>574</Words>
  <Application>Microsoft Office PowerPoint</Application>
  <PresentationFormat>On-screen Show (4:3)</PresentationFormat>
  <Paragraphs>32</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Century Gothic</vt:lpstr>
      <vt:lpstr>PG_Botani 1</vt:lpstr>
      <vt:lpstr>Wingdings 3</vt:lpstr>
      <vt:lpstr>Wisp</vt:lpstr>
      <vt:lpstr>Office Theme</vt:lpstr>
      <vt:lpstr>   </vt:lpstr>
      <vt:lpstr>مزايا نظرية لمزبروزو </vt:lpstr>
      <vt:lpstr>نقد نظرية لومبروزومن حيث مضمون </vt:lpstr>
      <vt:lpstr>PowerPoint Presentation</vt:lpstr>
      <vt:lpstr>النظرية الاجتماعية </vt:lpstr>
      <vt:lpstr>الادلة التى اعتمد سيلين عليها </vt:lpstr>
      <vt:lpstr>PowerPoint Presentation</vt:lpstr>
      <vt:lpstr>مزايا نظرية التفكك الاجتماعي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IB_!</dc:creator>
  <cp:lastModifiedBy>lenovo</cp:lastModifiedBy>
  <cp:revision>354</cp:revision>
  <dcterms:created xsi:type="dcterms:W3CDTF">2006-08-16T00:00:00Z</dcterms:created>
  <dcterms:modified xsi:type="dcterms:W3CDTF">2025-02-01T08:57:54Z</dcterms:modified>
</cp:coreProperties>
</file>