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  <p:sldMasterId id="2147483807" r:id="rId2"/>
  </p:sldMasterIdLst>
  <p:notesMasterIdLst>
    <p:notesMasterId r:id="rId12"/>
  </p:notesMasterIdLst>
  <p:sldIdLst>
    <p:sldId id="282" r:id="rId3"/>
    <p:sldId id="297" r:id="rId4"/>
    <p:sldId id="301" r:id="rId5"/>
    <p:sldId id="300" r:id="rId6"/>
    <p:sldId id="299" r:id="rId7"/>
    <p:sldId id="304" r:id="rId8"/>
    <p:sldId id="305" r:id="rId9"/>
    <p:sldId id="306" r:id="rId10"/>
    <p:sldId id="30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737" autoAdjust="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567C9-1F20-4B76-BAE7-7887E66BD7A1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E9A9C-99E2-4DE5-B5C7-C54836BF6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1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8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3827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94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7913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43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06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60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4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51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8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5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7924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67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59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18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543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553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87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6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7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1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4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7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7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3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8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B3D05E1-2792-4F9F-ABEB-F9D78DC6A239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DDFC5D-831E-4F6E-92FF-67E8318A6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3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716" y="672997"/>
            <a:ext cx="7588083" cy="3226007"/>
          </a:xfrm>
        </p:spPr>
        <p:txBody>
          <a:bodyPr anchor="t">
            <a:noAutofit/>
          </a:bodyPr>
          <a:lstStyle/>
          <a:p>
            <a:pPr algn="ctr"/>
            <a:r>
              <a:rPr lang="ar-JO" sz="6000" dirty="0">
                <a:solidFill>
                  <a:schemeClr val="accent2">
                    <a:lumMod val="75000"/>
                  </a:schemeClr>
                </a:solidFill>
                <a:cs typeface="PG_Jundian" pitchFamily="2" charset="-78"/>
              </a:rPr>
              <a:t>علم العقاب</a:t>
            </a:r>
            <a:br>
              <a:rPr lang="ar-JO" sz="6000" dirty="0">
                <a:solidFill>
                  <a:schemeClr val="accent3">
                    <a:lumMod val="50000"/>
                  </a:schemeClr>
                </a:solidFill>
                <a:cs typeface="PG_Jundian" pitchFamily="2" charset="-78"/>
              </a:rPr>
            </a:br>
            <a:r>
              <a:rPr lang="ar-JO" sz="6000" dirty="0">
                <a:solidFill>
                  <a:schemeClr val="accent3">
                    <a:lumMod val="50000"/>
                  </a:schemeClr>
                </a:solidFill>
                <a:cs typeface="PG_Jundian" pitchFamily="2" charset="-78"/>
              </a:rPr>
              <a:t>د.تريسكة تحسين عبدالله</a:t>
            </a:r>
            <a:endParaRPr lang="en-US" sz="6000" dirty="0">
              <a:solidFill>
                <a:schemeClr val="accent3">
                  <a:lumMod val="50000"/>
                </a:schemeClr>
              </a:solidFill>
              <a:cs typeface="PG_Jundia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ar-IQ" sz="4000" dirty="0">
                <a:highlight>
                  <a:srgbClr val="FFFF00"/>
                </a:highlight>
              </a:rPr>
              <a:t>2024-2025</a:t>
            </a:r>
            <a:endParaRPr lang="en-US" sz="4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5958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00628"/>
            <a:ext cx="8686800" cy="5071572"/>
          </a:xfrm>
        </p:spPr>
        <p:txBody>
          <a:bodyPr>
            <a:normAutofit fontScale="92500" lnSpcReduction="20000"/>
          </a:bodyPr>
          <a:lstStyle/>
          <a:p>
            <a:pPr lvl="0" algn="r" rtl="1">
              <a:buClr>
                <a:srgbClr val="2DA2BF"/>
              </a:buClr>
            </a:pPr>
            <a:r>
              <a:rPr lang="ar-JO" sz="3200" dirty="0">
                <a:solidFill>
                  <a:srgbClr val="FF0000"/>
                </a:solidFill>
              </a:rPr>
              <a:t>2</a:t>
            </a:r>
            <a:r>
              <a:rPr lang="ar-IQ" sz="3200" dirty="0">
                <a:solidFill>
                  <a:srgbClr val="FF0000"/>
                </a:solidFill>
              </a:rPr>
              <a:t>ـ العقوبات السالبة للحرية</a:t>
            </a:r>
            <a:r>
              <a:rPr lang="ar-JO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  <a:p>
            <a:pPr lvl="0" algn="r" rtl="1">
              <a:buClr>
                <a:srgbClr val="2DA2BF"/>
              </a:buClr>
            </a:pPr>
            <a:r>
              <a:rPr lang="ar-JO" sz="3200" dirty="0">
                <a:solidFill>
                  <a:srgbClr val="FF0000"/>
                </a:solidFill>
              </a:rPr>
              <a:t>أ - السجن المؤبد : </a:t>
            </a:r>
            <a:r>
              <a:rPr lang="ar-IQ" sz="3200" dirty="0">
                <a:solidFill>
                  <a:srgbClr val="FF0000"/>
                </a:solidFill>
              </a:rPr>
              <a:t>هو</a:t>
            </a:r>
            <a:r>
              <a:rPr lang="ar-JO" sz="3200" dirty="0">
                <a:solidFill>
                  <a:srgbClr val="FF0000"/>
                </a:solidFill>
              </a:rPr>
              <a:t> ايداع المحكوم عليه في احدى المنشأت العقابية المخصصة قانوناً لهذا الغرض </a:t>
            </a:r>
            <a:r>
              <a:rPr lang="ar-IQ" sz="3200" dirty="0">
                <a:solidFill>
                  <a:srgbClr val="FF0000"/>
                </a:solidFill>
                <a:highlight>
                  <a:srgbClr val="FFFF00"/>
                </a:highlight>
              </a:rPr>
              <a:t>لمدة عشرين سنة.</a:t>
            </a:r>
            <a:endParaRPr lang="ar-JO" sz="32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lvl="0" algn="r" rtl="1">
              <a:buClr>
                <a:srgbClr val="2DA2BF"/>
              </a:buClr>
            </a:pPr>
            <a:r>
              <a:rPr lang="ar-IQ" sz="3200" dirty="0">
                <a:solidFill>
                  <a:srgbClr val="39639D">
                    <a:lumMod val="50000"/>
                  </a:srgbClr>
                </a:solidFill>
              </a:rPr>
              <a:t>اما السجن المؤقت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: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</a:rPr>
              <a:t>(5 الى 15) س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نة 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</a:rPr>
              <a:t>ما لم ينص القانون على خلاف ذلك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 </a:t>
            </a:r>
            <a:r>
              <a:rPr lang="ar-JO" sz="3200" dirty="0">
                <a:solidFill>
                  <a:srgbClr val="FF0000"/>
                </a:solidFill>
              </a:rPr>
              <a:t> + اداء العمل في المنشأت العقابية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 </a:t>
            </a:r>
          </a:p>
          <a:p>
            <a:pPr lvl="0" algn="r" rtl="1">
              <a:buClr>
                <a:srgbClr val="2DA2BF"/>
              </a:buClr>
            </a:pP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ب - 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</a:rPr>
              <a:t>الحبس الشديد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sym typeface="Wingdings" pitchFamily="2" charset="2"/>
              </a:rPr>
              <a:t>: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  <a:sym typeface="Wingdings" pitchFamily="2" charset="2"/>
              </a:rPr>
              <a:t>هو ايداعالمحكوم عليه في احدى مؤسسات العقابية لمدة 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  <a:sym typeface="Wingdings" pitchFamily="2" charset="2"/>
              </a:rPr>
              <a:t>(لا تقل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  <a:sym typeface="Wingdings" pitchFamily="2" charset="2"/>
              </a:rPr>
              <a:t>عن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  <a:sym typeface="Wingdings" pitchFamily="2" charset="2"/>
              </a:rPr>
              <a:t>3اشهر 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  <a:sym typeface="Wingdings" pitchFamily="2" charset="2"/>
              </a:rPr>
              <a:t>ولا نزيد عن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  <a:sym typeface="Wingdings" pitchFamily="2" charset="2"/>
              </a:rPr>
              <a:t> 5 سنوات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  <a:sym typeface="Wingdings" pitchFamily="2" charset="2"/>
              </a:rPr>
              <a:t>)</a:t>
            </a:r>
            <a:endParaRPr lang="ar-JO" sz="3200" dirty="0">
              <a:solidFill>
                <a:srgbClr val="39639D">
                  <a:lumMod val="50000"/>
                </a:srgbClr>
              </a:solidFill>
              <a:highlight>
                <a:srgbClr val="FFFF00"/>
              </a:highlight>
            </a:endParaRPr>
          </a:p>
          <a:p>
            <a:pPr lvl="0" algn="r" rtl="1">
              <a:buClr>
                <a:srgbClr val="2DA2BF"/>
              </a:buClr>
            </a:pPr>
            <a:r>
              <a:rPr lang="ar-IQ" sz="3200" dirty="0">
                <a:solidFill>
                  <a:srgbClr val="39639D">
                    <a:lumMod val="50000"/>
                  </a:srgbClr>
                </a:solidFill>
              </a:rPr>
              <a:t> اما الحبس البسيط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: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</a:rPr>
              <a:t>(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</a:rPr>
              <a:t>لا تقل عن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</a:rPr>
              <a:t>24 ساعة  ولاتزيد عن سنة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)</a:t>
            </a:r>
          </a:p>
          <a:p>
            <a:pPr lvl="0" algn="r" rtl="1">
              <a:buClr>
                <a:srgbClr val="2DA2BF"/>
              </a:buClr>
            </a:pPr>
            <a:r>
              <a:rPr lang="ar-IQ" sz="3200" dirty="0">
                <a:solidFill>
                  <a:srgbClr val="39639D">
                    <a:lumMod val="50000"/>
                  </a:srgbClr>
                </a:solidFill>
              </a:rPr>
              <a:t>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ج- 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</a:rPr>
              <a:t>مراقبة الشرطة:(يوضع من حكم عليه بالسجن في جناية ماسة بأمن الدولة الخارجي او الداخلي او تزييف نقود او نزويرها او تقليدها.و قتل عمدي مقترن بالظروف المشددة.......... م 99 من ق.ع.ع) تحت مراقبة الشرطة لمدة لاتزيد عن خمس سنوات.</a:t>
            </a:r>
          </a:p>
          <a:p>
            <a:pPr lvl="0" algn="r" rtl="1">
              <a:buClr>
                <a:srgbClr val="2DA2BF"/>
              </a:buClr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567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0628"/>
            <a:ext cx="8115300" cy="4309572"/>
          </a:xfrm>
        </p:spPr>
        <p:txBody>
          <a:bodyPr>
            <a:normAutofit/>
          </a:bodyPr>
          <a:lstStyle/>
          <a:p>
            <a:pPr lvl="0" algn="r" rtl="1">
              <a:buClr>
                <a:srgbClr val="2DA2BF"/>
              </a:buClr>
            </a:pPr>
            <a:r>
              <a:rPr lang="ar-JO" sz="3200" dirty="0">
                <a:solidFill>
                  <a:srgbClr val="FF0000"/>
                </a:solidFill>
              </a:rPr>
              <a:t>3</a:t>
            </a:r>
            <a:r>
              <a:rPr lang="ar-IQ" sz="3200" dirty="0">
                <a:solidFill>
                  <a:srgbClr val="FF0000"/>
                </a:solidFill>
              </a:rPr>
              <a:t>ـ العقوبات المالية</a:t>
            </a:r>
            <a:r>
              <a:rPr lang="ar-JO" sz="3200" dirty="0">
                <a:solidFill>
                  <a:srgbClr val="FF0000"/>
                </a:solidFill>
              </a:rPr>
              <a:t>:</a:t>
            </a:r>
          </a:p>
          <a:p>
            <a:pPr marL="514350" lvl="0" indent="-514350" algn="r" rtl="1">
              <a:buClr>
                <a:srgbClr val="2DA2BF"/>
              </a:buClr>
              <a:buAutoNum type="arabic1Minus"/>
            </a:pPr>
            <a:r>
              <a:rPr lang="ar-IQ" sz="3200" dirty="0">
                <a:solidFill>
                  <a:srgbClr val="FF0000"/>
                </a:solidFill>
              </a:rPr>
              <a:t>المصادرة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: تمليك الدولة بموجب حكم قضائي كل او بعض اموال المحكوم عليه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</a:rPr>
              <a:t>اموالا ذات صلة بالجريمة</a:t>
            </a:r>
            <a:r>
              <a:rPr lang="ar-IQ" sz="3200" dirty="0">
                <a:solidFill>
                  <a:srgbClr val="39639D">
                    <a:lumMod val="50000"/>
                  </a:srgbClr>
                </a:solidFill>
                <a:highlight>
                  <a:srgbClr val="FFFF00"/>
                </a:highlight>
              </a:rPr>
              <a:t> او التى استعملت في ارتكابها او التى كانت معدة لاستعمالها فيها.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 .</a:t>
            </a:r>
          </a:p>
          <a:p>
            <a:pPr marL="514350" lvl="0" indent="-514350" algn="r" rtl="1">
              <a:buClr>
                <a:srgbClr val="2DA2BF"/>
              </a:buClr>
              <a:buFont typeface="Arial" pitchFamily="34" charset="0"/>
              <a:buChar char="•"/>
            </a:pP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لها نوعان –</a:t>
            </a:r>
            <a:r>
              <a:rPr lang="ar-JO" sz="3200" u="sng" dirty="0">
                <a:solidFill>
                  <a:srgbClr val="39639D">
                    <a:lumMod val="50000"/>
                  </a:srgbClr>
                </a:solidFill>
              </a:rPr>
              <a:t> </a:t>
            </a:r>
            <a:r>
              <a:rPr lang="ar-JO" sz="3200" u="sng" dirty="0">
                <a:solidFill>
                  <a:srgbClr val="39639D">
                    <a:lumMod val="50000"/>
                  </a:srgbClr>
                </a:solidFill>
                <a:highlight>
                  <a:srgbClr val="00FFFF"/>
                </a:highlight>
              </a:rPr>
              <a:t>العامة والخاصة.</a:t>
            </a:r>
          </a:p>
          <a:p>
            <a:pPr lvl="0" algn="r" rtl="1">
              <a:buClr>
                <a:srgbClr val="2DA2BF"/>
              </a:buClr>
            </a:pPr>
            <a:r>
              <a:rPr lang="ar-IQ" sz="3200" dirty="0">
                <a:solidFill>
                  <a:srgbClr val="39639D">
                    <a:lumMod val="50000"/>
                  </a:srgbClr>
                </a:solidFill>
              </a:rPr>
              <a:t> 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ب- </a:t>
            </a:r>
            <a:r>
              <a:rPr lang="ar-IQ" sz="3200" dirty="0">
                <a:solidFill>
                  <a:srgbClr val="FF0000"/>
                </a:solidFill>
              </a:rPr>
              <a:t>الغرامة</a:t>
            </a:r>
            <a:r>
              <a:rPr lang="ar-JO" sz="3200" dirty="0">
                <a:solidFill>
                  <a:srgbClr val="39639D">
                    <a:lumMod val="50000"/>
                  </a:srgbClr>
                </a:solidFill>
              </a:rPr>
              <a:t>:الزام المحكوم عليه بالدفع الى الخزينة العامة مبلغاً معيناً في الحكم .</a:t>
            </a:r>
          </a:p>
          <a:p>
            <a:pPr lvl="0" algn="r" rtl="1">
              <a:buClr>
                <a:srgbClr val="2DA2BF"/>
              </a:buClr>
            </a:pPr>
            <a:endParaRPr lang="ar-IQ" sz="3200" dirty="0">
              <a:solidFill>
                <a:srgbClr val="39639D">
                  <a:lumMod val="50000"/>
                </a:srgb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5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72862" cy="4800600"/>
          </a:xfrm>
        </p:spPr>
        <p:txBody>
          <a:bodyPr>
            <a:noAutofit/>
          </a:bodyPr>
          <a:lstStyle/>
          <a:p>
            <a:pPr algn="r" rtl="1"/>
            <a:r>
              <a:rPr lang="ar-JO" sz="2800" u="sng" dirty="0">
                <a:solidFill>
                  <a:srgbClr val="FF0000"/>
                </a:solidFill>
              </a:rPr>
              <a:t>مزايا الغرامة: </a:t>
            </a:r>
          </a:p>
          <a:p>
            <a:pPr algn="r" rtl="1"/>
            <a:r>
              <a:rPr lang="ar-JO" sz="2800" dirty="0"/>
              <a:t>1- انها تصيب مال المحكوم عليه وليس شخصه  2- سهولة تصحيحها عند الخطأ </a:t>
            </a:r>
          </a:p>
          <a:p>
            <a:pPr algn="r" rtl="1"/>
            <a:r>
              <a:rPr lang="ar-JO" sz="2800" dirty="0"/>
              <a:t>3- للقاضي السلطة التقديرية في تقديرها </a:t>
            </a:r>
            <a:r>
              <a:rPr lang="ar-IQ" sz="2800" dirty="0"/>
              <a:t>   </a:t>
            </a:r>
            <a:r>
              <a:rPr lang="ar-JO" sz="2800" dirty="0"/>
              <a:t>4-  لا تؤدي الى الاختلاط</a:t>
            </a:r>
            <a:r>
              <a:rPr lang="ar-IQ" sz="2800" dirty="0"/>
              <a:t> </a:t>
            </a:r>
            <a:r>
              <a:rPr lang="ar-JO" sz="2800" dirty="0"/>
              <a:t>بالمجرمين الاخرين</a:t>
            </a:r>
          </a:p>
          <a:p>
            <a:pPr algn="r" rtl="1"/>
            <a:r>
              <a:rPr lang="ar-JO" sz="2800" dirty="0"/>
              <a:t>5- تعد من </a:t>
            </a:r>
            <a:r>
              <a:rPr lang="ar-IQ" sz="2800" dirty="0"/>
              <a:t>العقوبات</a:t>
            </a:r>
            <a:r>
              <a:rPr lang="ar-JO" sz="2800" dirty="0"/>
              <a:t> الرادعة </a:t>
            </a:r>
            <a:r>
              <a:rPr lang="ar-IQ" sz="2800" dirty="0"/>
              <a:t>  </a:t>
            </a:r>
            <a:r>
              <a:rPr lang="ar-JO" sz="2800" dirty="0"/>
              <a:t> 6- انها عقوبة اقتصادية لا تكلف الدولة الكثير </a:t>
            </a:r>
          </a:p>
          <a:p>
            <a:pPr algn="r" rtl="1"/>
            <a:r>
              <a:rPr lang="ar-JO" sz="2800" u="sng" dirty="0">
                <a:solidFill>
                  <a:srgbClr val="FF0000"/>
                </a:solidFill>
              </a:rPr>
              <a:t> عيوب الغرامة: </a:t>
            </a:r>
          </a:p>
          <a:p>
            <a:pPr algn="r" rtl="1"/>
            <a:r>
              <a:rPr lang="ar-JO" sz="2800" dirty="0"/>
              <a:t>1- انها مرهقة بالنسبة للبعض بعكس الميسورين الحال</a:t>
            </a:r>
          </a:p>
          <a:p>
            <a:pPr algn="r" rtl="1"/>
            <a:r>
              <a:rPr lang="ar-JO" sz="2800" dirty="0"/>
              <a:t>2-  خرق لمبدأ شخصية العقوبة</a:t>
            </a:r>
          </a:p>
          <a:p>
            <a:pPr algn="r" rtl="1"/>
            <a:r>
              <a:rPr lang="ar-JO" sz="2800" dirty="0"/>
              <a:t>3- تعذر تنفيذها في بعض الاحوال بسبب عدم وجود المال عند المحكوم عليه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25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>
              <a:buClr>
                <a:srgbClr val="2DA2BF"/>
              </a:buClr>
            </a:pPr>
            <a:r>
              <a:rPr lang="ar-IQ" sz="2700" dirty="0">
                <a:solidFill>
                  <a:srgbClr val="39639D">
                    <a:lumMod val="50000"/>
                  </a:srgbClr>
                </a:solidFill>
              </a:rPr>
              <a:t>4ـ العقوبات السالبة للحقوق </a:t>
            </a:r>
            <a:endParaRPr lang="ar-JO" sz="2700" dirty="0">
              <a:solidFill>
                <a:srgbClr val="39639D">
                  <a:lumMod val="50000"/>
                </a:srgbClr>
              </a:solidFill>
            </a:endParaRPr>
          </a:p>
          <a:p>
            <a:pPr lvl="0" algn="r" rtl="1">
              <a:buClr>
                <a:srgbClr val="2DA2BF"/>
              </a:buClr>
            </a:pPr>
            <a:r>
              <a:rPr lang="ar-IQ" sz="2700" dirty="0">
                <a:solidFill>
                  <a:srgbClr val="39639D">
                    <a:lumMod val="50000"/>
                  </a:srgbClr>
                </a:solidFill>
              </a:rPr>
              <a:t>(الحرمان من بعض الحقوق والمزايا)</a:t>
            </a:r>
            <a:endParaRPr lang="ar-JO" sz="2700" dirty="0">
              <a:solidFill>
                <a:srgbClr val="39639D">
                  <a:lumMod val="50000"/>
                </a:srgbClr>
              </a:solidFill>
            </a:endParaRPr>
          </a:p>
          <a:p>
            <a:pPr lvl="0" algn="r" rtl="1">
              <a:buClr>
                <a:srgbClr val="2DA2BF"/>
              </a:buClr>
            </a:pPr>
            <a:endParaRPr lang="ar-IQ" sz="2700" dirty="0">
              <a:solidFill>
                <a:srgbClr val="39639D">
                  <a:lumMod val="50000"/>
                </a:srgbClr>
              </a:solidFill>
            </a:endParaRPr>
          </a:p>
          <a:p>
            <a:pPr lvl="0" algn="r" rtl="1">
              <a:buClr>
                <a:srgbClr val="2DA2BF"/>
              </a:buClr>
            </a:pPr>
            <a:r>
              <a:rPr lang="ar-IQ" sz="2700" dirty="0">
                <a:solidFill>
                  <a:srgbClr val="39639D">
                    <a:lumMod val="50000"/>
                  </a:srgbClr>
                </a:solidFill>
              </a:rPr>
              <a:t>5ـ العقوبات الماسة بالاعتبار الاجتماعي (نشر الحكم)ِ</a:t>
            </a:r>
            <a:endParaRPr lang="en-US" sz="2700" dirty="0">
              <a:solidFill>
                <a:srgbClr val="39639D">
                  <a:lumMod val="50000"/>
                </a:srgb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4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3600" dirty="0">
                <a:solidFill>
                  <a:srgbClr val="FF0000"/>
                </a:solidFill>
                <a:latin typeface="00_Sarchia_ABC" panose="020B0604030504040204" pitchFamily="34" charset="-78"/>
                <a:cs typeface="00_Sarchia_ABC" panose="020B0604030504040204" pitchFamily="34" charset="-78"/>
              </a:rPr>
              <a:t>التدابير الاحترازية </a:t>
            </a:r>
            <a:endParaRPr lang="en-US" sz="3600" dirty="0">
              <a:solidFill>
                <a:srgbClr val="FF0000"/>
              </a:solidFill>
              <a:latin typeface="00_Sarchia_ABC" panose="020B0604030504040204" pitchFamily="34" charset="-78"/>
              <a:cs typeface="00_Sarchia_ABC" panose="020B0604030504040204" pitchFamily="34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0628"/>
            <a:ext cx="7962900" cy="4385772"/>
          </a:xfrm>
        </p:spPr>
        <p:txBody>
          <a:bodyPr>
            <a:normAutofit/>
          </a:bodyPr>
          <a:lstStyle/>
          <a:p>
            <a:pPr algn="just" rtl="1"/>
            <a:r>
              <a:rPr lang="ar-JO" sz="2800" dirty="0"/>
              <a:t>هي مجموعة من التدابير منصوص عليها في القانون توقع على المدان بعد ثبوت ارتكابه الجريمة عندما تعتبر حالة خطرة على سلامة المجتمع.</a:t>
            </a:r>
          </a:p>
          <a:p>
            <a:pPr algn="just" rtl="1"/>
            <a:r>
              <a:rPr lang="ar-JO" sz="2800" dirty="0"/>
              <a:t>يتضح مما سبق ان خصائص التدابير الاحترازية هي:</a:t>
            </a:r>
          </a:p>
          <a:p>
            <a:pPr algn="just" rtl="1"/>
            <a:r>
              <a:rPr lang="ar-JO" sz="2800" dirty="0"/>
              <a:t>1- انه تخضع لمبدأ الشرعية .</a:t>
            </a:r>
          </a:p>
          <a:p>
            <a:pPr algn="just" rtl="1"/>
            <a:r>
              <a:rPr lang="ar-JO" sz="2800" dirty="0"/>
              <a:t>2- ان التدبير يتجه الى المستقبل .</a:t>
            </a:r>
          </a:p>
          <a:p>
            <a:pPr algn="just" rtl="1"/>
            <a:r>
              <a:rPr lang="ar-JO" sz="2800" dirty="0"/>
              <a:t>3- انه غير محدد المدة فهويستمر طيلة بقاء حالة الخطورة الاجرامية 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380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4400" dirty="0">
                <a:solidFill>
                  <a:srgbClr val="FF0000"/>
                </a:solidFill>
                <a:cs typeface="+mn-cs"/>
              </a:rPr>
              <a:t>الشروط العامة للتدابير الاحترازية</a:t>
            </a:r>
            <a:endParaRPr lang="en-US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0628"/>
            <a:ext cx="8115300" cy="4614372"/>
          </a:xfrm>
        </p:spPr>
        <p:txBody>
          <a:bodyPr/>
          <a:lstStyle/>
          <a:p>
            <a:pPr algn="r" rtl="1"/>
            <a:r>
              <a:rPr lang="ar-JO" sz="2800" dirty="0"/>
              <a:t>1- ان يرتكب الشخص فعلاً يعد جريمة(الجريمة السابقة)   ويستوى ان يكون هذا الشخص مسؤول او غير مسؤول (</a:t>
            </a:r>
            <a:r>
              <a:rPr lang="ar-JO" sz="2800" dirty="0">
                <a:solidFill>
                  <a:srgbClr val="FF0000"/>
                </a:solidFill>
              </a:rPr>
              <a:t> الركن المعنوي غير ضروري)</a:t>
            </a:r>
            <a:r>
              <a:rPr lang="ar-JO" sz="2800" dirty="0"/>
              <a:t>.</a:t>
            </a:r>
          </a:p>
          <a:p>
            <a:pPr algn="r" rtl="1"/>
            <a:r>
              <a:rPr lang="ar-JO" sz="2800" dirty="0"/>
              <a:t>2- خطورة الاجرامية : يعنى احتمال ارتكاب الجاني جريمة آخرى في المستقبل. ويظهر ذلك من احواله وماضيه وسلوكه </a:t>
            </a:r>
          </a:p>
          <a:p>
            <a:pPr algn="r" rtl="1"/>
            <a:endParaRPr lang="ar-JO" sz="28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7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4000" b="1" dirty="0">
                <a:solidFill>
                  <a:srgbClr val="FF0000"/>
                </a:solidFill>
                <a:cs typeface="+mn-cs"/>
              </a:rPr>
              <a:t>انواع التدابير الاحترازية</a:t>
            </a:r>
            <a:endParaRPr lang="en-US" sz="40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0628"/>
            <a:ext cx="8343900" cy="4080972"/>
          </a:xfrm>
        </p:spPr>
        <p:txBody>
          <a:bodyPr>
            <a:noAutofit/>
          </a:bodyPr>
          <a:lstStyle/>
          <a:p>
            <a:pPr algn="r" rtl="1"/>
            <a:r>
              <a:rPr lang="ar-JO" sz="2800" dirty="0">
                <a:solidFill>
                  <a:srgbClr val="FF0000"/>
                </a:solidFill>
              </a:rPr>
              <a:t>1- من حيث محلها (موضوعها)</a:t>
            </a:r>
          </a:p>
          <a:p>
            <a:pPr algn="r" rtl="1">
              <a:buFont typeface="Arial" charset="0"/>
              <a:buChar char="•"/>
            </a:pPr>
            <a:r>
              <a:rPr lang="ar-JO" sz="2800" dirty="0"/>
              <a:t>تدبير شخصي ( الماسة بالحرية والمقيدة للحرية والماسة بالحقوق)</a:t>
            </a:r>
          </a:p>
          <a:p>
            <a:pPr algn="r" rtl="1">
              <a:buFont typeface="Arial" charset="0"/>
              <a:buChar char="•"/>
            </a:pPr>
            <a:r>
              <a:rPr lang="ar-JO" sz="2800" dirty="0"/>
              <a:t>* تدابير عينية ( المصادرة وغلق المحل)</a:t>
            </a:r>
          </a:p>
          <a:p>
            <a:pPr algn="r" rtl="1"/>
            <a:r>
              <a:rPr lang="ar-JO" sz="2800" dirty="0">
                <a:solidFill>
                  <a:srgbClr val="FF0000"/>
                </a:solidFill>
              </a:rPr>
              <a:t>2- من حيث طبيعتها .</a:t>
            </a:r>
          </a:p>
          <a:p>
            <a:pPr algn="r" rtl="1"/>
            <a:r>
              <a:rPr lang="ar-JO" sz="2800" dirty="0"/>
              <a:t>*تدابير تأهيلية - تأهل و تعالج المجرم</a:t>
            </a:r>
          </a:p>
          <a:p>
            <a:pPr algn="r" rtl="1">
              <a:buFont typeface="Arial" charset="0"/>
              <a:buChar char="•"/>
            </a:pPr>
            <a:r>
              <a:rPr lang="ar-JO" sz="2800" dirty="0"/>
              <a:t>تدابير تعجيزية تجريد المجرم من الوسائل المادية التى استعملها في ارتكاب الجريمة.</a:t>
            </a:r>
          </a:p>
          <a:p>
            <a:pPr algn="r" rtl="1">
              <a:buFont typeface="Arial" charset="0"/>
              <a:buChar char="•"/>
            </a:pPr>
            <a:r>
              <a:rPr lang="ar-JO" sz="2800" dirty="0"/>
              <a:t>* تدابير ابعادية.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740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3200" dirty="0">
                <a:solidFill>
                  <a:srgbClr val="FF0000"/>
                </a:solidFill>
                <a:cs typeface="+mn-cs"/>
              </a:rPr>
              <a:t>انواع التدابير الاحترازية في القانون العراقي </a:t>
            </a:r>
            <a:endParaRPr lang="en-US" sz="32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253028"/>
            <a:ext cx="8650357" cy="4309572"/>
          </a:xfrm>
        </p:spPr>
        <p:txBody>
          <a:bodyPr>
            <a:normAutofit fontScale="92500"/>
          </a:bodyPr>
          <a:lstStyle/>
          <a:p>
            <a:pPr algn="r" rtl="1"/>
            <a:r>
              <a:rPr lang="ar-JO" sz="3200" dirty="0"/>
              <a:t>1- تدابير احترازية سالبة للحرية (علاج في مؤى العلاجي)</a:t>
            </a:r>
          </a:p>
          <a:p>
            <a:pPr algn="r" rtl="1"/>
            <a:r>
              <a:rPr lang="ar-JO" sz="3200" dirty="0"/>
              <a:t>2- تدابير احترازية مقيدة للحرية( منع ارتياد مكان معين لمدة معينة)</a:t>
            </a:r>
          </a:p>
          <a:p>
            <a:pPr algn="r" rtl="1"/>
            <a:r>
              <a:rPr lang="ar-JO" sz="3200" dirty="0"/>
              <a:t>3- تدابير احترازية سالبة للحقوق(اسقاط الولاية والوصاية وحظر ممارسة العمل وسحب اجازة السياقة)</a:t>
            </a:r>
          </a:p>
          <a:p>
            <a:pPr algn="r" rtl="1"/>
            <a:r>
              <a:rPr lang="ar-JO" sz="3200" dirty="0"/>
              <a:t>4- تدابير احترازية المادية(التعهد بحسن السلوك وغلق المحل ووقف الشخص المعنوى وحله و(</a:t>
            </a:r>
            <a:r>
              <a:rPr lang="ar-JO" sz="3200" dirty="0">
                <a:solidFill>
                  <a:srgbClr val="FF0000"/>
                </a:solidFill>
              </a:rPr>
              <a:t>المصادرة كل الاشياء التى يعد صنعها او حيازتها او احرازها او استعمالها او بيعها او عرضها للبيع جريمة)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86859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10853</TotalTime>
  <Words>546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00_Sarchia_ABC</vt:lpstr>
      <vt:lpstr>Arial</vt:lpstr>
      <vt:lpstr>Calibri</vt:lpstr>
      <vt:lpstr>Franklin Gothic Book</vt:lpstr>
      <vt:lpstr>Franklin Gothic Medium</vt:lpstr>
      <vt:lpstr>PG_Jundian</vt:lpstr>
      <vt:lpstr>Trebuchet MS</vt:lpstr>
      <vt:lpstr>Wingdings</vt:lpstr>
      <vt:lpstr>Wingdings 3</vt:lpstr>
      <vt:lpstr>Facet</vt:lpstr>
      <vt:lpstr>Angles</vt:lpstr>
      <vt:lpstr>علم العقاب د.تريسكة تحسين عبدالله</vt:lpstr>
      <vt:lpstr>PowerPoint Presentation</vt:lpstr>
      <vt:lpstr>PowerPoint Presentation</vt:lpstr>
      <vt:lpstr>PowerPoint Presentation</vt:lpstr>
      <vt:lpstr>PowerPoint Presentation</vt:lpstr>
      <vt:lpstr>التدابير الاحترازية </vt:lpstr>
      <vt:lpstr>الشروط العامة للتدابير الاحترازية</vt:lpstr>
      <vt:lpstr>انواع التدابير الاحترازية</vt:lpstr>
      <vt:lpstr>انواع التدابير الاحترازية في القانون العراقي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المبادىء العامة في علم الإجرام</dc:title>
  <dc:creator>samsung</dc:creator>
  <cp:lastModifiedBy>lenovo</cp:lastModifiedBy>
  <cp:revision>156</cp:revision>
  <dcterms:created xsi:type="dcterms:W3CDTF">2011-12-03T19:45:46Z</dcterms:created>
  <dcterms:modified xsi:type="dcterms:W3CDTF">2025-02-01T08:59:23Z</dcterms:modified>
</cp:coreProperties>
</file>