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410" r:id="rId2"/>
    <p:sldId id="411" r:id="rId3"/>
    <p:sldId id="412" r:id="rId4"/>
    <p:sldId id="415" r:id="rId5"/>
    <p:sldId id="413" r:id="rId6"/>
    <p:sldId id="41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7DBB3-EDAB-6724-9EED-B5EA3B7F0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BD895A-A344-C583-DE07-4D933C7AB0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A322F1-41E2-01EB-EC99-506C1548EC5C}"/>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5" name="Footer Placeholder 4">
            <a:extLst>
              <a:ext uri="{FF2B5EF4-FFF2-40B4-BE49-F238E27FC236}">
                <a16:creationId xmlns:a16="http://schemas.microsoft.com/office/drawing/2014/main" id="{7F565628-BA5E-CAD2-668E-95A8D41BA4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513B04-7C40-0AAD-B533-D493F6D5E3DF}"/>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3903647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8A70C-C2E8-0812-A856-C0F385C5B4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6A2BEA-C5D9-762A-0A00-C5E60FD36B9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F9EBF7-E6F1-BEEA-F6F0-8907C33E2EE8}"/>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5" name="Footer Placeholder 4">
            <a:extLst>
              <a:ext uri="{FF2B5EF4-FFF2-40B4-BE49-F238E27FC236}">
                <a16:creationId xmlns:a16="http://schemas.microsoft.com/office/drawing/2014/main" id="{4F6179F1-EEA0-821C-1571-056E857BC9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C03328-9539-FF3D-2B06-0C573AC079AF}"/>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3104017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9B7675A-CFEA-2571-D489-2B456D643D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2FD63A-179F-ECF2-2042-C77F014E6F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1DE92E-E78B-A224-5C12-7EA3FB0A46C4}"/>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5" name="Footer Placeholder 4">
            <a:extLst>
              <a:ext uri="{FF2B5EF4-FFF2-40B4-BE49-F238E27FC236}">
                <a16:creationId xmlns:a16="http://schemas.microsoft.com/office/drawing/2014/main" id="{30C1EC76-2C8B-F683-A423-B43A581DC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63A25B-6EAB-2497-8847-18411B5D63EF}"/>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823257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9E67E-4320-49B3-4B44-B2EC4CFFF2A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822CA9-D535-4FF7-4C48-BB053B959C8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CC658-77C4-8A74-782E-B8FB411415F6}"/>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5" name="Footer Placeholder 4">
            <a:extLst>
              <a:ext uri="{FF2B5EF4-FFF2-40B4-BE49-F238E27FC236}">
                <a16:creationId xmlns:a16="http://schemas.microsoft.com/office/drawing/2014/main" id="{48330ED6-BE27-2116-6B3F-12DC6E8D7E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B40AFD-A393-EDC0-1535-2ACB44510B65}"/>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2251802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93618-1232-2C00-A2EE-062AF5D8DB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8B598CF-F9AA-1B09-E0B8-F68A092CA6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0FB0C2-A526-6BB5-EE53-816F0540B861}"/>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5" name="Footer Placeholder 4">
            <a:extLst>
              <a:ext uri="{FF2B5EF4-FFF2-40B4-BE49-F238E27FC236}">
                <a16:creationId xmlns:a16="http://schemas.microsoft.com/office/drawing/2014/main" id="{8B79EFA1-D93D-E776-4716-0F71D1B61F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F176E1-C3D8-F495-1542-8AAA4162BA5D}"/>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2372830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040736-AF62-72F3-23D3-17BE805AE8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5CFF5B-B027-AA20-FB7C-CAB194362E3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5704BB-360E-F7FA-1C02-E2403761883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34746BD-463B-5A39-557C-201547F9DEF5}"/>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6" name="Footer Placeholder 5">
            <a:extLst>
              <a:ext uri="{FF2B5EF4-FFF2-40B4-BE49-F238E27FC236}">
                <a16:creationId xmlns:a16="http://schemas.microsoft.com/office/drawing/2014/main" id="{D476AD6F-E737-04AB-B582-E920BADCD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BB274C-E163-D639-ACA9-7A032885B54F}"/>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3204624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B1BB6-74C3-4AEC-3B24-1A2763A4943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340209-0B68-43F3-B197-CC80CC17239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417CDF-9428-4268-B6F5-376655572CF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D87533-8236-F6CC-9D61-FE18D81784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39EEA5-2DA4-E060-B1DC-7EB73078B7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806E97-E822-A5B0-CC8E-81A3A483DCA6}"/>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8" name="Footer Placeholder 7">
            <a:extLst>
              <a:ext uri="{FF2B5EF4-FFF2-40B4-BE49-F238E27FC236}">
                <a16:creationId xmlns:a16="http://schemas.microsoft.com/office/drawing/2014/main" id="{FE896D82-AD33-3C71-127C-51CFF8699E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E52B1F-476F-90B9-EB15-B25A27AE1E5E}"/>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88242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A4E44-F314-C074-31CC-CB63949699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25623F-2E95-A124-BA4F-3CF05648585F}"/>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4" name="Footer Placeholder 3">
            <a:extLst>
              <a:ext uri="{FF2B5EF4-FFF2-40B4-BE49-F238E27FC236}">
                <a16:creationId xmlns:a16="http://schemas.microsoft.com/office/drawing/2014/main" id="{9E22F888-5F01-DFDA-7388-C4CAF9A238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6F19A47-2324-D380-B04C-BD911E9814BA}"/>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138814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55D29A-8713-D96A-633B-0BF7FA9BB61C}"/>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3" name="Footer Placeholder 2">
            <a:extLst>
              <a:ext uri="{FF2B5EF4-FFF2-40B4-BE49-F238E27FC236}">
                <a16:creationId xmlns:a16="http://schemas.microsoft.com/office/drawing/2014/main" id="{83A3A1F7-0B85-3D87-AD9C-78E24025B94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2C7184-150D-A42A-41E0-FBBEE82C4EFC}"/>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35554841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03097-62C3-9449-0373-14129D2EB6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8DE925-4BFE-9313-74D2-988C708123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D96156-D753-47F2-503A-C60631F528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F3C7C8-9158-C9E1-A809-E8384A20CC44}"/>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6" name="Footer Placeholder 5">
            <a:extLst>
              <a:ext uri="{FF2B5EF4-FFF2-40B4-BE49-F238E27FC236}">
                <a16:creationId xmlns:a16="http://schemas.microsoft.com/office/drawing/2014/main" id="{EB855B67-A607-0F9A-122B-374053A58F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B778A8-58B2-E599-582B-A9187FD20C2F}"/>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1127357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AD046-70A5-7D9F-0EBB-B31AA68715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4052E84-A83F-975E-7EA7-C7465A64EE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E2F8127-251A-BF3D-773A-3B205A537F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684CBF-3EA6-0B91-BB0E-8BD65F56EEAE}"/>
              </a:ext>
            </a:extLst>
          </p:cNvPr>
          <p:cNvSpPr>
            <a:spLocks noGrp="1"/>
          </p:cNvSpPr>
          <p:nvPr>
            <p:ph type="dt" sz="half" idx="10"/>
          </p:nvPr>
        </p:nvSpPr>
        <p:spPr/>
        <p:txBody>
          <a:bodyPr/>
          <a:lstStyle/>
          <a:p>
            <a:fld id="{D900C17F-D0F9-4820-A1D2-BC64B8A2B005}" type="datetimeFigureOut">
              <a:rPr lang="en-US" smtClean="0"/>
              <a:t>2/17/2025</a:t>
            </a:fld>
            <a:endParaRPr lang="en-US"/>
          </a:p>
        </p:txBody>
      </p:sp>
      <p:sp>
        <p:nvSpPr>
          <p:cNvPr id="6" name="Footer Placeholder 5">
            <a:extLst>
              <a:ext uri="{FF2B5EF4-FFF2-40B4-BE49-F238E27FC236}">
                <a16:creationId xmlns:a16="http://schemas.microsoft.com/office/drawing/2014/main" id="{DB45A441-32DC-E616-C0ED-3852579BE5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AF64A7-12E0-F2A5-9427-0CF7EDA44402}"/>
              </a:ext>
            </a:extLst>
          </p:cNvPr>
          <p:cNvSpPr>
            <a:spLocks noGrp="1"/>
          </p:cNvSpPr>
          <p:nvPr>
            <p:ph type="sldNum" sz="quarter" idx="12"/>
          </p:nvPr>
        </p:nvSpPr>
        <p:spPr/>
        <p:txBody>
          <a:bodyPr/>
          <a:lstStyle/>
          <a:p>
            <a:fld id="{218F1FEC-9A15-435C-B442-33E906B5B690}" type="slidenum">
              <a:rPr lang="en-US" smtClean="0"/>
              <a:t>‹#›</a:t>
            </a:fld>
            <a:endParaRPr lang="en-US"/>
          </a:p>
        </p:txBody>
      </p:sp>
    </p:spTree>
    <p:extLst>
      <p:ext uri="{BB962C8B-B14F-4D97-AF65-F5344CB8AC3E}">
        <p14:creationId xmlns:p14="http://schemas.microsoft.com/office/powerpoint/2010/main" val="3689889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3C9A51-022C-10BA-E608-D22F0D6FB9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CEC3BB-2F48-6C4F-0095-C92FD7750A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8A8A22-2920-3D7C-C413-BE20DD01F1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00C17F-D0F9-4820-A1D2-BC64B8A2B005}" type="datetimeFigureOut">
              <a:rPr lang="en-US" smtClean="0"/>
              <a:t>2/17/2025</a:t>
            </a:fld>
            <a:endParaRPr lang="en-US"/>
          </a:p>
        </p:txBody>
      </p:sp>
      <p:sp>
        <p:nvSpPr>
          <p:cNvPr id="5" name="Footer Placeholder 4">
            <a:extLst>
              <a:ext uri="{FF2B5EF4-FFF2-40B4-BE49-F238E27FC236}">
                <a16:creationId xmlns:a16="http://schemas.microsoft.com/office/drawing/2014/main" id="{68DDD39B-17BB-D11B-52CD-C2376BD88E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7D8E558-7F58-17CB-0C4C-F4E854D643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F1FEC-9A15-435C-B442-33E906B5B690}" type="slidenum">
              <a:rPr lang="en-US" smtClean="0"/>
              <a:t>‹#›</a:t>
            </a:fld>
            <a:endParaRPr lang="en-US"/>
          </a:p>
        </p:txBody>
      </p:sp>
    </p:spTree>
    <p:extLst>
      <p:ext uri="{BB962C8B-B14F-4D97-AF65-F5344CB8AC3E}">
        <p14:creationId xmlns:p14="http://schemas.microsoft.com/office/powerpoint/2010/main" val="3052524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t>العوامل الاقتصادية</a:t>
            </a:r>
            <a:endParaRPr lang="en-US" dirty="0"/>
          </a:p>
        </p:txBody>
      </p:sp>
      <p:sp>
        <p:nvSpPr>
          <p:cNvPr id="3" name="Content Placeholder 2"/>
          <p:cNvSpPr>
            <a:spLocks noGrp="1"/>
          </p:cNvSpPr>
          <p:nvPr>
            <p:ph idx="1"/>
          </p:nvPr>
        </p:nvSpPr>
        <p:spPr>
          <a:xfrm>
            <a:off x="1752600" y="1600201"/>
            <a:ext cx="9744856" cy="4525963"/>
          </a:xfrm>
        </p:spPr>
        <p:txBody>
          <a:bodyPr>
            <a:normAutofit/>
          </a:bodyPr>
          <a:lstStyle/>
          <a:p>
            <a:pPr algn="just" rtl="1"/>
            <a:r>
              <a:rPr lang="ar-JO" dirty="0"/>
              <a:t>اتجه بعض العلماء الى تفسير الظاهرة الاجرامية من خلال الربط بين الاوظاع الاقتصادية وبين السلوك الاجرامي.</a:t>
            </a:r>
          </a:p>
          <a:p>
            <a:pPr algn="just" rtl="1"/>
            <a:r>
              <a:rPr lang="ar-JO" dirty="0">
                <a:solidFill>
                  <a:srgbClr val="FF0000"/>
                </a:solidFill>
              </a:rPr>
              <a:t>مؤيدوا هذه النظرية يقسمون على قسمين:</a:t>
            </a:r>
          </a:p>
          <a:p>
            <a:pPr algn="just" rtl="1"/>
            <a:r>
              <a:rPr lang="ar-JO" dirty="0"/>
              <a:t> 1- برأيهم العوال الاقتصادية السبب الوحيد الذي يؤدي الى ارتكاب الجريمة.كالماركسين.</a:t>
            </a:r>
          </a:p>
          <a:p>
            <a:pPr algn="just" rtl="1"/>
            <a:r>
              <a:rPr lang="ar-JO" dirty="0"/>
              <a:t>2  - اما القسم الثاني يذهبون الى ان العوامل الاقتصادية عامل ثانوي وليس العامل الوحيد لان العوامل البايلوجية والنفسية هم العوامل الرئيسية لارتكاب الجريمة (</a:t>
            </a:r>
            <a:r>
              <a:rPr lang="ar-JO" dirty="0">
                <a:solidFill>
                  <a:srgbClr val="FF0000"/>
                </a:solidFill>
              </a:rPr>
              <a:t> اثر رأي لومبروزو على افكارهم).</a:t>
            </a:r>
            <a:endParaRPr lang="en-US" dirty="0">
              <a:solidFill>
                <a:srgbClr val="FF0000"/>
              </a:solidFill>
            </a:endParaRPr>
          </a:p>
        </p:txBody>
      </p:sp>
    </p:spTree>
    <p:extLst>
      <p:ext uri="{BB962C8B-B14F-4D97-AF65-F5344CB8AC3E}">
        <p14:creationId xmlns:p14="http://schemas.microsoft.com/office/powerpoint/2010/main" val="609078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4518" y="365126"/>
            <a:ext cx="10619282" cy="1235076"/>
          </a:xfrm>
        </p:spPr>
        <p:txBody>
          <a:bodyPr>
            <a:normAutofit fontScale="90000"/>
          </a:bodyPr>
          <a:lstStyle/>
          <a:p>
            <a:pPr algn="ctr"/>
            <a:r>
              <a:rPr lang="ar-JO" dirty="0"/>
              <a:t>نظرية العوامل الاقتصادية </a:t>
            </a:r>
            <a:br>
              <a:rPr lang="en-US" dirty="0"/>
            </a:br>
            <a:r>
              <a:rPr lang="en-US" sz="3100" dirty="0">
                <a:solidFill>
                  <a:srgbClr val="FF0000"/>
                </a:solidFill>
                <a:highlight>
                  <a:srgbClr val="FFFF00"/>
                </a:highlight>
              </a:rPr>
              <a:t>WILLIEM ADRIAAAN BONGER</a:t>
            </a:r>
            <a:r>
              <a:rPr lang="en-US" dirty="0"/>
              <a:t> </a:t>
            </a:r>
            <a:r>
              <a:rPr lang="ar-JO" dirty="0"/>
              <a:t>(بونجير)</a:t>
            </a:r>
            <a:endParaRPr lang="en-US" dirty="0"/>
          </a:p>
        </p:txBody>
      </p:sp>
      <p:sp>
        <p:nvSpPr>
          <p:cNvPr id="3" name="Content Placeholder 2"/>
          <p:cNvSpPr>
            <a:spLocks noGrp="1"/>
          </p:cNvSpPr>
          <p:nvPr>
            <p:ph idx="1"/>
          </p:nvPr>
        </p:nvSpPr>
        <p:spPr>
          <a:xfrm>
            <a:off x="4781862" y="1600201"/>
            <a:ext cx="7410138" cy="4525963"/>
          </a:xfrm>
        </p:spPr>
        <p:txBody>
          <a:bodyPr>
            <a:normAutofit/>
          </a:bodyPr>
          <a:lstStyle/>
          <a:p>
            <a:pPr algn="just" rtl="1"/>
            <a:r>
              <a:rPr lang="ar-JO" dirty="0"/>
              <a:t>ذهب بونجير في كتابه( الاجرام و</a:t>
            </a:r>
            <a:r>
              <a:rPr lang="ar-IQ" dirty="0"/>
              <a:t>الظروف</a:t>
            </a:r>
            <a:r>
              <a:rPr lang="ar-JO" dirty="0"/>
              <a:t> الاقتصادية) الى ان النظام الرأس مالي هو العامل المسبب للسلوك الاجرامي ويؤثر سلباً على المشاعر حيث يؤدي الى الشعور بالانانية والحقد مما يدفع بعض الاشخاص الى ارتكاب الجريمة  .</a:t>
            </a:r>
            <a:r>
              <a:rPr lang="ar-IQ" dirty="0"/>
              <a:t> </a:t>
            </a:r>
          </a:p>
          <a:p>
            <a:pPr algn="just" rtl="1"/>
            <a:r>
              <a:rPr lang="ar-IQ" sz="2800" dirty="0">
                <a:effectLst/>
                <a:ea typeface="Times New Roman" panose="02020603050405020304" pitchFamily="18" charset="0"/>
                <a:cs typeface="Simplified Arabic" panose="02020603050405020304" pitchFamily="18" charset="-78"/>
              </a:rPr>
              <a:t>ي</a:t>
            </a:r>
            <a:r>
              <a:rPr lang="ar-SA" sz="2800" dirty="0">
                <a:effectLst/>
                <a:ea typeface="Times New Roman" panose="02020603050405020304" pitchFamily="18" charset="0"/>
                <a:cs typeface="Simplified Arabic" panose="02020603050405020304" pitchFamily="18" charset="-78"/>
              </a:rPr>
              <a:t>عد الجريمة الوليد الشرعي للنظام الرأسمالي، </a:t>
            </a:r>
            <a:r>
              <a:rPr lang="ar-SA" sz="2800" dirty="0">
                <a:effectLst/>
                <a:highlight>
                  <a:srgbClr val="FFFF00"/>
                </a:highlight>
                <a:ea typeface="Times New Roman" panose="02020603050405020304" pitchFamily="18" charset="0"/>
                <a:cs typeface="Simplified Arabic" panose="02020603050405020304" pitchFamily="18" charset="-78"/>
              </a:rPr>
              <a:t>وهي بمثابة رد الفعل ضد اللاعدالة الاجتماعية السائدة فيه</a:t>
            </a:r>
            <a:endParaRPr lang="ar-JO" dirty="0">
              <a:highlight>
                <a:srgbClr val="FFFF00"/>
              </a:highlight>
            </a:endParaRPr>
          </a:p>
          <a:p>
            <a:pPr algn="just" rtl="1"/>
            <a:r>
              <a:rPr lang="ar-JO" dirty="0"/>
              <a:t>ويوضح بونجير الاسس  والمبادئ التى تقوم عليها النظام الرأسمالي  التى يعد كل منهما دافعاً الى نمط معين للسلوك الاجرامي منها:</a:t>
            </a:r>
          </a:p>
        </p:txBody>
      </p:sp>
      <p:pic>
        <p:nvPicPr>
          <p:cNvPr id="4" name="Picture 3">
            <a:extLst>
              <a:ext uri="{FF2B5EF4-FFF2-40B4-BE49-F238E27FC236}">
                <a16:creationId xmlns:a16="http://schemas.microsoft.com/office/drawing/2014/main" id="{318239F2-0E61-8447-653E-DB340C8279E9}"/>
              </a:ext>
            </a:extLst>
          </p:cNvPr>
          <p:cNvPicPr>
            <a:picLocks noChangeAspect="1"/>
          </p:cNvPicPr>
          <p:nvPr/>
        </p:nvPicPr>
        <p:blipFill>
          <a:blip r:embed="rId2"/>
          <a:stretch>
            <a:fillRect/>
          </a:stretch>
        </p:blipFill>
        <p:spPr>
          <a:xfrm>
            <a:off x="59960" y="1600201"/>
            <a:ext cx="4601980" cy="7596696"/>
          </a:xfrm>
          <a:prstGeom prst="rect">
            <a:avLst/>
          </a:prstGeom>
        </p:spPr>
      </p:pic>
    </p:spTree>
    <p:extLst>
      <p:ext uri="{BB962C8B-B14F-4D97-AF65-F5344CB8AC3E}">
        <p14:creationId xmlns:p14="http://schemas.microsoft.com/office/powerpoint/2010/main" val="1936770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54833" y="1948720"/>
            <a:ext cx="10403173" cy="4378377"/>
          </a:xfrm>
        </p:spPr>
        <p:txBody>
          <a:bodyPr>
            <a:normAutofit/>
          </a:bodyPr>
          <a:lstStyle/>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ar-JO" sz="2800" b="0"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1- الرغبة في الربح الفردي </a:t>
            </a:r>
            <a:r>
              <a:rPr kumimoji="0" lang="ar-IQ" sz="2800" b="0"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سبب لارتكاب جرائم نصب والاحتيال</a:t>
            </a:r>
            <a:r>
              <a:rPr kumimoji="0" lang="ar-JO" sz="2800" b="0"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a:t>
            </a: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ar-JO" sz="2800" b="0"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2-التنافس بين اصحاب روؤس  الاموال </a:t>
            </a:r>
            <a:r>
              <a:rPr kumimoji="0" lang="ar-IQ" sz="2800" b="0" i="0" u="none" strike="noStrike" kern="1200" cap="none" spc="0" normalizeH="0" baseline="0" noProof="0" dirty="0">
                <a:ln>
                  <a:noFill/>
                </a:ln>
                <a:solidFill>
                  <a:srgbClr val="FF0000"/>
                </a:solidFill>
                <a:effectLst/>
                <a:uLnTx/>
                <a:uFillTx/>
                <a:latin typeface="Calibri" panose="020F0502020204030204"/>
                <a:ea typeface="+mn-ea"/>
                <a:cs typeface="Arial" panose="020B0604020202020204" pitchFamily="34" charset="0"/>
              </a:rPr>
              <a:t>سبب لارتكاب جريمة بلاغ الكاذب</a:t>
            </a: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solidFill>
                  <a:srgbClr val="FF0000"/>
                </a:solidFill>
              </a:rPr>
              <a:t>3</a:t>
            </a:r>
            <a:r>
              <a:rPr lang="ar-JO" dirty="0">
                <a:solidFill>
                  <a:srgbClr val="FF0000"/>
                </a:solidFill>
              </a:rPr>
              <a:t>- الفروق الطبقية الكبيرة بين طبقة ارباب الاعمال وطبقة العمال. سبب لارتكاب الجرائم الاقتصادية والسرقة  .</a:t>
            </a:r>
            <a:r>
              <a:rPr lang="ar-SA" sz="2800" dirty="0">
                <a:effectLst/>
                <a:ea typeface="Times New Roman" panose="02020603050405020304" pitchFamily="18" charset="0"/>
                <a:cs typeface="Simplified Arabic" panose="02020603050405020304" pitchFamily="18" charset="-78"/>
              </a:rPr>
              <a:t> وهاجم "بونجيه " النظام الرأسمالي قائلاً:"إن النظام الرأسمالي نشر فكرة استغلال الإنسان لأخيه الإنسان، واستخدم الأطفال والنساء في العمل، وجسد فكرة الطبقية في المجتمع التي تؤدي إلى العداوة والحقد والحسد والصراع من جانب الفقراء</a:t>
            </a:r>
            <a:endParaRPr lang="ar-JO" dirty="0">
              <a:solidFill>
                <a:srgbClr val="FF0000"/>
              </a:solidFill>
            </a:endParaRPr>
          </a:p>
          <a:p>
            <a:pPr algn="r" rtl="1"/>
            <a:r>
              <a:rPr lang="ar-JO" dirty="0">
                <a:solidFill>
                  <a:srgbClr val="FF0000"/>
                </a:solidFill>
              </a:rPr>
              <a:t>4- ان  نظام الرأس مالي عامل غير مباشر لارتكاب الجرائم الجنسية.</a:t>
            </a:r>
          </a:p>
        </p:txBody>
      </p:sp>
    </p:spTree>
    <p:extLst>
      <p:ext uri="{BB962C8B-B14F-4D97-AF65-F5344CB8AC3E}">
        <p14:creationId xmlns:p14="http://schemas.microsoft.com/office/powerpoint/2010/main" val="60134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lgn="r" rtl="1"/>
            <a:r>
              <a:rPr lang="ar-JO" sz="3000" b="1" u="sng" dirty="0">
                <a:solidFill>
                  <a:prstClr val="black"/>
                </a:solidFill>
              </a:rPr>
              <a:t>مزايا نظرية بونجير: </a:t>
            </a:r>
          </a:p>
          <a:p>
            <a:pPr lvl="0" algn="r" rtl="1"/>
            <a:r>
              <a:rPr lang="ar-JO" sz="3000" b="1" dirty="0">
                <a:solidFill>
                  <a:prstClr val="black"/>
                </a:solidFill>
              </a:rPr>
              <a:t>1- ان بونجير اصاب في القول ان العوامل الاقتصادية  يؤثر على ظاهرة اجرامية </a:t>
            </a:r>
            <a:r>
              <a:rPr lang="ar-JO" sz="3000" b="1" dirty="0">
                <a:solidFill>
                  <a:srgbClr val="FF0000"/>
                </a:solidFill>
              </a:rPr>
              <a:t>فقد اثبت علماء الاجرام </a:t>
            </a:r>
            <a:r>
              <a:rPr lang="ar-JO" sz="3000" b="1" dirty="0">
                <a:solidFill>
                  <a:prstClr val="black"/>
                </a:solidFill>
              </a:rPr>
              <a:t>ان التطور الذي طرأ على اوروبا خلال قرن 19 قد اثر كثيراً على سلوك الافراد في تلك الفترة ، كما </a:t>
            </a:r>
            <a:r>
              <a:rPr lang="ar-JO" sz="3000" b="1" dirty="0">
                <a:solidFill>
                  <a:srgbClr val="FF0000"/>
                </a:solidFill>
              </a:rPr>
              <a:t>اثبتت الدراسات الاحصائي</a:t>
            </a:r>
            <a:r>
              <a:rPr lang="ar-JO" sz="3000" b="1" dirty="0">
                <a:solidFill>
                  <a:prstClr val="black"/>
                </a:solidFill>
              </a:rPr>
              <a:t>ة ان تحسين الحالة الاقتصادية افضى الى تقليل جرائم الاموال والعكس صحيح  </a:t>
            </a:r>
            <a:r>
              <a:rPr lang="ar-IQ" sz="3000" b="1" dirty="0">
                <a:solidFill>
                  <a:prstClr val="black"/>
                </a:solidFill>
              </a:rPr>
              <a:t>.</a:t>
            </a:r>
            <a:endParaRPr lang="en-US" sz="3000" b="1" dirty="0">
              <a:solidFill>
                <a:prstClr val="black"/>
              </a:solidFill>
            </a:endParaRPr>
          </a:p>
          <a:p>
            <a:endParaRPr lang="en-US" dirty="0"/>
          </a:p>
        </p:txBody>
      </p:sp>
    </p:spTree>
    <p:extLst>
      <p:ext uri="{BB962C8B-B14F-4D97-AF65-F5344CB8AC3E}">
        <p14:creationId xmlns:p14="http://schemas.microsoft.com/office/powerpoint/2010/main" val="793079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JO" dirty="0"/>
              <a:t>نقد نظرية بونجير</a:t>
            </a:r>
            <a:endParaRPr lang="en-US" dirty="0"/>
          </a:p>
        </p:txBody>
      </p:sp>
      <p:sp>
        <p:nvSpPr>
          <p:cNvPr id="3" name="Content Placeholder 2"/>
          <p:cNvSpPr>
            <a:spLocks noGrp="1"/>
          </p:cNvSpPr>
          <p:nvPr>
            <p:ph idx="1"/>
          </p:nvPr>
        </p:nvSpPr>
        <p:spPr>
          <a:xfrm>
            <a:off x="314793" y="1933731"/>
            <a:ext cx="10927830" cy="4265005"/>
          </a:xfrm>
        </p:spPr>
        <p:txBody>
          <a:bodyPr/>
          <a:lstStyle/>
          <a:p>
            <a:pPr algn="just" rtl="1"/>
            <a:r>
              <a:rPr lang="ar-JO" dirty="0"/>
              <a:t>1- عجز هذه النظرية من الاحاطة بالسلوك الاجرامي من كافة جوانبه فجرائم الاموال لا تمثل كل انواع الجرائم ، حيث هناك جرائم اخرى  لايكون هدف الجاني من اقترافها تحقيق الكسب الحرام كجرائم القتل والضرب  والجرائم الاخلاقية.</a:t>
            </a:r>
          </a:p>
          <a:p>
            <a:pPr algn="just" rtl="1"/>
            <a:r>
              <a:rPr lang="ar-JO" dirty="0"/>
              <a:t>2- حسب هذه النظرية ان كل من يعيش في ظل النظام الرأسمالي يجب ان يقترف الجريمة بالنظر للربط المحكم بين الاوضاع  الاقتصادية السائدة وبين السلوك الاجرامي ولكن هذا غير صحيح </a:t>
            </a:r>
          </a:p>
          <a:p>
            <a:pPr marL="0" indent="0" algn="just" rtl="1">
              <a:buNone/>
            </a:pPr>
            <a:r>
              <a:rPr lang="ar-JO" dirty="0"/>
              <a:t>لانه اثبت علمياً ان الاشخاص الذين يعيشةن في ظل هذه الاوضاع بعيدين في سلوكهم عن الجريمة </a:t>
            </a:r>
            <a:endParaRPr lang="en-US" dirty="0"/>
          </a:p>
        </p:txBody>
      </p:sp>
    </p:spTree>
    <p:extLst>
      <p:ext uri="{BB962C8B-B14F-4D97-AF65-F5344CB8AC3E}">
        <p14:creationId xmlns:p14="http://schemas.microsoft.com/office/powerpoint/2010/main" val="625101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rtl="1"/>
            <a:r>
              <a:rPr lang="ar-JO" dirty="0"/>
              <a:t>3- وفقاً لهذه النظرية يجب ان يكون المجتمعات ذات النهج الاشتراكي خالياً من الجريمة ولكن هذا غير الصحيح فالمجتمع السوفيتي الذي يمثله طليعته المجتمعات الاشتراكية لم ينجح في استئصال جذور الجريمة من افراده .    </a:t>
            </a:r>
            <a:endParaRPr lang="en-US" dirty="0"/>
          </a:p>
        </p:txBody>
      </p:sp>
    </p:spTree>
    <p:extLst>
      <p:ext uri="{BB962C8B-B14F-4D97-AF65-F5344CB8AC3E}">
        <p14:creationId xmlns:p14="http://schemas.microsoft.com/office/powerpoint/2010/main" val="2934557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424</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العوامل الاقتصادية</vt:lpstr>
      <vt:lpstr>نظرية العوامل الاقتصادية  WILLIEM ADRIAAAN BONGER (بونجير)</vt:lpstr>
      <vt:lpstr>PowerPoint Presentation</vt:lpstr>
      <vt:lpstr>PowerPoint Presentation</vt:lpstr>
      <vt:lpstr>نقد نظرية بونجير</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lenovo</dc:creator>
  <cp:lastModifiedBy>lenovo</cp:lastModifiedBy>
  <cp:revision>5</cp:revision>
  <dcterms:created xsi:type="dcterms:W3CDTF">2025-02-07T07:32:06Z</dcterms:created>
  <dcterms:modified xsi:type="dcterms:W3CDTF">2025-02-17T18:19:46Z</dcterms:modified>
</cp:coreProperties>
</file>