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2" r:id="rId4"/>
    <p:sldId id="257" r:id="rId5"/>
    <p:sldId id="258"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17F33-B773-8048-DEC7-49FB6B3C0A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A31CC9-258C-29F9-83D6-0EB5B1EA6B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55F6C7-32E6-8063-AB39-D02070CA4063}"/>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80D68598-D7E0-ADE1-34FE-067D017E2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39070-E721-EBF0-1BDE-C70FCB51DE7E}"/>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315452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E15D5-DEC1-B271-7927-A09671ED93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CD3CCC-B57E-E9B3-B7B7-7617F9222E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D9D22-1927-6091-3DE0-2F97E7C2109F}"/>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6F43E660-FF86-8D63-7B0C-7BF5F1837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9438D-F599-A506-7B1D-77A11722A682}"/>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4224462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7FF100-1C12-00D5-12DC-7E67CB2311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D93B0A-0306-3015-B28B-B2598B1C7C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80C2BE-9AC5-FE36-1504-27E1A7E51661}"/>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12AF9AB9-E681-33DC-3FE4-6F8880CA5D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E273F5-7674-3070-C490-E05B3C1C41A3}"/>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660445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11593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32849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963748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86042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3646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65062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23693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7581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B095F-F4B4-3F56-0992-787EA7D481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B085BC-3043-44CE-B0A2-856146D54E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3D54F8-880F-D2CD-9818-CC7743C48230}"/>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AE2BF835-A64F-6788-1807-F225DF1F7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E6779-EAD6-93BD-9323-304E90412FC1}"/>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16103803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288124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0705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369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09D4E-6123-AA22-C02E-817146025C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824D89-8F98-A304-F229-A06ADD185F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51E48A-94FC-D088-C5A5-E7431F66941B}"/>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4B2F541B-8D2B-BDDC-881D-8169A2B55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39CBDA-B959-4E1E-0851-ACFA34D9BBB7}"/>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2951859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175A6-C6C1-2F8B-254D-A0EC930F79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A1AA1C-8075-C3DA-55DB-292582EBE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A8B68D-1049-EE50-D897-1FD072A1F5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9E515D-5BC1-01D2-936A-A697FE1F6A93}"/>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6" name="Footer Placeholder 5">
            <a:extLst>
              <a:ext uri="{FF2B5EF4-FFF2-40B4-BE49-F238E27FC236}">
                <a16:creationId xmlns:a16="http://schemas.microsoft.com/office/drawing/2014/main" id="{C763476A-4941-EEF0-8F90-B4C038C25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459235-26BB-8C21-1488-FC5873848583}"/>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182264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B23E4-39DA-21FD-3E7E-E7EBF4E5F6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3E7F73-ABA4-E9C3-0B2A-98B30B634A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82C497-0F1C-7378-DF9C-179EA31F12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F2E2DB-1C03-FA4E-6D62-7AE9C2B89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933C4E-3497-21D0-A587-B603405156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9A71C0-FD01-F742-08AE-E86FA404C2BA}"/>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8" name="Footer Placeholder 7">
            <a:extLst>
              <a:ext uri="{FF2B5EF4-FFF2-40B4-BE49-F238E27FC236}">
                <a16:creationId xmlns:a16="http://schemas.microsoft.com/office/drawing/2014/main" id="{99131793-4E78-79AA-82F4-CDE6CC5CBB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A7845E-2C0A-BFA8-99A1-ADB5F234BD63}"/>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3019755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D48E1-5447-19AC-9BAB-80B56C5786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F21651-C188-811B-6741-4115055F157B}"/>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4" name="Footer Placeholder 3">
            <a:extLst>
              <a:ext uri="{FF2B5EF4-FFF2-40B4-BE49-F238E27FC236}">
                <a16:creationId xmlns:a16="http://schemas.microsoft.com/office/drawing/2014/main" id="{1E5ADCEA-250C-8250-746B-5DB89D3648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6A013B-9FB7-DEAA-F637-2671B98DEA49}"/>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418517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1EFAEE-9279-A114-7A98-9C6675C42387}"/>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3" name="Footer Placeholder 2">
            <a:extLst>
              <a:ext uri="{FF2B5EF4-FFF2-40B4-BE49-F238E27FC236}">
                <a16:creationId xmlns:a16="http://schemas.microsoft.com/office/drawing/2014/main" id="{BD648DA2-C46D-AD82-E4DB-6D505DEA3A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AAA4C4-4D8E-2451-DC52-FB7DB4E4FDE1}"/>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291845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A5F0E-6DC0-31D6-A994-033269F6F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C2B7CF6-3418-5DAF-9F4F-03CA46D7D4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A702C3-637D-7DC0-3675-E49DFEE81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453740-41E0-9DC2-B00B-167FF2B60749}"/>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6" name="Footer Placeholder 5">
            <a:extLst>
              <a:ext uri="{FF2B5EF4-FFF2-40B4-BE49-F238E27FC236}">
                <a16:creationId xmlns:a16="http://schemas.microsoft.com/office/drawing/2014/main" id="{67033F16-BE1F-750E-894B-891ACC7AD3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8677ED-07CE-F4CD-19C1-FFF3D4BDBED3}"/>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1160721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47231-BF49-4E50-8215-0CD81B8A12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EE5803-4F41-C1C2-80A1-3334D7BEE4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E76155-6616-254F-94B5-F55C65290B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59E7F-80B5-87A1-42FB-FFA2849E4E4F}"/>
              </a:ext>
            </a:extLst>
          </p:cNvPr>
          <p:cNvSpPr>
            <a:spLocks noGrp="1"/>
          </p:cNvSpPr>
          <p:nvPr>
            <p:ph type="dt" sz="half" idx="10"/>
          </p:nvPr>
        </p:nvSpPr>
        <p:spPr/>
        <p:txBody>
          <a:bodyPr/>
          <a:lstStyle/>
          <a:p>
            <a:fld id="{DD123601-D7D0-4402-967E-78F540230ABC}" type="datetimeFigureOut">
              <a:rPr lang="en-US" smtClean="0"/>
              <a:t>2/24/2025</a:t>
            </a:fld>
            <a:endParaRPr lang="en-US"/>
          </a:p>
        </p:txBody>
      </p:sp>
      <p:sp>
        <p:nvSpPr>
          <p:cNvPr id="6" name="Footer Placeholder 5">
            <a:extLst>
              <a:ext uri="{FF2B5EF4-FFF2-40B4-BE49-F238E27FC236}">
                <a16:creationId xmlns:a16="http://schemas.microsoft.com/office/drawing/2014/main" id="{0F5E1BC1-0BD4-6F59-4DE3-E1284B01E4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3F0D65-07BD-E20F-A004-DBE47D919B66}"/>
              </a:ext>
            </a:extLst>
          </p:cNvPr>
          <p:cNvSpPr>
            <a:spLocks noGrp="1"/>
          </p:cNvSpPr>
          <p:nvPr>
            <p:ph type="sldNum" sz="quarter" idx="12"/>
          </p:nvPr>
        </p:nvSpPr>
        <p:spPr/>
        <p:txBody>
          <a:bodyPr/>
          <a:lstStyle/>
          <a:p>
            <a:fld id="{E573F1CC-7660-499F-908F-05CA2F762507}" type="slidenum">
              <a:rPr lang="en-US" smtClean="0"/>
              <a:t>‹#›</a:t>
            </a:fld>
            <a:endParaRPr lang="en-US"/>
          </a:p>
        </p:txBody>
      </p:sp>
    </p:spTree>
    <p:extLst>
      <p:ext uri="{BB962C8B-B14F-4D97-AF65-F5344CB8AC3E}">
        <p14:creationId xmlns:p14="http://schemas.microsoft.com/office/powerpoint/2010/main" val="331457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E73407-9309-1C8A-0634-8EF0F8355B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29DC6A-7C7A-F8D4-5517-29E95ED5B1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039AA9-C7E8-E3DE-39CC-72F5E88D15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123601-D7D0-4402-967E-78F540230ABC}" type="datetimeFigureOut">
              <a:rPr lang="en-US" smtClean="0"/>
              <a:t>2/24/2025</a:t>
            </a:fld>
            <a:endParaRPr lang="en-US"/>
          </a:p>
        </p:txBody>
      </p:sp>
      <p:sp>
        <p:nvSpPr>
          <p:cNvPr id="5" name="Footer Placeholder 4">
            <a:extLst>
              <a:ext uri="{FF2B5EF4-FFF2-40B4-BE49-F238E27FC236}">
                <a16:creationId xmlns:a16="http://schemas.microsoft.com/office/drawing/2014/main" id="{C7D969CA-24F3-81BF-0A24-981656A78C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7FFD83-8785-20B4-FC0F-F6E918AFD3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3F1CC-7660-499F-908F-05CA2F762507}" type="slidenum">
              <a:rPr lang="en-US" smtClean="0"/>
              <a:t>‹#›</a:t>
            </a:fld>
            <a:endParaRPr lang="en-US"/>
          </a:p>
        </p:txBody>
      </p:sp>
    </p:spTree>
    <p:extLst>
      <p:ext uri="{BB962C8B-B14F-4D97-AF65-F5344CB8AC3E}">
        <p14:creationId xmlns:p14="http://schemas.microsoft.com/office/powerpoint/2010/main" val="194023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2/24/2025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65842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314793" y="381000"/>
            <a:ext cx="11527437" cy="6096000"/>
          </a:xfrm>
        </p:spPr>
        <p:txBody>
          <a:bodyPr>
            <a:noAutofit/>
          </a:bodyPr>
          <a:lstStyle/>
          <a:p>
            <a:pPr algn="r" rtl="1">
              <a:lnSpc>
                <a:spcPct val="150000"/>
              </a:lnSpc>
            </a:pPr>
            <a:r>
              <a:rPr lang="ar-SA" b="1" u="sng" dirty="0">
                <a:solidFill>
                  <a:srgbClr val="FF0000"/>
                </a:solidFill>
                <a:latin typeface="Ali_K_Samik"/>
                <a:ea typeface="Times New Roman"/>
              </a:rPr>
              <a:t>بیردۆزى چاولێكەرى</a:t>
            </a:r>
            <a:r>
              <a:rPr lang="ar-IQ" b="1" u="sng" dirty="0">
                <a:solidFill>
                  <a:srgbClr val="FF0000"/>
                </a:solidFill>
                <a:latin typeface="Ali_K_Samik"/>
                <a:ea typeface="Times New Roman"/>
              </a:rPr>
              <a:t>( نظرية التقليد)</a:t>
            </a:r>
          </a:p>
          <a:p>
            <a:pPr rtl="1">
              <a:lnSpc>
                <a:spcPct val="150000"/>
              </a:lnSpc>
            </a:pPr>
            <a:endParaRPr lang="ar-IQ" sz="2400" b="1" u="sng" dirty="0">
              <a:solidFill>
                <a:srgbClr val="FF0000"/>
              </a:solidFill>
              <a:latin typeface="Ali_K_Samik"/>
              <a:ea typeface="Times New Roman"/>
              <a:cs typeface="Ali_K_Hasan"/>
            </a:endParaRPr>
          </a:p>
          <a:p>
            <a:pPr rtl="1">
              <a:lnSpc>
                <a:spcPct val="150000"/>
              </a:lnSpc>
            </a:pPr>
            <a:endParaRPr lang="ar-IQ" sz="2400" b="1" dirty="0">
              <a:solidFill>
                <a:srgbClr val="FF0000"/>
              </a:solidFill>
              <a:latin typeface="Ali_K_Samik"/>
              <a:ea typeface="Times New Roman"/>
              <a:cs typeface="Ali_K_Hasan"/>
            </a:endParaRPr>
          </a:p>
          <a:p>
            <a:pPr rtl="1">
              <a:lnSpc>
                <a:spcPct val="150000"/>
              </a:lnSpc>
            </a:pPr>
            <a:endParaRPr lang="ar-IQ" sz="2400" b="1" dirty="0">
              <a:solidFill>
                <a:srgbClr val="FF0000"/>
              </a:solidFill>
              <a:latin typeface="Ali_K_Samik"/>
              <a:ea typeface="Times New Roman"/>
              <a:cs typeface="Ali_K_Hasan"/>
            </a:endParaRPr>
          </a:p>
          <a:p>
            <a:pPr rtl="1">
              <a:lnSpc>
                <a:spcPct val="150000"/>
              </a:lnSpc>
            </a:pPr>
            <a:endParaRPr lang="en-US" sz="2400" b="1" dirty="0">
              <a:solidFill>
                <a:srgbClr val="FF0000"/>
              </a:solidFill>
              <a:latin typeface="Ali_K_Samik"/>
              <a:ea typeface="Times New Roman"/>
              <a:cs typeface="Ali_K_Hasan"/>
            </a:endParaRPr>
          </a:p>
          <a:p>
            <a:pPr indent="180340" algn="justLow" rtl="1">
              <a:lnSpc>
                <a:spcPct val="150000"/>
              </a:lnSpc>
              <a:spcAft>
                <a:spcPts val="300"/>
              </a:spcAft>
            </a:pPr>
            <a:r>
              <a:rPr lang="ar-SA" sz="2400" dirty="0">
                <a:solidFill>
                  <a:srgbClr val="000000"/>
                </a:solidFill>
                <a:latin typeface="Ali_K_Samik"/>
                <a:ea typeface="Times New Roman"/>
              </a:rPr>
              <a:t>گابریێل تارد (1834-1904) یاساناس و فەیلەسووف و تاوانناس و كۆمەڵناس و دەروونناسێكى فەڕەنسی بوو، پڕۆفیسۆرى زانكۆو ئەندامى ئەكادیمیاى زانستى بوو لە پاریس</a:t>
            </a:r>
            <a:r>
              <a:rPr lang="ar-JO" sz="2400" dirty="0">
                <a:solidFill>
                  <a:srgbClr val="000000"/>
                </a:solidFill>
                <a:latin typeface="Ali_K_Samik"/>
                <a:ea typeface="Times New Roman"/>
              </a:rPr>
              <a:t>.</a:t>
            </a:r>
            <a:r>
              <a:rPr lang="ar-SA" sz="2400" dirty="0">
                <a:solidFill>
                  <a:srgbClr val="000000"/>
                </a:solidFill>
                <a:latin typeface="Ali_K_Samik"/>
                <a:ea typeface="Times New Roman"/>
              </a:rPr>
              <a:t>تارد لەبارەى دیاردەى تاوان دەڵێ: </a:t>
            </a:r>
            <a:r>
              <a:rPr lang="ar-SA" sz="2400" b="1" u="sng" dirty="0">
                <a:solidFill>
                  <a:srgbClr val="000000"/>
                </a:solidFill>
                <a:highlight>
                  <a:srgbClr val="FFFF00"/>
                </a:highlight>
                <a:latin typeface="Ali_K_Samik"/>
                <a:ea typeface="Times New Roman"/>
              </a:rPr>
              <a:t>تاوانە ڕەفتارەكان لە ئەنجامى لێكخشان و چاولێكردنەوە پەیدا دەبن</a:t>
            </a:r>
            <a:r>
              <a:rPr lang="ar-SA" sz="2400" dirty="0">
                <a:solidFill>
                  <a:srgbClr val="000000"/>
                </a:solidFill>
                <a:highlight>
                  <a:srgbClr val="FFFF00"/>
                </a:highlight>
                <a:latin typeface="Ali_K_Samik"/>
                <a:ea typeface="Times New Roman"/>
              </a:rPr>
              <a:t>،</a:t>
            </a:r>
            <a:r>
              <a:rPr lang="ar-SA" sz="2400" dirty="0">
                <a:solidFill>
                  <a:srgbClr val="000000"/>
                </a:solidFill>
                <a:latin typeface="Ali_K_Samik"/>
                <a:ea typeface="Times New Roman"/>
              </a:rPr>
              <a:t> ئەم بیرۆكەیەش لەمیانەى ئەم نموونانەى خوارەوە زیاتر ڕوون دەبێتەوە:</a:t>
            </a:r>
            <a:endParaRPr lang="en-US" sz="2400" dirty="0">
              <a:latin typeface="Ali_K_Samik"/>
              <a:ea typeface="Times New Roman"/>
              <a:cs typeface="Ali_K_Sahifa Bold"/>
            </a:endParaRPr>
          </a:p>
          <a:p>
            <a:pPr indent="180340" algn="justLow" rtl="1">
              <a:lnSpc>
                <a:spcPct val="150000"/>
              </a:lnSpc>
              <a:spcAft>
                <a:spcPts val="300"/>
              </a:spcAft>
            </a:pPr>
            <a:r>
              <a:rPr lang="ar-JO" sz="2400" dirty="0">
                <a:solidFill>
                  <a:srgbClr val="000000"/>
                </a:solidFill>
                <a:latin typeface="Ali_K_Samik"/>
                <a:ea typeface="Times New Roman"/>
              </a:rPr>
              <a:t>1</a:t>
            </a:r>
            <a:endParaRPr lang="en-US" sz="2400" dirty="0">
              <a:latin typeface="Ali_K_Samik"/>
            </a:endParaRPr>
          </a:p>
        </p:txBody>
      </p:sp>
      <p:pic>
        <p:nvPicPr>
          <p:cNvPr id="4" name="Picture 3">
            <a:extLst>
              <a:ext uri="{FF2B5EF4-FFF2-40B4-BE49-F238E27FC236}">
                <a16:creationId xmlns:a16="http://schemas.microsoft.com/office/drawing/2014/main" id="{B8FBBD43-4959-657C-1839-195890141B8A}"/>
              </a:ext>
            </a:extLst>
          </p:cNvPr>
          <p:cNvPicPr>
            <a:picLocks noChangeAspect="1"/>
          </p:cNvPicPr>
          <p:nvPr/>
        </p:nvPicPr>
        <p:blipFill>
          <a:blip r:embed="rId2"/>
          <a:stretch>
            <a:fillRect/>
          </a:stretch>
        </p:blipFill>
        <p:spPr>
          <a:xfrm>
            <a:off x="0" y="-119922"/>
            <a:ext cx="6640643" cy="3548921"/>
          </a:xfrm>
          <a:prstGeom prst="rect">
            <a:avLst/>
          </a:prstGeom>
        </p:spPr>
      </p:pic>
    </p:spTree>
    <p:extLst>
      <p:ext uri="{BB962C8B-B14F-4D97-AF65-F5344CB8AC3E}">
        <p14:creationId xmlns:p14="http://schemas.microsoft.com/office/powerpoint/2010/main" val="3805668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67B6-1B25-FA69-DE28-AA6289F6E8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EC4336-ED64-5A49-C5C3-E0689435F5AB}"/>
              </a:ext>
            </a:extLst>
          </p:cNvPr>
          <p:cNvSpPr>
            <a:spLocks noGrp="1"/>
          </p:cNvSpPr>
          <p:nvPr>
            <p:ph idx="1"/>
          </p:nvPr>
        </p:nvSpPr>
        <p:spPr/>
        <p:txBody>
          <a:bodyPr/>
          <a:lstStyle/>
          <a:p>
            <a:pPr marL="0" marR="0" lvl="0" indent="180340" algn="justLow" defTabSz="914400" rtl="1" eaLnBrk="1" fontAlgn="auto" latinLnBrk="0" hangingPunct="1">
              <a:lnSpc>
                <a:spcPct val="150000"/>
              </a:lnSpc>
              <a:spcBef>
                <a:spcPct val="20000"/>
              </a:spcBef>
              <a:spcAft>
                <a:spcPts val="300"/>
              </a:spcAft>
              <a:buClrTx/>
              <a:buSzTx/>
              <a:buFont typeface="Arial" pitchFamily="34" charset="0"/>
              <a:buNone/>
              <a:tabLst/>
              <a:defRPr/>
            </a:pPr>
            <a:r>
              <a:rPr kumimoji="0" lang="ar-IQ" sz="2400" b="0" i="0" u="none" strike="noStrike" kern="1200" cap="none" spc="0" normalizeH="0" baseline="0" noProof="0" dirty="0">
                <a:ln>
                  <a:noFill/>
                </a:ln>
                <a:solidFill>
                  <a:srgbClr val="000000"/>
                </a:solidFill>
                <a:effectLst/>
                <a:uLnTx/>
                <a:uFillTx/>
                <a:latin typeface="Ali_K_Samik"/>
                <a:ea typeface="Times New Roman"/>
                <a:cs typeface="Arial" panose="020B0604020202020204" pitchFamily="34" charset="0"/>
              </a:rPr>
              <a:t>1</a:t>
            </a:r>
            <a:r>
              <a:rPr kumimoji="0" lang="ar-JO" sz="2400" b="0" i="0" u="none" strike="noStrike" kern="1200" cap="none" spc="0" normalizeH="0" baseline="0" noProof="0" dirty="0">
                <a:ln>
                  <a:noFill/>
                </a:ln>
                <a:solidFill>
                  <a:srgbClr val="000000"/>
                </a:solidFill>
                <a:effectLst/>
                <a:uLnTx/>
                <a:uFillTx/>
                <a:latin typeface="Ali_K_Samik"/>
                <a:ea typeface="Times New Roman"/>
                <a:cs typeface="Arial" panose="020B0604020202020204" pitchFamily="34" charset="0"/>
              </a:rPr>
              <a:t>- </a:t>
            </a:r>
            <a:r>
              <a:rPr kumimoji="0" lang="ar-SA" sz="2400" b="0" i="0" u="none" strike="noStrike" kern="1200" cap="none" spc="0" normalizeH="0" baseline="0" noProof="0" dirty="0">
                <a:ln>
                  <a:noFill/>
                </a:ln>
                <a:solidFill>
                  <a:srgbClr val="000000"/>
                </a:solidFill>
                <a:effectLst/>
                <a:uLnTx/>
                <a:uFillTx/>
                <a:latin typeface="Ali_K_Samik"/>
                <a:ea typeface="Times New Roman"/>
                <a:cs typeface="Arial" panose="020B0604020202020204" pitchFamily="34" charset="0"/>
              </a:rPr>
              <a:t>دەبینى كاتێك كۆمەڵێكى زۆر لە خەڵك لەگۆڕەپانێكدا پێك دەگەن و كۆدەبنەوە، هەریەكەیان بیروبۆچوون و سۆزى تایبەتى خۆى هەیەو زۆربەشیان یەكترى ناناسن، بەلاَم هەر ئەوەندەیە تا ئاگرى حەماسەتیان لەدڵدا بەرپا دەبێ، ئیدى هەموویان دەبنە یەك كەس و پێكەوە وەكو لافاوو گەردەلوول دەچنە پێش. سەرنج بدە زۆر لەو خەڵكە هەر بەڕێكەوت لەوێ ئامادە ببوو، بەلاَم كە لەگەڵ یەكترى تێكەڵبوون و لێكخشان، ئیدى كەوتنە ژێر بارى هەمان حەماسەت و ڕووەو یەك مەبەست دەرپەڕین.</a:t>
            </a:r>
            <a:endParaRPr kumimoji="0" lang="ar-IQ" sz="2400" b="0" i="0" u="none" strike="noStrike" kern="1200" cap="none" spc="0" normalizeH="0" baseline="0" noProof="0" dirty="0">
              <a:ln>
                <a:noFill/>
              </a:ln>
              <a:solidFill>
                <a:srgbClr val="000000"/>
              </a:solidFill>
              <a:effectLst/>
              <a:uLnTx/>
              <a:uFillTx/>
              <a:latin typeface="Ali_K_Samik"/>
              <a:ea typeface="Times New Roman"/>
              <a:cs typeface="Arial" panose="020B0604020202020204" pitchFamily="34" charset="0"/>
            </a:endParaRPr>
          </a:p>
          <a:p>
            <a:pPr marL="0" marR="0" lvl="0" indent="180340" algn="justLow" defTabSz="914400" rtl="1" eaLnBrk="1" fontAlgn="auto" latinLnBrk="0" hangingPunct="1">
              <a:lnSpc>
                <a:spcPct val="150000"/>
              </a:lnSpc>
              <a:spcBef>
                <a:spcPct val="20000"/>
              </a:spcBef>
              <a:spcAft>
                <a:spcPts val="300"/>
              </a:spcAft>
              <a:buClrTx/>
              <a:buSzTx/>
              <a:buFont typeface="Arial" pitchFamily="34" charset="0"/>
              <a:buNone/>
              <a:tabLst/>
              <a:defRPr/>
            </a:pPr>
            <a:endParaRPr kumimoji="0" lang="en-US" sz="2400" b="0" i="0" u="none" strike="noStrike" kern="1200" cap="none" spc="0" normalizeH="0" baseline="0" noProof="0" dirty="0">
              <a:ln>
                <a:noFill/>
              </a:ln>
              <a:solidFill>
                <a:prstClr val="black">
                  <a:tint val="75000"/>
                </a:prstClr>
              </a:solidFill>
              <a:effectLst/>
              <a:uLnTx/>
              <a:uFillTx/>
              <a:latin typeface="Ali_K_Samik"/>
              <a:ea typeface="+mn-ea"/>
              <a:cs typeface="+mn-cs"/>
            </a:endParaRPr>
          </a:p>
          <a:p>
            <a:endParaRPr lang="en-US" dirty="0"/>
          </a:p>
        </p:txBody>
      </p:sp>
    </p:spTree>
    <p:extLst>
      <p:ext uri="{BB962C8B-B14F-4D97-AF65-F5344CB8AC3E}">
        <p14:creationId xmlns:p14="http://schemas.microsoft.com/office/powerpoint/2010/main" val="2689112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4892" y="1600201"/>
            <a:ext cx="11417508" cy="5475156"/>
          </a:xfrm>
        </p:spPr>
        <p:txBody>
          <a:bodyPr>
            <a:noAutofit/>
          </a:bodyPr>
          <a:lstStyle/>
          <a:p>
            <a:pPr indent="180340" algn="justLow" rtl="1">
              <a:lnSpc>
                <a:spcPct val="150000"/>
              </a:lnSpc>
              <a:spcAft>
                <a:spcPts val="300"/>
              </a:spcAft>
            </a:pPr>
            <a:r>
              <a:rPr lang="ar-IQ" sz="2400" dirty="0">
                <a:solidFill>
                  <a:srgbClr val="000000"/>
                </a:solidFill>
                <a:latin typeface="Ali_K_Samik"/>
                <a:ea typeface="Times New Roman"/>
              </a:rPr>
              <a:t>2</a:t>
            </a:r>
            <a:r>
              <a:rPr lang="ar-JO" sz="2400" dirty="0">
                <a:solidFill>
                  <a:srgbClr val="000000"/>
                </a:solidFill>
                <a:latin typeface="Ali_K_Samik"/>
                <a:ea typeface="Times New Roman"/>
              </a:rPr>
              <a:t>- </a:t>
            </a:r>
            <a:r>
              <a:rPr lang="ar-SA" sz="2400" dirty="0">
                <a:solidFill>
                  <a:srgbClr val="000000"/>
                </a:solidFill>
                <a:latin typeface="Ali_K_Samik"/>
                <a:ea typeface="Times New Roman"/>
              </a:rPr>
              <a:t>كە كەسێك كەسێكى تر دەكوژێ ئەوە لەڕاستیدا چاو لە خەڵكێكى تر دەكاتەوە كە پێش ئەو ئەم كارەیان كردووە، هەرگیز ئەم كارەشى نەدەكرد ئەگەر نەیزانیبا خەڵكێكى تر پێش ئەو ئەم كارەیان كردووە.</a:t>
            </a:r>
            <a:endParaRPr lang="en-US" sz="2400" dirty="0">
              <a:latin typeface="Ali_K_Samik"/>
              <a:ea typeface="Times New Roman"/>
              <a:cs typeface="Ali_K_Sahifa Bold"/>
            </a:endParaRPr>
          </a:p>
          <a:p>
            <a:pPr indent="180340" algn="justLow" rtl="1">
              <a:lnSpc>
                <a:spcPct val="150000"/>
              </a:lnSpc>
              <a:spcAft>
                <a:spcPts val="300"/>
              </a:spcAft>
            </a:pPr>
            <a:r>
              <a:rPr lang="ar-SA" sz="2400" b="1" u="sng" dirty="0">
                <a:solidFill>
                  <a:srgbClr val="FF0000"/>
                </a:solidFill>
                <a:highlight>
                  <a:srgbClr val="FFFF00"/>
                </a:highlight>
                <a:latin typeface="Times New Roman"/>
                <a:ea typeface="Times New Roman"/>
              </a:rPr>
              <a:t>چاولێكردنەوە، لەدیدى تارد، بەپێى سێ دەستوورى جێگیر پەیدا دەبێ:</a:t>
            </a:r>
            <a:endParaRPr lang="en-US" sz="2400" b="1" u="sng" dirty="0">
              <a:solidFill>
                <a:srgbClr val="FF0000"/>
              </a:solidFill>
              <a:highlight>
                <a:srgbClr val="FFFF00"/>
              </a:highlight>
              <a:latin typeface="Times New Roman"/>
              <a:ea typeface="Times New Roman"/>
              <a:cs typeface="Ali_K_Sahifa Bold"/>
            </a:endParaRPr>
          </a:p>
          <a:p>
            <a:pPr algn="justLow" rtl="1">
              <a:lnSpc>
                <a:spcPct val="150000"/>
              </a:lnSpc>
              <a:spcAft>
                <a:spcPts val="300"/>
              </a:spcAft>
              <a:buFont typeface="Symbol"/>
              <a:buChar char=""/>
            </a:pPr>
            <a:r>
              <a:rPr lang="ar-SA" sz="2400" b="1" dirty="0">
                <a:solidFill>
                  <a:srgbClr val="FF0000"/>
                </a:solidFill>
                <a:latin typeface="Times New Roman"/>
                <a:ea typeface="Times New Roman"/>
              </a:rPr>
              <a:t>دەستوورى یەكەمیان</a:t>
            </a:r>
            <a:r>
              <a:rPr lang="ar-SA" sz="2400" dirty="0">
                <a:solidFill>
                  <a:srgbClr val="000000"/>
                </a:solidFill>
                <a:highlight>
                  <a:srgbClr val="00FFFF"/>
                </a:highlight>
                <a:latin typeface="Times New Roman"/>
                <a:ea typeface="Times New Roman"/>
              </a:rPr>
              <a:t> ئەوەیە كە </a:t>
            </a:r>
            <a:r>
              <a:rPr lang="ar-SA" sz="2400" b="1" u="sng" dirty="0">
                <a:solidFill>
                  <a:srgbClr val="000000"/>
                </a:solidFill>
                <a:highlight>
                  <a:srgbClr val="00FFFF"/>
                </a:highlight>
                <a:latin typeface="Times New Roman"/>
                <a:ea typeface="Times New Roman"/>
              </a:rPr>
              <a:t>هەرچەندە تێكەڵی و هاموشۆى نێوان كەسەكان زیاترو پتەوتر بێت ئەوەندە زیاتر چاو لەیەكترى دەكەنەو</a:t>
            </a:r>
            <a:r>
              <a:rPr lang="ar-SA" sz="2400" b="1" u="sng" dirty="0">
                <a:solidFill>
                  <a:srgbClr val="000000"/>
                </a:solidFill>
                <a:latin typeface="Times New Roman"/>
                <a:ea typeface="Times New Roman"/>
              </a:rPr>
              <a:t>ە</a:t>
            </a:r>
            <a:r>
              <a:rPr lang="ar-JO" sz="2400" dirty="0">
                <a:solidFill>
                  <a:srgbClr val="000000"/>
                </a:solidFill>
                <a:latin typeface="Times New Roman"/>
                <a:ea typeface="Times New Roman"/>
              </a:rPr>
              <a:t>.</a:t>
            </a:r>
            <a:endParaRPr lang="ar-IQ" sz="2400" dirty="0">
              <a:solidFill>
                <a:srgbClr val="000000"/>
              </a:solidFill>
              <a:latin typeface="Times New Roman"/>
              <a:ea typeface="Times New Roman"/>
            </a:endParaRPr>
          </a:p>
          <a:p>
            <a:pPr algn="justLow" rtl="1">
              <a:lnSpc>
                <a:spcPct val="150000"/>
              </a:lnSpc>
              <a:spcAft>
                <a:spcPts val="300"/>
              </a:spcAft>
              <a:buFont typeface="Symbol"/>
              <a:buChar char=""/>
            </a:pPr>
            <a:r>
              <a:rPr lang="ar-SA" sz="2400" b="1" dirty="0">
                <a:solidFill>
                  <a:srgbClr val="FF0000"/>
                </a:solidFill>
                <a:latin typeface="Times New Roman"/>
                <a:ea typeface="Times New Roman"/>
              </a:rPr>
              <a:t>دەستوورى دووەمیش </a:t>
            </a:r>
            <a:r>
              <a:rPr lang="ar-SA" sz="2400" dirty="0">
                <a:solidFill>
                  <a:srgbClr val="000000"/>
                </a:solidFill>
                <a:latin typeface="Times New Roman"/>
                <a:ea typeface="Times New Roman"/>
              </a:rPr>
              <a:t>ئەوەیە كە</a:t>
            </a:r>
            <a:r>
              <a:rPr lang="ar-SA" sz="2400" dirty="0">
                <a:solidFill>
                  <a:srgbClr val="000000"/>
                </a:solidFill>
                <a:highlight>
                  <a:srgbClr val="00FFFF"/>
                </a:highlight>
                <a:latin typeface="Times New Roman"/>
                <a:ea typeface="Times New Roman"/>
              </a:rPr>
              <a:t> </a:t>
            </a:r>
            <a:r>
              <a:rPr lang="ar-SA" sz="2400" b="1" u="sng" dirty="0">
                <a:solidFill>
                  <a:srgbClr val="000000"/>
                </a:solidFill>
                <a:highlight>
                  <a:srgbClr val="00FFFF"/>
                </a:highlight>
                <a:latin typeface="Times New Roman"/>
                <a:ea typeface="Times New Roman"/>
              </a:rPr>
              <a:t>چاولێكەرى لەسەرەوە بۆ خوارەوەیە</a:t>
            </a:r>
            <a:r>
              <a:rPr lang="ar-IQ" sz="2400" b="1" u="sng" dirty="0">
                <a:solidFill>
                  <a:srgbClr val="000000"/>
                </a:solidFill>
                <a:highlight>
                  <a:srgbClr val="00FFFF"/>
                </a:highlight>
                <a:latin typeface="Times New Roman"/>
                <a:ea typeface="Times New Roman"/>
              </a:rPr>
              <a:t> دةكوازريتةوة</a:t>
            </a:r>
            <a:r>
              <a:rPr lang="ar-JO" sz="2400" b="1" u="sng" dirty="0">
                <a:solidFill>
                  <a:srgbClr val="000000"/>
                </a:solidFill>
                <a:highlight>
                  <a:srgbClr val="00FFFF"/>
                </a:highlight>
                <a:latin typeface="Times New Roman"/>
                <a:ea typeface="Times New Roman"/>
              </a:rPr>
              <a:t>.</a:t>
            </a:r>
            <a:r>
              <a:rPr lang="ar-SA" sz="2400" b="1" u="sng" dirty="0">
                <a:solidFill>
                  <a:srgbClr val="000000"/>
                </a:solidFill>
                <a:latin typeface="Times New Roman"/>
                <a:ea typeface="Times New Roman"/>
              </a:rPr>
              <a:t> </a:t>
            </a:r>
            <a:endParaRPr lang="ar-IQ" sz="2400" b="1" u="sng" dirty="0">
              <a:solidFill>
                <a:srgbClr val="000000"/>
              </a:solidFill>
              <a:latin typeface="Times New Roman"/>
              <a:ea typeface="Times New Roman"/>
            </a:endParaRPr>
          </a:p>
          <a:p>
            <a:pPr algn="justLow" rtl="1">
              <a:lnSpc>
                <a:spcPct val="150000"/>
              </a:lnSpc>
              <a:spcAft>
                <a:spcPts val="300"/>
              </a:spcAft>
              <a:buFont typeface="Symbol"/>
              <a:buChar char=""/>
            </a:pPr>
            <a:r>
              <a:rPr lang="ar-SA" sz="2400" dirty="0">
                <a:solidFill>
                  <a:srgbClr val="FF0000"/>
                </a:solidFill>
                <a:latin typeface="Times New Roman"/>
                <a:ea typeface="Times New Roman"/>
              </a:rPr>
              <a:t>دەستوورى سێیەمیش دەڵێ</a:t>
            </a:r>
            <a:r>
              <a:rPr lang="ar-SA" sz="2400" dirty="0">
                <a:solidFill>
                  <a:srgbClr val="000000"/>
                </a:solidFill>
                <a:latin typeface="Times New Roman"/>
                <a:ea typeface="Times New Roman"/>
              </a:rPr>
              <a:t>: </a:t>
            </a:r>
            <a:r>
              <a:rPr lang="ar-SA" sz="2400" b="1" u="sng" dirty="0">
                <a:solidFill>
                  <a:srgbClr val="000000"/>
                </a:solidFill>
                <a:highlight>
                  <a:srgbClr val="00FFFF"/>
                </a:highlight>
                <a:latin typeface="Times New Roman"/>
                <a:ea typeface="Times New Roman"/>
              </a:rPr>
              <a:t>مۆدێل و نەریت و خوە كۆمەلاَیەتیەكان تێكەڵ دەبن و، ململانێ لەگەڵ یەكترى دەكەن و جێگەى یەكترى دەگرنەوە</a:t>
            </a:r>
            <a:r>
              <a:rPr lang="ar-JO" sz="2400" b="1" u="sng" dirty="0">
                <a:solidFill>
                  <a:srgbClr val="000000"/>
                </a:solidFill>
                <a:highlight>
                  <a:srgbClr val="00FFFF"/>
                </a:highlight>
                <a:latin typeface="Times New Roman"/>
                <a:ea typeface="Times New Roman"/>
              </a:rPr>
              <a:t>.</a:t>
            </a:r>
            <a:endParaRPr lang="en-US" sz="2400" dirty="0">
              <a:highlight>
                <a:srgbClr val="00FFFF"/>
              </a:highlight>
              <a:latin typeface="Times New Roman"/>
              <a:ea typeface="Times New Roman"/>
              <a:cs typeface="Ali_K_Sahifa Bold"/>
            </a:endParaRPr>
          </a:p>
          <a:p>
            <a:pPr algn="r" rtl="1"/>
            <a:endParaRPr lang="en-US" sz="2400" dirty="0"/>
          </a:p>
        </p:txBody>
      </p:sp>
    </p:spTree>
    <p:extLst>
      <p:ext uri="{BB962C8B-B14F-4D97-AF65-F5344CB8AC3E}">
        <p14:creationId xmlns:p14="http://schemas.microsoft.com/office/powerpoint/2010/main" val="130325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indent="-342900" rtl="1">
              <a:lnSpc>
                <a:spcPct val="150000"/>
              </a:lnSpc>
              <a:spcBef>
                <a:spcPct val="20000"/>
              </a:spcBef>
            </a:pPr>
            <a:r>
              <a:rPr lang="ar-SA" sz="3200" b="1" kern="0" dirty="0">
                <a:solidFill>
                  <a:srgbClr val="FF0000"/>
                </a:solidFill>
                <a:latin typeface="Times New Roman"/>
                <a:ea typeface="Times New Roman"/>
                <a:cs typeface="Arial"/>
              </a:rPr>
              <a:t>لایەنە چاكەكانى بیردۆزەكە:</a:t>
            </a:r>
            <a:br>
              <a:rPr lang="en-US" sz="3200" b="1" kern="0" dirty="0">
                <a:solidFill>
                  <a:srgbClr val="FF0000"/>
                </a:solidFill>
                <a:latin typeface="Times New Roman"/>
                <a:ea typeface="Times New Roman"/>
                <a:cs typeface="Ali_K_Samik"/>
              </a:rPr>
            </a:br>
            <a:endParaRPr lang="en-US" sz="3200" dirty="0">
              <a:solidFill>
                <a:srgbClr val="FF0000"/>
              </a:solidFill>
            </a:endParaRPr>
          </a:p>
        </p:txBody>
      </p:sp>
      <p:sp>
        <p:nvSpPr>
          <p:cNvPr id="3" name="Content Placeholder 2"/>
          <p:cNvSpPr>
            <a:spLocks noGrp="1"/>
          </p:cNvSpPr>
          <p:nvPr>
            <p:ph idx="1"/>
          </p:nvPr>
        </p:nvSpPr>
        <p:spPr/>
        <p:txBody>
          <a:bodyPr>
            <a:normAutofit/>
          </a:bodyPr>
          <a:lstStyle/>
          <a:p>
            <a:pPr indent="180340" algn="justLow" rtl="1">
              <a:lnSpc>
                <a:spcPct val="150000"/>
              </a:lnSpc>
              <a:spcAft>
                <a:spcPts val="300"/>
              </a:spcAft>
            </a:pPr>
            <a:r>
              <a:rPr lang="ar-JO" sz="2800" dirty="0">
                <a:solidFill>
                  <a:srgbClr val="000000"/>
                </a:solidFill>
                <a:latin typeface="Times New Roman"/>
                <a:ea typeface="Times New Roman"/>
              </a:rPr>
              <a:t>1-</a:t>
            </a:r>
            <a:r>
              <a:rPr lang="ar-JO" sz="2800" dirty="0">
                <a:solidFill>
                  <a:srgbClr val="000000"/>
                </a:solidFill>
                <a:highlight>
                  <a:srgbClr val="FFFF00"/>
                </a:highlight>
                <a:latin typeface="Times New Roman"/>
                <a:ea typeface="Times New Roman"/>
              </a:rPr>
              <a:t> </a:t>
            </a:r>
            <a:r>
              <a:rPr lang="ar-SA" sz="2800" dirty="0">
                <a:solidFill>
                  <a:srgbClr val="000000"/>
                </a:solidFill>
                <a:highlight>
                  <a:srgbClr val="FFFF00"/>
                </a:highlight>
                <a:latin typeface="Times New Roman"/>
                <a:ea typeface="Times New Roman"/>
              </a:rPr>
              <a:t>بیردۆزەكەى تارد لەزۆر ڕووەوە ڕاستە، ئەوەتا توێژینەوەكان سەلماندوویانە زۆر تاوان هەن بەهەمان ڕێگا بلاَو دەبنەوە بەتایبەتى تاوانەكانى خۆكوژی، ماددە سڕكەرەكان (المخدرات)، دەرۆزەكردن، ڕفاندن، قومار، بەرتیل، تۆڵە كوشتن و تاوانە ئابووریەكان (الجرائم الإقتصادیە).</a:t>
            </a:r>
            <a:endParaRPr lang="ar-JO" sz="2800" dirty="0">
              <a:solidFill>
                <a:srgbClr val="000000"/>
              </a:solidFill>
              <a:highlight>
                <a:srgbClr val="FFFF00"/>
              </a:highlight>
              <a:latin typeface="Times New Roman"/>
              <a:ea typeface="Times New Roman"/>
            </a:endParaRPr>
          </a:p>
          <a:p>
            <a:pPr indent="180340" algn="justLow" rtl="1">
              <a:lnSpc>
                <a:spcPct val="150000"/>
              </a:lnSpc>
              <a:spcAft>
                <a:spcPts val="300"/>
              </a:spcAft>
            </a:pPr>
            <a:endParaRPr lang="en-US" sz="2400" dirty="0">
              <a:latin typeface="Times New Roman"/>
              <a:ea typeface="Times New Roman"/>
              <a:cs typeface="Ali_K_Sahifa Bold"/>
            </a:endParaRPr>
          </a:p>
          <a:p>
            <a:endParaRPr lang="en-US" dirty="0"/>
          </a:p>
        </p:txBody>
      </p:sp>
    </p:spTree>
    <p:extLst>
      <p:ext uri="{BB962C8B-B14F-4D97-AF65-F5344CB8AC3E}">
        <p14:creationId xmlns:p14="http://schemas.microsoft.com/office/powerpoint/2010/main" val="2315756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9823" y="1600201"/>
            <a:ext cx="11312577" cy="4525963"/>
          </a:xfrm>
        </p:spPr>
        <p:txBody>
          <a:bodyPr>
            <a:normAutofit fontScale="92500"/>
          </a:bodyPr>
          <a:lstStyle/>
          <a:p>
            <a:pPr algn="just" rtl="1"/>
            <a:r>
              <a:rPr lang="ar-JO" dirty="0">
                <a:solidFill>
                  <a:srgbClr val="000000"/>
                </a:solidFill>
                <a:highlight>
                  <a:srgbClr val="FFFF00"/>
                </a:highlight>
                <a:ea typeface="Calibri"/>
              </a:rPr>
              <a:t>2- </a:t>
            </a:r>
            <a:r>
              <a:rPr lang="ar-SA" dirty="0">
                <a:solidFill>
                  <a:srgbClr val="000000"/>
                </a:solidFill>
                <a:highlight>
                  <a:srgbClr val="FFFF00"/>
                </a:highlight>
                <a:ea typeface="Calibri"/>
              </a:rPr>
              <a:t>ئەزموون پێمان دەڵێ كە چاولێكەرى هێزێكى گەورەى هەیە لە بەرپاكردنى تاوان، </a:t>
            </a:r>
            <a:endParaRPr lang="ar-JO" dirty="0">
              <a:solidFill>
                <a:srgbClr val="000000"/>
              </a:solidFill>
              <a:highlight>
                <a:srgbClr val="FFFF00"/>
              </a:highlight>
              <a:ea typeface="Calibri"/>
            </a:endParaRPr>
          </a:p>
          <a:p>
            <a:pPr algn="just" rtl="1"/>
            <a:r>
              <a:rPr lang="ar-SA" dirty="0">
                <a:solidFill>
                  <a:srgbClr val="000000"/>
                </a:solidFill>
                <a:ea typeface="Calibri"/>
              </a:rPr>
              <a:t>بۆ نموونە لە بەسەرهاتى باناوبانگى بلازینگ كاڕ (</a:t>
            </a:r>
            <a:r>
              <a:rPr lang="en-US" b="1" dirty="0">
                <a:latin typeface="Arial"/>
                <a:ea typeface="Calibri"/>
              </a:rPr>
              <a:t>Blazing Car</a:t>
            </a:r>
            <a:r>
              <a:rPr lang="ar-SA" dirty="0">
                <a:solidFill>
                  <a:srgbClr val="000000"/>
                </a:solidFill>
                <a:ea typeface="Calibri"/>
              </a:rPr>
              <a:t>) (لە ئەڵمانیا ساڵی 1929) كە قوربانیەكە لەناو ئۆتۆمبێڵ تا مردن گڕی تێبەردرابوو ئەمەش بۆ بەدەستهێنانى پارەى كۆمپانیای تەئمین، لە سێدارەدانى تاوانبارەكەى ڕێگەى لە ڕۆس (</a:t>
            </a:r>
            <a:r>
              <a:rPr lang="en-US" b="1" dirty="0">
                <a:latin typeface="Arial"/>
                <a:ea typeface="Calibri"/>
              </a:rPr>
              <a:t>Rouse</a:t>
            </a:r>
            <a:r>
              <a:rPr lang="ar-SA" dirty="0">
                <a:solidFill>
                  <a:srgbClr val="000000"/>
                </a:solidFill>
                <a:ea typeface="Calibri"/>
              </a:rPr>
              <a:t>) نەگرت ساڵی 1931 هەمان كارى بەد لە بەریتانیا دووبارە بكاتەوە.</a:t>
            </a:r>
            <a:endParaRPr lang="ar-JO" dirty="0">
              <a:solidFill>
                <a:srgbClr val="000000"/>
              </a:solidFill>
              <a:ea typeface="Calibri"/>
            </a:endParaRPr>
          </a:p>
          <a:p>
            <a:pPr algn="just" rtl="1"/>
            <a:r>
              <a:rPr lang="ar-SA" dirty="0">
                <a:solidFill>
                  <a:srgbClr val="000000"/>
                </a:solidFill>
                <a:ea typeface="Calibri"/>
              </a:rPr>
              <a:t> لەساڵى (1927)یش لە ئەمریكا كچێكى دوازدە سالاَن پارچەپارچە كراو فڕێ درا. ئیدى مەسەلەكە بە مانشێتى گەورەگەورە لە ڕۆژنامە ئەمریكاییەكان بلاَوكرایەوە بەچەشنێك تاوانبارەكە بووە پاڵەوانێكى میللیی ناودار. دواى دادگاییكردن بەماوەیەكى كورت چەندین تاوانى هاوبابەت و هەمەچەشن لە ئەمریكا ئەنجام درا</a:t>
            </a:r>
            <a:r>
              <a:rPr lang="ar-IQ" dirty="0">
                <a:solidFill>
                  <a:srgbClr val="000000"/>
                </a:solidFill>
                <a:ea typeface="Calibri"/>
              </a:rPr>
              <a:t>.</a:t>
            </a:r>
            <a:endParaRPr lang="en-US" dirty="0"/>
          </a:p>
        </p:txBody>
      </p:sp>
    </p:spTree>
    <p:extLst>
      <p:ext uri="{BB962C8B-B14F-4D97-AF65-F5344CB8AC3E}">
        <p14:creationId xmlns:p14="http://schemas.microsoft.com/office/powerpoint/2010/main" val="2901879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indent="-342900" rtl="1">
              <a:lnSpc>
                <a:spcPct val="150000"/>
              </a:lnSpc>
              <a:spcBef>
                <a:spcPct val="20000"/>
              </a:spcBef>
            </a:pPr>
            <a:r>
              <a:rPr lang="ar-SA" sz="2800" b="1" kern="0" dirty="0">
                <a:solidFill>
                  <a:srgbClr val="FF0000"/>
                </a:solidFill>
                <a:latin typeface="Times New Roman"/>
                <a:ea typeface="Times New Roman"/>
                <a:cs typeface="Arial"/>
              </a:rPr>
              <a:t>ئەو ڕەخنانەى لێی دەگیرێ:</a:t>
            </a:r>
            <a:br>
              <a:rPr lang="en-US" sz="2800" b="1" kern="0" dirty="0">
                <a:solidFill>
                  <a:srgbClr val="FF0000"/>
                </a:solidFill>
                <a:latin typeface="Times New Roman"/>
                <a:ea typeface="Times New Roman"/>
                <a:cs typeface="Ali_K_Samik"/>
              </a:rPr>
            </a:br>
            <a:endParaRPr lang="en-US" sz="2800" dirty="0">
              <a:solidFill>
                <a:srgbClr val="FF0000"/>
              </a:solidFill>
            </a:endParaRPr>
          </a:p>
        </p:txBody>
      </p:sp>
      <p:sp>
        <p:nvSpPr>
          <p:cNvPr id="3" name="Content Placeholder 2"/>
          <p:cNvSpPr>
            <a:spLocks noGrp="1"/>
          </p:cNvSpPr>
          <p:nvPr>
            <p:ph idx="1"/>
          </p:nvPr>
        </p:nvSpPr>
        <p:spPr>
          <a:xfrm>
            <a:off x="329784" y="1143001"/>
            <a:ext cx="11252616" cy="4983163"/>
          </a:xfrm>
        </p:spPr>
        <p:txBody>
          <a:bodyPr>
            <a:noAutofit/>
          </a:bodyPr>
          <a:lstStyle/>
          <a:p>
            <a:pPr algn="justLow" rtl="1">
              <a:lnSpc>
                <a:spcPct val="150000"/>
              </a:lnSpc>
              <a:spcAft>
                <a:spcPts val="300"/>
              </a:spcAft>
              <a:buFont typeface="+mj-lt"/>
              <a:buAutoNum type="arabicPeriod"/>
            </a:pPr>
            <a:r>
              <a:rPr lang="ar-SA" sz="2400" dirty="0">
                <a:solidFill>
                  <a:srgbClr val="000000"/>
                </a:solidFill>
                <a:latin typeface="Times New Roman"/>
                <a:ea typeface="Times New Roman"/>
              </a:rPr>
              <a:t>ئەو دەڵێ</a:t>
            </a:r>
            <a:r>
              <a:rPr lang="ar-SA" sz="2400" dirty="0">
                <a:solidFill>
                  <a:srgbClr val="FF0000"/>
                </a:solidFill>
                <a:latin typeface="Times New Roman"/>
                <a:ea typeface="Times New Roman"/>
              </a:rPr>
              <a:t> سەرجەم نەریت و ڕەفتارەكانى مرۆڤ بە چاولێكەرى بۆى درووست دەبێت</a:t>
            </a:r>
            <a:r>
              <a:rPr lang="ar-SA" sz="2400" dirty="0">
                <a:solidFill>
                  <a:srgbClr val="000000"/>
                </a:solidFill>
                <a:latin typeface="Times New Roman"/>
                <a:ea typeface="Times New Roman"/>
              </a:rPr>
              <a:t> كەچی زۆر نەریت و ڕەفتار هەن بە چاولێكەرى درووست نابن، بۆ نموونە خۆكوژی و مەى خواردنەوەو دەرۆزە كردن زۆر جار پاڵنەرى ئابووری و كۆمەلاَیەتیان بەدواوەیە نەك چاولێكەرى.</a:t>
            </a:r>
            <a:r>
              <a:rPr lang="ar-IQ" sz="2400" b="1" dirty="0">
                <a:solidFill>
                  <a:srgbClr val="000000"/>
                </a:solidFill>
                <a:latin typeface="Times New Roman"/>
                <a:ea typeface="Times New Roman"/>
              </a:rPr>
              <a:t>(اهمل العوامل النفسية والاجتماعية والاقتصادية الذي هو سبب رئيسى لارتكاب بعض الجرائم)</a:t>
            </a:r>
            <a:endParaRPr lang="en-US" sz="2400" b="1" dirty="0">
              <a:latin typeface="Times New Roman"/>
              <a:ea typeface="Times New Roman"/>
              <a:cs typeface="Ali_K_Sahifa Bold"/>
            </a:endParaRPr>
          </a:p>
          <a:p>
            <a:pPr marL="408940" indent="180340" algn="justLow" rtl="1">
              <a:lnSpc>
                <a:spcPct val="150000"/>
              </a:lnSpc>
              <a:spcAft>
                <a:spcPts val="300"/>
              </a:spcAft>
            </a:pPr>
            <a:r>
              <a:rPr lang="ar-JO" sz="2400" dirty="0">
                <a:solidFill>
                  <a:srgbClr val="000000"/>
                </a:solidFill>
                <a:latin typeface="Times New Roman"/>
                <a:ea typeface="Times New Roman"/>
              </a:rPr>
              <a:t>2- </a:t>
            </a:r>
            <a:r>
              <a:rPr lang="ar-SA" sz="2400" dirty="0">
                <a:solidFill>
                  <a:srgbClr val="000000"/>
                </a:solidFill>
                <a:latin typeface="Times New Roman"/>
                <a:ea typeface="Times New Roman"/>
              </a:rPr>
              <a:t>هەر لەسەر هەمان بنچینەش بیردۆزەكەى تارد ناتوانێ هۆى یەكەم تاوان لەمێژوو شی بكاتەوە، هەمان شتیش بەگوێرەى ئەو تاوانانەى لەكۆمەڵگا دێهاتیەكان و كۆمەڵگا داخراوەكان ئەنجام دەدرێن.</a:t>
            </a:r>
            <a:r>
              <a:rPr lang="ar-IQ" sz="2400" dirty="0">
                <a:solidFill>
                  <a:srgbClr val="000000"/>
                </a:solidFill>
                <a:latin typeface="Times New Roman"/>
                <a:ea typeface="Times New Roman"/>
              </a:rPr>
              <a:t> (</a:t>
            </a:r>
            <a:r>
              <a:rPr lang="ar-IQ" sz="2400" b="1" dirty="0">
                <a:solidFill>
                  <a:srgbClr val="000000"/>
                </a:solidFill>
                <a:latin typeface="Times New Roman"/>
                <a:ea typeface="Times New Roman"/>
              </a:rPr>
              <a:t> ان هذه النظرية احادية الجانب فهي لا تستطيع ان تفسر لنا كل انماط الجريمة </a:t>
            </a:r>
            <a:r>
              <a:rPr lang="ar-IQ" sz="2400" dirty="0">
                <a:solidFill>
                  <a:srgbClr val="000000"/>
                </a:solidFill>
                <a:latin typeface="Times New Roman"/>
                <a:ea typeface="Times New Roman"/>
              </a:rPr>
              <a:t>).</a:t>
            </a:r>
            <a:endParaRPr lang="ar-JO" sz="2400" dirty="0">
              <a:solidFill>
                <a:srgbClr val="000000"/>
              </a:solidFill>
              <a:latin typeface="Times New Roman"/>
              <a:ea typeface="Times New Roman"/>
            </a:endParaRPr>
          </a:p>
          <a:p>
            <a:pPr marL="408940" indent="180340" algn="justLow" rtl="1">
              <a:lnSpc>
                <a:spcPct val="150000"/>
              </a:lnSpc>
              <a:spcAft>
                <a:spcPts val="300"/>
              </a:spcAft>
            </a:pPr>
            <a:r>
              <a:rPr lang="ar-JO" sz="2400" dirty="0">
                <a:solidFill>
                  <a:srgbClr val="000000"/>
                </a:solidFill>
                <a:latin typeface="Times New Roman"/>
                <a:ea typeface="Times New Roman"/>
              </a:rPr>
              <a:t>3</a:t>
            </a:r>
            <a:endParaRPr lang="en-US" sz="2400" dirty="0"/>
          </a:p>
        </p:txBody>
      </p:sp>
    </p:spTree>
    <p:extLst>
      <p:ext uri="{BB962C8B-B14F-4D97-AF65-F5344CB8AC3E}">
        <p14:creationId xmlns:p14="http://schemas.microsoft.com/office/powerpoint/2010/main" val="252746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E562E-08C7-BD38-DA64-56CE16E508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4269F7A-11DB-C18C-5755-72D50A695800}"/>
              </a:ext>
            </a:extLst>
          </p:cNvPr>
          <p:cNvSpPr>
            <a:spLocks noGrp="1"/>
          </p:cNvSpPr>
          <p:nvPr>
            <p:ph idx="1"/>
          </p:nvPr>
        </p:nvSpPr>
        <p:spPr/>
        <p:txBody>
          <a:bodyPr/>
          <a:lstStyle/>
          <a:p>
            <a:pPr algn="r" rtl="1"/>
            <a:r>
              <a:rPr lang="ar-IQ" sz="3200" dirty="0">
                <a:solidFill>
                  <a:srgbClr val="000000"/>
                </a:solidFill>
                <a:latin typeface="Times New Roman"/>
                <a:ea typeface="Times New Roman"/>
              </a:rPr>
              <a:t>3</a:t>
            </a:r>
            <a:r>
              <a:rPr lang="ar-JO" sz="3200" dirty="0">
                <a:solidFill>
                  <a:srgbClr val="000000"/>
                </a:solidFill>
                <a:latin typeface="Times New Roman"/>
                <a:ea typeface="Times New Roman"/>
              </a:rPr>
              <a:t>- </a:t>
            </a:r>
            <a:r>
              <a:rPr lang="ar-SA" sz="3200" dirty="0">
                <a:solidFill>
                  <a:srgbClr val="000000"/>
                </a:solidFill>
                <a:latin typeface="Times New Roman"/>
                <a:ea typeface="Times New Roman"/>
              </a:rPr>
              <a:t>لەلایەكى تر؛ ئەوە ڕاست نیە كە مرۆڤەكان هەموویان بەیەك پلەو كوێرانە مل دەدەنە چاولێكەرى، بەڵكو ئەمە</a:t>
            </a:r>
            <a:r>
              <a:rPr lang="ar-SA" sz="3200" dirty="0">
                <a:solidFill>
                  <a:srgbClr val="000000"/>
                </a:solidFill>
                <a:highlight>
                  <a:srgbClr val="FFFF00"/>
                </a:highlight>
                <a:latin typeface="Times New Roman"/>
                <a:ea typeface="Times New Roman"/>
              </a:rPr>
              <a:t> بەئاستى ڕۆشنبیری و ڕادەى پتەوى كەسایەتى هەریەكەیانەوە بەندە</a:t>
            </a:r>
            <a:r>
              <a:rPr lang="ar-SA" sz="3200" dirty="0">
                <a:solidFill>
                  <a:srgbClr val="000000"/>
                </a:solidFill>
                <a:latin typeface="Times New Roman"/>
                <a:ea typeface="Times New Roman"/>
              </a:rPr>
              <a:t>، ئی وا هەیە بیردەكاتەوەو نەریتێك بە ڕەوا نەزانێ وەرى ناگرێ. هەربۆیەش تارد نەیتوانی وەلاَمى ئەم پرسیارە بداتەوە: بۆچی ئەوانەى تاوان دەكەن ژمارەیەكى كەمى خەڵكن و بۆچى زۆربەى هەرە زۆرى خەڵك قایل نابێ تاوان بكات؟!</a:t>
            </a:r>
            <a:endParaRPr lang="en-US" sz="3200" dirty="0">
              <a:latin typeface="Times New Roman"/>
              <a:ea typeface="Times New Roman"/>
              <a:cs typeface="Ali_K_Sahifa Bold"/>
            </a:endParaRPr>
          </a:p>
          <a:p>
            <a:pPr algn="r" rtl="1"/>
            <a:endParaRPr lang="en-US" dirty="0"/>
          </a:p>
        </p:txBody>
      </p:sp>
    </p:spTree>
    <p:extLst>
      <p:ext uri="{BB962C8B-B14F-4D97-AF65-F5344CB8AC3E}">
        <p14:creationId xmlns:p14="http://schemas.microsoft.com/office/powerpoint/2010/main" val="1085417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568</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Ali_K_Samik</vt:lpstr>
      <vt:lpstr>Arial</vt:lpstr>
      <vt:lpstr>Calibri</vt:lpstr>
      <vt:lpstr>Calibri Light</vt:lpstr>
      <vt:lpstr>Symbol</vt:lpstr>
      <vt:lpstr>Times New Roman</vt:lpstr>
      <vt:lpstr>Office Theme</vt:lpstr>
      <vt:lpstr>1_Office Theme</vt:lpstr>
      <vt:lpstr>PowerPoint Presentation</vt:lpstr>
      <vt:lpstr>PowerPoint Presentation</vt:lpstr>
      <vt:lpstr>PowerPoint Presentation</vt:lpstr>
      <vt:lpstr>لایەنە چاكەكانى بیردۆزەكە: </vt:lpstr>
      <vt:lpstr>PowerPoint Presentation</vt:lpstr>
      <vt:lpstr>ئەو ڕەخنانەى لێی دەگیرێ: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5</cp:revision>
  <dcterms:created xsi:type="dcterms:W3CDTF">2025-02-23T10:36:25Z</dcterms:created>
  <dcterms:modified xsi:type="dcterms:W3CDTF">2025-02-24T15:59:02Z</dcterms:modified>
</cp:coreProperties>
</file>