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3" r:id="rId2"/>
    <p:sldId id="330" r:id="rId3"/>
    <p:sldId id="324" r:id="rId4"/>
    <p:sldId id="327" r:id="rId5"/>
    <p:sldId id="325" r:id="rId6"/>
    <p:sldId id="326" r:id="rId7"/>
    <p:sldId id="257" r:id="rId8"/>
    <p:sldId id="258" r:id="rId9"/>
    <p:sldId id="329" r:id="rId10"/>
    <p:sldId id="328" r:id="rId11"/>
    <p:sldId id="331" r:id="rId12"/>
    <p:sldId id="337" r:id="rId13"/>
    <p:sldId id="335" r:id="rId14"/>
    <p:sldId id="338" r:id="rId15"/>
    <p:sldId id="339" r:id="rId16"/>
    <p:sldId id="342" r:id="rId17"/>
    <p:sldId id="340" r:id="rId18"/>
    <p:sldId id="343" r:id="rId19"/>
    <p:sldId id="341"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3" autoAdjust="0"/>
    <p:restoredTop sz="94660"/>
  </p:normalViewPr>
  <p:slideViewPr>
    <p:cSldViewPr snapToGrid="0">
      <p:cViewPr varScale="1">
        <p:scale>
          <a:sx n="64" d="100"/>
          <a:sy n="64" d="100"/>
        </p:scale>
        <p:origin x="98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9534A-CB81-1C18-BC61-0363C61D584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C4A5BE8-BF18-4F64-3EF4-04499238DC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192C8E7-B083-F5EC-5926-F424219D30B8}"/>
              </a:ext>
            </a:extLst>
          </p:cNvPr>
          <p:cNvSpPr>
            <a:spLocks noGrp="1"/>
          </p:cNvSpPr>
          <p:nvPr>
            <p:ph type="dt" sz="half" idx="10"/>
          </p:nvPr>
        </p:nvSpPr>
        <p:spPr/>
        <p:txBody>
          <a:bodyPr/>
          <a:lstStyle/>
          <a:p>
            <a:fld id="{9ACECEF5-FC18-48C0-8D83-2A950255AEC4}" type="datetimeFigureOut">
              <a:rPr lang="en-US" smtClean="0"/>
              <a:t>3/2/2025</a:t>
            </a:fld>
            <a:endParaRPr lang="en-US"/>
          </a:p>
        </p:txBody>
      </p:sp>
      <p:sp>
        <p:nvSpPr>
          <p:cNvPr id="5" name="Footer Placeholder 4">
            <a:extLst>
              <a:ext uri="{FF2B5EF4-FFF2-40B4-BE49-F238E27FC236}">
                <a16:creationId xmlns:a16="http://schemas.microsoft.com/office/drawing/2014/main" id="{2A8AF32D-C649-E77A-668F-4E45F6D7D0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8889F0-4621-4174-4479-3EAB9ADA7039}"/>
              </a:ext>
            </a:extLst>
          </p:cNvPr>
          <p:cNvSpPr>
            <a:spLocks noGrp="1"/>
          </p:cNvSpPr>
          <p:nvPr>
            <p:ph type="sldNum" sz="quarter" idx="12"/>
          </p:nvPr>
        </p:nvSpPr>
        <p:spPr/>
        <p:txBody>
          <a:bodyPr/>
          <a:lstStyle/>
          <a:p>
            <a:fld id="{055907D8-8F8B-4599-B572-5CC9121AA4D1}" type="slidenum">
              <a:rPr lang="en-US" smtClean="0"/>
              <a:t>‹#›</a:t>
            </a:fld>
            <a:endParaRPr lang="en-US"/>
          </a:p>
        </p:txBody>
      </p:sp>
    </p:spTree>
    <p:extLst>
      <p:ext uri="{BB962C8B-B14F-4D97-AF65-F5344CB8AC3E}">
        <p14:creationId xmlns:p14="http://schemas.microsoft.com/office/powerpoint/2010/main" val="2971454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65C0A-B1D9-520B-EE4D-C87D5FBA39D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36F6ECD-0F53-0E9D-2F6A-0D0E8141463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E244D5-E474-70AB-5420-13BDD9079FA3}"/>
              </a:ext>
            </a:extLst>
          </p:cNvPr>
          <p:cNvSpPr>
            <a:spLocks noGrp="1"/>
          </p:cNvSpPr>
          <p:nvPr>
            <p:ph type="dt" sz="half" idx="10"/>
          </p:nvPr>
        </p:nvSpPr>
        <p:spPr/>
        <p:txBody>
          <a:bodyPr/>
          <a:lstStyle/>
          <a:p>
            <a:fld id="{9ACECEF5-FC18-48C0-8D83-2A950255AEC4}" type="datetimeFigureOut">
              <a:rPr lang="en-US" smtClean="0"/>
              <a:t>3/2/2025</a:t>
            </a:fld>
            <a:endParaRPr lang="en-US"/>
          </a:p>
        </p:txBody>
      </p:sp>
      <p:sp>
        <p:nvSpPr>
          <p:cNvPr id="5" name="Footer Placeholder 4">
            <a:extLst>
              <a:ext uri="{FF2B5EF4-FFF2-40B4-BE49-F238E27FC236}">
                <a16:creationId xmlns:a16="http://schemas.microsoft.com/office/drawing/2014/main" id="{1280097F-5514-96BC-0F6D-3DD64F2978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1A4903-4C6F-E9DB-FDD0-92453AA5EF49}"/>
              </a:ext>
            </a:extLst>
          </p:cNvPr>
          <p:cNvSpPr>
            <a:spLocks noGrp="1"/>
          </p:cNvSpPr>
          <p:nvPr>
            <p:ph type="sldNum" sz="quarter" idx="12"/>
          </p:nvPr>
        </p:nvSpPr>
        <p:spPr/>
        <p:txBody>
          <a:bodyPr/>
          <a:lstStyle/>
          <a:p>
            <a:fld id="{055907D8-8F8B-4599-B572-5CC9121AA4D1}" type="slidenum">
              <a:rPr lang="en-US" smtClean="0"/>
              <a:t>‹#›</a:t>
            </a:fld>
            <a:endParaRPr lang="en-US"/>
          </a:p>
        </p:txBody>
      </p:sp>
    </p:spTree>
    <p:extLst>
      <p:ext uri="{BB962C8B-B14F-4D97-AF65-F5344CB8AC3E}">
        <p14:creationId xmlns:p14="http://schemas.microsoft.com/office/powerpoint/2010/main" val="4186167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369AF05-E911-71E6-4634-060E7EF29E0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21EEE42-C87B-50CF-BFB0-F896BFA2F6D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91C668-7B4C-CA80-90C0-7AAF411C0204}"/>
              </a:ext>
            </a:extLst>
          </p:cNvPr>
          <p:cNvSpPr>
            <a:spLocks noGrp="1"/>
          </p:cNvSpPr>
          <p:nvPr>
            <p:ph type="dt" sz="half" idx="10"/>
          </p:nvPr>
        </p:nvSpPr>
        <p:spPr/>
        <p:txBody>
          <a:bodyPr/>
          <a:lstStyle/>
          <a:p>
            <a:fld id="{9ACECEF5-FC18-48C0-8D83-2A950255AEC4}" type="datetimeFigureOut">
              <a:rPr lang="en-US" smtClean="0"/>
              <a:t>3/2/2025</a:t>
            </a:fld>
            <a:endParaRPr lang="en-US"/>
          </a:p>
        </p:txBody>
      </p:sp>
      <p:sp>
        <p:nvSpPr>
          <p:cNvPr id="5" name="Footer Placeholder 4">
            <a:extLst>
              <a:ext uri="{FF2B5EF4-FFF2-40B4-BE49-F238E27FC236}">
                <a16:creationId xmlns:a16="http://schemas.microsoft.com/office/drawing/2014/main" id="{C49F4DFF-898D-8CFD-BF53-DF7DD75EF1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FC1839-F37F-0628-976B-664425BF0F67}"/>
              </a:ext>
            </a:extLst>
          </p:cNvPr>
          <p:cNvSpPr>
            <a:spLocks noGrp="1"/>
          </p:cNvSpPr>
          <p:nvPr>
            <p:ph type="sldNum" sz="quarter" idx="12"/>
          </p:nvPr>
        </p:nvSpPr>
        <p:spPr/>
        <p:txBody>
          <a:bodyPr/>
          <a:lstStyle/>
          <a:p>
            <a:fld id="{055907D8-8F8B-4599-B572-5CC9121AA4D1}" type="slidenum">
              <a:rPr lang="en-US" smtClean="0"/>
              <a:t>‹#›</a:t>
            </a:fld>
            <a:endParaRPr lang="en-US"/>
          </a:p>
        </p:txBody>
      </p:sp>
    </p:spTree>
    <p:extLst>
      <p:ext uri="{BB962C8B-B14F-4D97-AF65-F5344CB8AC3E}">
        <p14:creationId xmlns:p14="http://schemas.microsoft.com/office/powerpoint/2010/main" val="4054234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CC31F-BE02-A8EB-4323-893B2965CB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1287C41-CD37-09BA-B291-29C00A6BB13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ED7126-2543-7B37-B90A-989DFA2BB83D}"/>
              </a:ext>
            </a:extLst>
          </p:cNvPr>
          <p:cNvSpPr>
            <a:spLocks noGrp="1"/>
          </p:cNvSpPr>
          <p:nvPr>
            <p:ph type="dt" sz="half" idx="10"/>
          </p:nvPr>
        </p:nvSpPr>
        <p:spPr/>
        <p:txBody>
          <a:bodyPr/>
          <a:lstStyle/>
          <a:p>
            <a:fld id="{9ACECEF5-FC18-48C0-8D83-2A950255AEC4}" type="datetimeFigureOut">
              <a:rPr lang="en-US" smtClean="0"/>
              <a:t>3/2/2025</a:t>
            </a:fld>
            <a:endParaRPr lang="en-US"/>
          </a:p>
        </p:txBody>
      </p:sp>
      <p:sp>
        <p:nvSpPr>
          <p:cNvPr id="5" name="Footer Placeholder 4">
            <a:extLst>
              <a:ext uri="{FF2B5EF4-FFF2-40B4-BE49-F238E27FC236}">
                <a16:creationId xmlns:a16="http://schemas.microsoft.com/office/drawing/2014/main" id="{854102F3-49C6-3B12-DCA0-EC5201FB59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304F49-4643-6FD1-B76A-364873A3ECC9}"/>
              </a:ext>
            </a:extLst>
          </p:cNvPr>
          <p:cNvSpPr>
            <a:spLocks noGrp="1"/>
          </p:cNvSpPr>
          <p:nvPr>
            <p:ph type="sldNum" sz="quarter" idx="12"/>
          </p:nvPr>
        </p:nvSpPr>
        <p:spPr/>
        <p:txBody>
          <a:bodyPr/>
          <a:lstStyle/>
          <a:p>
            <a:fld id="{055907D8-8F8B-4599-B572-5CC9121AA4D1}" type="slidenum">
              <a:rPr lang="en-US" smtClean="0"/>
              <a:t>‹#›</a:t>
            </a:fld>
            <a:endParaRPr lang="en-US"/>
          </a:p>
        </p:txBody>
      </p:sp>
    </p:spTree>
    <p:extLst>
      <p:ext uri="{BB962C8B-B14F-4D97-AF65-F5344CB8AC3E}">
        <p14:creationId xmlns:p14="http://schemas.microsoft.com/office/powerpoint/2010/main" val="2420649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C19AC-9229-64C5-A83D-ACCF0DF9EEB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294D084-E283-D5E1-83D4-9BA47BCA715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403BF74-3D08-9F4D-622D-1CB60BCCCD6B}"/>
              </a:ext>
            </a:extLst>
          </p:cNvPr>
          <p:cNvSpPr>
            <a:spLocks noGrp="1"/>
          </p:cNvSpPr>
          <p:nvPr>
            <p:ph type="dt" sz="half" idx="10"/>
          </p:nvPr>
        </p:nvSpPr>
        <p:spPr/>
        <p:txBody>
          <a:bodyPr/>
          <a:lstStyle/>
          <a:p>
            <a:fld id="{9ACECEF5-FC18-48C0-8D83-2A950255AEC4}" type="datetimeFigureOut">
              <a:rPr lang="en-US" smtClean="0"/>
              <a:t>3/2/2025</a:t>
            </a:fld>
            <a:endParaRPr lang="en-US"/>
          </a:p>
        </p:txBody>
      </p:sp>
      <p:sp>
        <p:nvSpPr>
          <p:cNvPr id="5" name="Footer Placeholder 4">
            <a:extLst>
              <a:ext uri="{FF2B5EF4-FFF2-40B4-BE49-F238E27FC236}">
                <a16:creationId xmlns:a16="http://schemas.microsoft.com/office/drawing/2014/main" id="{5753EA49-C124-E5B5-0D42-5E2C4E3658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1DA04D-FF1E-B4F2-ED51-6C275B7B0980}"/>
              </a:ext>
            </a:extLst>
          </p:cNvPr>
          <p:cNvSpPr>
            <a:spLocks noGrp="1"/>
          </p:cNvSpPr>
          <p:nvPr>
            <p:ph type="sldNum" sz="quarter" idx="12"/>
          </p:nvPr>
        </p:nvSpPr>
        <p:spPr/>
        <p:txBody>
          <a:bodyPr/>
          <a:lstStyle/>
          <a:p>
            <a:fld id="{055907D8-8F8B-4599-B572-5CC9121AA4D1}" type="slidenum">
              <a:rPr lang="en-US" smtClean="0"/>
              <a:t>‹#›</a:t>
            </a:fld>
            <a:endParaRPr lang="en-US"/>
          </a:p>
        </p:txBody>
      </p:sp>
    </p:spTree>
    <p:extLst>
      <p:ext uri="{BB962C8B-B14F-4D97-AF65-F5344CB8AC3E}">
        <p14:creationId xmlns:p14="http://schemas.microsoft.com/office/powerpoint/2010/main" val="1127108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A2769-66D9-2893-8329-F64CE97DBD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8BC195-820E-79DE-05EF-81D4EF366CD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F47EE25-FEEB-65A1-D92A-303412DF096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68BE8BE-2CE0-B6CD-1432-41993E90A987}"/>
              </a:ext>
            </a:extLst>
          </p:cNvPr>
          <p:cNvSpPr>
            <a:spLocks noGrp="1"/>
          </p:cNvSpPr>
          <p:nvPr>
            <p:ph type="dt" sz="half" idx="10"/>
          </p:nvPr>
        </p:nvSpPr>
        <p:spPr/>
        <p:txBody>
          <a:bodyPr/>
          <a:lstStyle/>
          <a:p>
            <a:fld id="{9ACECEF5-FC18-48C0-8D83-2A950255AEC4}" type="datetimeFigureOut">
              <a:rPr lang="en-US" smtClean="0"/>
              <a:t>3/2/2025</a:t>
            </a:fld>
            <a:endParaRPr lang="en-US"/>
          </a:p>
        </p:txBody>
      </p:sp>
      <p:sp>
        <p:nvSpPr>
          <p:cNvPr id="6" name="Footer Placeholder 5">
            <a:extLst>
              <a:ext uri="{FF2B5EF4-FFF2-40B4-BE49-F238E27FC236}">
                <a16:creationId xmlns:a16="http://schemas.microsoft.com/office/drawing/2014/main" id="{B0036835-F8D9-F4D6-B3E7-CF99E2BB78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8C3E64-406F-135F-1C35-8AC9827ED233}"/>
              </a:ext>
            </a:extLst>
          </p:cNvPr>
          <p:cNvSpPr>
            <a:spLocks noGrp="1"/>
          </p:cNvSpPr>
          <p:nvPr>
            <p:ph type="sldNum" sz="quarter" idx="12"/>
          </p:nvPr>
        </p:nvSpPr>
        <p:spPr/>
        <p:txBody>
          <a:bodyPr/>
          <a:lstStyle/>
          <a:p>
            <a:fld id="{055907D8-8F8B-4599-B572-5CC9121AA4D1}" type="slidenum">
              <a:rPr lang="en-US" smtClean="0"/>
              <a:t>‹#›</a:t>
            </a:fld>
            <a:endParaRPr lang="en-US"/>
          </a:p>
        </p:txBody>
      </p:sp>
    </p:spTree>
    <p:extLst>
      <p:ext uri="{BB962C8B-B14F-4D97-AF65-F5344CB8AC3E}">
        <p14:creationId xmlns:p14="http://schemas.microsoft.com/office/powerpoint/2010/main" val="2082636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240E8C-B373-4739-9306-F48547B4C7D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B38C14F-F93D-22E9-E2C8-B640ECD1595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4BC2872-64E7-E5A5-3FCE-087C1351102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734715-72B4-D38B-C048-E3980FDC33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EFCD661-3EEB-A728-DC93-95CF26A6CBE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0C1C33D-3F50-465C-C067-BB4038B5CA21}"/>
              </a:ext>
            </a:extLst>
          </p:cNvPr>
          <p:cNvSpPr>
            <a:spLocks noGrp="1"/>
          </p:cNvSpPr>
          <p:nvPr>
            <p:ph type="dt" sz="half" idx="10"/>
          </p:nvPr>
        </p:nvSpPr>
        <p:spPr/>
        <p:txBody>
          <a:bodyPr/>
          <a:lstStyle/>
          <a:p>
            <a:fld id="{9ACECEF5-FC18-48C0-8D83-2A950255AEC4}" type="datetimeFigureOut">
              <a:rPr lang="en-US" smtClean="0"/>
              <a:t>3/2/2025</a:t>
            </a:fld>
            <a:endParaRPr lang="en-US"/>
          </a:p>
        </p:txBody>
      </p:sp>
      <p:sp>
        <p:nvSpPr>
          <p:cNvPr id="8" name="Footer Placeholder 7">
            <a:extLst>
              <a:ext uri="{FF2B5EF4-FFF2-40B4-BE49-F238E27FC236}">
                <a16:creationId xmlns:a16="http://schemas.microsoft.com/office/drawing/2014/main" id="{14142633-AEAC-90A7-476A-AE1EAD6CB02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4760890-314F-5D4A-DE23-ED241179265A}"/>
              </a:ext>
            </a:extLst>
          </p:cNvPr>
          <p:cNvSpPr>
            <a:spLocks noGrp="1"/>
          </p:cNvSpPr>
          <p:nvPr>
            <p:ph type="sldNum" sz="quarter" idx="12"/>
          </p:nvPr>
        </p:nvSpPr>
        <p:spPr/>
        <p:txBody>
          <a:bodyPr/>
          <a:lstStyle/>
          <a:p>
            <a:fld id="{055907D8-8F8B-4599-B572-5CC9121AA4D1}" type="slidenum">
              <a:rPr lang="en-US" smtClean="0"/>
              <a:t>‹#›</a:t>
            </a:fld>
            <a:endParaRPr lang="en-US"/>
          </a:p>
        </p:txBody>
      </p:sp>
    </p:spTree>
    <p:extLst>
      <p:ext uri="{BB962C8B-B14F-4D97-AF65-F5344CB8AC3E}">
        <p14:creationId xmlns:p14="http://schemas.microsoft.com/office/powerpoint/2010/main" val="2754588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5A4FD-613C-7911-6E99-6B2F02EDF6E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238236B-64AF-7BC7-1500-86BE0A86D3A9}"/>
              </a:ext>
            </a:extLst>
          </p:cNvPr>
          <p:cNvSpPr>
            <a:spLocks noGrp="1"/>
          </p:cNvSpPr>
          <p:nvPr>
            <p:ph type="dt" sz="half" idx="10"/>
          </p:nvPr>
        </p:nvSpPr>
        <p:spPr/>
        <p:txBody>
          <a:bodyPr/>
          <a:lstStyle/>
          <a:p>
            <a:fld id="{9ACECEF5-FC18-48C0-8D83-2A950255AEC4}" type="datetimeFigureOut">
              <a:rPr lang="en-US" smtClean="0"/>
              <a:t>3/2/2025</a:t>
            </a:fld>
            <a:endParaRPr lang="en-US"/>
          </a:p>
        </p:txBody>
      </p:sp>
      <p:sp>
        <p:nvSpPr>
          <p:cNvPr id="4" name="Footer Placeholder 3">
            <a:extLst>
              <a:ext uri="{FF2B5EF4-FFF2-40B4-BE49-F238E27FC236}">
                <a16:creationId xmlns:a16="http://schemas.microsoft.com/office/drawing/2014/main" id="{B44C2CD9-953D-3685-CC5F-26A2C783A2D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983D4A2-79E2-C3E0-B56C-C81E0E159A9C}"/>
              </a:ext>
            </a:extLst>
          </p:cNvPr>
          <p:cNvSpPr>
            <a:spLocks noGrp="1"/>
          </p:cNvSpPr>
          <p:nvPr>
            <p:ph type="sldNum" sz="quarter" idx="12"/>
          </p:nvPr>
        </p:nvSpPr>
        <p:spPr/>
        <p:txBody>
          <a:bodyPr/>
          <a:lstStyle/>
          <a:p>
            <a:fld id="{055907D8-8F8B-4599-B572-5CC9121AA4D1}" type="slidenum">
              <a:rPr lang="en-US" smtClean="0"/>
              <a:t>‹#›</a:t>
            </a:fld>
            <a:endParaRPr lang="en-US"/>
          </a:p>
        </p:txBody>
      </p:sp>
    </p:spTree>
    <p:extLst>
      <p:ext uri="{BB962C8B-B14F-4D97-AF65-F5344CB8AC3E}">
        <p14:creationId xmlns:p14="http://schemas.microsoft.com/office/powerpoint/2010/main" val="192141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6301EAE-98ED-5C14-2DBF-8C4A9C8BED04}"/>
              </a:ext>
            </a:extLst>
          </p:cNvPr>
          <p:cNvSpPr>
            <a:spLocks noGrp="1"/>
          </p:cNvSpPr>
          <p:nvPr>
            <p:ph type="dt" sz="half" idx="10"/>
          </p:nvPr>
        </p:nvSpPr>
        <p:spPr/>
        <p:txBody>
          <a:bodyPr/>
          <a:lstStyle/>
          <a:p>
            <a:fld id="{9ACECEF5-FC18-48C0-8D83-2A950255AEC4}" type="datetimeFigureOut">
              <a:rPr lang="en-US" smtClean="0"/>
              <a:t>3/2/2025</a:t>
            </a:fld>
            <a:endParaRPr lang="en-US"/>
          </a:p>
        </p:txBody>
      </p:sp>
      <p:sp>
        <p:nvSpPr>
          <p:cNvPr id="3" name="Footer Placeholder 2">
            <a:extLst>
              <a:ext uri="{FF2B5EF4-FFF2-40B4-BE49-F238E27FC236}">
                <a16:creationId xmlns:a16="http://schemas.microsoft.com/office/drawing/2014/main" id="{D2937216-8E06-92E2-E5D6-D834332ED23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003784E-CFD1-C81C-112E-BA752ED74370}"/>
              </a:ext>
            </a:extLst>
          </p:cNvPr>
          <p:cNvSpPr>
            <a:spLocks noGrp="1"/>
          </p:cNvSpPr>
          <p:nvPr>
            <p:ph type="sldNum" sz="quarter" idx="12"/>
          </p:nvPr>
        </p:nvSpPr>
        <p:spPr/>
        <p:txBody>
          <a:bodyPr/>
          <a:lstStyle/>
          <a:p>
            <a:fld id="{055907D8-8F8B-4599-B572-5CC9121AA4D1}" type="slidenum">
              <a:rPr lang="en-US" smtClean="0"/>
              <a:t>‹#›</a:t>
            </a:fld>
            <a:endParaRPr lang="en-US"/>
          </a:p>
        </p:txBody>
      </p:sp>
    </p:spTree>
    <p:extLst>
      <p:ext uri="{BB962C8B-B14F-4D97-AF65-F5344CB8AC3E}">
        <p14:creationId xmlns:p14="http://schemas.microsoft.com/office/powerpoint/2010/main" val="4024601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89BD7-5CBC-5BED-9976-DBCF2526FB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2B81149-7EE9-8348-A95B-16840A4555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6BA2126-4A4E-2170-5852-BC23C12196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181F5EE-09A3-02F2-A405-110C9F089FA3}"/>
              </a:ext>
            </a:extLst>
          </p:cNvPr>
          <p:cNvSpPr>
            <a:spLocks noGrp="1"/>
          </p:cNvSpPr>
          <p:nvPr>
            <p:ph type="dt" sz="half" idx="10"/>
          </p:nvPr>
        </p:nvSpPr>
        <p:spPr/>
        <p:txBody>
          <a:bodyPr/>
          <a:lstStyle/>
          <a:p>
            <a:fld id="{9ACECEF5-FC18-48C0-8D83-2A950255AEC4}" type="datetimeFigureOut">
              <a:rPr lang="en-US" smtClean="0"/>
              <a:t>3/2/2025</a:t>
            </a:fld>
            <a:endParaRPr lang="en-US"/>
          </a:p>
        </p:txBody>
      </p:sp>
      <p:sp>
        <p:nvSpPr>
          <p:cNvPr id="6" name="Footer Placeholder 5">
            <a:extLst>
              <a:ext uri="{FF2B5EF4-FFF2-40B4-BE49-F238E27FC236}">
                <a16:creationId xmlns:a16="http://schemas.microsoft.com/office/drawing/2014/main" id="{70F57162-C306-90A4-E614-06F7A7C2B3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84ED40-EE8E-396D-888A-3751855579E6}"/>
              </a:ext>
            </a:extLst>
          </p:cNvPr>
          <p:cNvSpPr>
            <a:spLocks noGrp="1"/>
          </p:cNvSpPr>
          <p:nvPr>
            <p:ph type="sldNum" sz="quarter" idx="12"/>
          </p:nvPr>
        </p:nvSpPr>
        <p:spPr/>
        <p:txBody>
          <a:bodyPr/>
          <a:lstStyle/>
          <a:p>
            <a:fld id="{055907D8-8F8B-4599-B572-5CC9121AA4D1}" type="slidenum">
              <a:rPr lang="en-US" smtClean="0"/>
              <a:t>‹#›</a:t>
            </a:fld>
            <a:endParaRPr lang="en-US"/>
          </a:p>
        </p:txBody>
      </p:sp>
    </p:spTree>
    <p:extLst>
      <p:ext uri="{BB962C8B-B14F-4D97-AF65-F5344CB8AC3E}">
        <p14:creationId xmlns:p14="http://schemas.microsoft.com/office/powerpoint/2010/main" val="1682859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3F7D4-AC40-4378-805C-DEAD383D99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45C4164-6863-9508-4425-202946D8E8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E60CCBD-19E7-5FB1-C444-B11399833C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BDFD56D-3942-2274-DAFF-C4A1B95DB8FA}"/>
              </a:ext>
            </a:extLst>
          </p:cNvPr>
          <p:cNvSpPr>
            <a:spLocks noGrp="1"/>
          </p:cNvSpPr>
          <p:nvPr>
            <p:ph type="dt" sz="half" idx="10"/>
          </p:nvPr>
        </p:nvSpPr>
        <p:spPr/>
        <p:txBody>
          <a:bodyPr/>
          <a:lstStyle/>
          <a:p>
            <a:fld id="{9ACECEF5-FC18-48C0-8D83-2A950255AEC4}" type="datetimeFigureOut">
              <a:rPr lang="en-US" smtClean="0"/>
              <a:t>3/2/2025</a:t>
            </a:fld>
            <a:endParaRPr lang="en-US"/>
          </a:p>
        </p:txBody>
      </p:sp>
      <p:sp>
        <p:nvSpPr>
          <p:cNvPr id="6" name="Footer Placeholder 5">
            <a:extLst>
              <a:ext uri="{FF2B5EF4-FFF2-40B4-BE49-F238E27FC236}">
                <a16:creationId xmlns:a16="http://schemas.microsoft.com/office/drawing/2014/main" id="{FF74E11A-9C47-9824-C989-737DD2D3B53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F49DF0-A94A-E0CD-86B3-47D87829651B}"/>
              </a:ext>
            </a:extLst>
          </p:cNvPr>
          <p:cNvSpPr>
            <a:spLocks noGrp="1"/>
          </p:cNvSpPr>
          <p:nvPr>
            <p:ph type="sldNum" sz="quarter" idx="12"/>
          </p:nvPr>
        </p:nvSpPr>
        <p:spPr/>
        <p:txBody>
          <a:bodyPr/>
          <a:lstStyle/>
          <a:p>
            <a:fld id="{055907D8-8F8B-4599-B572-5CC9121AA4D1}" type="slidenum">
              <a:rPr lang="en-US" smtClean="0"/>
              <a:t>‹#›</a:t>
            </a:fld>
            <a:endParaRPr lang="en-US"/>
          </a:p>
        </p:txBody>
      </p:sp>
    </p:spTree>
    <p:extLst>
      <p:ext uri="{BB962C8B-B14F-4D97-AF65-F5344CB8AC3E}">
        <p14:creationId xmlns:p14="http://schemas.microsoft.com/office/powerpoint/2010/main" val="3040120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266065C-1D2B-7D95-E1D5-F2A52835C3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03FC2AA-2475-1657-8320-3EABBA1B02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DB16D6-281F-AFA9-8E1D-86A71873D2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CECEF5-FC18-48C0-8D83-2A950255AEC4}" type="datetimeFigureOut">
              <a:rPr lang="en-US" smtClean="0"/>
              <a:t>3/2/2025</a:t>
            </a:fld>
            <a:endParaRPr lang="en-US"/>
          </a:p>
        </p:txBody>
      </p:sp>
      <p:sp>
        <p:nvSpPr>
          <p:cNvPr id="5" name="Footer Placeholder 4">
            <a:extLst>
              <a:ext uri="{FF2B5EF4-FFF2-40B4-BE49-F238E27FC236}">
                <a16:creationId xmlns:a16="http://schemas.microsoft.com/office/drawing/2014/main" id="{5DB5272E-2BF8-5947-EE7B-B5270CC982C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FB51FD3-66B1-DB7F-8FC2-9AAD356AFA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5907D8-8F8B-4599-B572-5CC9121AA4D1}" type="slidenum">
              <a:rPr lang="en-US" smtClean="0"/>
              <a:t>‹#›</a:t>
            </a:fld>
            <a:endParaRPr lang="en-US"/>
          </a:p>
        </p:txBody>
      </p:sp>
    </p:spTree>
    <p:extLst>
      <p:ext uri="{BB962C8B-B14F-4D97-AF65-F5344CB8AC3E}">
        <p14:creationId xmlns:p14="http://schemas.microsoft.com/office/powerpoint/2010/main" val="15821484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2331" y="365125"/>
            <a:ext cx="14596498" cy="1734996"/>
          </a:xfrm>
        </p:spPr>
        <p:txBody>
          <a:bodyPr/>
          <a:lstStyle/>
          <a:p>
            <a:pPr marL="342900" indent="-342900" algn="ctr" rtl="1">
              <a:spcBef>
                <a:spcPts val="800"/>
              </a:spcBef>
            </a:pPr>
            <a:r>
              <a:rPr lang="ar-JO" b="1" cap="none" dirty="0">
                <a:solidFill>
                  <a:srgbClr val="000000"/>
                </a:solidFill>
                <a:latin typeface="Franklin Gothic Book"/>
                <a:ea typeface="+mn-ea"/>
                <a:cs typeface="Arial"/>
              </a:rPr>
              <a:t>1- المعاملة داخل المؤسسات العقابية</a:t>
            </a:r>
            <a:br>
              <a:rPr lang="ar-JO" b="1" cap="none" dirty="0">
                <a:solidFill>
                  <a:srgbClr val="000000"/>
                </a:solidFill>
                <a:latin typeface="Franklin Gothic Book"/>
                <a:ea typeface="+mn-ea"/>
                <a:cs typeface="Arial"/>
              </a:rPr>
            </a:br>
            <a:endParaRPr lang="en-US" dirty="0"/>
          </a:p>
        </p:txBody>
      </p:sp>
      <p:sp>
        <p:nvSpPr>
          <p:cNvPr id="3" name="Content Placeholder 2"/>
          <p:cNvSpPr>
            <a:spLocks noGrp="1"/>
          </p:cNvSpPr>
          <p:nvPr>
            <p:ph idx="1"/>
          </p:nvPr>
        </p:nvSpPr>
        <p:spPr>
          <a:xfrm>
            <a:off x="344774" y="1100629"/>
            <a:ext cx="11317574" cy="4685574"/>
          </a:xfrm>
        </p:spPr>
        <p:txBody>
          <a:bodyPr>
            <a:normAutofit/>
          </a:bodyPr>
          <a:lstStyle/>
          <a:p>
            <a:pPr algn="just" rtl="1"/>
            <a:r>
              <a:rPr lang="ar-JO" sz="2400" dirty="0"/>
              <a:t>يجب على المؤسسات العقابية ان تدرس حالة المحكوم عليه من اجل تقرير المعاملة التى ستوضع له فترة مكوثه داخل تامؤسسة العقابية ، و كيفية اصلاحها واعادة تأهيلها و ضمان عدم قطع العلاقة بينه وبين المجتمع لذا تقسم المعاملة داخل السجون الى :  </a:t>
            </a:r>
          </a:p>
          <a:p>
            <a:pPr algn="just" rtl="1"/>
            <a:r>
              <a:rPr lang="ar-JO" sz="2400" dirty="0"/>
              <a:t>1- </a:t>
            </a:r>
            <a:r>
              <a:rPr lang="ar-IQ" sz="2400" dirty="0"/>
              <a:t>الفحص و</a:t>
            </a:r>
            <a:r>
              <a:rPr lang="ar-JO" sz="2400" dirty="0"/>
              <a:t>التصنيف</a:t>
            </a:r>
          </a:p>
          <a:p>
            <a:pPr algn="just" rtl="1"/>
            <a:r>
              <a:rPr lang="ar-JO" sz="2400" dirty="0"/>
              <a:t>2- الرعاية الصحية والعلاج الطبي</a:t>
            </a:r>
            <a:r>
              <a:rPr lang="ar-IQ" sz="2400" dirty="0"/>
              <a:t>.</a:t>
            </a:r>
            <a:endParaRPr lang="ar-JO" sz="2400" dirty="0"/>
          </a:p>
          <a:p>
            <a:pPr algn="just" rtl="1"/>
            <a:r>
              <a:rPr lang="ar-JO" sz="2400" dirty="0"/>
              <a:t>3- التعليم والتهذيب</a:t>
            </a:r>
          </a:p>
          <a:p>
            <a:pPr algn="just" rtl="1"/>
            <a:r>
              <a:rPr lang="ar-JO" sz="2400" dirty="0"/>
              <a:t>4- العمل</a:t>
            </a:r>
            <a:r>
              <a:rPr lang="ar-IQ" sz="2400" dirty="0"/>
              <a:t>.</a:t>
            </a:r>
            <a:endParaRPr lang="ar-JO" sz="2400" dirty="0"/>
          </a:p>
          <a:p>
            <a:pPr algn="just" rtl="1"/>
            <a:r>
              <a:rPr lang="ar-JO" sz="2400" dirty="0"/>
              <a:t>5- الصلة بين النزيل والمجتمع (رعاية اجتماعية)</a:t>
            </a:r>
            <a:r>
              <a:rPr lang="ar-IQ" sz="2400" dirty="0"/>
              <a:t>.</a:t>
            </a:r>
            <a:endParaRPr lang="en-US" sz="2400" dirty="0"/>
          </a:p>
        </p:txBody>
      </p:sp>
    </p:spTree>
    <p:extLst>
      <p:ext uri="{BB962C8B-B14F-4D97-AF65-F5344CB8AC3E}">
        <p14:creationId xmlns:p14="http://schemas.microsoft.com/office/powerpoint/2010/main" val="20084166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61CA4-1E38-4929-3B11-A2EF6F1C62B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1A36C65-7733-2672-962B-BB84625FD691}"/>
              </a:ext>
            </a:extLst>
          </p:cNvPr>
          <p:cNvSpPr>
            <a:spLocks noGrp="1"/>
          </p:cNvSpPr>
          <p:nvPr>
            <p:ph idx="1"/>
          </p:nvPr>
        </p:nvSpPr>
        <p:spPr>
          <a:xfrm>
            <a:off x="284205" y="1825625"/>
            <a:ext cx="11677136" cy="4667250"/>
          </a:xfrm>
        </p:spPr>
        <p:txBody>
          <a:bodyPr>
            <a:normAutofit/>
          </a:bodyPr>
          <a:lstStyle/>
          <a:p>
            <a:pPr algn="r" rtl="1"/>
            <a:r>
              <a:rPr lang="ku-Arab-IQ" sz="3200" b="1" i="0" u="none" strike="noStrike" baseline="0" dirty="0">
                <a:solidFill>
                  <a:srgbClr val="1F4E7A"/>
                </a:solidFill>
                <a:highlight>
                  <a:srgbClr val="FFFF00"/>
                </a:highlight>
                <a:latin typeface="SimplifiedArabic-Bold"/>
              </a:rPr>
              <a:t>ج- التغذية:</a:t>
            </a:r>
          </a:p>
          <a:p>
            <a:pPr algn="r" rtl="1"/>
            <a:r>
              <a:rPr lang="ku-Arab-IQ" sz="2800" b="0" i="0" u="none" strike="noStrike" baseline="0" dirty="0">
                <a:solidFill>
                  <a:srgbClr val="000000"/>
                </a:solidFill>
                <a:latin typeface="SimplifiedArabic"/>
              </a:rPr>
              <a:t>يعد الغذاء من الاحتياجات الجوهرية للإنسان، وان نقص التغذية بسبب اصابة الفرد بأمر</a:t>
            </a:r>
            <a:r>
              <a:rPr lang="ar-IQ" sz="2800" b="0" i="0" u="none" strike="noStrike" baseline="0" dirty="0">
                <a:solidFill>
                  <a:srgbClr val="000000"/>
                </a:solidFill>
                <a:latin typeface="SimplifiedArabic"/>
              </a:rPr>
              <a:t>ا</a:t>
            </a:r>
            <a:r>
              <a:rPr lang="ku-Arab-IQ" sz="2800" b="0" i="0" u="none" strike="noStrike" baseline="0" dirty="0">
                <a:solidFill>
                  <a:srgbClr val="000000"/>
                </a:solidFill>
                <a:latin typeface="SimplifiedArabic"/>
              </a:rPr>
              <a:t>ض مختلفة</a:t>
            </a:r>
            <a:r>
              <a:rPr lang="ar-IQ" sz="2800" b="0" i="0" u="none" strike="noStrike" baseline="0" dirty="0">
                <a:solidFill>
                  <a:srgbClr val="000000"/>
                </a:solidFill>
                <a:latin typeface="SimplifiedArabic"/>
              </a:rPr>
              <a:t> </a:t>
            </a:r>
            <a:r>
              <a:rPr lang="ku-Arab-IQ" sz="2800" b="0" i="0" u="none" strike="noStrike" baseline="0" dirty="0">
                <a:solidFill>
                  <a:srgbClr val="000000"/>
                </a:solidFill>
                <a:latin typeface="SimplifiedArabic"/>
              </a:rPr>
              <a:t>عضوية ونفسية مما يعجز الفرد عن القيام بواجباته المختلفة في المجتمع هذا وان الاهتمام بالغذاء يهدف الى عدةأمور منها التركيز على التأهيل </a:t>
            </a:r>
            <a:r>
              <a:rPr lang="ar-IQ" sz="2800" b="0" i="0" u="none" strike="noStrike" baseline="0" dirty="0">
                <a:solidFill>
                  <a:srgbClr val="000000"/>
                </a:solidFill>
                <a:latin typeface="SimplifiedArabic"/>
              </a:rPr>
              <a:t>وبالتالي عليه ان يت</a:t>
            </a:r>
            <a:r>
              <a:rPr lang="ku-Arab-IQ" sz="2800" b="0" i="0" u="none" strike="noStrike" baseline="0" dirty="0">
                <a:solidFill>
                  <a:srgbClr val="000000"/>
                </a:solidFill>
                <a:latin typeface="SimplifiedArabic"/>
              </a:rPr>
              <a:t>ناول</a:t>
            </a:r>
            <a:r>
              <a:rPr lang="ar-IQ" sz="2800" b="0" i="0" u="none" strike="noStrike" baseline="0" dirty="0">
                <a:solidFill>
                  <a:srgbClr val="000000"/>
                </a:solidFill>
                <a:latin typeface="SimplifiedArabic"/>
              </a:rPr>
              <a:t>وا</a:t>
            </a:r>
            <a:r>
              <a:rPr lang="ku-Arab-IQ" sz="2800" b="0" i="0" u="none" strike="noStrike" baseline="0" dirty="0">
                <a:solidFill>
                  <a:srgbClr val="000000"/>
                </a:solidFill>
                <a:latin typeface="SimplifiedArabic"/>
              </a:rPr>
              <a:t> الطعام بنظام معين وفي اوقات محددة </a:t>
            </a:r>
            <a:r>
              <a:rPr lang="ar-IQ" sz="2800" b="0" i="0" u="none" strike="noStrike" baseline="0" dirty="0">
                <a:solidFill>
                  <a:srgbClr val="000000"/>
                </a:solidFill>
                <a:latin typeface="SimplifiedArabic"/>
              </a:rPr>
              <a:t>.</a:t>
            </a:r>
            <a:endParaRPr lang="ku-Arab-IQ" sz="2800" b="0" i="0" u="none" strike="noStrike" baseline="0" dirty="0">
              <a:solidFill>
                <a:srgbClr val="000000"/>
              </a:solidFill>
              <a:latin typeface="SimplifiedArabic"/>
            </a:endParaRPr>
          </a:p>
          <a:p>
            <a:pPr algn="r" rtl="1"/>
            <a:r>
              <a:rPr lang="ku-Arab-IQ" sz="3200" b="1" i="0" u="none" strike="noStrike" baseline="0" dirty="0">
                <a:solidFill>
                  <a:srgbClr val="1F4E7A"/>
                </a:solidFill>
                <a:highlight>
                  <a:srgbClr val="FFFF00"/>
                </a:highlight>
                <a:latin typeface="SimplifiedArabic-Bold"/>
              </a:rPr>
              <a:t>د-ممارسة الرياضة البدنية:</a:t>
            </a:r>
            <a:r>
              <a:rPr lang="ar-IQ" sz="3200" b="1" i="0" u="none" strike="noStrike" baseline="0" dirty="0">
                <a:solidFill>
                  <a:srgbClr val="1F4E7A"/>
                </a:solidFill>
                <a:highlight>
                  <a:srgbClr val="FFFF00"/>
                </a:highlight>
                <a:latin typeface="SimplifiedArabic-Bold"/>
              </a:rPr>
              <a:t> </a:t>
            </a:r>
          </a:p>
          <a:p>
            <a:pPr algn="r" rtl="1"/>
            <a:r>
              <a:rPr lang="ar-IQ" sz="3200" b="1" dirty="0">
                <a:solidFill>
                  <a:srgbClr val="1F4E7A"/>
                </a:solidFill>
                <a:latin typeface="SimplifiedArabic-Bold"/>
              </a:rPr>
              <a:t>لكل نزيل ان يعرض لهواء الطلق واشعة الشمس لمدة ساعة واحدة يوميا للمارسة التمارين الرياضية واشراكهم في بطولات ومسابقات داخلية وتهيأة المستلزمات الضرورية لذلك ( م 13 من قانون الاصلاح ..)</a:t>
            </a:r>
            <a:endParaRPr lang="ku-Arab-IQ" sz="3200" b="1" i="0" u="none" strike="noStrike" baseline="0" dirty="0">
              <a:solidFill>
                <a:srgbClr val="1F4E7A"/>
              </a:solidFill>
              <a:latin typeface="SimplifiedArabic-Bold"/>
            </a:endParaRPr>
          </a:p>
          <a:p>
            <a:endParaRPr lang="en-US" dirty="0"/>
          </a:p>
        </p:txBody>
      </p:sp>
    </p:spTree>
    <p:extLst>
      <p:ext uri="{BB962C8B-B14F-4D97-AF65-F5344CB8AC3E}">
        <p14:creationId xmlns:p14="http://schemas.microsoft.com/office/powerpoint/2010/main" val="14700502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AE353-534D-361F-308D-97DD506D1C6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D497F2D-3AB1-D9B9-40D0-5D1A23301896}"/>
              </a:ext>
            </a:extLst>
          </p:cNvPr>
          <p:cNvSpPr>
            <a:spLocks noGrp="1"/>
          </p:cNvSpPr>
          <p:nvPr>
            <p:ph idx="1"/>
          </p:nvPr>
        </p:nvSpPr>
        <p:spPr/>
        <p:txBody>
          <a:bodyPr/>
          <a:lstStyle/>
          <a:p>
            <a:endParaRPr lang="en-US" dirty="0"/>
          </a:p>
        </p:txBody>
      </p:sp>
      <p:sp>
        <p:nvSpPr>
          <p:cNvPr id="5" name="TextBox 4">
            <a:extLst>
              <a:ext uri="{FF2B5EF4-FFF2-40B4-BE49-F238E27FC236}">
                <a16:creationId xmlns:a16="http://schemas.microsoft.com/office/drawing/2014/main" id="{57E98F1C-F77A-7B2D-FF20-1B77AB0602B8}"/>
              </a:ext>
            </a:extLst>
          </p:cNvPr>
          <p:cNvSpPr txBox="1"/>
          <p:nvPr/>
        </p:nvSpPr>
        <p:spPr>
          <a:xfrm>
            <a:off x="838199" y="894528"/>
            <a:ext cx="10515599" cy="5078313"/>
          </a:xfrm>
          <a:prstGeom prst="rect">
            <a:avLst/>
          </a:prstGeom>
          <a:noFill/>
        </p:spPr>
        <p:txBody>
          <a:bodyPr wrap="square">
            <a:spAutoFit/>
          </a:bodyPr>
          <a:lstStyle/>
          <a:p>
            <a:pPr algn="ctr" rtl="1"/>
            <a:r>
              <a:rPr lang="en-US" sz="3600" dirty="0">
                <a:solidFill>
                  <a:srgbClr val="FF0000"/>
                </a:solidFill>
                <a:highlight>
                  <a:srgbClr val="FFFF00"/>
                </a:highlight>
              </a:rPr>
              <a:t>2- </a:t>
            </a:r>
            <a:r>
              <a:rPr lang="ar-IQ" sz="3600" dirty="0">
                <a:solidFill>
                  <a:srgbClr val="FF0000"/>
                </a:solidFill>
                <a:highlight>
                  <a:srgbClr val="FFFF00"/>
                </a:highlight>
              </a:rPr>
              <a:t>-</a:t>
            </a:r>
            <a:r>
              <a:rPr lang="ku-Arab-IQ" sz="3600" dirty="0">
                <a:solidFill>
                  <a:srgbClr val="FF0000"/>
                </a:solidFill>
                <a:highlight>
                  <a:srgbClr val="FFFF00"/>
                </a:highlight>
              </a:rPr>
              <a:t>العلاج الطبي</a:t>
            </a:r>
          </a:p>
          <a:p>
            <a:pPr algn="just" rtl="1"/>
            <a:endParaRPr lang="ar-IQ" sz="2400" dirty="0">
              <a:highlight>
                <a:srgbClr val="FFFF00"/>
              </a:highlight>
            </a:endParaRPr>
          </a:p>
          <a:p>
            <a:pPr algn="just" rtl="1"/>
            <a:r>
              <a:rPr lang="ku-Arab-IQ" sz="2400" dirty="0">
                <a:highlight>
                  <a:srgbClr val="FFFF00"/>
                </a:highlight>
              </a:rPr>
              <a:t>أن الرعاية الصحية تشمل </a:t>
            </a:r>
            <a:r>
              <a:rPr lang="ar-IQ" sz="2400" dirty="0">
                <a:highlight>
                  <a:srgbClr val="FFFF00"/>
                </a:highlight>
              </a:rPr>
              <a:t>:</a:t>
            </a:r>
          </a:p>
          <a:p>
            <a:pPr algn="just" rtl="1"/>
            <a:endParaRPr lang="ar-IQ" sz="2400" dirty="0">
              <a:highlight>
                <a:srgbClr val="FFFF00"/>
              </a:highlight>
            </a:endParaRPr>
          </a:p>
          <a:p>
            <a:pPr algn="just" rtl="1"/>
            <a:r>
              <a:rPr lang="ar-IQ" sz="2400" dirty="0"/>
              <a:t>1- الاشراف على الصحة الجسمية والعقلية والنفسية للنزلاء والمودعين .</a:t>
            </a:r>
          </a:p>
          <a:p>
            <a:pPr algn="just" rtl="1"/>
            <a:r>
              <a:rPr lang="ar-IQ" sz="2400" dirty="0"/>
              <a:t>2-تقديم الخدمات الصحية والوقائية والعلاجية لهم لذا </a:t>
            </a:r>
            <a:r>
              <a:rPr lang="ku-Arab-IQ" sz="2400" dirty="0"/>
              <a:t> يجب معالجة النزيل في حالة اصابته بأي مرض خلال فترة مكوثه داخل</a:t>
            </a:r>
            <a:r>
              <a:rPr lang="ar-IQ" sz="2400" dirty="0"/>
              <a:t> </a:t>
            </a:r>
            <a:r>
              <a:rPr lang="ku-Arab-IQ" sz="2400" dirty="0"/>
              <a:t>المؤسسة العقابية، وتتحمل الدولة نفقات علاجه بسبب عدم تمكنه من اللجوء الى الطبيب المختص لعلاجه .</a:t>
            </a:r>
            <a:r>
              <a:rPr lang="ar-IQ" sz="2400" dirty="0"/>
              <a:t>( م 11)- اولا) من قانون اصلاح النزلاء والمودعين .(م 26من نظام دائرة الاصلاح الاجتماعي في اقليم كوردستان) .</a:t>
            </a:r>
          </a:p>
          <a:p>
            <a:pPr algn="r" rtl="1"/>
            <a:r>
              <a:rPr lang="ar-IQ" sz="2400" dirty="0"/>
              <a:t>3- </a:t>
            </a:r>
            <a:r>
              <a:rPr lang="ku-Arab-IQ" sz="2400" dirty="0"/>
              <a:t>ولكن هذا المبدأ لا يمتد الى ضروب العلاج</a:t>
            </a:r>
            <a:r>
              <a:rPr lang="ar-IQ" sz="2400" dirty="0"/>
              <a:t> </a:t>
            </a:r>
            <a:r>
              <a:rPr lang="ku-Arab-IQ" sz="2400" dirty="0"/>
              <a:t>غير ذات الصفة العاجلة أو غير ذات القيمة في تأهيل المحكوم عليه، فيتعين أن يتحمل نفقاتها ومن قبيل</a:t>
            </a:r>
            <a:r>
              <a:rPr lang="ar-IQ" sz="2400" dirty="0"/>
              <a:t> </a:t>
            </a:r>
            <a:r>
              <a:rPr lang="ku-Arab-IQ" sz="2400" dirty="0"/>
              <a:t>ذلك الأمداد بأسنان صناعية أو نظا</a:t>
            </a:r>
            <a:r>
              <a:rPr lang="ar-IQ" sz="2400" dirty="0"/>
              <a:t>را</a:t>
            </a:r>
            <a:r>
              <a:rPr lang="ku-Arab-IQ" sz="2400" dirty="0"/>
              <a:t>ت طبية. </a:t>
            </a:r>
            <a:endParaRPr lang="ar-IQ" sz="2400" dirty="0"/>
          </a:p>
          <a:p>
            <a:pPr algn="just" rtl="1"/>
            <a:endParaRPr lang="ar-IQ" sz="2400" dirty="0"/>
          </a:p>
          <a:p>
            <a:pPr algn="just" rtl="1"/>
            <a:endParaRPr lang="ar-IQ" sz="2400" dirty="0"/>
          </a:p>
        </p:txBody>
      </p:sp>
    </p:spTree>
    <p:extLst>
      <p:ext uri="{BB962C8B-B14F-4D97-AF65-F5344CB8AC3E}">
        <p14:creationId xmlns:p14="http://schemas.microsoft.com/office/powerpoint/2010/main" val="24339107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38736-BE99-F91D-55E9-31C3699B168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22CD4C2-E00D-7F58-32AB-C454C8A8DA72}"/>
              </a:ext>
            </a:extLst>
          </p:cNvPr>
          <p:cNvSpPr>
            <a:spLocks noGrp="1"/>
          </p:cNvSpPr>
          <p:nvPr>
            <p:ph idx="1"/>
          </p:nvPr>
        </p:nvSpPr>
        <p:spPr>
          <a:xfrm>
            <a:off x="494675" y="1825625"/>
            <a:ext cx="10859125" cy="4351338"/>
          </a:xfrm>
        </p:spPr>
        <p:txBody>
          <a:bodyPr/>
          <a:lstStyle/>
          <a:p>
            <a:pPr algn="r" rtl="1"/>
            <a:r>
              <a:rPr lang="ar-IQ" sz="2800" dirty="0"/>
              <a:t> </a:t>
            </a:r>
            <a:r>
              <a:rPr lang="ku-Arab-IQ" sz="2800" dirty="0"/>
              <a:t>ويتبع الإدارة الطبية </a:t>
            </a:r>
            <a:r>
              <a:rPr lang="ku-Arab-IQ" sz="2800" dirty="0">
                <a:highlight>
                  <a:srgbClr val="FFFF00"/>
                </a:highlight>
              </a:rPr>
              <a:t>عدد كاف من الأطباء من ذوي التخصصات المختلفة </a:t>
            </a:r>
            <a:r>
              <a:rPr lang="ku-Arab-IQ" sz="2800" dirty="0"/>
              <a:t>موزعين على المؤسسات</a:t>
            </a:r>
            <a:r>
              <a:rPr lang="ar-IQ" sz="2800" dirty="0"/>
              <a:t> </a:t>
            </a:r>
            <a:r>
              <a:rPr lang="ku-Arab-IQ" sz="2800" dirty="0"/>
              <a:t>المختلفة، ويتعين أن تحدد واجباتهم في صورة واضحة، ويت</a:t>
            </a:r>
            <a:r>
              <a:rPr lang="ar-IQ" sz="2800" dirty="0"/>
              <a:t>ر</a:t>
            </a:r>
            <a:r>
              <a:rPr lang="ku-Arab-IQ" sz="2800" dirty="0"/>
              <a:t>أ س القسم طبيب عام على قدر ملموس من الخبرة</a:t>
            </a:r>
            <a:r>
              <a:rPr lang="ar-IQ" sz="2800" dirty="0"/>
              <a:t> عامة بطب الامراض النفسية والعقلية</a:t>
            </a:r>
          </a:p>
          <a:p>
            <a:pPr algn="r" rtl="1"/>
            <a:r>
              <a:rPr lang="ku-Arab-IQ" sz="2800" dirty="0"/>
              <a:t>كما عليه ان ينقل المريض الى مستشفى عام في حالة عدم توفر العلاج داخل المؤسسة، أو تكون</a:t>
            </a:r>
            <a:r>
              <a:rPr lang="ar-IQ" sz="2800" dirty="0"/>
              <a:t> </a:t>
            </a:r>
            <a:r>
              <a:rPr lang="ku-Arab-IQ" sz="2800" dirty="0"/>
              <a:t>خطورة الحالة المرضية مقتضية اش ا رف اخصائي لا يتوفر في مستشفي السجن، كما يجب على الطبيب أن</a:t>
            </a:r>
            <a:r>
              <a:rPr lang="ar-IQ" sz="2800" dirty="0"/>
              <a:t> </a:t>
            </a:r>
            <a:r>
              <a:rPr lang="ku-Arab-IQ" sz="2800" dirty="0"/>
              <a:t>يبدي مطالعته عند وفاة النزيل داخل المؤسسة، وعليه ا</a:t>
            </a:r>
            <a:r>
              <a:rPr lang="ar-IQ" sz="2800" dirty="0"/>
              <a:t>خ</a:t>
            </a:r>
            <a:r>
              <a:rPr lang="ku-Arab-IQ" sz="2800" dirty="0"/>
              <a:t>بار إدارة المؤسسة في حالة وجود </a:t>
            </a:r>
            <a:r>
              <a:rPr lang="ku-Arab-IQ" sz="2800" dirty="0">
                <a:highlight>
                  <a:srgbClr val="FFFF00"/>
                </a:highlight>
              </a:rPr>
              <a:t>مرض معد</a:t>
            </a:r>
            <a:r>
              <a:rPr lang="ar-IQ" sz="2800" dirty="0">
                <a:highlight>
                  <a:srgbClr val="FFFF00"/>
                </a:highlight>
              </a:rPr>
              <a:t>. </a:t>
            </a:r>
            <a:endParaRPr lang="en-US" sz="2800" dirty="0">
              <a:highlight>
                <a:srgbClr val="FFFF00"/>
              </a:highlight>
            </a:endParaRPr>
          </a:p>
          <a:p>
            <a:endParaRPr lang="en-US" dirty="0"/>
          </a:p>
        </p:txBody>
      </p:sp>
    </p:spTree>
    <p:extLst>
      <p:ext uri="{BB962C8B-B14F-4D97-AF65-F5344CB8AC3E}">
        <p14:creationId xmlns:p14="http://schemas.microsoft.com/office/powerpoint/2010/main" val="4024442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FD86A-078E-14B9-3E2D-C330A9898839}"/>
              </a:ext>
            </a:extLst>
          </p:cNvPr>
          <p:cNvSpPr>
            <a:spLocks noGrp="1"/>
          </p:cNvSpPr>
          <p:nvPr>
            <p:ph type="title"/>
          </p:nvPr>
        </p:nvSpPr>
        <p:spPr/>
        <p:txBody>
          <a:bodyPr/>
          <a:lstStyle/>
          <a:p>
            <a:pPr algn="r"/>
            <a:r>
              <a:rPr lang="ar-IQ" dirty="0">
                <a:highlight>
                  <a:srgbClr val="FFFF00"/>
                </a:highlight>
              </a:rPr>
              <a:t>علاج النزيلات الحوامل: </a:t>
            </a:r>
            <a:endParaRPr lang="en-US" dirty="0">
              <a:highlight>
                <a:srgbClr val="FFFF00"/>
              </a:highlight>
            </a:endParaRPr>
          </a:p>
        </p:txBody>
      </p:sp>
      <p:sp>
        <p:nvSpPr>
          <p:cNvPr id="3" name="Content Placeholder 2">
            <a:extLst>
              <a:ext uri="{FF2B5EF4-FFF2-40B4-BE49-F238E27FC236}">
                <a16:creationId xmlns:a16="http://schemas.microsoft.com/office/drawing/2014/main" id="{1CA53B7E-078E-F67E-2532-0BC7AAF581F4}"/>
              </a:ext>
            </a:extLst>
          </p:cNvPr>
          <p:cNvSpPr>
            <a:spLocks noGrp="1"/>
          </p:cNvSpPr>
          <p:nvPr>
            <p:ph idx="1"/>
          </p:nvPr>
        </p:nvSpPr>
        <p:spPr/>
        <p:txBody>
          <a:bodyPr/>
          <a:lstStyle/>
          <a:p>
            <a:endParaRPr lang="en-US" dirty="0"/>
          </a:p>
        </p:txBody>
      </p:sp>
      <p:sp>
        <p:nvSpPr>
          <p:cNvPr id="5" name="TextBox 4">
            <a:extLst>
              <a:ext uri="{FF2B5EF4-FFF2-40B4-BE49-F238E27FC236}">
                <a16:creationId xmlns:a16="http://schemas.microsoft.com/office/drawing/2014/main" id="{A9BEB836-0B09-0B12-4C1C-1D3E414523BC}"/>
              </a:ext>
            </a:extLst>
          </p:cNvPr>
          <p:cNvSpPr txBox="1"/>
          <p:nvPr/>
        </p:nvSpPr>
        <p:spPr>
          <a:xfrm>
            <a:off x="314792" y="2003462"/>
            <a:ext cx="11242623" cy="5078313"/>
          </a:xfrm>
          <a:prstGeom prst="rect">
            <a:avLst/>
          </a:prstGeom>
          <a:noFill/>
        </p:spPr>
        <p:txBody>
          <a:bodyPr wrap="square">
            <a:spAutoFit/>
          </a:bodyPr>
          <a:lstStyle/>
          <a:p>
            <a:pPr algn="r" rtl="1"/>
            <a:endParaRPr lang="ku-Arab-IQ" sz="3600" dirty="0"/>
          </a:p>
          <a:p>
            <a:pPr algn="r" rtl="1"/>
            <a:r>
              <a:rPr lang="ar-IQ" sz="3600" dirty="0"/>
              <a:t>1- ل</a:t>
            </a:r>
            <a:r>
              <a:rPr lang="ku-Arab-IQ" sz="3600" dirty="0"/>
              <a:t>ابد من توفير الرعاية الصحية اللازمة أثناء فترة الحمل وعند الوضع وبعده،</a:t>
            </a:r>
            <a:endParaRPr lang="ar-IQ" sz="3600" dirty="0"/>
          </a:p>
          <a:p>
            <a:pPr algn="r" rtl="1"/>
            <a:r>
              <a:rPr lang="ar-IQ" sz="3600" dirty="0"/>
              <a:t>2-</a:t>
            </a:r>
            <a:r>
              <a:rPr lang="ku-Arab-IQ" sz="3600" dirty="0"/>
              <a:t>، </a:t>
            </a:r>
            <a:r>
              <a:rPr lang="ku-Arab-IQ" sz="3600" dirty="0">
                <a:highlight>
                  <a:srgbClr val="FFFF00"/>
                </a:highlight>
              </a:rPr>
              <a:t>ثم إ ن</a:t>
            </a:r>
            <a:r>
              <a:rPr lang="ar-IQ" sz="3600" dirty="0">
                <a:highlight>
                  <a:srgbClr val="FFFF00"/>
                </a:highlight>
              </a:rPr>
              <a:t> </a:t>
            </a:r>
            <a:r>
              <a:rPr lang="ku-Arab-IQ" sz="3600" dirty="0">
                <a:highlight>
                  <a:srgbClr val="FFFF00"/>
                </a:highlight>
              </a:rPr>
              <a:t>مبدأ </a:t>
            </a:r>
            <a:r>
              <a:rPr lang="ar-IQ" sz="3600" dirty="0">
                <a:highlight>
                  <a:srgbClr val="FFFF00"/>
                </a:highlight>
              </a:rPr>
              <a:t>(</a:t>
            </a:r>
            <a:r>
              <a:rPr lang="ku-Arab-IQ" sz="3600" dirty="0">
                <a:highlight>
                  <a:srgbClr val="FFFF00"/>
                </a:highlight>
              </a:rPr>
              <a:t>شخصية العقوبة</a:t>
            </a:r>
            <a:r>
              <a:rPr lang="ar-IQ" sz="3600" dirty="0">
                <a:highlight>
                  <a:srgbClr val="FFFF00"/>
                </a:highlight>
              </a:rPr>
              <a:t>)</a:t>
            </a:r>
            <a:r>
              <a:rPr lang="ku-Arab-IQ" sz="3600" dirty="0">
                <a:highlight>
                  <a:srgbClr val="FFFF00"/>
                </a:highlight>
              </a:rPr>
              <a:t> الذي يأبى أن يضار الأطفال بعقوبة تنفذ في امهاتهم</a:t>
            </a:r>
            <a:r>
              <a:rPr lang="ar-IQ" sz="3600" dirty="0">
                <a:highlight>
                  <a:srgbClr val="FFFF00"/>
                </a:highlight>
              </a:rPr>
              <a:t>.</a:t>
            </a:r>
          </a:p>
          <a:p>
            <a:pPr algn="r" rtl="1"/>
            <a:r>
              <a:rPr lang="ar-IQ" sz="3600" dirty="0"/>
              <a:t>3- </a:t>
            </a:r>
            <a:r>
              <a:rPr lang="ku-Arab-IQ" sz="3600" dirty="0"/>
              <a:t> وتقتضي هذه الرعاية أن تضم</a:t>
            </a:r>
            <a:r>
              <a:rPr lang="ar-IQ" sz="3600" dirty="0"/>
              <a:t> </a:t>
            </a:r>
            <a:r>
              <a:rPr lang="ku-Arab-IQ" sz="3600" dirty="0"/>
              <a:t>مستشفى السجن أو عيادته أسباب الرعاية بالحوامل، وأن يهيا فيه المكان الملائم للولادة. أو يرخص للحامل</a:t>
            </a:r>
            <a:r>
              <a:rPr lang="ar-IQ" sz="3600" dirty="0"/>
              <a:t> </a:t>
            </a:r>
            <a:r>
              <a:rPr lang="ku-Arab-IQ" sz="3600" dirty="0"/>
              <a:t>بالانتقال الى مستشفى عام التلد فيه</a:t>
            </a:r>
            <a:r>
              <a:rPr lang="ar-IQ" sz="3600" dirty="0"/>
              <a:t>.</a:t>
            </a:r>
          </a:p>
          <a:p>
            <a:pPr algn="r" rtl="1"/>
            <a:endParaRPr lang="en-US" sz="3600" dirty="0"/>
          </a:p>
        </p:txBody>
      </p:sp>
    </p:spTree>
    <p:extLst>
      <p:ext uri="{BB962C8B-B14F-4D97-AF65-F5344CB8AC3E}">
        <p14:creationId xmlns:p14="http://schemas.microsoft.com/office/powerpoint/2010/main" val="2803594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FBC2C5-30D2-2A04-669D-413BD3C309A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79DC68D-3C4C-D086-A9BA-FEFC3C42841B}"/>
              </a:ext>
            </a:extLst>
          </p:cNvPr>
          <p:cNvSpPr>
            <a:spLocks noGrp="1"/>
          </p:cNvSpPr>
          <p:nvPr>
            <p:ph idx="1"/>
          </p:nvPr>
        </p:nvSpPr>
        <p:spPr/>
        <p:txBody>
          <a:bodyPr/>
          <a:lstStyle/>
          <a:p>
            <a:pPr algn="r" rtl="1"/>
            <a:r>
              <a:rPr lang="ar-IQ" sz="2800" dirty="0"/>
              <a:t>-</a:t>
            </a:r>
            <a:r>
              <a:rPr lang="ku-Arab-IQ" sz="2800" dirty="0"/>
              <a:t>كما يجب الاهتمام بصحة النزيلة على نحو لا ينصرف تأثير العقوبة</a:t>
            </a:r>
            <a:r>
              <a:rPr lang="ar-IQ" sz="2800" dirty="0"/>
              <a:t> </a:t>
            </a:r>
            <a:r>
              <a:rPr lang="ku-Arab-IQ" sz="2800" dirty="0"/>
              <a:t>على الطفل وتنظيم رعايته والاهتمام به بحيث يسمح للرضيع بالبقاء </a:t>
            </a:r>
            <a:r>
              <a:rPr lang="ku-Arab-IQ" sz="2800" dirty="0">
                <a:highlight>
                  <a:srgbClr val="00FF00"/>
                </a:highlight>
              </a:rPr>
              <a:t>مع أمه النزيلة حتى بلوغ السنتين،</a:t>
            </a:r>
            <a:r>
              <a:rPr lang="ku-Arab-IQ" sz="2800" dirty="0"/>
              <a:t> وبعد</a:t>
            </a:r>
            <a:r>
              <a:rPr lang="ar-IQ" sz="2800" dirty="0"/>
              <a:t> </a:t>
            </a:r>
            <a:r>
              <a:rPr lang="ku-Arab-IQ" sz="2800" dirty="0"/>
              <a:t>بلوغه هذه السن يسلم الى ذويه. وفي حالة عدم وجود أقار ب يكفلونه يقوم مدير السجن بتحويله الى احدى دورالحضانة مع إخطار الأم بذلك.وقد نصت المادة </a:t>
            </a:r>
            <a:r>
              <a:rPr lang="ar-IQ" sz="2800" dirty="0"/>
              <a:t>(</a:t>
            </a:r>
            <a:r>
              <a:rPr lang="ku-Arab-IQ" sz="2800" dirty="0"/>
              <a:t> 16 /ثالث</a:t>
            </a:r>
            <a:r>
              <a:rPr lang="ar-IQ" sz="2800" dirty="0"/>
              <a:t>)</a:t>
            </a:r>
            <a:r>
              <a:rPr lang="ku-Arab-IQ" sz="2800" dirty="0"/>
              <a:t> من قانون إصلاح النزلاء والم ودعين على أنه: </a:t>
            </a:r>
            <a:endParaRPr lang="ar-IQ" sz="2800" dirty="0"/>
          </a:p>
          <a:p>
            <a:pPr algn="r" rtl="1"/>
            <a:r>
              <a:rPr lang="ar-IQ" sz="2800" dirty="0"/>
              <a:t>((</a:t>
            </a:r>
            <a:r>
              <a:rPr lang="ku-Arab-IQ" sz="2800" dirty="0"/>
              <a:t>يجب توفير جميع</a:t>
            </a:r>
            <a:r>
              <a:rPr lang="ar-IQ" sz="2800" dirty="0"/>
              <a:t> </a:t>
            </a:r>
            <a:r>
              <a:rPr lang="ku-Arab-IQ" sz="2800" dirty="0"/>
              <a:t>التجهي</a:t>
            </a:r>
            <a:r>
              <a:rPr lang="ar-IQ" sz="2800" dirty="0"/>
              <a:t>زات</a:t>
            </a:r>
            <a:r>
              <a:rPr lang="ku-Arab-IQ" sz="2800" dirty="0"/>
              <a:t> الخاصة لتقديم ما يلزم من عناية وعلاج للنزيلات والمودعات والموقوفات الحوامل قبل الولادة وبعدها</a:t>
            </a:r>
            <a:r>
              <a:rPr lang="ar-IQ" sz="2800" dirty="0"/>
              <a:t> </a:t>
            </a:r>
            <a:r>
              <a:rPr lang="ku-Arab-IQ" sz="2800" dirty="0"/>
              <a:t>وتتخذ الترتيبات كلما تيسر ذلك عمليا لكي يولد الأطفال في مستشفى خارج السجن او الموقف واذا ولد</a:t>
            </a:r>
            <a:r>
              <a:rPr lang="ku-Arab-IQ" sz="2800" dirty="0">
                <a:highlight>
                  <a:srgbClr val="00FF00"/>
                </a:highlight>
              </a:rPr>
              <a:t> طفل</a:t>
            </a:r>
            <a:r>
              <a:rPr lang="ar-IQ" sz="2800" dirty="0">
                <a:highlight>
                  <a:srgbClr val="00FF00"/>
                </a:highlight>
              </a:rPr>
              <a:t> </a:t>
            </a:r>
            <a:r>
              <a:rPr lang="ku-Arab-IQ" sz="2800" dirty="0">
                <a:highlight>
                  <a:srgbClr val="00FF00"/>
                </a:highlight>
              </a:rPr>
              <a:t>في السجن لا يذكر ذلك في شهادة</a:t>
            </a:r>
            <a:r>
              <a:rPr lang="ar-IQ" sz="2800" dirty="0">
                <a:highlight>
                  <a:srgbClr val="00FF00"/>
                </a:highlight>
              </a:rPr>
              <a:t> </a:t>
            </a:r>
            <a:r>
              <a:rPr lang="ku-Arab-IQ" sz="2800" dirty="0">
                <a:highlight>
                  <a:srgbClr val="00FF00"/>
                </a:highlight>
              </a:rPr>
              <a:t> الميلاد</a:t>
            </a:r>
            <a:r>
              <a:rPr lang="ar-IQ" sz="2800" dirty="0">
                <a:highlight>
                  <a:srgbClr val="00FF00"/>
                </a:highlight>
              </a:rPr>
              <a:t>))</a:t>
            </a:r>
            <a:endParaRPr lang="en-US" sz="2800" dirty="0">
              <a:highlight>
                <a:srgbClr val="00FF00"/>
              </a:highlight>
            </a:endParaRPr>
          </a:p>
          <a:p>
            <a:endParaRPr lang="en-US" dirty="0"/>
          </a:p>
        </p:txBody>
      </p:sp>
    </p:spTree>
    <p:extLst>
      <p:ext uri="{BB962C8B-B14F-4D97-AF65-F5344CB8AC3E}">
        <p14:creationId xmlns:p14="http://schemas.microsoft.com/office/powerpoint/2010/main" val="23850953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9B66E-EC12-FCDA-2175-7F6EE75B600D}"/>
              </a:ext>
            </a:extLst>
          </p:cNvPr>
          <p:cNvSpPr>
            <a:spLocks noGrp="1"/>
          </p:cNvSpPr>
          <p:nvPr>
            <p:ph type="title"/>
          </p:nvPr>
        </p:nvSpPr>
        <p:spPr>
          <a:xfrm>
            <a:off x="838200" y="365125"/>
            <a:ext cx="10515600" cy="774127"/>
          </a:xfrm>
        </p:spPr>
        <p:txBody>
          <a:bodyPr>
            <a:noAutofit/>
          </a:bodyPr>
          <a:lstStyle/>
          <a:p>
            <a:pPr marL="228600" marR="0" lvl="0" indent="-228600" algn="ctr" defTabSz="914400" rtl="0" eaLnBrk="1" fontAlgn="auto" latinLnBrk="0" hangingPunct="1">
              <a:lnSpc>
                <a:spcPct val="90000"/>
              </a:lnSpc>
              <a:spcBef>
                <a:spcPts val="1000"/>
              </a:spcBef>
              <a:spcAft>
                <a:spcPts val="0"/>
              </a:spcAft>
              <a:tabLst/>
              <a:defRPr/>
            </a:pPr>
            <a:r>
              <a:rPr kumimoji="0" lang="ar-IQ" sz="4000" b="0"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Arial" panose="020B0604020202020204" pitchFamily="34" charset="0"/>
              </a:rPr>
              <a:t>ثالثاَ: التعليم والتهذيب </a:t>
            </a:r>
            <a:br>
              <a:rPr kumimoji="0" lang="ku-Arab-IQ" sz="4000" b="0"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Arial" panose="020B0604020202020204" pitchFamily="34" charset="0"/>
              </a:rPr>
            </a:br>
            <a:endParaRPr lang="en-US" sz="4000" dirty="0">
              <a:highlight>
                <a:srgbClr val="FFFF00"/>
              </a:highlight>
            </a:endParaRPr>
          </a:p>
        </p:txBody>
      </p:sp>
      <p:sp>
        <p:nvSpPr>
          <p:cNvPr id="3" name="Content Placeholder 2">
            <a:extLst>
              <a:ext uri="{FF2B5EF4-FFF2-40B4-BE49-F238E27FC236}">
                <a16:creationId xmlns:a16="http://schemas.microsoft.com/office/drawing/2014/main" id="{5117F75F-5276-8D94-B430-7FE3A4123173}"/>
              </a:ext>
            </a:extLst>
          </p:cNvPr>
          <p:cNvSpPr>
            <a:spLocks noGrp="1"/>
          </p:cNvSpPr>
          <p:nvPr>
            <p:ph idx="1"/>
          </p:nvPr>
        </p:nvSpPr>
        <p:spPr>
          <a:xfrm>
            <a:off x="314793" y="1825625"/>
            <a:ext cx="11039007" cy="4667250"/>
          </a:xfrm>
        </p:spPr>
        <p:txBody>
          <a:bodyPr>
            <a:noAutofit/>
          </a:bodyPr>
          <a:lstStyle/>
          <a:p>
            <a:pPr algn="r" rtl="1"/>
            <a:r>
              <a:rPr lang="ku-Arab-IQ" sz="3200" dirty="0">
                <a:solidFill>
                  <a:srgbClr val="FF0000"/>
                </a:solidFill>
                <a:highlight>
                  <a:srgbClr val="FFFF00"/>
                </a:highlight>
              </a:rPr>
              <a:t>-1 التعليم :</a:t>
            </a:r>
            <a:r>
              <a:rPr lang="ar-IQ" sz="3200" dirty="0">
                <a:solidFill>
                  <a:srgbClr val="FF0000"/>
                </a:solidFill>
                <a:highlight>
                  <a:srgbClr val="FFFF00"/>
                </a:highlight>
              </a:rPr>
              <a:t> </a:t>
            </a:r>
            <a:endParaRPr lang="ku-Arab-IQ" sz="3200" dirty="0">
              <a:solidFill>
                <a:srgbClr val="FF0000"/>
              </a:solidFill>
              <a:highlight>
                <a:srgbClr val="FFFF00"/>
              </a:highlight>
            </a:endParaRPr>
          </a:p>
          <a:p>
            <a:pPr algn="r" rtl="1"/>
            <a:r>
              <a:rPr lang="ku-Arab-IQ" sz="3200" dirty="0">
                <a:solidFill>
                  <a:srgbClr val="FF0000"/>
                </a:solidFill>
                <a:highlight>
                  <a:srgbClr val="FFFF00"/>
                </a:highlight>
              </a:rPr>
              <a:t>أ- محو الامية:</a:t>
            </a:r>
            <a:r>
              <a:rPr lang="ku-Arab-IQ" sz="3200" dirty="0"/>
              <a:t>يفترض في التعليم التثقيف بحيث تتغير معالم شخصية المتعلم وخاصة اسلوب تفكيره وطريقة</a:t>
            </a:r>
            <a:r>
              <a:rPr lang="ar-IQ" sz="3200" dirty="0"/>
              <a:t> </a:t>
            </a:r>
            <a:r>
              <a:rPr lang="ku-Arab-IQ" sz="3200" dirty="0"/>
              <a:t>حكمه على الأمور مما يستطيع إدر</a:t>
            </a:r>
            <a:r>
              <a:rPr lang="ar-IQ" sz="3200" dirty="0"/>
              <a:t>ا</a:t>
            </a:r>
            <a:r>
              <a:rPr lang="ku-Arab-IQ" sz="3200" dirty="0"/>
              <a:t>ك أصول الحياة واعتناق القيم الاجتماعية ورفض الجريمة</a:t>
            </a:r>
            <a:r>
              <a:rPr lang="ar-IQ" sz="3200" dirty="0"/>
              <a:t> </a:t>
            </a:r>
            <a:r>
              <a:rPr lang="ku-Arab-IQ" sz="3200" dirty="0"/>
              <a:t>باعتبارها سلوكاً غير قويم. لهذا فإن أبسط صورة هي التعليم الأساسي الذي يتجه إلى محو الأمية</a:t>
            </a:r>
            <a:r>
              <a:rPr lang="ar-IQ" sz="3200" dirty="0"/>
              <a:t> </a:t>
            </a:r>
            <a:r>
              <a:rPr lang="ku-Arab-IQ" sz="3200" dirty="0"/>
              <a:t>وإتقان المبادئ الأولية في القر</a:t>
            </a:r>
            <a:r>
              <a:rPr lang="ar-IQ" sz="3200" dirty="0"/>
              <a:t>ا</a:t>
            </a:r>
            <a:r>
              <a:rPr lang="ku-Arab-IQ" sz="3200" dirty="0"/>
              <a:t>ءة والكتابة وهو ضروري للنزلاء داخل المؤسسة العقابية، حيث يجب</a:t>
            </a:r>
            <a:r>
              <a:rPr lang="ar-IQ" sz="3200" dirty="0"/>
              <a:t> </a:t>
            </a:r>
            <a:r>
              <a:rPr lang="ku-Arab-IQ" sz="3200" dirty="0"/>
              <a:t>أن نضمن القضاء على الأمية خاصة بالنسبة لصغار المحك عليهم .</a:t>
            </a:r>
          </a:p>
        </p:txBody>
      </p:sp>
    </p:spTree>
    <p:extLst>
      <p:ext uri="{BB962C8B-B14F-4D97-AF65-F5344CB8AC3E}">
        <p14:creationId xmlns:p14="http://schemas.microsoft.com/office/powerpoint/2010/main" val="25358859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7C330-B591-6DE1-C727-8CEB6A0F68D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00F6124-55E6-7060-2517-0A017C57CC70}"/>
              </a:ext>
            </a:extLst>
          </p:cNvPr>
          <p:cNvSpPr>
            <a:spLocks noGrp="1"/>
          </p:cNvSpPr>
          <p:nvPr>
            <p:ph idx="1"/>
          </p:nvPr>
        </p:nvSpPr>
        <p:spPr/>
        <p:txBody>
          <a:bodyPr/>
          <a:lstStyle/>
          <a:p>
            <a:pPr algn="r" rtl="1"/>
            <a:r>
              <a:rPr lang="ku-Arab-IQ" sz="2800" b="0" i="0" u="none" strike="noStrike" baseline="0" dirty="0">
                <a:latin typeface="SimplifiedArabic"/>
              </a:rPr>
              <a:t>أ</a:t>
            </a:r>
            <a:r>
              <a:rPr lang="ku-Arab-IQ" sz="2800" b="0" i="0" u="none" strike="noStrike" baseline="0" dirty="0">
                <a:highlight>
                  <a:srgbClr val="FFFF00"/>
                </a:highlight>
                <a:latin typeface="SimplifiedArabic"/>
              </a:rPr>
              <a:t>شار قانون إصلاح النزلاء رقم ) 14 ( لسنة 2018 إلى التعليم في المادة ) 5</a:t>
            </a:r>
            <a:r>
              <a:rPr lang="ku-Arab-IQ" sz="2800" b="0" i="0" u="none" strike="noStrike" baseline="0" dirty="0">
                <a:latin typeface="SimplifiedArabic"/>
              </a:rPr>
              <a:t>/ي( والتي أكدت على منح</a:t>
            </a:r>
            <a:r>
              <a:rPr lang="ar-IQ" sz="2800" b="0" i="0" u="none" strike="noStrike" baseline="0" dirty="0">
                <a:latin typeface="SimplifiedArabic"/>
              </a:rPr>
              <a:t> </a:t>
            </a:r>
            <a:r>
              <a:rPr lang="ku-Arab-IQ" sz="2800" b="0" i="0" u="none" strike="noStrike" baseline="0" dirty="0">
                <a:latin typeface="SimplifiedArabic"/>
              </a:rPr>
              <a:t>الاجا ز</a:t>
            </a:r>
            <a:r>
              <a:rPr lang="ar-IQ" sz="2800" b="0" i="0" u="none" strike="noStrike" baseline="0" dirty="0">
                <a:latin typeface="SimplifiedArabic"/>
              </a:rPr>
              <a:t>ا</a:t>
            </a:r>
            <a:r>
              <a:rPr lang="ku-Arab-IQ" sz="2800" b="0" i="0" u="none" strike="noStrike" baseline="0" dirty="0">
                <a:latin typeface="SimplifiedArabic"/>
              </a:rPr>
              <a:t>ت الدر</a:t>
            </a:r>
            <a:r>
              <a:rPr lang="ar-IQ" sz="2800" b="0" i="0" u="none" strike="noStrike" baseline="0" dirty="0">
                <a:latin typeface="SimplifiedArabic"/>
              </a:rPr>
              <a:t>ا</a:t>
            </a:r>
            <a:r>
              <a:rPr lang="ku-Arab-IQ" sz="2800" b="0" i="0" u="none" strike="noStrike" baseline="0" dirty="0">
                <a:latin typeface="SimplifiedArabic"/>
              </a:rPr>
              <a:t>سية لاكمال الدر</a:t>
            </a:r>
            <a:r>
              <a:rPr lang="ar-IQ" sz="2800" b="0" i="0" u="none" strike="noStrike" baseline="0" dirty="0">
                <a:latin typeface="SimplifiedArabic"/>
              </a:rPr>
              <a:t>ا</a:t>
            </a:r>
            <a:r>
              <a:rPr lang="ku-Arab-IQ" sz="2800" b="0" i="0" u="none" strike="noStrike" baseline="0" dirty="0">
                <a:latin typeface="SimplifiedArabic"/>
              </a:rPr>
              <a:t>سات الاولية والعليا في مجال السياسة العقابية والجنائية وتنظيم الدور</a:t>
            </a:r>
            <a:r>
              <a:rPr lang="ar-IQ" sz="2800" b="0" i="0" u="none" strike="noStrike" baseline="0" dirty="0">
                <a:latin typeface="SimplifiedArabic"/>
              </a:rPr>
              <a:t>ا</a:t>
            </a:r>
            <a:r>
              <a:rPr lang="ku-Arab-IQ" sz="2800" b="0" i="0" u="none" strike="noStrike" baseline="0" dirty="0">
                <a:latin typeface="SimplifiedArabic"/>
              </a:rPr>
              <a:t>ت التعليمية</a:t>
            </a:r>
            <a:r>
              <a:rPr lang="ar-IQ" sz="2800" b="0" i="0" u="none" strike="noStrike" baseline="0" dirty="0">
                <a:latin typeface="SimplifiedArabic"/>
              </a:rPr>
              <a:t> </a:t>
            </a:r>
            <a:r>
              <a:rPr lang="ku-Arab-IQ" sz="2800" b="0" i="0" u="none" strike="noStrike" baseline="0" dirty="0">
                <a:latin typeface="SimplifiedArabic"/>
              </a:rPr>
              <a:t>والتدريبية لمنتسبي دائرتي الاصلاح العر</a:t>
            </a:r>
            <a:r>
              <a:rPr lang="ar-IQ" sz="2800" b="0" i="0" u="none" strike="noStrike" baseline="0" dirty="0">
                <a:latin typeface="SimplifiedArabic"/>
              </a:rPr>
              <a:t>ا</a:t>
            </a:r>
            <a:r>
              <a:rPr lang="ku-Arab-IQ" sz="2800" b="0" i="0" u="none" strike="noStrike" baseline="0" dirty="0">
                <a:latin typeface="SimplifiedArabic"/>
              </a:rPr>
              <a:t>قية واصلاح الاحداث وايفادهم الى الخارج لا</a:t>
            </a:r>
            <a:r>
              <a:rPr lang="ar-IQ" sz="2800" b="0" i="0" u="none" strike="noStrike" baseline="0" dirty="0">
                <a:latin typeface="SimplifiedArabic"/>
              </a:rPr>
              <a:t>غرا</a:t>
            </a:r>
            <a:r>
              <a:rPr lang="ku-Arab-IQ" sz="2800" b="0" i="0" u="none" strike="noStrike" baseline="0" dirty="0">
                <a:latin typeface="SimplifiedArabic"/>
              </a:rPr>
              <a:t>ض التدريب وحضور</a:t>
            </a:r>
            <a:r>
              <a:rPr lang="ar-IQ" sz="2800" b="0" i="0" u="none" strike="noStrike" baseline="0" dirty="0">
                <a:latin typeface="SimplifiedArabic"/>
              </a:rPr>
              <a:t> </a:t>
            </a:r>
            <a:r>
              <a:rPr lang="ku-Arab-IQ" sz="2800" b="0" i="0" u="none" strike="noStrike" baseline="0" dirty="0">
                <a:latin typeface="SimplifiedArabic"/>
              </a:rPr>
              <a:t>المؤتمر</a:t>
            </a:r>
            <a:r>
              <a:rPr lang="ar-IQ" sz="2800" b="0" i="0" u="none" strike="noStrike" baseline="0" dirty="0">
                <a:latin typeface="SimplifiedArabic"/>
              </a:rPr>
              <a:t>ا</a:t>
            </a:r>
            <a:r>
              <a:rPr lang="ku-Arab-IQ" sz="2800" b="0" i="0" u="none" strike="noStrike" baseline="0" dirty="0">
                <a:latin typeface="SimplifiedArabic"/>
              </a:rPr>
              <a:t>ت والحلقات الد ر</a:t>
            </a:r>
            <a:r>
              <a:rPr lang="ar-IQ" sz="2800" b="0" i="0" u="none" strike="noStrike" baseline="0" dirty="0">
                <a:latin typeface="SimplifiedArabic"/>
              </a:rPr>
              <a:t>ا</a:t>
            </a:r>
            <a:r>
              <a:rPr lang="ku-Arab-IQ" sz="2800" b="0" i="0" u="none" strike="noStrike" baseline="0" dirty="0">
                <a:latin typeface="SimplifiedArabic"/>
              </a:rPr>
              <a:t>سية والندوات</a:t>
            </a:r>
            <a:r>
              <a:rPr lang="ar-IQ" sz="2800" b="0" i="0" u="none" strike="noStrike" baseline="0" dirty="0">
                <a:latin typeface="SimplifiedArabic"/>
              </a:rPr>
              <a:t>.</a:t>
            </a:r>
          </a:p>
          <a:p>
            <a:pPr algn="r" rtl="1"/>
            <a:r>
              <a:rPr lang="ar-IQ" dirty="0">
                <a:latin typeface="SimplifiedArabic"/>
              </a:rPr>
              <a:t>كما نصت </a:t>
            </a:r>
            <a:r>
              <a:rPr lang="ar-IQ" dirty="0">
                <a:solidFill>
                  <a:srgbClr val="FF0000"/>
                </a:solidFill>
                <a:latin typeface="SimplifiedArabic"/>
              </a:rPr>
              <a:t>المادة(33) </a:t>
            </a:r>
            <a:r>
              <a:rPr lang="ar-IQ" dirty="0">
                <a:latin typeface="SimplifiedArabic"/>
              </a:rPr>
              <a:t>من نظام دائرة الاصلاح الاجتماعي بأنه حق لكل النزيل والمودع في التعليم ومواصلة الدراسة داخل دائرة الاصلاحية .</a:t>
            </a:r>
            <a:endParaRPr lang="en-US" dirty="0"/>
          </a:p>
        </p:txBody>
      </p:sp>
    </p:spTree>
    <p:extLst>
      <p:ext uri="{BB962C8B-B14F-4D97-AF65-F5344CB8AC3E}">
        <p14:creationId xmlns:p14="http://schemas.microsoft.com/office/powerpoint/2010/main" val="8822069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08DF0-ED07-8E65-A088-F61F5AA47206}"/>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4CDB89FB-1816-40CC-0265-44DE58C940F1}"/>
              </a:ext>
            </a:extLst>
          </p:cNvPr>
          <p:cNvSpPr>
            <a:spLocks noGrp="1"/>
          </p:cNvSpPr>
          <p:nvPr>
            <p:ph idx="1"/>
          </p:nvPr>
        </p:nvSpPr>
        <p:spPr>
          <a:xfrm>
            <a:off x="194872" y="1825625"/>
            <a:ext cx="11158928" cy="4351338"/>
          </a:xfrm>
        </p:spPr>
        <p:txBody>
          <a:bodyPr>
            <a:noAutofit/>
          </a:bodyPr>
          <a:lstStyle/>
          <a:p>
            <a:pPr algn="r" rtl="1"/>
            <a:r>
              <a:rPr lang="ku-Arab-IQ" dirty="0">
                <a:solidFill>
                  <a:srgbClr val="FF0000"/>
                </a:solidFill>
                <a:highlight>
                  <a:srgbClr val="FFFF00"/>
                </a:highlight>
              </a:rPr>
              <a:t>ب -التعليم العالي:</a:t>
            </a:r>
            <a:r>
              <a:rPr lang="ku-Arab-IQ" dirty="0"/>
              <a:t>الذين يرغبون في الارتفاع بمستواهم العلمي.فيجب إتاحة الفرص أمام النزلاء الذين يرغبون في الحصول على شهادة</a:t>
            </a:r>
            <a:r>
              <a:rPr lang="ar-IQ" dirty="0"/>
              <a:t> </a:t>
            </a:r>
            <a:r>
              <a:rPr lang="ku-Arab-IQ" dirty="0"/>
              <a:t>الدر</a:t>
            </a:r>
            <a:r>
              <a:rPr lang="ar-IQ" dirty="0"/>
              <a:t>ا</a:t>
            </a:r>
            <a:r>
              <a:rPr lang="ku-Arab-IQ" dirty="0"/>
              <a:t>سة الإعدادية والشهادة الجامعية الأولية أو العليا عن طريق فسح المجال لهم للمشاركة في أداء</a:t>
            </a:r>
            <a:r>
              <a:rPr lang="ar-IQ" dirty="0"/>
              <a:t> </a:t>
            </a:r>
            <a:r>
              <a:rPr lang="ku-Arab-IQ" dirty="0"/>
              <a:t>الامتحان النهائي خارج المؤسسة العقابية .</a:t>
            </a:r>
            <a:endParaRPr lang="ar-IQ" dirty="0"/>
          </a:p>
          <a:p>
            <a:pPr algn="r" rtl="1"/>
            <a:r>
              <a:rPr lang="ar-IQ" dirty="0"/>
              <a:t>كما أكد ت </a:t>
            </a:r>
            <a:r>
              <a:rPr lang="ar-IQ" dirty="0">
                <a:highlight>
                  <a:srgbClr val="FFFF00"/>
                </a:highlight>
              </a:rPr>
              <a:t>المادة 17 من القانون  اصلاح النزلا</a:t>
            </a:r>
            <a:r>
              <a:rPr lang="ar-IQ" dirty="0"/>
              <a:t>ء  الى أن لكل نزيل ومودع الحق في التعليم ومواصلة الدراسة ولكل المرا حل خلال مدة محكوميته ووجوب فتح المدارس العامة او المهنية و مواصلة الد ا رسة خارجها .</a:t>
            </a:r>
          </a:p>
          <a:p>
            <a:pPr algn="r" rtl="1"/>
            <a:r>
              <a:rPr lang="ar-IQ" dirty="0"/>
              <a:t>كما نصت الماد</a:t>
            </a:r>
            <a:r>
              <a:rPr lang="ar-IQ" dirty="0">
                <a:highlight>
                  <a:srgbClr val="FFFF00"/>
                </a:highlight>
              </a:rPr>
              <a:t>ة(34) من نظام دائرة الاصلاح</a:t>
            </a:r>
            <a:r>
              <a:rPr lang="ar-IQ" dirty="0"/>
              <a:t> على دائرة ان تأمن الدراسة داخل دائرة وايصال المحكوم عليه الى قاعة امتحان لإداء الامتحان النهائي بالتنسيق مع وزارة التربية .</a:t>
            </a:r>
          </a:p>
          <a:p>
            <a:pPr algn="r" rtl="1"/>
            <a:r>
              <a:rPr lang="ar-IQ" dirty="0">
                <a:highlight>
                  <a:srgbClr val="FFFF00"/>
                </a:highlight>
              </a:rPr>
              <a:t>كما</a:t>
            </a:r>
            <a:r>
              <a:rPr lang="ar-IQ" dirty="0">
                <a:solidFill>
                  <a:srgbClr val="FF0000"/>
                </a:solidFill>
                <a:highlight>
                  <a:srgbClr val="FFFF00"/>
                </a:highlight>
              </a:rPr>
              <a:t> لايجوز ان يذكر في الشهادات المدرسية والمهنية على ان النزيل قد حصل عليها داخل الاصلاحية </a:t>
            </a:r>
          </a:p>
          <a:p>
            <a:pPr algn="r" rtl="1"/>
            <a:endParaRPr lang="ku-Arab-IQ" dirty="0"/>
          </a:p>
        </p:txBody>
      </p:sp>
    </p:spTree>
    <p:extLst>
      <p:ext uri="{BB962C8B-B14F-4D97-AF65-F5344CB8AC3E}">
        <p14:creationId xmlns:p14="http://schemas.microsoft.com/office/powerpoint/2010/main" val="42306927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67940-30C8-DB4E-8B78-0DE98FC497B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D5AE893-EC17-12E9-79F1-6F000EDB6BAD}"/>
              </a:ext>
            </a:extLst>
          </p:cNvPr>
          <p:cNvSpPr>
            <a:spLocks noGrp="1"/>
          </p:cNvSpPr>
          <p:nvPr>
            <p:ph idx="1"/>
          </p:nvPr>
        </p:nvSpPr>
        <p:spPr>
          <a:xfrm>
            <a:off x="344774" y="1825625"/>
            <a:ext cx="11009026" cy="4351338"/>
          </a:xfrm>
        </p:spPr>
        <p:txBody>
          <a:bodyPr>
            <a:noAutofit/>
          </a:bodyPr>
          <a:lstStyle/>
          <a:p>
            <a:pPr marL="228600" marR="0" lvl="0" indent="-228600" algn="r"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ku-Arab-IQ" b="0" i="0" u="none" strike="noStrike" kern="1200" cap="none" spc="0" normalizeH="0" baseline="0" noProof="0" dirty="0">
                <a:ln>
                  <a:noFill/>
                </a:ln>
                <a:solidFill>
                  <a:srgbClr val="FF0000"/>
                </a:solidFill>
                <a:effectLst/>
                <a:highlight>
                  <a:srgbClr val="FFFF00"/>
                </a:highlight>
                <a:uLnTx/>
                <a:uFillTx/>
                <a:latin typeface="Calibri" panose="020F0502020204030204"/>
                <a:ea typeface="+mn-ea"/>
                <a:cs typeface="Arial" panose="020B0604020202020204" pitchFamily="34" charset="0"/>
              </a:rPr>
              <a:t>ج-المكتبة:</a:t>
            </a:r>
            <a:r>
              <a:rPr kumimoji="0" lang="ar-IQ" b="0" i="0" u="none" strike="noStrike" kern="1200" cap="none" spc="0" normalizeH="0" baseline="0" noProof="0" dirty="0">
                <a:ln>
                  <a:noFill/>
                </a:ln>
                <a:solidFill>
                  <a:srgbClr val="FF0000"/>
                </a:solidFill>
                <a:effectLst/>
                <a:highlight>
                  <a:srgbClr val="FFFF00"/>
                </a:highlight>
                <a:uLnTx/>
                <a:uFillTx/>
                <a:latin typeface="Calibri" panose="020F0502020204030204"/>
                <a:ea typeface="+mn-ea"/>
                <a:cs typeface="Arial" panose="020B0604020202020204" pitchFamily="34" charset="0"/>
              </a:rPr>
              <a:t> </a:t>
            </a:r>
            <a:r>
              <a:rPr kumimoji="0" lang="ku-Arab-IQ"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من الضروري توفير مختلف أنواع الكتب المفيدة للنزلاء من </a:t>
            </a:r>
            <a:r>
              <a:rPr kumimoji="0" lang="ku-Arab-IQ" b="0"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Arial" panose="020B0604020202020204" pitchFamily="34" charset="0"/>
              </a:rPr>
              <a:t>اجل القضاء على الملل الذي</a:t>
            </a:r>
            <a:r>
              <a:rPr kumimoji="0" lang="ar-IQ" b="0"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Arial" panose="020B0604020202020204" pitchFamily="34" charset="0"/>
              </a:rPr>
              <a:t> </a:t>
            </a:r>
            <a:r>
              <a:rPr kumimoji="0" lang="ku-Arab-IQ" b="0"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Arial" panose="020B0604020202020204" pitchFamily="34" charset="0"/>
              </a:rPr>
              <a:t>يشعرون </a:t>
            </a:r>
            <a:r>
              <a:rPr kumimoji="0" lang="ku-Arab-IQ"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به أثناء تواجدهم المستمر داخل المؤسسة العقابية، لأن المطالعة قد تساعد النزلاء على</a:t>
            </a:r>
            <a:r>
              <a:rPr kumimoji="0" lang="ar-IQ"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 </a:t>
            </a:r>
            <a:r>
              <a:rPr kumimoji="0" lang="ku-Arab-IQ"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عدم التفكير بالفر</a:t>
            </a:r>
            <a:r>
              <a:rPr kumimoji="0" lang="ar-IQ"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ا</a:t>
            </a:r>
            <a:r>
              <a:rPr kumimoji="0" lang="ku-Arab-IQ"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ر</a:t>
            </a:r>
            <a:r>
              <a:rPr kumimoji="0" lang="ar-IQ"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a:t>
            </a:r>
          </a:p>
          <a:p>
            <a:pPr marL="228600" marR="0" lvl="0" indent="-228600" algn="r"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ar-IQ"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228600" marR="0" lvl="0" indent="-228600" algn="r"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ku-Arab-IQ" b="0" i="0" u="none" strike="noStrike" kern="1200" cap="none" spc="0" normalizeH="0" baseline="0" noProof="0" dirty="0">
                <a:ln>
                  <a:noFill/>
                </a:ln>
                <a:solidFill>
                  <a:prstClr val="black"/>
                </a:solidFill>
                <a:effectLst/>
                <a:uLnTx/>
                <a:uFillTx/>
                <a:latin typeface="Calibri" panose="020F0502020204030204"/>
                <a:ea typeface="+mn-ea"/>
                <a:cs typeface="+mn-cs"/>
              </a:rPr>
              <a:t>وكذلك </a:t>
            </a:r>
            <a:r>
              <a:rPr kumimoji="0" lang="ku-Arab-IQ" b="0"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منحت المادة </a:t>
            </a:r>
            <a:r>
              <a:rPr kumimoji="0" lang="ar-IQ" b="0"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a:t>
            </a:r>
            <a:r>
              <a:rPr kumimoji="0" lang="ku-Arab-IQ" b="0"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 34 </a:t>
            </a:r>
            <a:r>
              <a:rPr kumimoji="0" lang="ar-IQ" b="0"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a:t>
            </a:r>
            <a:r>
              <a:rPr kumimoji="0" lang="ku-Arab-IQ" b="0"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 منه الحق للنزيل والمودع مطالعة الصحف والمجلات </a:t>
            </a:r>
            <a:r>
              <a:rPr kumimoji="0" lang="ku-Arab-IQ" b="0" i="0" u="none" strike="noStrike" kern="1200" cap="none" spc="0" normalizeH="0" baseline="0" noProof="0" dirty="0">
                <a:ln>
                  <a:noFill/>
                </a:ln>
                <a:solidFill>
                  <a:prstClr val="black"/>
                </a:solidFill>
                <a:effectLst/>
                <a:uLnTx/>
                <a:uFillTx/>
                <a:latin typeface="Calibri" panose="020F0502020204030204"/>
                <a:ea typeface="+mn-ea"/>
                <a:cs typeface="+mn-cs"/>
              </a:rPr>
              <a:t>والكتب المسموح</a:t>
            </a:r>
            <a:r>
              <a:rPr kumimoji="0" lang="ar-IQ"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ku-Arab-IQ" b="0" i="0" u="none" strike="noStrike" kern="1200" cap="none" spc="0" normalizeH="0" baseline="0" noProof="0" dirty="0">
                <a:ln>
                  <a:noFill/>
                </a:ln>
                <a:solidFill>
                  <a:prstClr val="black"/>
                </a:solidFill>
                <a:effectLst/>
                <a:uLnTx/>
                <a:uFillTx/>
                <a:latin typeface="Calibri" panose="020F0502020204030204"/>
                <a:ea typeface="+mn-ea"/>
                <a:cs typeface="+mn-cs"/>
              </a:rPr>
              <a:t>بتداولها وتجهيز دائرتا الاصلاح العر</a:t>
            </a:r>
            <a:r>
              <a:rPr kumimoji="0" lang="ar-IQ" b="0" i="0" u="none" strike="noStrike" kern="1200" cap="none" spc="0" normalizeH="0" baseline="0" noProof="0" dirty="0">
                <a:ln>
                  <a:noFill/>
                </a:ln>
                <a:solidFill>
                  <a:prstClr val="black"/>
                </a:solidFill>
                <a:effectLst/>
                <a:uLnTx/>
                <a:uFillTx/>
                <a:latin typeface="Calibri" panose="020F0502020204030204"/>
                <a:ea typeface="+mn-ea"/>
                <a:cs typeface="+mn-cs"/>
              </a:rPr>
              <a:t>ا</a:t>
            </a:r>
            <a:r>
              <a:rPr kumimoji="0" lang="ku-Arab-IQ" b="0" i="0" u="none" strike="noStrike" kern="1200" cap="none" spc="0" normalizeH="0" baseline="0" noProof="0" dirty="0">
                <a:ln>
                  <a:noFill/>
                </a:ln>
                <a:solidFill>
                  <a:prstClr val="black"/>
                </a:solidFill>
                <a:effectLst/>
                <a:uLnTx/>
                <a:uFillTx/>
                <a:latin typeface="Calibri" panose="020F0502020204030204"/>
                <a:ea typeface="+mn-ea"/>
                <a:cs typeface="+mn-cs"/>
              </a:rPr>
              <a:t>قية واصلاح الاحداث بالاجهزة الالكترونية السمعية والبصرية الملائمة</a:t>
            </a:r>
            <a:r>
              <a:rPr kumimoji="0" lang="ar-IQ"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ku-Arab-IQ" b="0" i="0" u="none" strike="noStrike" kern="1200" cap="none" spc="0" normalizeH="0" baseline="0" noProof="0" dirty="0">
                <a:ln>
                  <a:noFill/>
                </a:ln>
                <a:solidFill>
                  <a:prstClr val="black"/>
                </a:solidFill>
                <a:effectLst/>
                <a:uLnTx/>
                <a:uFillTx/>
                <a:latin typeface="Calibri" panose="020F0502020204030204"/>
                <a:ea typeface="+mn-ea"/>
                <a:cs typeface="+mn-cs"/>
              </a:rPr>
              <a:t>للسجون والمواقف والمكتبا ت، وتجهيزها بالكتب المسموح بتداولها لجميع فئات النزلاء والمودعين على أن تضم هذه المكتبة عددا كافيا من الكتب للتسلية والثقافة وتشجيع النزلاء والمودعين والموقوفين على الاستفادة</a:t>
            </a:r>
            <a:r>
              <a:rPr kumimoji="0" lang="ar-IQ"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ku-Arab-IQ" b="0" i="0" u="none" strike="noStrike" kern="1200" cap="none" spc="0" normalizeH="0" baseline="0" noProof="0" dirty="0">
                <a:ln>
                  <a:noFill/>
                </a:ln>
                <a:solidFill>
                  <a:prstClr val="black"/>
                </a:solidFill>
                <a:effectLst/>
                <a:uLnTx/>
                <a:uFillTx/>
                <a:latin typeface="Calibri" panose="020F0502020204030204"/>
                <a:ea typeface="+mn-ea"/>
                <a:cs typeface="+mn-cs"/>
              </a:rPr>
              <a:t>بشكل كامل من هذه المكتبة</a:t>
            </a:r>
            <a:r>
              <a:rPr kumimoji="0" lang="ar-IQ" b="0" i="0"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US" dirty="0"/>
          </a:p>
        </p:txBody>
      </p:sp>
    </p:spTree>
    <p:extLst>
      <p:ext uri="{BB962C8B-B14F-4D97-AF65-F5344CB8AC3E}">
        <p14:creationId xmlns:p14="http://schemas.microsoft.com/office/powerpoint/2010/main" val="42038966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82405-C4D4-7891-D560-146280879B9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6E9A8A0-29E6-0F45-36DA-02D8A112456B}"/>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194029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42F82-DA5D-E9BF-9413-CFC9FA241AC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54D058AB-8278-21BF-11FC-224E2654552F}"/>
              </a:ext>
            </a:extLst>
          </p:cNvPr>
          <p:cNvSpPr>
            <a:spLocks noGrp="1"/>
          </p:cNvSpPr>
          <p:nvPr>
            <p:ph idx="1"/>
          </p:nvPr>
        </p:nvSpPr>
        <p:spPr>
          <a:xfrm>
            <a:off x="374753" y="1825625"/>
            <a:ext cx="11377535" cy="4844998"/>
          </a:xfrm>
        </p:spPr>
        <p:txBody>
          <a:bodyPr>
            <a:normAutofit lnSpcReduction="10000"/>
          </a:bodyPr>
          <a:lstStyle/>
          <a:p>
            <a:pPr algn="r" rtl="1"/>
            <a:r>
              <a:rPr lang="ar-IQ" b="1" i="0" dirty="0">
                <a:solidFill>
                  <a:srgbClr val="003E61"/>
                </a:solidFill>
                <a:effectLst/>
                <a:latin typeface="rasol"/>
              </a:rPr>
              <a:t> </a:t>
            </a:r>
            <a:r>
              <a:rPr lang="ar-IQ" sz="4000" b="1" i="0" dirty="0">
                <a:solidFill>
                  <a:srgbClr val="003E61"/>
                </a:solidFill>
                <a:effectLst/>
                <a:highlight>
                  <a:srgbClr val="FFFF00"/>
                </a:highlight>
                <a:latin typeface="rasol"/>
              </a:rPr>
              <a:t>الفحص </a:t>
            </a:r>
            <a:r>
              <a:rPr lang="ar-IQ" b="1" i="0" dirty="0">
                <a:solidFill>
                  <a:srgbClr val="003E61"/>
                </a:solidFill>
                <a:effectLst/>
                <a:latin typeface="rasol"/>
              </a:rPr>
              <a:t>: عرفه قانون اصلاح النزلاء </a:t>
            </a:r>
            <a:r>
              <a:rPr lang="ar-IQ" b="1" i="0">
                <a:solidFill>
                  <a:srgbClr val="003E61"/>
                </a:solidFill>
                <a:effectLst/>
                <a:latin typeface="rasol"/>
              </a:rPr>
              <a:t>والمودعين العراقي</a:t>
            </a:r>
            <a:r>
              <a:rPr lang="ar-IQ" sz="2800">
                <a:highlight>
                  <a:srgbClr val="FFFF00"/>
                </a:highlight>
              </a:rPr>
              <a:t> رقم 14 لسنة 2018</a:t>
            </a:r>
            <a:r>
              <a:rPr lang="ar-IQ" b="1" i="0">
                <a:solidFill>
                  <a:srgbClr val="003E61"/>
                </a:solidFill>
                <a:effectLst/>
                <a:latin typeface="rasol"/>
              </a:rPr>
              <a:t>  </a:t>
            </a:r>
            <a:r>
              <a:rPr lang="ar-IQ" b="1" i="0" dirty="0">
                <a:solidFill>
                  <a:srgbClr val="003E61"/>
                </a:solidFill>
                <a:effectLst/>
                <a:latin typeface="rasol"/>
              </a:rPr>
              <a:t>في المادة(1- ف8) بأنه (( هو الفحص الذي يتم بعد استلام المودع او النزيل في الدائرة الاصلاحية </a:t>
            </a:r>
            <a:r>
              <a:rPr lang="ar-IQ" b="1" i="0" dirty="0">
                <a:solidFill>
                  <a:srgbClr val="FF0000"/>
                </a:solidFill>
                <a:effectLst/>
                <a:highlight>
                  <a:srgbClr val="FFFF00"/>
                </a:highlight>
                <a:latin typeface="rasol"/>
              </a:rPr>
              <a:t>لاغراض التفريد في المعاملة العقابية وهو فحص بيلوجي عقلي ونفسي اجتماعي </a:t>
            </a:r>
            <a:r>
              <a:rPr lang="ar-IQ" b="1" i="0" dirty="0">
                <a:solidFill>
                  <a:srgbClr val="003E61"/>
                </a:solidFill>
                <a:effectLst/>
                <a:latin typeface="rasol"/>
              </a:rPr>
              <a:t>واول مراحل الفحص هو وضعه في القاعات المخصصة لاستقبال النزلاء والمود ع وعزل المحكوم عليه عن زملائه في القسم الاصلاحي))</a:t>
            </a:r>
          </a:p>
          <a:p>
            <a:pPr algn="r" rtl="1"/>
            <a:r>
              <a:rPr lang="ku-Arab-IQ" b="1" i="0" dirty="0">
                <a:solidFill>
                  <a:srgbClr val="003E61"/>
                </a:solidFill>
                <a:effectLst/>
                <a:latin typeface="rasol"/>
              </a:rPr>
              <a:t>وللفحص العقابي </a:t>
            </a:r>
            <a:r>
              <a:rPr lang="ku-Arab-IQ" b="1" i="0" dirty="0">
                <a:solidFill>
                  <a:srgbClr val="003E61"/>
                </a:solidFill>
                <a:effectLst/>
                <a:highlight>
                  <a:srgbClr val="FFFF00"/>
                </a:highlight>
                <a:latin typeface="rasol"/>
              </a:rPr>
              <a:t>جملة أغراض </a:t>
            </a:r>
            <a:r>
              <a:rPr lang="ar-IQ" b="1" i="0" dirty="0">
                <a:solidFill>
                  <a:srgbClr val="003E61"/>
                </a:solidFill>
                <a:effectLst/>
                <a:highlight>
                  <a:srgbClr val="FFFF00"/>
                </a:highlight>
                <a:latin typeface="rasol"/>
              </a:rPr>
              <a:t>:</a:t>
            </a:r>
          </a:p>
          <a:p>
            <a:pPr algn="r" rtl="1"/>
            <a:r>
              <a:rPr lang="ku-Arab-IQ" b="1" i="0" dirty="0">
                <a:solidFill>
                  <a:srgbClr val="FF0000"/>
                </a:solidFill>
                <a:effectLst/>
                <a:highlight>
                  <a:srgbClr val="FFFF00"/>
                </a:highlight>
                <a:latin typeface="rasol"/>
              </a:rPr>
              <a:t>اولها</a:t>
            </a:r>
            <a:r>
              <a:rPr lang="ku-Arab-IQ" b="1" i="0" dirty="0">
                <a:solidFill>
                  <a:srgbClr val="003E61"/>
                </a:solidFill>
                <a:effectLst/>
                <a:highlight>
                  <a:srgbClr val="FFFF00"/>
                </a:highlight>
                <a:latin typeface="rasol"/>
              </a:rPr>
              <a:t> هو</a:t>
            </a:r>
            <a:r>
              <a:rPr lang="ku-Arab-IQ" b="1" i="0" dirty="0">
                <a:solidFill>
                  <a:srgbClr val="003E61"/>
                </a:solidFill>
                <a:effectLst/>
                <a:latin typeface="rasol"/>
              </a:rPr>
              <a:t>  </a:t>
            </a:r>
            <a:r>
              <a:rPr lang="ku-Arab-IQ" b="1" i="0" dirty="0">
                <a:solidFill>
                  <a:srgbClr val="003E61"/>
                </a:solidFill>
                <a:effectLst/>
                <a:highlight>
                  <a:srgbClr val="00FF00"/>
                </a:highlight>
                <a:latin typeface="rasol"/>
              </a:rPr>
              <a:t>تصنيف المحكوم عليهم </a:t>
            </a:r>
            <a:r>
              <a:rPr lang="ku-Arab-IQ" b="1" i="0" dirty="0">
                <a:solidFill>
                  <a:srgbClr val="003E61"/>
                </a:solidFill>
                <a:effectLst/>
                <a:latin typeface="rasol"/>
              </a:rPr>
              <a:t>بكشف معالم شخصياتهم وتحديد المعاملة الملائمة لكل شخصية،</a:t>
            </a:r>
            <a:endParaRPr lang="ar-IQ" b="1" i="0" dirty="0">
              <a:solidFill>
                <a:srgbClr val="003E61"/>
              </a:solidFill>
              <a:effectLst/>
              <a:latin typeface="rasol"/>
            </a:endParaRPr>
          </a:p>
          <a:p>
            <a:pPr algn="r" rtl="1"/>
            <a:r>
              <a:rPr lang="ku-Arab-IQ" b="1" i="0" dirty="0">
                <a:solidFill>
                  <a:srgbClr val="003E61"/>
                </a:solidFill>
                <a:effectLst/>
                <a:latin typeface="rasol"/>
              </a:rPr>
              <a:t> </a:t>
            </a:r>
            <a:r>
              <a:rPr lang="ku-Arab-IQ" b="1" i="0" dirty="0">
                <a:solidFill>
                  <a:srgbClr val="FF0000"/>
                </a:solidFill>
                <a:effectLst/>
                <a:latin typeface="rasol"/>
              </a:rPr>
              <a:t>وثانيهما:</a:t>
            </a:r>
            <a:r>
              <a:rPr lang="ku-Arab-IQ" b="1" i="0" dirty="0">
                <a:solidFill>
                  <a:srgbClr val="003E61"/>
                </a:solidFill>
                <a:effectLst/>
                <a:latin typeface="rasol"/>
              </a:rPr>
              <a:t> تحديد لحظة انقضاء التدبير اذا كان غير محدد المدة، إذ القاعدة في هذا النوع من التدابير الا ينقضي الا بتأهيل المحكوم عليه، وهو ما لا يمكن التحقق منه الا عن طريق الفحص</a:t>
            </a:r>
            <a:r>
              <a:rPr lang="ar-IQ" b="1" i="0" dirty="0">
                <a:solidFill>
                  <a:srgbClr val="003E61"/>
                </a:solidFill>
                <a:effectLst/>
                <a:latin typeface="rasol"/>
              </a:rPr>
              <a:t>.</a:t>
            </a:r>
            <a:r>
              <a:rPr lang="ku-Arab-IQ" b="1" i="0" dirty="0">
                <a:solidFill>
                  <a:srgbClr val="003E61"/>
                </a:solidFill>
                <a:effectLst/>
                <a:latin typeface="rasol"/>
              </a:rPr>
              <a:t>، </a:t>
            </a:r>
            <a:r>
              <a:rPr lang="ar-IQ" b="1" i="0" dirty="0">
                <a:solidFill>
                  <a:srgbClr val="003E61"/>
                </a:solidFill>
                <a:effectLst/>
                <a:latin typeface="rasol"/>
              </a:rPr>
              <a:t> لانه </a:t>
            </a:r>
            <a:r>
              <a:rPr lang="ku-Arab-IQ" b="1" i="0" dirty="0">
                <a:solidFill>
                  <a:srgbClr val="003E61"/>
                </a:solidFill>
                <a:effectLst/>
                <a:latin typeface="rasol"/>
              </a:rPr>
              <a:t>يتجه الفحص الى الكشف </a:t>
            </a:r>
            <a:r>
              <a:rPr lang="ku-Arab-IQ" b="1" i="0" dirty="0">
                <a:solidFill>
                  <a:srgbClr val="FF0000"/>
                </a:solidFill>
                <a:effectLst/>
                <a:latin typeface="rasol"/>
              </a:rPr>
              <a:t>عن نوع ودرجة خطورة المحكوم عليه، ومدى إمكانيات التأهيل المتوفرة لديه</a:t>
            </a:r>
            <a:endParaRPr lang="en-US" dirty="0">
              <a:solidFill>
                <a:srgbClr val="FF0000"/>
              </a:solidFill>
            </a:endParaRPr>
          </a:p>
        </p:txBody>
      </p:sp>
    </p:spTree>
    <p:extLst>
      <p:ext uri="{BB962C8B-B14F-4D97-AF65-F5344CB8AC3E}">
        <p14:creationId xmlns:p14="http://schemas.microsoft.com/office/powerpoint/2010/main" val="2805647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F09B7-4346-4428-A017-E63C66A8AC1D}"/>
              </a:ext>
            </a:extLst>
          </p:cNvPr>
          <p:cNvSpPr>
            <a:spLocks noGrp="1"/>
          </p:cNvSpPr>
          <p:nvPr>
            <p:ph type="title"/>
          </p:nvPr>
        </p:nvSpPr>
        <p:spPr/>
        <p:txBody>
          <a:bodyPr/>
          <a:lstStyle/>
          <a:p>
            <a:pPr algn="ctr"/>
            <a:r>
              <a:rPr lang="ar-IQ" dirty="0"/>
              <a:t>التصنيف </a:t>
            </a:r>
            <a:endParaRPr lang="en-US" dirty="0"/>
          </a:p>
        </p:txBody>
      </p:sp>
      <p:sp>
        <p:nvSpPr>
          <p:cNvPr id="3" name="Content Placeholder 2">
            <a:extLst>
              <a:ext uri="{FF2B5EF4-FFF2-40B4-BE49-F238E27FC236}">
                <a16:creationId xmlns:a16="http://schemas.microsoft.com/office/drawing/2014/main" id="{C0D69305-B7D1-40F7-97A8-621CC67A5ECC}"/>
              </a:ext>
            </a:extLst>
          </p:cNvPr>
          <p:cNvSpPr>
            <a:spLocks noGrp="1"/>
          </p:cNvSpPr>
          <p:nvPr>
            <p:ph idx="1"/>
          </p:nvPr>
        </p:nvSpPr>
        <p:spPr>
          <a:xfrm>
            <a:off x="524656" y="1100628"/>
            <a:ext cx="9990944" cy="5757372"/>
          </a:xfrm>
        </p:spPr>
        <p:txBody>
          <a:bodyPr anchor="t">
            <a:normAutofit/>
          </a:bodyPr>
          <a:lstStyle/>
          <a:p>
            <a:pPr marL="466344" lvl="3" indent="0" algn="just" rtl="1">
              <a:buNone/>
            </a:pPr>
            <a:r>
              <a:rPr lang="ku-Arab-IQ" sz="4000" dirty="0">
                <a:solidFill>
                  <a:srgbClr val="FF0000"/>
                </a:solidFill>
              </a:rPr>
              <a:t>يقصد بالتصنيف بأن</a:t>
            </a:r>
            <a:r>
              <a:rPr lang="ar-IQ" sz="4000" dirty="0">
                <a:solidFill>
                  <a:srgbClr val="FF0000"/>
                </a:solidFill>
              </a:rPr>
              <a:t>ه:</a:t>
            </a:r>
            <a:r>
              <a:rPr lang="ku-Arab-IQ" sz="4000" dirty="0">
                <a:solidFill>
                  <a:srgbClr val="FF0000"/>
                </a:solidFill>
              </a:rPr>
              <a:t> </a:t>
            </a:r>
            <a:r>
              <a:rPr lang="ku-Arab-IQ" sz="4000" dirty="0"/>
              <a:t>تقسيم النزلاء إلى مجموعات متشابه، وإيداعهم مؤسسات</a:t>
            </a:r>
            <a:r>
              <a:rPr lang="ar-IQ" sz="4000" dirty="0"/>
              <a:t> </a:t>
            </a:r>
            <a:r>
              <a:rPr lang="ku-Arab-IQ" sz="4000" dirty="0"/>
              <a:t>عقابية ملائمة</a:t>
            </a:r>
            <a:r>
              <a:rPr lang="ar-IQ" sz="4000" dirty="0"/>
              <a:t>،</a:t>
            </a:r>
            <a:r>
              <a:rPr lang="ku-Arab-IQ" sz="4000" dirty="0"/>
              <a:t> وإعداد خطة لتأهيل كل </a:t>
            </a:r>
            <a:r>
              <a:rPr lang="ar-IQ" sz="4000" dirty="0"/>
              <a:t>ن</a:t>
            </a:r>
            <a:r>
              <a:rPr lang="ku-Arab-IQ" sz="4000" dirty="0"/>
              <a:t>زيل حسب ظروفه الشخصية والاجتماعية</a:t>
            </a:r>
            <a:r>
              <a:rPr lang="ar-IQ" sz="4000" dirty="0"/>
              <a:t>،ومراعاة </a:t>
            </a:r>
            <a:r>
              <a:rPr lang="ku-Arab-IQ" sz="4000" dirty="0"/>
              <a:t>ملائمتها لكل مرحلة من مر</a:t>
            </a:r>
            <a:r>
              <a:rPr lang="ar-IQ" sz="4000" dirty="0"/>
              <a:t>ا</a:t>
            </a:r>
            <a:r>
              <a:rPr lang="ku-Arab-IQ" sz="4000" dirty="0"/>
              <a:t>حل التنفيذ.</a:t>
            </a:r>
            <a:endParaRPr lang="en-US" sz="4000" dirty="0"/>
          </a:p>
          <a:p>
            <a:pPr marL="466344" lvl="3" indent="0" algn="just" rtl="1">
              <a:buNone/>
            </a:pPr>
            <a:endParaRPr lang="ar-IQ" sz="3200" dirty="0"/>
          </a:p>
          <a:p>
            <a:pPr marL="466344" lvl="3" indent="0" algn="just" rtl="1">
              <a:buNone/>
            </a:pPr>
            <a:r>
              <a:rPr lang="ar-IQ" sz="3200" dirty="0">
                <a:highlight>
                  <a:srgbClr val="FFFF00"/>
                </a:highlight>
              </a:rPr>
              <a:t> تم تعريف التصنيف في المادة(1- تاسعا) من قانون اصلاح النزلاء والمودعين رقم 14 لسنة 2018 بـأنه</a:t>
            </a:r>
            <a:r>
              <a:rPr lang="ar-IQ" sz="3200" dirty="0"/>
              <a:t> (( هو 1-مجموعة من الاجراءات التى تتبع لدراسة حالة النزيل 2-ومعرفة العوامل المختلفة التى اثرت على سلوكه الشخصي 3-ووضع برنامج التنفيذ ويتغير كلما اقتضت الظروف ...... ))</a:t>
            </a:r>
            <a:endParaRPr lang="en-US" sz="3200" dirty="0"/>
          </a:p>
        </p:txBody>
      </p:sp>
    </p:spTree>
    <p:extLst>
      <p:ext uri="{BB962C8B-B14F-4D97-AF65-F5344CB8AC3E}">
        <p14:creationId xmlns:p14="http://schemas.microsoft.com/office/powerpoint/2010/main" val="2673370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3DDF2-E344-46BB-BD48-5C9E2C31E648}"/>
              </a:ext>
            </a:extLst>
          </p:cNvPr>
          <p:cNvSpPr>
            <a:spLocks noGrp="1"/>
          </p:cNvSpPr>
          <p:nvPr>
            <p:ph type="title"/>
          </p:nvPr>
        </p:nvSpPr>
        <p:spPr/>
        <p:txBody>
          <a:bodyPr>
            <a:normAutofit fontScale="90000"/>
          </a:bodyPr>
          <a:lstStyle/>
          <a:p>
            <a:pPr algn="ctr"/>
            <a:r>
              <a:rPr lang="ar-IQ" dirty="0">
                <a:highlight>
                  <a:srgbClr val="FFFF00"/>
                </a:highlight>
              </a:rPr>
              <a:t>ا</a:t>
            </a:r>
            <a:r>
              <a:rPr lang="ar-IQ" dirty="0">
                <a:solidFill>
                  <a:srgbClr val="FF0000"/>
                </a:solidFill>
                <a:highlight>
                  <a:srgbClr val="FFFF00"/>
                </a:highlight>
              </a:rPr>
              <a:t>لفرق بين التصنيف والعزل</a:t>
            </a:r>
            <a:r>
              <a:rPr lang="ar-IQ" dirty="0">
                <a:highlight>
                  <a:srgbClr val="FFFF00"/>
                </a:highlight>
              </a:rPr>
              <a:t> </a:t>
            </a:r>
            <a:br>
              <a:rPr lang="ar-IQ" dirty="0">
                <a:highlight>
                  <a:srgbClr val="FFFF00"/>
                </a:highlight>
              </a:rPr>
            </a:br>
            <a:r>
              <a:rPr lang="ar-IQ" dirty="0">
                <a:highlight>
                  <a:srgbClr val="FFFF00"/>
                </a:highlight>
              </a:rPr>
              <a:t>العزل:</a:t>
            </a:r>
            <a:r>
              <a:rPr lang="ar-IQ" sz="4000" dirty="0">
                <a:solidFill>
                  <a:srgbClr val="00B0F0"/>
                </a:solidFill>
                <a:highlight>
                  <a:srgbClr val="FFFF00"/>
                </a:highlight>
              </a:rPr>
              <a:t>هو الفصل بين فئات مختلفة من النزلاء يخشى مخاطر الاتصال بينهم</a:t>
            </a:r>
            <a:br>
              <a:rPr lang="ar-IQ" dirty="0">
                <a:highlight>
                  <a:srgbClr val="FFFF00"/>
                </a:highlight>
              </a:rPr>
            </a:br>
            <a:endParaRPr lang="en-US" dirty="0">
              <a:highlight>
                <a:srgbClr val="FFFF00"/>
              </a:highlight>
            </a:endParaRPr>
          </a:p>
        </p:txBody>
      </p:sp>
      <p:graphicFrame>
        <p:nvGraphicFramePr>
          <p:cNvPr id="8" name="Content Placeholder 7">
            <a:extLst>
              <a:ext uri="{FF2B5EF4-FFF2-40B4-BE49-F238E27FC236}">
                <a16:creationId xmlns:a16="http://schemas.microsoft.com/office/drawing/2014/main" id="{58BB6C59-3CDB-48CD-BB11-AA8140B76548}"/>
              </a:ext>
            </a:extLst>
          </p:cNvPr>
          <p:cNvGraphicFramePr>
            <a:graphicFrameLocks noGrp="1"/>
          </p:cNvGraphicFramePr>
          <p:nvPr>
            <p:ph idx="1"/>
            <p:extLst>
              <p:ext uri="{D42A27DB-BD31-4B8C-83A1-F6EECF244321}">
                <p14:modId xmlns:p14="http://schemas.microsoft.com/office/powerpoint/2010/main" val="403105633"/>
              </p:ext>
            </p:extLst>
          </p:nvPr>
        </p:nvGraphicFramePr>
        <p:xfrm>
          <a:off x="494674" y="1774236"/>
          <a:ext cx="11182664" cy="5071779"/>
        </p:xfrm>
        <a:graphic>
          <a:graphicData uri="http://schemas.openxmlformats.org/drawingml/2006/table">
            <a:tbl>
              <a:tblPr firstRow="1" bandRow="1">
                <a:tableStyleId>{5C22544A-7EE6-4342-B048-85BDC9FD1C3A}</a:tableStyleId>
              </a:tblPr>
              <a:tblGrid>
                <a:gridCol w="5591332">
                  <a:extLst>
                    <a:ext uri="{9D8B030D-6E8A-4147-A177-3AD203B41FA5}">
                      <a16:colId xmlns:a16="http://schemas.microsoft.com/office/drawing/2014/main" val="4081252970"/>
                    </a:ext>
                  </a:extLst>
                </a:gridCol>
                <a:gridCol w="5591332">
                  <a:extLst>
                    <a:ext uri="{9D8B030D-6E8A-4147-A177-3AD203B41FA5}">
                      <a16:colId xmlns:a16="http://schemas.microsoft.com/office/drawing/2014/main" val="4130963446"/>
                    </a:ext>
                  </a:extLst>
                </a:gridCol>
              </a:tblGrid>
              <a:tr h="387096">
                <a:tc>
                  <a:txBody>
                    <a:bodyPr/>
                    <a:lstStyle/>
                    <a:p>
                      <a:pPr algn="ctr"/>
                      <a:r>
                        <a:rPr lang="ar-IQ" sz="2800" dirty="0"/>
                        <a:t>العزل </a:t>
                      </a:r>
                      <a:endParaRPr lang="en-US" sz="2800" dirty="0"/>
                    </a:p>
                  </a:txBody>
                  <a:tcPr/>
                </a:tc>
                <a:tc>
                  <a:txBody>
                    <a:bodyPr/>
                    <a:lstStyle/>
                    <a:p>
                      <a:pPr algn="ctr"/>
                      <a:r>
                        <a:rPr lang="ar-IQ" sz="2800" dirty="0"/>
                        <a:t>التصنيف </a:t>
                      </a:r>
                      <a:endParaRPr lang="en-US" sz="2800" dirty="0"/>
                    </a:p>
                  </a:txBody>
                  <a:tcPr/>
                </a:tc>
                <a:extLst>
                  <a:ext uri="{0D108BD9-81ED-4DB2-BD59-A6C34878D82A}">
                    <a16:rowId xmlns:a16="http://schemas.microsoft.com/office/drawing/2014/main" val="3261996300"/>
                  </a:ext>
                </a:extLst>
              </a:tr>
              <a:tr h="3153073">
                <a:tc>
                  <a:txBody>
                    <a:bodyPr/>
                    <a:lstStyle/>
                    <a:p>
                      <a:pPr marL="285750" indent="-285750" algn="r" rtl="1">
                        <a:buFont typeface="Arial" panose="020B0604020202020204" pitchFamily="34" charset="0"/>
                        <a:buChar char="•"/>
                      </a:pPr>
                      <a:r>
                        <a:rPr lang="ar-IQ" sz="2800" dirty="0"/>
                        <a:t>وظيفته سلبية  تقتصر على دفع مخاطر الاختلاط</a:t>
                      </a:r>
                    </a:p>
                    <a:p>
                      <a:pPr marL="285750" indent="-285750" algn="r" rtl="1">
                        <a:buFont typeface="Arial" panose="020B0604020202020204" pitchFamily="34" charset="0"/>
                        <a:buChar char="•"/>
                      </a:pPr>
                      <a:r>
                        <a:rPr lang="ar-IQ" sz="2800" dirty="0"/>
                        <a:t>يعتمد على معايير ذات طابع موضوعي كالعزل بسبب الجنس او على اساس السن او السوابق او على اساس الحالة الصحية.</a:t>
                      </a:r>
                    </a:p>
                    <a:p>
                      <a:pPr marL="285750" indent="-285750" algn="r" rtl="1">
                        <a:buFont typeface="Arial" panose="020B0604020202020204" pitchFamily="34" charset="0"/>
                        <a:buChar char="•"/>
                      </a:pPr>
                      <a:r>
                        <a:rPr lang="ar-IQ" sz="2800" dirty="0"/>
                        <a:t> </a:t>
                      </a:r>
                    </a:p>
                    <a:p>
                      <a:pPr marL="285750" indent="-285750" algn="r" rtl="1">
                        <a:buFont typeface="Arial" panose="020B0604020202020204" pitchFamily="34" charset="0"/>
                        <a:buChar char="•"/>
                      </a:pPr>
                      <a:r>
                        <a:rPr lang="ar-IQ" sz="2800" dirty="0"/>
                        <a:t>العزل اقدم من التصنيف من حيث الوجود التأريخي </a:t>
                      </a:r>
                      <a:endParaRPr lang="en-US" sz="2800" dirty="0"/>
                    </a:p>
                  </a:txBody>
                  <a:tcPr/>
                </a:tc>
                <a:tc>
                  <a:txBody>
                    <a:bodyPr/>
                    <a:lstStyle/>
                    <a:p>
                      <a:pPr marL="285750" indent="-285750" algn="r" rtl="1">
                        <a:buFont typeface="Arial" panose="020B0604020202020204" pitchFamily="34" charset="0"/>
                        <a:buChar char="•"/>
                      </a:pPr>
                      <a:r>
                        <a:rPr lang="ar-IQ" sz="2800" dirty="0"/>
                        <a:t>1-وظيفته ايجابية هادفة الى تحديد برنامج للمعاملة العقابية متفق مع ظروف كل نزيل على حدة </a:t>
                      </a:r>
                    </a:p>
                    <a:p>
                      <a:pPr marL="285750" indent="-285750" algn="r" rtl="1">
                        <a:buFont typeface="Arial" panose="020B0604020202020204" pitchFamily="34" charset="0"/>
                        <a:buChar char="•"/>
                      </a:pPr>
                      <a:r>
                        <a:rPr lang="ar-IQ" sz="2800" dirty="0"/>
                        <a:t>2-يستمد التصنيف اساسه من  معايير واقعية او شخصية معتمدة على فحص المحكوم عليه.</a:t>
                      </a:r>
                    </a:p>
                    <a:p>
                      <a:pPr marL="285750" indent="-285750" algn="r" rtl="1">
                        <a:buFont typeface="Arial" panose="020B0604020202020204" pitchFamily="34" charset="0"/>
                        <a:buChar char="•"/>
                      </a:pPr>
                      <a:endParaRPr lang="ar-IQ" sz="2800" dirty="0"/>
                    </a:p>
                    <a:p>
                      <a:pPr marL="285750" indent="-285750" algn="r" rtl="1">
                        <a:buFont typeface="Arial" panose="020B0604020202020204" pitchFamily="34" charset="0"/>
                        <a:buChar char="•"/>
                      </a:pPr>
                      <a:r>
                        <a:rPr lang="ar-IQ" sz="2800" dirty="0"/>
                        <a:t> لايمكن ان يوجد تصنيف بدون عزل النزلاء وهو احدث من العزل </a:t>
                      </a:r>
                    </a:p>
                    <a:p>
                      <a:pPr marL="285750" indent="-285750" algn="r" rtl="1">
                        <a:buFont typeface="Arial" panose="020B0604020202020204" pitchFamily="34" charset="0"/>
                        <a:buChar char="•"/>
                      </a:pPr>
                      <a:endParaRPr lang="en-US" sz="2800" dirty="0"/>
                    </a:p>
                  </a:txBody>
                  <a:tcPr/>
                </a:tc>
                <a:extLst>
                  <a:ext uri="{0D108BD9-81ED-4DB2-BD59-A6C34878D82A}">
                    <a16:rowId xmlns:a16="http://schemas.microsoft.com/office/drawing/2014/main" val="2763097640"/>
                  </a:ext>
                </a:extLst>
              </a:tr>
              <a:tr h="621699">
                <a:tc>
                  <a:txBody>
                    <a:bodyPr/>
                    <a:lstStyle/>
                    <a:p>
                      <a:endParaRPr lang="en-US" sz="2800" dirty="0"/>
                    </a:p>
                  </a:txBody>
                  <a:tcPr/>
                </a:tc>
                <a:tc>
                  <a:txBody>
                    <a:bodyPr/>
                    <a:lstStyle/>
                    <a:p>
                      <a:endParaRPr lang="en-US" sz="2800" dirty="0"/>
                    </a:p>
                  </a:txBody>
                  <a:tcPr/>
                </a:tc>
                <a:extLst>
                  <a:ext uri="{0D108BD9-81ED-4DB2-BD59-A6C34878D82A}">
                    <a16:rowId xmlns:a16="http://schemas.microsoft.com/office/drawing/2014/main" val="3061030452"/>
                  </a:ext>
                </a:extLst>
              </a:tr>
            </a:tbl>
          </a:graphicData>
        </a:graphic>
      </p:graphicFrame>
    </p:spTree>
    <p:extLst>
      <p:ext uri="{BB962C8B-B14F-4D97-AF65-F5344CB8AC3E}">
        <p14:creationId xmlns:p14="http://schemas.microsoft.com/office/powerpoint/2010/main" val="1363222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660FD-EEB4-4CA8-BC66-37F8A651D14F}"/>
              </a:ext>
            </a:extLst>
          </p:cNvPr>
          <p:cNvSpPr>
            <a:spLocks noGrp="1"/>
          </p:cNvSpPr>
          <p:nvPr>
            <p:ph type="title"/>
          </p:nvPr>
        </p:nvSpPr>
        <p:spPr/>
        <p:txBody>
          <a:bodyPr/>
          <a:lstStyle/>
          <a:p>
            <a:pPr algn="ctr"/>
            <a:r>
              <a:rPr lang="ar-IQ" dirty="0"/>
              <a:t>طرق التصنيف في العراق </a:t>
            </a:r>
            <a:endParaRPr lang="en-US" dirty="0"/>
          </a:p>
        </p:txBody>
      </p:sp>
      <p:sp>
        <p:nvSpPr>
          <p:cNvPr id="3" name="Content Placeholder 2">
            <a:extLst>
              <a:ext uri="{FF2B5EF4-FFF2-40B4-BE49-F238E27FC236}">
                <a16:creationId xmlns:a16="http://schemas.microsoft.com/office/drawing/2014/main" id="{47D40FC8-54E7-4DA3-B25D-792529AF8914}"/>
              </a:ext>
            </a:extLst>
          </p:cNvPr>
          <p:cNvSpPr>
            <a:spLocks noGrp="1"/>
          </p:cNvSpPr>
          <p:nvPr>
            <p:ph idx="1"/>
          </p:nvPr>
        </p:nvSpPr>
        <p:spPr>
          <a:xfrm>
            <a:off x="389743" y="1690688"/>
            <a:ext cx="11572407" cy="5604972"/>
          </a:xfrm>
        </p:spPr>
        <p:txBody>
          <a:bodyPr>
            <a:noAutofit/>
          </a:bodyPr>
          <a:lstStyle/>
          <a:p>
            <a:pPr algn="r" rtl="1"/>
            <a:r>
              <a:rPr lang="ar-IQ" dirty="0"/>
              <a:t>اناط المشرع العراقي </a:t>
            </a:r>
            <a:r>
              <a:rPr lang="ar-IQ" dirty="0">
                <a:solidFill>
                  <a:srgbClr val="FF0000"/>
                </a:solidFill>
              </a:rPr>
              <a:t>دائرة الاصلاح العراقية</a:t>
            </a:r>
            <a:r>
              <a:rPr lang="ar-IQ" dirty="0"/>
              <a:t> مهمة القيام بتصنيف النزلاء وخصص مكان في السجن يسمى </a:t>
            </a:r>
            <a:r>
              <a:rPr lang="ar-IQ" dirty="0">
                <a:solidFill>
                  <a:srgbClr val="FF0000"/>
                </a:solidFill>
              </a:rPr>
              <a:t>بمركز الاستقبال والفحص والتصنيف والحاسبة المركزية))-حيث يودع فيه المحكوم عليه بعد صدورالحكم (م8- قانون اصلاح النزلاء)</a:t>
            </a:r>
            <a:r>
              <a:rPr lang="ar-IQ" dirty="0"/>
              <a:t> .</a:t>
            </a:r>
          </a:p>
          <a:p>
            <a:pPr algn="r" rtl="1"/>
            <a:r>
              <a:rPr lang="ar-IQ" dirty="0"/>
              <a:t>بموجب المادة (10) من نظام دائرة الاصلاح الاجتماعي في اقليم كوردسان رقم (1) لسنة 2008 يخصص في الاصلاحية مكان يسمى  مركز الاستقبال والتشخيص تابع </a:t>
            </a:r>
            <a:r>
              <a:rPr lang="ar-IQ" dirty="0">
                <a:solidFill>
                  <a:srgbClr val="FF0000"/>
                </a:solidFill>
              </a:rPr>
              <a:t>للجنة الفنية</a:t>
            </a:r>
            <a:r>
              <a:rPr lang="ar-IQ" dirty="0"/>
              <a:t> لمقابلة النزلاء والمودعين. </a:t>
            </a:r>
          </a:p>
          <a:p>
            <a:pPr algn="r" rtl="1"/>
            <a:r>
              <a:rPr lang="ar-IQ" dirty="0"/>
              <a:t>تقوم اللجنةب: 1- دراسة التاريخ الاجرامي للنزيل  </a:t>
            </a:r>
          </a:p>
          <a:p>
            <a:pPr algn="r" rtl="1"/>
            <a:r>
              <a:rPr lang="ar-IQ" dirty="0"/>
              <a:t>                 2- الفحوصات الطبية والنفسية والاجتماعية للنزلاء والموقوفين(خلال</a:t>
            </a:r>
          </a:p>
          <a:p>
            <a:pPr algn="r" rtl="1"/>
            <a:r>
              <a:rPr lang="ar-IQ" dirty="0"/>
              <a:t>                 30 يوما من التحاقهم بمركز))</a:t>
            </a:r>
          </a:p>
          <a:p>
            <a:pPr algn="r" rtl="1"/>
            <a:r>
              <a:rPr lang="ar-IQ" dirty="0"/>
              <a:t>                  3- تقسيمهم الى الذين يدخلون لاول مرة والعائدون الى الجريمة.  </a:t>
            </a:r>
          </a:p>
        </p:txBody>
      </p:sp>
    </p:spTree>
    <p:extLst>
      <p:ext uri="{BB962C8B-B14F-4D97-AF65-F5344CB8AC3E}">
        <p14:creationId xmlns:p14="http://schemas.microsoft.com/office/powerpoint/2010/main" val="2979690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6E6C0-1CD2-408F-9A2E-0495AFA2DDD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6B1D1BE-7AFD-45DF-9BE8-9E8E3C0B3746}"/>
              </a:ext>
            </a:extLst>
          </p:cNvPr>
          <p:cNvSpPr>
            <a:spLocks noGrp="1"/>
          </p:cNvSpPr>
          <p:nvPr>
            <p:ph idx="1"/>
          </p:nvPr>
        </p:nvSpPr>
        <p:spPr>
          <a:xfrm>
            <a:off x="314793" y="914400"/>
            <a:ext cx="11587397" cy="5943600"/>
          </a:xfrm>
        </p:spPr>
        <p:txBody>
          <a:bodyPr>
            <a:noAutofit/>
          </a:bodyPr>
          <a:lstStyle/>
          <a:p>
            <a:pPr algn="r"/>
            <a:r>
              <a:rPr lang="ar-IQ" u="sng" dirty="0"/>
              <a:t>يراعي في تصنيفهم :</a:t>
            </a:r>
          </a:p>
          <a:p>
            <a:pPr algn="r"/>
            <a:r>
              <a:rPr lang="ar-IQ" dirty="0">
                <a:solidFill>
                  <a:srgbClr val="FF0000"/>
                </a:solidFill>
              </a:rPr>
              <a:t>1-جنس النزيل او المودع او  الموقوف ( الاناث والذكور) </a:t>
            </a:r>
          </a:p>
          <a:p>
            <a:pPr algn="r"/>
            <a:r>
              <a:rPr lang="ar-IQ" dirty="0">
                <a:solidFill>
                  <a:srgbClr val="FF0000"/>
                </a:solidFill>
              </a:rPr>
              <a:t>2-وعمره ( النزلاء الذين اتمووا 18 سنة يودع في قسم منفصل عن الذين بلغن اعمارهم 22 سنة) * (المادة 9 من قانون اصلاح) </a:t>
            </a:r>
          </a:p>
          <a:p>
            <a:pPr algn="r"/>
            <a:r>
              <a:rPr lang="ar-IQ" dirty="0">
                <a:solidFill>
                  <a:srgbClr val="FF0000"/>
                </a:solidFill>
              </a:rPr>
              <a:t>3-وسجله الجنائي </a:t>
            </a:r>
          </a:p>
          <a:p>
            <a:pPr algn="r"/>
            <a:r>
              <a:rPr lang="ar-IQ" dirty="0">
                <a:solidFill>
                  <a:srgbClr val="FF0000"/>
                </a:solidFill>
              </a:rPr>
              <a:t>4- والجريمة التى ارتكبها على اساس طبيعتها او جسامتها</a:t>
            </a:r>
          </a:p>
          <a:p>
            <a:pPr algn="r"/>
            <a:r>
              <a:rPr lang="ar-IQ" dirty="0">
                <a:solidFill>
                  <a:srgbClr val="FF0000"/>
                </a:solidFill>
              </a:rPr>
              <a:t>5-  نوع العقوبة </a:t>
            </a:r>
            <a:endParaRPr lang="en-US" dirty="0">
              <a:solidFill>
                <a:srgbClr val="FF0000"/>
              </a:solidFill>
            </a:endParaRPr>
          </a:p>
          <a:p>
            <a:pPr algn="r"/>
            <a:r>
              <a:rPr lang="ar-IQ" dirty="0"/>
              <a:t>6- يتم الفصل بين النزلاء والمودعين والموقوفين الذين لم يحاكموا في دعاوى جنائية أو شكاوى مدنية والذين حكموا في دعوى جنائية عن المحكومين في شكاوى مدنية.</a:t>
            </a:r>
          </a:p>
          <a:p>
            <a:endParaRPr lang="ar-IQ" dirty="0"/>
          </a:p>
          <a:p>
            <a:endParaRPr lang="en-US" dirty="0"/>
          </a:p>
        </p:txBody>
      </p:sp>
    </p:spTree>
    <p:extLst>
      <p:ext uri="{BB962C8B-B14F-4D97-AF65-F5344CB8AC3E}">
        <p14:creationId xmlns:p14="http://schemas.microsoft.com/office/powerpoint/2010/main" val="3620354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F4B6F-2C5F-909A-403C-196B10C9E7EC}"/>
              </a:ext>
            </a:extLst>
          </p:cNvPr>
          <p:cNvSpPr>
            <a:spLocks noGrp="1"/>
          </p:cNvSpPr>
          <p:nvPr>
            <p:ph type="title"/>
          </p:nvPr>
        </p:nvSpPr>
        <p:spPr/>
        <p:txBody>
          <a:bodyPr>
            <a:normAutofit fontScale="90000"/>
          </a:bodyPr>
          <a:lstStyle/>
          <a:p>
            <a:pPr algn="ctr" rtl="1"/>
            <a:r>
              <a:rPr lang="ku-Arab-IQ" sz="4400" b="1" i="0" u="none" strike="noStrike" baseline="0" dirty="0">
                <a:solidFill>
                  <a:srgbClr val="000000"/>
                </a:solidFill>
                <a:latin typeface="PTBoldHeading"/>
              </a:rPr>
              <a:t>ثانيا </a:t>
            </a:r>
            <a:r>
              <a:rPr lang="ar-IQ" sz="4400" b="1" i="0" u="none" strike="noStrike" baseline="0" dirty="0">
                <a:solidFill>
                  <a:srgbClr val="000000"/>
                </a:solidFill>
                <a:latin typeface="PTBoldHeading"/>
              </a:rPr>
              <a:t>:</a:t>
            </a:r>
            <a:r>
              <a:rPr lang="ku-Arab-IQ" sz="4400" b="1" i="0" u="none" strike="noStrike" baseline="0" dirty="0">
                <a:solidFill>
                  <a:srgbClr val="000000"/>
                </a:solidFill>
                <a:latin typeface="PTBoldHeading"/>
              </a:rPr>
              <a:t>الرعاية الصحية والعلاج الطبي</a:t>
            </a:r>
            <a:br>
              <a:rPr lang="ku-Arab-IQ" sz="4400" b="1" i="0" u="none" strike="noStrike" baseline="0" dirty="0">
                <a:solidFill>
                  <a:srgbClr val="000000"/>
                </a:solidFill>
                <a:latin typeface="PTBoldHeading"/>
              </a:rPr>
            </a:br>
            <a:r>
              <a:rPr lang="ku-Arab-IQ" sz="4400" b="0" i="0" u="none" strike="noStrike" baseline="0" dirty="0">
                <a:solidFill>
                  <a:srgbClr val="FF0000"/>
                </a:solidFill>
                <a:latin typeface="TimesNewRomanPSMT"/>
              </a:rPr>
              <a:t>-1 </a:t>
            </a:r>
            <a:r>
              <a:rPr lang="ku-Arab-IQ" sz="4400" b="1" i="0" u="none" strike="noStrike" baseline="0" dirty="0">
                <a:solidFill>
                  <a:srgbClr val="FF0000"/>
                </a:solidFill>
                <a:latin typeface="PTBoldHeading"/>
              </a:rPr>
              <a:t>الرعاية الصحية</a:t>
            </a:r>
            <a:br>
              <a:rPr lang="ku-Arab-IQ" sz="4400" b="1" i="0" u="none" strike="noStrike" baseline="0" dirty="0">
                <a:solidFill>
                  <a:srgbClr val="FF0000"/>
                </a:solidFill>
                <a:latin typeface="PTBoldHeading"/>
              </a:rPr>
            </a:br>
            <a:endParaRPr lang="en-US" dirty="0"/>
          </a:p>
        </p:txBody>
      </p:sp>
      <p:sp>
        <p:nvSpPr>
          <p:cNvPr id="3" name="Content Placeholder 2">
            <a:extLst>
              <a:ext uri="{FF2B5EF4-FFF2-40B4-BE49-F238E27FC236}">
                <a16:creationId xmlns:a16="http://schemas.microsoft.com/office/drawing/2014/main" id="{24E8A569-8EEC-156E-B4E8-B8604D3225A7}"/>
              </a:ext>
            </a:extLst>
          </p:cNvPr>
          <p:cNvSpPr>
            <a:spLocks noGrp="1"/>
          </p:cNvSpPr>
          <p:nvPr>
            <p:ph idx="1"/>
          </p:nvPr>
        </p:nvSpPr>
        <p:spPr>
          <a:xfrm>
            <a:off x="254833" y="1405901"/>
            <a:ext cx="11527436" cy="5279712"/>
          </a:xfrm>
        </p:spPr>
        <p:txBody>
          <a:bodyPr>
            <a:normAutofit fontScale="92500" lnSpcReduction="10000"/>
          </a:bodyPr>
          <a:lstStyle/>
          <a:p>
            <a:pPr algn="r" rtl="1"/>
            <a:r>
              <a:rPr lang="ku-Arab-IQ" sz="2800" b="0" i="0" u="none" strike="noStrike" baseline="0" dirty="0">
                <a:solidFill>
                  <a:srgbClr val="000000"/>
                </a:solidFill>
                <a:latin typeface="SimplifiedArabic"/>
              </a:rPr>
              <a:t>ينصرف مدلول الرعاية الصحية الى الاهتمام </a:t>
            </a:r>
            <a:r>
              <a:rPr lang="ku-Arab-IQ" sz="2800" b="0" i="0" u="none" strike="noStrike" baseline="0" dirty="0">
                <a:solidFill>
                  <a:srgbClr val="000000"/>
                </a:solidFill>
                <a:highlight>
                  <a:srgbClr val="FFFF00"/>
                </a:highlight>
                <a:latin typeface="SimplifiedArabic"/>
              </a:rPr>
              <a:t>بصحة النزلاء والعمل من اجل المحافظة على النظافة</a:t>
            </a:r>
          </a:p>
          <a:p>
            <a:pPr algn="r" rtl="1"/>
            <a:r>
              <a:rPr lang="ku-Arab-IQ" sz="2800" b="0" i="0" u="none" strike="noStrike" baseline="0" dirty="0">
                <a:solidFill>
                  <a:srgbClr val="000000"/>
                </a:solidFill>
                <a:highlight>
                  <a:srgbClr val="FFFF00"/>
                </a:highlight>
                <a:latin typeface="SimplifiedArabic"/>
              </a:rPr>
              <a:t>التي تشمل ابنية المؤسسات العقابية والنظافة الشخصية للنزيل والاعتناء بنظافة الكساء والفر</a:t>
            </a:r>
            <a:r>
              <a:rPr lang="ar-IQ" sz="2800" b="0" i="0" u="none" strike="noStrike" baseline="0" dirty="0">
                <a:solidFill>
                  <a:srgbClr val="000000"/>
                </a:solidFill>
                <a:highlight>
                  <a:srgbClr val="FFFF00"/>
                </a:highlight>
                <a:latin typeface="SimplifiedArabic"/>
              </a:rPr>
              <a:t>ا</a:t>
            </a:r>
            <a:r>
              <a:rPr lang="ku-Arab-IQ" sz="2800" b="0" i="0" u="none" strike="noStrike" baseline="0" dirty="0">
                <a:solidFill>
                  <a:srgbClr val="000000"/>
                </a:solidFill>
                <a:highlight>
                  <a:srgbClr val="FFFF00"/>
                </a:highlight>
                <a:latin typeface="SimplifiedArabic"/>
              </a:rPr>
              <a:t>ش بالاضافة الى</a:t>
            </a:r>
            <a:r>
              <a:rPr lang="ar-IQ" sz="2800" b="0" i="0" u="none" strike="noStrike" baseline="0" dirty="0">
                <a:solidFill>
                  <a:srgbClr val="000000"/>
                </a:solidFill>
                <a:highlight>
                  <a:srgbClr val="FFFF00"/>
                </a:highlight>
                <a:latin typeface="SimplifiedArabic"/>
              </a:rPr>
              <a:t> </a:t>
            </a:r>
            <a:r>
              <a:rPr lang="ku-Arab-IQ" sz="2800" b="0" i="0" u="none" strike="noStrike" baseline="0" dirty="0">
                <a:solidFill>
                  <a:srgbClr val="000000"/>
                </a:solidFill>
                <a:highlight>
                  <a:srgbClr val="FFFF00"/>
                </a:highlight>
                <a:latin typeface="SimplifiedArabic"/>
              </a:rPr>
              <a:t>ذلك هنالك ضرورة للاهتمام بنوعية الغذاء ووجوب ممارسة الرياضة البد نية اليومية</a:t>
            </a:r>
            <a:endParaRPr lang="ar-IQ" sz="2800" b="0" i="0" u="none" strike="noStrike" baseline="0" dirty="0">
              <a:solidFill>
                <a:srgbClr val="000000"/>
              </a:solidFill>
              <a:highlight>
                <a:srgbClr val="FFFF00"/>
              </a:highlight>
              <a:latin typeface="SimplifiedArabic"/>
            </a:endParaRPr>
          </a:p>
          <a:p>
            <a:pPr algn="r" rtl="1"/>
            <a:r>
              <a:rPr lang="ku-Arab-IQ" sz="2800" b="1" i="0" u="sng" strike="noStrike" baseline="0" dirty="0">
                <a:solidFill>
                  <a:srgbClr val="FF0000"/>
                </a:solidFill>
                <a:latin typeface="SimplifiedArabic"/>
              </a:rPr>
              <a:t> تنحصر أساليب الرعاية الصحية في الأمور التالية:</a:t>
            </a:r>
          </a:p>
          <a:p>
            <a:pPr algn="r" rtl="1"/>
            <a:r>
              <a:rPr lang="ku-Arab-IQ" sz="2800" b="1" i="0" u="none" strike="noStrike" baseline="0" dirty="0">
                <a:solidFill>
                  <a:srgbClr val="000000"/>
                </a:solidFill>
                <a:highlight>
                  <a:srgbClr val="FFFF00"/>
                </a:highlight>
                <a:latin typeface="SimplifiedArabic"/>
              </a:rPr>
              <a:t>أ-أبنية المؤسسات العقابية:</a:t>
            </a:r>
          </a:p>
          <a:p>
            <a:pPr algn="r" rtl="1"/>
            <a:r>
              <a:rPr lang="ku-Arab-IQ" sz="2800" b="0" i="0" u="none" strike="noStrike" baseline="0" dirty="0">
                <a:solidFill>
                  <a:srgbClr val="000000"/>
                </a:solidFill>
                <a:latin typeface="SimplifiedArabic"/>
              </a:rPr>
              <a:t> </a:t>
            </a:r>
            <a:r>
              <a:rPr lang="ar-IQ" sz="2800" b="0" i="0" u="none" strike="noStrike" baseline="0" dirty="0">
                <a:solidFill>
                  <a:srgbClr val="000000"/>
                </a:solidFill>
                <a:latin typeface="SimplifiedArabic"/>
              </a:rPr>
              <a:t>×  </a:t>
            </a:r>
            <a:r>
              <a:rPr lang="ku-Arab-IQ" sz="2800" b="0" i="0" u="none" strike="noStrike" baseline="0" dirty="0">
                <a:solidFill>
                  <a:srgbClr val="000000"/>
                </a:solidFill>
                <a:latin typeface="SimplifiedArabic"/>
              </a:rPr>
              <a:t>يجب أن تتوافر في اماكن تنفيذ العقوبة كافة مقومات الحياة الصحية السليمة من</a:t>
            </a:r>
            <a:r>
              <a:rPr lang="ar-IQ" sz="2800" b="0" i="0" u="none" strike="noStrike" baseline="0" dirty="0">
                <a:solidFill>
                  <a:srgbClr val="000000"/>
                </a:solidFill>
                <a:latin typeface="SimplifiedArabic"/>
              </a:rPr>
              <a:t> </a:t>
            </a:r>
            <a:r>
              <a:rPr lang="ku-Arab-IQ" sz="2800" b="0" i="0" u="none" strike="noStrike" baseline="0" dirty="0">
                <a:solidFill>
                  <a:srgbClr val="000000"/>
                </a:solidFill>
                <a:latin typeface="SimplifiedArabic"/>
              </a:rPr>
              <a:t>الاعتناء بالتهوية الجيدة والاضاءة</a:t>
            </a:r>
            <a:endParaRPr lang="en-US" sz="2800" b="0" i="0" u="none" strike="noStrike" baseline="0" dirty="0">
              <a:solidFill>
                <a:srgbClr val="000000"/>
              </a:solidFill>
              <a:latin typeface="SimplifiedArabic"/>
            </a:endParaRPr>
          </a:p>
          <a:p>
            <a:pPr algn="r" rtl="1"/>
            <a:r>
              <a:rPr lang="ku-Arab-IQ" sz="2800" b="0" i="0" u="none" strike="noStrike" baseline="0" dirty="0">
                <a:solidFill>
                  <a:srgbClr val="000000"/>
                </a:solidFill>
                <a:latin typeface="SimplifiedArabic"/>
              </a:rPr>
              <a:t>وتجنب الازدحام الذي يؤدي إلى انتشار الأمر</a:t>
            </a:r>
            <a:r>
              <a:rPr lang="ar-IQ" sz="2800" b="0" i="0" u="none" strike="noStrike" baseline="0" dirty="0">
                <a:solidFill>
                  <a:srgbClr val="000000"/>
                </a:solidFill>
                <a:latin typeface="SimplifiedArabic"/>
              </a:rPr>
              <a:t>ا</a:t>
            </a:r>
            <a:r>
              <a:rPr lang="ku-Arab-IQ" sz="2800" b="0" i="0" u="none" strike="noStrike" baseline="0" dirty="0">
                <a:solidFill>
                  <a:srgbClr val="000000"/>
                </a:solidFill>
                <a:latin typeface="SimplifiedArabic"/>
              </a:rPr>
              <a:t>ض وصعوبة المحافظة على</a:t>
            </a:r>
            <a:r>
              <a:rPr lang="ar-IQ" sz="2800" b="0" i="0" u="none" strike="noStrike" baseline="0" dirty="0">
                <a:solidFill>
                  <a:srgbClr val="000000"/>
                </a:solidFill>
                <a:latin typeface="SimplifiedArabic"/>
              </a:rPr>
              <a:t> </a:t>
            </a:r>
            <a:r>
              <a:rPr lang="ku-Arab-IQ" sz="2800" b="0" i="0" u="none" strike="noStrike" baseline="0" dirty="0">
                <a:solidFill>
                  <a:srgbClr val="000000"/>
                </a:solidFill>
                <a:latin typeface="SimplifiedArabic"/>
              </a:rPr>
              <a:t>النظافة من جهة أخرى.</a:t>
            </a:r>
            <a:endParaRPr lang="ar-IQ" sz="2800" b="0" i="0" u="none" strike="noStrike" baseline="0" dirty="0">
              <a:solidFill>
                <a:srgbClr val="000000"/>
              </a:solidFill>
              <a:latin typeface="SimplifiedArabic"/>
            </a:endParaRPr>
          </a:p>
          <a:p>
            <a:pPr algn="r" rtl="1"/>
            <a:r>
              <a:rPr lang="ku-Arab-IQ" sz="2800" b="0" i="0" u="none" strike="noStrike" baseline="0" dirty="0">
                <a:solidFill>
                  <a:srgbClr val="000000"/>
                </a:solidFill>
                <a:latin typeface="SimplifiedArabic"/>
              </a:rPr>
              <a:t> لهذا انشغل المهتمون في علم العقاب بموضوع تصميم أبنية السجون الحديثة التي</a:t>
            </a:r>
            <a:r>
              <a:rPr lang="ar-IQ" sz="2800" b="0" i="0" u="none" strike="noStrike" baseline="0" dirty="0">
                <a:solidFill>
                  <a:srgbClr val="000000"/>
                </a:solidFill>
                <a:latin typeface="SimplifiedArabic"/>
              </a:rPr>
              <a:t> </a:t>
            </a:r>
            <a:r>
              <a:rPr lang="ku-Arab-IQ" sz="2800" b="0" i="0" u="none" strike="noStrike" baseline="0" dirty="0">
                <a:solidFill>
                  <a:srgbClr val="000000"/>
                </a:solidFill>
                <a:latin typeface="SimplifiedArabic"/>
              </a:rPr>
              <a:t>يجب أن تكون واسعة وتتضمن التقسيم الى أماكن متعددة منها المخصصة للنوم وقاعات الطعام و أخرى</a:t>
            </a:r>
            <a:r>
              <a:rPr lang="ar-IQ" sz="2800" b="0" i="0" u="none" strike="noStrike" baseline="0" dirty="0">
                <a:solidFill>
                  <a:srgbClr val="000000"/>
                </a:solidFill>
                <a:latin typeface="SimplifiedArabic"/>
              </a:rPr>
              <a:t> </a:t>
            </a:r>
            <a:r>
              <a:rPr lang="ku-Arab-IQ" sz="2800" b="0" i="0" u="none" strike="noStrike" baseline="0" dirty="0">
                <a:solidFill>
                  <a:srgbClr val="000000"/>
                </a:solidFill>
                <a:latin typeface="SimplifiedArabic"/>
              </a:rPr>
              <a:t>للمحاضر</a:t>
            </a:r>
            <a:r>
              <a:rPr lang="ar-IQ" sz="2800" b="0" i="0" u="none" strike="noStrike" baseline="0" dirty="0">
                <a:solidFill>
                  <a:srgbClr val="000000"/>
                </a:solidFill>
                <a:latin typeface="SimplifiedArabic"/>
              </a:rPr>
              <a:t>ا</a:t>
            </a:r>
            <a:r>
              <a:rPr lang="ku-Arab-IQ" sz="2800" b="0" i="0" u="none" strike="noStrike" baseline="0" dirty="0">
                <a:solidFill>
                  <a:srgbClr val="000000"/>
                </a:solidFill>
                <a:latin typeface="SimplifiedArabic"/>
              </a:rPr>
              <a:t>ت التعليمية والتهذيبية </a:t>
            </a:r>
            <a:endParaRPr lang="ar-IQ" sz="2800" b="0" i="0" u="none" strike="noStrike" baseline="0" dirty="0">
              <a:solidFill>
                <a:srgbClr val="000000"/>
              </a:solidFill>
              <a:latin typeface="SimplifiedArabic"/>
            </a:endParaRPr>
          </a:p>
          <a:p>
            <a:pPr algn="r" rtl="1"/>
            <a:r>
              <a:rPr lang="ku-Arab-IQ" sz="2800" b="0" i="0" u="none" strike="noStrike" baseline="0" dirty="0">
                <a:solidFill>
                  <a:srgbClr val="000000"/>
                </a:solidFill>
                <a:latin typeface="SimplifiedArabic"/>
              </a:rPr>
              <a:t>بالإضافة الى وجود الحمامات </a:t>
            </a:r>
            <a:r>
              <a:rPr lang="ar-IQ" sz="2800" b="0" i="0" u="none" strike="noStrike" baseline="0" dirty="0">
                <a:solidFill>
                  <a:srgbClr val="000000"/>
                </a:solidFill>
                <a:latin typeface="SimplifiedArabic"/>
              </a:rPr>
              <a:t>ا</a:t>
            </a:r>
            <a:r>
              <a:rPr lang="ku-Arab-IQ" sz="2800" b="0" i="0" u="none" strike="noStrike" baseline="0" dirty="0">
                <a:solidFill>
                  <a:srgbClr val="000000"/>
                </a:solidFill>
                <a:latin typeface="SimplifiedArabic"/>
              </a:rPr>
              <a:t>لصحية وساحة لممارسة التدريبات</a:t>
            </a:r>
            <a:r>
              <a:rPr lang="ar-IQ" sz="2800" b="0" i="0" u="none" strike="noStrike" baseline="0" dirty="0">
                <a:solidFill>
                  <a:srgbClr val="000000"/>
                </a:solidFill>
                <a:latin typeface="SimplifiedArabic"/>
              </a:rPr>
              <a:t> </a:t>
            </a:r>
            <a:r>
              <a:rPr lang="ku-Arab-IQ" sz="2800" b="0" i="0" u="none" strike="noStrike" baseline="0" dirty="0">
                <a:solidFill>
                  <a:srgbClr val="000000"/>
                </a:solidFill>
                <a:latin typeface="SimplifiedArabic"/>
              </a:rPr>
              <a:t>الرياضية وتخصيص مكان للمقابلة وزيارة النزلاء من قبل معارفهم.</a:t>
            </a:r>
          </a:p>
        </p:txBody>
      </p:sp>
    </p:spTree>
    <p:extLst>
      <p:ext uri="{BB962C8B-B14F-4D97-AF65-F5344CB8AC3E}">
        <p14:creationId xmlns:p14="http://schemas.microsoft.com/office/powerpoint/2010/main" val="2466086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98E40-58A7-960D-DEE0-4B5830885DC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494701F-67DC-DDD3-1DEF-B96B0084F96A}"/>
              </a:ext>
            </a:extLst>
          </p:cNvPr>
          <p:cNvSpPr>
            <a:spLocks noGrp="1"/>
          </p:cNvSpPr>
          <p:nvPr>
            <p:ph idx="1"/>
          </p:nvPr>
        </p:nvSpPr>
        <p:spPr>
          <a:xfrm>
            <a:off x="197707" y="1825624"/>
            <a:ext cx="11640065" cy="4834667"/>
          </a:xfrm>
        </p:spPr>
        <p:txBody>
          <a:bodyPr>
            <a:no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IQ" b="1" i="0" u="none" strike="noStrike" kern="1200" cap="none" spc="0" normalizeH="0" baseline="0" noProof="0" dirty="0">
                <a:ln>
                  <a:noFill/>
                </a:ln>
                <a:solidFill>
                  <a:srgbClr val="1F4E7A"/>
                </a:solidFill>
                <a:effectLst/>
                <a:highlight>
                  <a:srgbClr val="FFFF00"/>
                </a:highlight>
                <a:uLnTx/>
                <a:uFillTx/>
                <a:latin typeface="SimplifiedArabic-Bold"/>
                <a:ea typeface="+mn-ea"/>
                <a:cs typeface="Arial" panose="020B0604020202020204" pitchFamily="34" charset="0"/>
              </a:rPr>
              <a:t>ب-</a:t>
            </a:r>
            <a:r>
              <a:rPr kumimoji="0" lang="ku-Arab-IQ" b="1" i="0" u="none" strike="noStrike" kern="1200" cap="none" spc="0" normalizeH="0" baseline="0" noProof="0" dirty="0">
                <a:ln>
                  <a:noFill/>
                </a:ln>
                <a:solidFill>
                  <a:srgbClr val="1F4E7A"/>
                </a:solidFill>
                <a:effectLst/>
                <a:highlight>
                  <a:srgbClr val="FFFF00"/>
                </a:highlight>
                <a:uLnTx/>
                <a:uFillTx/>
                <a:latin typeface="SimplifiedArabic-Bold"/>
                <a:ea typeface="+mn-ea"/>
                <a:cs typeface="Arial" panose="020B0604020202020204" pitchFamily="34" charset="0"/>
              </a:rPr>
              <a:t>-النظافة:</a:t>
            </a:r>
            <a:r>
              <a:rPr kumimoji="0" lang="ar-IQ" b="1" i="0" u="none" strike="noStrike" kern="1200" cap="none" spc="0" normalizeH="0" baseline="0" noProof="0" dirty="0">
                <a:ln>
                  <a:noFill/>
                </a:ln>
                <a:solidFill>
                  <a:srgbClr val="1F4E7A"/>
                </a:solidFill>
                <a:effectLst/>
                <a:uLnTx/>
                <a:uFillTx/>
                <a:latin typeface="SimplifiedArabic-Bold"/>
                <a:ea typeface="+mn-ea"/>
                <a:cs typeface="Arial" panose="020B0604020202020204" pitchFamily="34" charset="0"/>
              </a:rPr>
              <a:t> </a:t>
            </a:r>
            <a:r>
              <a:rPr kumimoji="0" lang="ku-Arab-IQ" b="1" i="0" u="none" strike="noStrike" kern="1200" cap="none" spc="0" normalizeH="0" baseline="0" noProof="0" dirty="0">
                <a:ln>
                  <a:noFill/>
                </a:ln>
                <a:solidFill>
                  <a:srgbClr val="000000"/>
                </a:solidFill>
                <a:effectLst/>
                <a:uLnTx/>
                <a:uFillTx/>
                <a:latin typeface="SimplifiedArabic-Bold"/>
                <a:ea typeface="+mn-ea"/>
                <a:cs typeface="Arial" panose="020B0604020202020204" pitchFamily="34" charset="0"/>
              </a:rPr>
              <a:t>وتشمل النظافة داخل المؤسسة العقابية الاهتمام بالنواحي التالية : -</a:t>
            </a:r>
            <a:r>
              <a:rPr kumimoji="0" lang="ar-IQ" b="1" i="0" u="none" strike="noStrike" kern="1200" cap="none" spc="0" normalizeH="0" baseline="0" noProof="0" dirty="0">
                <a:ln>
                  <a:noFill/>
                </a:ln>
                <a:solidFill>
                  <a:srgbClr val="000000"/>
                </a:solidFill>
                <a:effectLst/>
                <a:uLnTx/>
                <a:uFillTx/>
                <a:latin typeface="SimplifiedArabic-Bold"/>
                <a:ea typeface="+mn-ea"/>
                <a:cs typeface="Arial" panose="020B0604020202020204" pitchFamily="34" charset="0"/>
              </a:rPr>
              <a:t>( م 14 من قانون الاصلاح النزلاء)</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ku-Arab-IQ" sz="2400" b="1" i="0" u="none" strike="noStrike" kern="1200" cap="none" spc="0" normalizeH="0" baseline="0" noProof="0" dirty="0">
              <a:ln>
                <a:noFill/>
              </a:ln>
              <a:solidFill>
                <a:srgbClr val="000000"/>
              </a:solidFill>
              <a:effectLst/>
              <a:uLnTx/>
              <a:uFillTx/>
              <a:latin typeface="SimplifiedArabic-Bold"/>
              <a:ea typeface="+mn-ea"/>
              <a:cs typeface="Arial" panose="020B0604020202020204" pitchFamily="34" charset="0"/>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ku-Arab-IQ" sz="2400" b="0" i="0" u="none" strike="noStrike" kern="1200" cap="none" spc="0" normalizeH="0" baseline="0" noProof="0" dirty="0">
                <a:ln>
                  <a:noFill/>
                </a:ln>
                <a:solidFill>
                  <a:srgbClr val="000000"/>
                </a:solidFill>
                <a:effectLst/>
                <a:uLnTx/>
                <a:uFillTx/>
                <a:latin typeface="SymbolMT"/>
                <a:ea typeface="+mn-ea"/>
                <a:cs typeface="Arial" panose="020B0604020202020204" pitchFamily="34" charset="0"/>
              </a:rPr>
              <a:t>• </a:t>
            </a:r>
            <a:r>
              <a:rPr kumimoji="0" lang="ku-Arab-IQ" sz="2400" b="1" i="0" u="none" strike="noStrike" kern="1200" cap="none" spc="0" normalizeH="0" baseline="0" noProof="0" dirty="0">
                <a:ln>
                  <a:noFill/>
                </a:ln>
                <a:solidFill>
                  <a:srgbClr val="C65A11"/>
                </a:solidFill>
                <a:effectLst/>
                <a:uLnTx/>
                <a:uFillTx/>
                <a:latin typeface="SimplifiedArabic-Bold"/>
                <a:ea typeface="+mn-ea"/>
                <a:cs typeface="Arial" panose="020B0604020202020204" pitchFamily="34" charset="0"/>
              </a:rPr>
              <a:t>اقسام المؤسسات العقابية</a:t>
            </a:r>
            <a:r>
              <a:rPr kumimoji="0" lang="ku-Arab-IQ" sz="2400" b="1" i="0" u="none" strike="noStrike" kern="1200" cap="none" spc="0" normalizeH="0" baseline="0" noProof="0" dirty="0">
                <a:ln>
                  <a:noFill/>
                </a:ln>
                <a:solidFill>
                  <a:srgbClr val="1F4E7A"/>
                </a:solidFill>
                <a:effectLst/>
                <a:uLnTx/>
                <a:uFillTx/>
                <a:latin typeface="SimplifiedArabic-Bold"/>
                <a:ea typeface="+mn-ea"/>
                <a:cs typeface="Arial" panose="020B0604020202020204" pitchFamily="34" charset="0"/>
              </a:rPr>
              <a:t>: </a:t>
            </a:r>
            <a:r>
              <a:rPr kumimoji="0" lang="ku-Arab-IQ" sz="2400" b="0" i="0" u="none" strike="noStrike" kern="1200" cap="none" spc="0" normalizeH="0" baseline="0" noProof="0" dirty="0">
                <a:ln>
                  <a:noFill/>
                </a:ln>
                <a:solidFill>
                  <a:srgbClr val="000000"/>
                </a:solidFill>
                <a:effectLst/>
                <a:uLnTx/>
                <a:uFillTx/>
                <a:latin typeface="SimplifiedArabic"/>
                <a:ea typeface="+mn-ea"/>
                <a:cs typeface="Arial" panose="020B0604020202020204" pitchFamily="34" charset="0"/>
              </a:rPr>
              <a:t>يجب على ادارة المؤسسة العقابية الاهتمام بنظافة كافة </a:t>
            </a:r>
            <a:r>
              <a:rPr kumimoji="0" lang="ar-IQ" sz="2400" b="0" i="0" u="none" strike="noStrike" kern="1200" cap="none" spc="0" normalizeH="0" baseline="0" noProof="0" dirty="0">
                <a:ln>
                  <a:noFill/>
                </a:ln>
                <a:solidFill>
                  <a:srgbClr val="000000"/>
                </a:solidFill>
                <a:effectLst/>
                <a:uLnTx/>
                <a:uFillTx/>
                <a:latin typeface="SimplifiedArabic"/>
                <a:ea typeface="+mn-ea"/>
                <a:cs typeface="Arial" panose="020B0604020202020204" pitchFamily="34" charset="0"/>
              </a:rPr>
              <a:t>اجزاء</a:t>
            </a:r>
            <a:r>
              <a:rPr kumimoji="0" lang="ku-Arab-IQ" sz="2400" b="0" i="0" u="none" strike="noStrike" kern="1200" cap="none" spc="0" normalizeH="0" baseline="0" noProof="0" dirty="0">
                <a:ln>
                  <a:noFill/>
                </a:ln>
                <a:solidFill>
                  <a:srgbClr val="000000"/>
                </a:solidFill>
                <a:effectLst/>
                <a:uLnTx/>
                <a:uFillTx/>
                <a:latin typeface="SimplifiedArabic"/>
                <a:ea typeface="+mn-ea"/>
                <a:cs typeface="Arial" panose="020B0604020202020204" pitchFamily="34" charset="0"/>
              </a:rPr>
              <a:t> المؤسسة</a:t>
            </a:r>
            <a:r>
              <a:rPr kumimoji="0" lang="ar-IQ" sz="2400" b="0" i="0" u="none" strike="noStrike" kern="1200" cap="none" spc="0" normalizeH="0" baseline="0" noProof="0" dirty="0">
                <a:ln>
                  <a:noFill/>
                </a:ln>
                <a:solidFill>
                  <a:srgbClr val="000000"/>
                </a:solidFill>
                <a:effectLst/>
                <a:uLnTx/>
                <a:uFillTx/>
                <a:latin typeface="SimplifiedArabic"/>
                <a:ea typeface="+mn-ea"/>
                <a:cs typeface="Arial" panose="020B0604020202020204" pitchFamily="34" charset="0"/>
              </a:rPr>
              <a:t> من حيث توفيرالتكييف و التهوية والاضاءة .ويجب ان</a:t>
            </a:r>
            <a:r>
              <a:rPr kumimoji="0" lang="ar-IQ" sz="2400" b="0" i="0" u="none" strike="noStrike" kern="1200" cap="none" spc="0" normalizeH="0" baseline="0" noProof="0" dirty="0">
                <a:ln>
                  <a:noFill/>
                </a:ln>
                <a:solidFill>
                  <a:srgbClr val="FF0000"/>
                </a:solidFill>
                <a:effectLst/>
                <a:uLnTx/>
                <a:uFillTx/>
                <a:latin typeface="SimplifiedArabic"/>
                <a:ea typeface="+mn-ea"/>
                <a:cs typeface="Arial" panose="020B0604020202020204" pitchFamily="34" charset="0"/>
              </a:rPr>
              <a:t> لا يزيد عدد النزلاء في غرفة واحدة عن ثلاثة في حالة الازدحام المؤقت </a:t>
            </a:r>
            <a:r>
              <a:rPr kumimoji="0" lang="ar-IQ" sz="2400" b="0" i="0" u="none" strike="noStrike" kern="1200" cap="none" spc="0" normalizeH="0" baseline="0" noProof="0" dirty="0">
                <a:ln>
                  <a:noFill/>
                </a:ln>
                <a:solidFill>
                  <a:srgbClr val="000000"/>
                </a:solidFill>
                <a:effectLst/>
                <a:uLnTx/>
                <a:uFillTx/>
                <a:latin typeface="SimplifiedArabic"/>
                <a:ea typeface="+mn-ea"/>
                <a:cs typeface="Arial" panose="020B0604020202020204" pitchFamily="34" charset="0"/>
              </a:rPr>
              <a:t>في السجن ، وان تكون غرفتهم واسعة وتتوفر فيها الاضاءة اللازمة والتهوية والتدفئة . </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ku-Arab-IQ" sz="2400" b="0" i="0" u="none" strike="noStrike" kern="1200" cap="none" spc="0" normalizeH="0" baseline="0" noProof="0" dirty="0">
              <a:ln>
                <a:noFill/>
              </a:ln>
              <a:solidFill>
                <a:srgbClr val="000000"/>
              </a:solidFill>
              <a:effectLst/>
              <a:uLnTx/>
              <a:uFillTx/>
              <a:latin typeface="SimplifiedArabic"/>
              <a:ea typeface="+mn-ea"/>
              <a:cs typeface="Arial" panose="020B0604020202020204" pitchFamily="34" charset="0"/>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ku-Arab-IQ" sz="2400" b="0" i="0" u="none" strike="noStrike" kern="1200" cap="none" spc="0" normalizeH="0" baseline="0" noProof="0" dirty="0">
                <a:ln>
                  <a:noFill/>
                </a:ln>
                <a:solidFill>
                  <a:srgbClr val="0070C1"/>
                </a:solidFill>
                <a:effectLst/>
                <a:uLnTx/>
                <a:uFillTx/>
                <a:latin typeface="SymbolMT"/>
                <a:ea typeface="+mn-ea"/>
                <a:cs typeface="Arial" panose="020B0604020202020204" pitchFamily="34" charset="0"/>
              </a:rPr>
              <a:t>• </a:t>
            </a:r>
            <a:r>
              <a:rPr kumimoji="0" lang="ku-Arab-IQ" sz="2400" b="1" i="0" u="none" strike="noStrike" kern="1200" cap="none" spc="0" normalizeH="0" baseline="0" noProof="0" dirty="0">
                <a:ln>
                  <a:noFill/>
                </a:ln>
                <a:solidFill>
                  <a:srgbClr val="C65A11"/>
                </a:solidFill>
                <a:effectLst/>
                <a:uLnTx/>
                <a:uFillTx/>
                <a:latin typeface="SimplifiedArabic-Bold"/>
                <a:ea typeface="+mn-ea"/>
                <a:cs typeface="Arial" panose="020B0604020202020204" pitchFamily="34" charset="0"/>
              </a:rPr>
              <a:t>النظافة الشخصية: </a:t>
            </a:r>
            <a:r>
              <a:rPr kumimoji="0" lang="ku-Arab-IQ" sz="2400" b="0" i="0" u="none" strike="noStrike" kern="1200" cap="none" spc="0" normalizeH="0" baseline="0" noProof="0" dirty="0">
                <a:ln>
                  <a:noFill/>
                </a:ln>
                <a:solidFill>
                  <a:srgbClr val="000000"/>
                </a:solidFill>
                <a:effectLst/>
                <a:uLnTx/>
                <a:uFillTx/>
                <a:latin typeface="SimplifiedArabic"/>
                <a:ea typeface="+mn-ea"/>
                <a:cs typeface="Arial" panose="020B0604020202020204" pitchFamily="34" charset="0"/>
              </a:rPr>
              <a:t>يلزم على المؤسسة توفير المستلزمات والامكانيا ت الضرورية للنزيل لمتابعة النظافة</a:t>
            </a:r>
            <a:r>
              <a:rPr kumimoji="0" lang="ar-IQ" sz="2400" b="0" i="0" u="none" strike="noStrike" kern="1200" cap="none" spc="0" normalizeH="0" baseline="0" noProof="0" dirty="0">
                <a:ln>
                  <a:noFill/>
                </a:ln>
                <a:solidFill>
                  <a:srgbClr val="000000"/>
                </a:solidFill>
                <a:effectLst/>
                <a:uLnTx/>
                <a:uFillTx/>
                <a:latin typeface="SimplifiedArabic"/>
                <a:ea typeface="+mn-ea"/>
                <a:cs typeface="Arial" panose="020B0604020202020204" pitchFamily="34" charset="0"/>
              </a:rPr>
              <a:t> </a:t>
            </a:r>
            <a:r>
              <a:rPr kumimoji="0" lang="ku-Arab-IQ" sz="2400" b="0" i="0" u="none" strike="noStrike" kern="1200" cap="none" spc="0" normalizeH="0" baseline="0" noProof="0" dirty="0">
                <a:ln>
                  <a:noFill/>
                </a:ln>
                <a:solidFill>
                  <a:srgbClr val="000000"/>
                </a:solidFill>
                <a:effectLst/>
                <a:uLnTx/>
                <a:uFillTx/>
                <a:latin typeface="SimplifiedArabic"/>
                <a:ea typeface="+mn-ea"/>
                <a:cs typeface="Arial" panose="020B0604020202020204" pitchFamily="34" charset="0"/>
              </a:rPr>
              <a:t>البدنية حيث</a:t>
            </a:r>
            <a:r>
              <a:rPr kumimoji="0" lang="ar-IQ" sz="2400" b="0" i="0" u="none" strike="noStrike" kern="1200" cap="none" spc="0" normalizeH="0" baseline="0" noProof="0" dirty="0">
                <a:ln>
                  <a:noFill/>
                </a:ln>
                <a:solidFill>
                  <a:srgbClr val="000000"/>
                </a:solidFill>
                <a:effectLst/>
                <a:uLnTx/>
                <a:uFillTx/>
                <a:latin typeface="SimplifiedArabic"/>
                <a:ea typeface="+mn-ea"/>
                <a:cs typeface="Arial" panose="020B0604020202020204" pitchFamily="34" charset="0"/>
              </a:rPr>
              <a:t> يجب توفير حمامات مناسبة للاستحمام وفرصة الاستحمام ما لايقل عن مرة واحدة في الاسبوع. </a:t>
            </a:r>
            <a:endParaRPr kumimoji="0" lang="en-US" sz="2400" b="0" i="0" u="none" strike="noStrike" kern="1200" cap="none" spc="0" normalizeH="0" baseline="0" noProof="0" dirty="0">
              <a:ln>
                <a:noFill/>
              </a:ln>
              <a:solidFill>
                <a:srgbClr val="000000"/>
              </a:solidFill>
              <a:effectLst/>
              <a:uLnTx/>
              <a:uFillTx/>
              <a:latin typeface="SimplifiedArabic"/>
              <a:ea typeface="+mn-ea"/>
              <a:cs typeface="Arial" panose="020B0604020202020204" pitchFamily="34" charset="0"/>
            </a:endParaRP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IQ" sz="2400" b="0" i="0" u="none" strike="noStrike" kern="1200" cap="none" spc="0" normalizeH="0" baseline="0" noProof="0" dirty="0">
                <a:ln>
                  <a:noFill/>
                </a:ln>
                <a:solidFill>
                  <a:srgbClr val="000000"/>
                </a:solidFill>
                <a:effectLst/>
                <a:uLnTx/>
                <a:uFillTx/>
                <a:latin typeface="SimplifiedArabic"/>
                <a:ea typeface="+mn-ea"/>
                <a:cs typeface="Arial" panose="020B0604020202020204" pitchFamily="34" charset="0"/>
              </a:rPr>
              <a:t>وبموجب المادة(49- رابعانظام دائرة الاصلاح الاجتماعي –اقليم) يفرض النظامة الشخصية من اجل:</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IQ" sz="2400" dirty="0">
                <a:solidFill>
                  <a:srgbClr val="000000"/>
                </a:solidFill>
                <a:latin typeface="SimplifiedArabic"/>
                <a:cs typeface="Arial" panose="020B0604020202020204" pitchFamily="34" charset="0"/>
              </a:rPr>
              <a:t> </a:t>
            </a:r>
            <a:r>
              <a:rPr lang="ar-IQ" sz="2400" dirty="0">
                <a:solidFill>
                  <a:srgbClr val="000000"/>
                </a:solidFill>
                <a:highlight>
                  <a:srgbClr val="FFFF00"/>
                </a:highlight>
                <a:latin typeface="SimplifiedArabic"/>
                <a:cs typeface="Arial" panose="020B0604020202020204" pitchFamily="34" charset="0"/>
              </a:rPr>
              <a:t>حفاظ على مظهرهم امام النزلاء الاخرين وذواتهم ويجب مراقبة المستمرة لنظافة ثيابهم . </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IQ" sz="2400" b="0" i="0" u="none" strike="noStrike" kern="1200" cap="none" spc="0" normalizeH="0" baseline="0" noProof="0" dirty="0">
                <a:ln>
                  <a:noFill/>
                </a:ln>
                <a:solidFill>
                  <a:srgbClr val="000000"/>
                </a:solidFill>
                <a:effectLst/>
                <a:highlight>
                  <a:srgbClr val="FFFF00"/>
                </a:highlight>
                <a:uLnTx/>
                <a:uFillTx/>
                <a:latin typeface="SimplifiedArabic"/>
                <a:ea typeface="+mn-ea"/>
                <a:cs typeface="Arial" panose="020B0604020202020204" pitchFamily="34" charset="0"/>
              </a:rPr>
              <a:t>ولتجنب انتشار الامراض  </a:t>
            </a:r>
            <a:endParaRPr kumimoji="0" lang="ku-Arab-IQ" sz="2400" b="0" i="0" u="none" strike="noStrike" kern="1200" cap="none" spc="0" normalizeH="0" baseline="0" noProof="0" dirty="0">
              <a:ln>
                <a:noFill/>
              </a:ln>
              <a:solidFill>
                <a:srgbClr val="000000"/>
              </a:solidFill>
              <a:effectLst/>
              <a:highlight>
                <a:srgbClr val="FFFF00"/>
              </a:highlight>
              <a:uLnTx/>
              <a:uFillTx/>
              <a:latin typeface="SimplifiedArabic"/>
              <a:ea typeface="+mn-ea"/>
              <a:cs typeface="Arial" panose="020B0604020202020204" pitchFamily="34" charset="0"/>
            </a:endParaRPr>
          </a:p>
          <a:p>
            <a:endParaRPr lang="en-US" sz="2400" dirty="0"/>
          </a:p>
        </p:txBody>
      </p:sp>
    </p:spTree>
    <p:extLst>
      <p:ext uri="{BB962C8B-B14F-4D97-AF65-F5344CB8AC3E}">
        <p14:creationId xmlns:p14="http://schemas.microsoft.com/office/powerpoint/2010/main" val="3353995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CDC2F-88B7-A528-CB70-15FA7A12F5D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3805ECD-DC0E-8ECA-7145-0D230869618F}"/>
              </a:ext>
            </a:extLst>
          </p:cNvPr>
          <p:cNvSpPr>
            <a:spLocks noGrp="1"/>
          </p:cNvSpPr>
          <p:nvPr>
            <p:ph idx="1"/>
          </p:nvPr>
        </p:nvSpPr>
        <p:spPr>
          <a:xfrm>
            <a:off x="314793" y="1825625"/>
            <a:ext cx="11039007" cy="4351338"/>
          </a:xfrm>
        </p:spPr>
        <p:txBody>
          <a:bodyPr/>
          <a:lstStyle/>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ku-Arab-IQ" sz="2400" b="1" i="0" u="none" strike="noStrike" kern="1200" cap="none" spc="0" normalizeH="0" baseline="0" noProof="0" dirty="0">
                <a:ln>
                  <a:noFill/>
                </a:ln>
                <a:solidFill>
                  <a:srgbClr val="C65A11"/>
                </a:solidFill>
                <a:effectLst/>
                <a:uLnTx/>
                <a:uFillTx/>
                <a:latin typeface="SimplifiedArabic-Bold"/>
                <a:ea typeface="+mn-ea"/>
                <a:cs typeface="Arial" panose="020B0604020202020204" pitchFamily="34" charset="0"/>
              </a:rPr>
              <a:t>نظافة الكساء والفراش</a:t>
            </a:r>
            <a:r>
              <a:rPr kumimoji="0" lang="ku-Arab-IQ" sz="2400" b="1" i="0" u="none" strike="noStrike" kern="1200" cap="none" spc="0" normalizeH="0" baseline="0" noProof="0" dirty="0">
                <a:ln>
                  <a:noFill/>
                </a:ln>
                <a:solidFill>
                  <a:srgbClr val="0070C1"/>
                </a:solidFill>
                <a:effectLst/>
                <a:uLnTx/>
                <a:uFillTx/>
                <a:latin typeface="SimplifiedArabic-Bold"/>
                <a:ea typeface="+mn-ea"/>
                <a:cs typeface="Arial" panose="020B0604020202020204" pitchFamily="34" charset="0"/>
              </a:rPr>
              <a:t>:</a:t>
            </a:r>
            <a:endParaRPr kumimoji="0" lang="ar-IQ" sz="2400" b="1" i="0" u="none" strike="noStrike" kern="1200" cap="none" spc="0" normalizeH="0" baseline="0" noProof="0" dirty="0">
              <a:ln>
                <a:noFill/>
              </a:ln>
              <a:solidFill>
                <a:srgbClr val="0070C1"/>
              </a:solidFill>
              <a:effectLst/>
              <a:uLnTx/>
              <a:uFillTx/>
              <a:latin typeface="SimplifiedArabic-Bold"/>
              <a:ea typeface="+mn-ea"/>
              <a:cs typeface="Arial" panose="020B0604020202020204" pitchFamily="34" charset="0"/>
            </a:endParaRP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IQ" sz="2400" b="1" i="0" u="none" strike="noStrike" kern="1200" cap="none" spc="0" normalizeH="0" baseline="0" noProof="0" dirty="0">
                <a:ln>
                  <a:noFill/>
                </a:ln>
                <a:solidFill>
                  <a:srgbClr val="0070C1"/>
                </a:solidFill>
                <a:effectLst/>
                <a:uLnTx/>
                <a:uFillTx/>
                <a:latin typeface="SimplifiedArabic-Bold"/>
                <a:ea typeface="+mn-ea"/>
                <a:cs typeface="Arial" panose="020B0604020202020204" pitchFamily="34" charset="0"/>
              </a:rPr>
              <a:t>يلزم القانون توفير سرير نوم لكل نزيل او مودع او موقوف حيث </a:t>
            </a:r>
            <a:r>
              <a:rPr kumimoji="0" lang="ku-Arab-IQ" sz="2400" b="0" i="0" u="none" strike="noStrike" kern="1200" cap="none" spc="0" normalizeH="0" baseline="0" noProof="0" dirty="0">
                <a:ln>
                  <a:noFill/>
                </a:ln>
                <a:solidFill>
                  <a:srgbClr val="000000"/>
                </a:solidFill>
                <a:effectLst/>
                <a:uLnTx/>
                <a:uFillTx/>
                <a:latin typeface="SimplifiedArabic"/>
                <a:ea typeface="+mn-ea"/>
                <a:cs typeface="Arial" panose="020B0604020202020204" pitchFamily="34" charset="0"/>
              </a:rPr>
              <a:t>تقوم المؤسسات العقابية في معظم دول العالم </a:t>
            </a:r>
            <a:r>
              <a:rPr kumimoji="0" lang="ar-IQ" sz="2400" b="0" i="0" u="none" strike="noStrike" kern="1200" cap="none" spc="0" normalizeH="0" baseline="0" noProof="0" dirty="0">
                <a:ln>
                  <a:noFill/>
                </a:ln>
                <a:solidFill>
                  <a:srgbClr val="000000"/>
                </a:solidFill>
                <a:effectLst/>
                <a:uLnTx/>
                <a:uFillTx/>
                <a:latin typeface="SimplifiedArabic"/>
                <a:ea typeface="+mn-ea"/>
                <a:cs typeface="Arial" panose="020B0604020202020204" pitchFamily="34" charset="0"/>
              </a:rPr>
              <a:t>بإلزام</a:t>
            </a:r>
            <a:r>
              <a:rPr kumimoji="0" lang="ku-Arab-IQ" sz="2400" b="0" i="0" u="none" strike="noStrike" kern="1200" cap="none" spc="0" normalizeH="0" baseline="0" noProof="0" dirty="0">
                <a:ln>
                  <a:noFill/>
                </a:ln>
                <a:solidFill>
                  <a:srgbClr val="000000"/>
                </a:solidFill>
                <a:effectLst/>
                <a:uLnTx/>
                <a:uFillTx/>
                <a:latin typeface="SimplifiedArabic"/>
                <a:ea typeface="+mn-ea"/>
                <a:cs typeface="Arial" panose="020B0604020202020204" pitchFamily="34" charset="0"/>
              </a:rPr>
              <a:t> النزلاء بارتداء ملابس معينة</a:t>
            </a:r>
            <a:r>
              <a:rPr kumimoji="0" lang="ar-IQ" sz="2400" b="0" i="0" u="none" strike="noStrike" kern="1200" cap="none" spc="0" normalizeH="0" baseline="0" noProof="0" dirty="0">
                <a:ln>
                  <a:noFill/>
                </a:ln>
                <a:solidFill>
                  <a:srgbClr val="000000"/>
                </a:solidFill>
                <a:effectLst/>
                <a:uLnTx/>
                <a:uFillTx/>
                <a:latin typeface="SimplifiedArabic"/>
                <a:ea typeface="+mn-ea"/>
                <a:cs typeface="Arial" panose="020B0604020202020204" pitchFamily="34" charset="0"/>
              </a:rPr>
              <a:t> </a:t>
            </a:r>
            <a:r>
              <a:rPr kumimoji="0" lang="ku-Arab-IQ" sz="2400" b="0" i="0" u="none" strike="noStrike" kern="1200" cap="none" spc="0" normalizeH="0" baseline="0" noProof="0" dirty="0">
                <a:ln>
                  <a:noFill/>
                </a:ln>
                <a:solidFill>
                  <a:srgbClr val="000000"/>
                </a:solidFill>
                <a:effectLst/>
                <a:uLnTx/>
                <a:uFillTx/>
                <a:latin typeface="SimplifiedArabic"/>
                <a:ea typeface="+mn-ea"/>
                <a:cs typeface="Arial" panose="020B0604020202020204" pitchFamily="34" charset="0"/>
              </a:rPr>
              <a:t>تحددها المؤسسة ولا يعفى منها الا فئات معينة من النزلاء وفقا لما تحدده تعليمات المؤسسة وتشترط تناسب</a:t>
            </a:r>
            <a:r>
              <a:rPr kumimoji="0" lang="ar-IQ" sz="2400" b="0" i="0" u="none" strike="noStrike" kern="1200" cap="none" spc="0" normalizeH="0" baseline="0" noProof="0" dirty="0">
                <a:ln>
                  <a:noFill/>
                </a:ln>
                <a:solidFill>
                  <a:srgbClr val="000000"/>
                </a:solidFill>
                <a:effectLst/>
                <a:uLnTx/>
                <a:uFillTx/>
                <a:latin typeface="SimplifiedArabic"/>
                <a:ea typeface="+mn-ea"/>
                <a:cs typeface="Arial" panose="020B0604020202020204" pitchFamily="34" charset="0"/>
              </a:rPr>
              <a:t> </a:t>
            </a:r>
            <a:r>
              <a:rPr kumimoji="0" lang="ku-Arab-IQ" sz="2400" b="0" i="0" u="none" strike="noStrike" kern="1200" cap="none" spc="0" normalizeH="0" baseline="0" noProof="0" dirty="0">
                <a:ln>
                  <a:noFill/>
                </a:ln>
                <a:solidFill>
                  <a:srgbClr val="000000"/>
                </a:solidFill>
                <a:effectLst/>
                <a:uLnTx/>
                <a:uFillTx/>
                <a:latin typeface="SimplifiedArabic"/>
                <a:ea typeface="+mn-ea"/>
                <a:cs typeface="Arial" panose="020B0604020202020204" pitchFamily="34" charset="0"/>
              </a:rPr>
              <a:t>الملابس مع الظروف المناخية وتختلف طبقا لنوع العمل الذي يلتزم به النزيل وهذه الملابس يجب</a:t>
            </a:r>
            <a:r>
              <a:rPr kumimoji="0" lang="ar-IQ" sz="2400" b="0" i="0" u="none" strike="noStrike" kern="1200" cap="none" spc="0" normalizeH="0" baseline="0" noProof="0" dirty="0">
                <a:ln>
                  <a:noFill/>
                </a:ln>
                <a:solidFill>
                  <a:srgbClr val="000000"/>
                </a:solidFill>
                <a:effectLst/>
                <a:uLnTx/>
                <a:uFillTx/>
                <a:latin typeface="SimplifiedArabic"/>
                <a:ea typeface="+mn-ea"/>
                <a:cs typeface="Arial" panose="020B0604020202020204" pitchFamily="34" charset="0"/>
              </a:rPr>
              <a:t> </a:t>
            </a:r>
            <a:r>
              <a:rPr kumimoji="0" lang="ku-Arab-IQ" sz="2400" b="0" i="0" u="none" strike="noStrike" kern="1200" cap="none" spc="0" normalizeH="0" baseline="0" noProof="0" dirty="0">
                <a:ln>
                  <a:noFill/>
                </a:ln>
                <a:solidFill>
                  <a:srgbClr val="000000"/>
                </a:solidFill>
                <a:effectLst/>
                <a:uLnTx/>
                <a:uFillTx/>
                <a:latin typeface="SimplifiedArabic"/>
                <a:ea typeface="+mn-ea"/>
                <a:cs typeface="Arial" panose="020B0604020202020204" pitchFamily="34" charset="0"/>
              </a:rPr>
              <a:t>أن تكون نظيفة وتغسل باستمر</a:t>
            </a:r>
            <a:r>
              <a:rPr kumimoji="0" lang="ar-IQ" sz="2400" b="0" i="0" u="none" strike="noStrike" kern="1200" cap="none" spc="0" normalizeH="0" baseline="0" noProof="0" dirty="0">
                <a:ln>
                  <a:noFill/>
                </a:ln>
                <a:solidFill>
                  <a:srgbClr val="000000"/>
                </a:solidFill>
                <a:effectLst/>
                <a:uLnTx/>
                <a:uFillTx/>
                <a:latin typeface="SimplifiedArabic"/>
                <a:ea typeface="+mn-ea"/>
                <a:cs typeface="Arial" panose="020B0604020202020204" pitchFamily="34" charset="0"/>
              </a:rPr>
              <a:t>ار.</a:t>
            </a:r>
          </a:p>
          <a:p>
            <a:endParaRPr lang="en-US" dirty="0"/>
          </a:p>
        </p:txBody>
      </p:sp>
    </p:spTree>
    <p:extLst>
      <p:ext uri="{BB962C8B-B14F-4D97-AF65-F5344CB8AC3E}">
        <p14:creationId xmlns:p14="http://schemas.microsoft.com/office/powerpoint/2010/main" val="2028966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204</TotalTime>
  <Words>1863</Words>
  <Application>Microsoft Office PowerPoint</Application>
  <PresentationFormat>Widescreen</PresentationFormat>
  <Paragraphs>91</Paragraphs>
  <Slides>19</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19</vt:i4>
      </vt:variant>
    </vt:vector>
  </HeadingPairs>
  <TitlesOfParts>
    <vt:vector size="30" baseType="lpstr">
      <vt:lpstr>Arial</vt:lpstr>
      <vt:lpstr>Calibri</vt:lpstr>
      <vt:lpstr>Calibri Light</vt:lpstr>
      <vt:lpstr>Franklin Gothic Book</vt:lpstr>
      <vt:lpstr>PTBoldHeading</vt:lpstr>
      <vt:lpstr>rasol</vt:lpstr>
      <vt:lpstr>SimplifiedArabic</vt:lpstr>
      <vt:lpstr>SimplifiedArabic-Bold</vt:lpstr>
      <vt:lpstr>SymbolMT</vt:lpstr>
      <vt:lpstr>TimesNewRomanPSMT</vt:lpstr>
      <vt:lpstr>Office Theme</vt:lpstr>
      <vt:lpstr>1- المعاملة داخل المؤسسات العقابية </vt:lpstr>
      <vt:lpstr>PowerPoint Presentation</vt:lpstr>
      <vt:lpstr>التصنيف </vt:lpstr>
      <vt:lpstr>الفرق بين التصنيف والعزل  العزل:هو الفصل بين فئات مختلفة من النزلاء يخشى مخاطر الاتصال بينهم </vt:lpstr>
      <vt:lpstr>طرق التصنيف في العراق </vt:lpstr>
      <vt:lpstr>PowerPoint Presentation</vt:lpstr>
      <vt:lpstr>ثانيا :الرعاية الصحية والعلاج الطبي -1 الرعاية الصحية </vt:lpstr>
      <vt:lpstr>PowerPoint Presentation</vt:lpstr>
      <vt:lpstr>PowerPoint Presentation</vt:lpstr>
      <vt:lpstr>PowerPoint Presentation</vt:lpstr>
      <vt:lpstr>PowerPoint Presentation</vt:lpstr>
      <vt:lpstr>PowerPoint Presentation</vt:lpstr>
      <vt:lpstr>علاج النزيلات الحوامل: </vt:lpstr>
      <vt:lpstr>PowerPoint Presentation</vt:lpstr>
      <vt:lpstr>ثالثاَ: التعليم والتهذيب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lenovo</dc:creator>
  <cp:lastModifiedBy>lenovo</cp:lastModifiedBy>
  <cp:revision>9</cp:revision>
  <dcterms:created xsi:type="dcterms:W3CDTF">2025-02-07T07:41:57Z</dcterms:created>
  <dcterms:modified xsi:type="dcterms:W3CDTF">2025-03-02T18:02:51Z</dcterms:modified>
</cp:coreProperties>
</file>