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6" r:id="rId4"/>
    <p:sldId id="297" r:id="rId5"/>
    <p:sldId id="298" r:id="rId6"/>
    <p:sldId id="301" r:id="rId7"/>
    <p:sldId id="299" r:id="rId8"/>
    <p:sldId id="300" r:id="rId9"/>
    <p:sldId id="295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4346" y="1942617"/>
            <a:ext cx="7055307" cy="1329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/>
              <a:pPr marL="1270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/>
              <a:pPr marL="1270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/>
              <a:pPr marL="1270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/>
              <a:pPr marL="1270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74647" y="2694432"/>
            <a:ext cx="4463034" cy="622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11402" y="2632075"/>
            <a:ext cx="4463288" cy="620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/>
              <a:pPr marL="1270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04788"/>
            <a:ext cx="9144000" cy="5532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33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156995"/>
            <a:ext cx="8529319" cy="1899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97758" y="6453174"/>
            <a:ext cx="2346960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65490" y="6478778"/>
            <a:ext cx="2552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spc="-5" dirty="0"/>
              <a:pPr marL="127000">
                <a:lnSpc>
                  <a:spcPct val="100000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4755"/>
              </a:lnSpc>
            </a:pPr>
            <a:r>
              <a:rPr spc="-5" dirty="0"/>
              <a:t>B</a:t>
            </a:r>
            <a:r>
              <a:rPr spc="-10" dirty="0"/>
              <a:t>S</a:t>
            </a:r>
            <a:r>
              <a:rPr spc="-5" dirty="0"/>
              <a:t>111</a:t>
            </a:r>
          </a:p>
          <a:p>
            <a:pPr algn="ctr">
              <a:lnSpc>
                <a:spcPts val="6434"/>
              </a:lnSpc>
            </a:pPr>
            <a:r>
              <a:rPr sz="5400" spc="-5" dirty="0"/>
              <a:t>P</a:t>
            </a:r>
            <a:r>
              <a:rPr sz="5400" spc="-60" dirty="0"/>
              <a:t>r</a:t>
            </a:r>
            <a:r>
              <a:rPr sz="5400" spc="-5" dirty="0"/>
              <a:t>ob</a:t>
            </a:r>
            <a:r>
              <a:rPr sz="5400" spc="-20" dirty="0"/>
              <a:t>a</a:t>
            </a:r>
            <a:r>
              <a:rPr sz="5400" spc="-5" dirty="0"/>
              <a:t>bility</a:t>
            </a:r>
            <a:r>
              <a:rPr sz="5400" spc="-10" dirty="0"/>
              <a:t> </a:t>
            </a:r>
            <a:r>
              <a:rPr sz="5400" spc="-5" dirty="0"/>
              <a:t>a</a:t>
            </a:r>
            <a:r>
              <a:rPr sz="5400" spc="-20" dirty="0"/>
              <a:t>n</a:t>
            </a:r>
            <a:r>
              <a:rPr sz="5400" spc="-5" dirty="0"/>
              <a:t>d</a:t>
            </a:r>
            <a:r>
              <a:rPr sz="5400" dirty="0"/>
              <a:t> </a:t>
            </a:r>
            <a:r>
              <a:rPr sz="5400" spc="-5" dirty="0"/>
              <a:t>S</a:t>
            </a:r>
            <a:r>
              <a:rPr sz="5400" spc="-50" dirty="0"/>
              <a:t>t</a:t>
            </a:r>
            <a:r>
              <a:rPr sz="5400" spc="-60" dirty="0"/>
              <a:t>a</a:t>
            </a:r>
            <a:r>
              <a:rPr sz="5400" spc="-5" dirty="0"/>
              <a:t>ti</a:t>
            </a:r>
            <a:r>
              <a:rPr sz="5400" spc="-60" dirty="0"/>
              <a:t>s</a:t>
            </a:r>
            <a:r>
              <a:rPr sz="5400" dirty="0"/>
              <a:t>tics</a:t>
            </a:r>
            <a:endParaRPr sz="5400"/>
          </a:p>
        </p:txBody>
      </p:sp>
      <p:sp>
        <p:nvSpPr>
          <p:cNvPr id="3" name="object 3"/>
          <p:cNvSpPr/>
          <p:nvPr/>
        </p:nvSpPr>
        <p:spPr>
          <a:xfrm>
            <a:off x="3547871" y="3430523"/>
            <a:ext cx="1695450" cy="813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60976" y="3430523"/>
            <a:ext cx="857250" cy="8130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5041" y="3616578"/>
            <a:ext cx="1614170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b="1" dirty="0">
                <a:latin typeface="Calibri"/>
                <a:cs typeface="Calibri"/>
              </a:rPr>
              <a:t>Lectu</a:t>
            </a:r>
            <a:r>
              <a:rPr sz="2900" b="1" spc="-45" dirty="0">
                <a:latin typeface="Calibri"/>
                <a:cs typeface="Calibri"/>
              </a:rPr>
              <a:t>r</a:t>
            </a:r>
            <a:r>
              <a:rPr sz="2900" b="1" dirty="0">
                <a:latin typeface="Calibri"/>
                <a:cs typeface="Calibri"/>
              </a:rPr>
              <a:t>e</a:t>
            </a:r>
            <a:r>
              <a:rPr sz="2900" b="1" spc="-30" dirty="0">
                <a:latin typeface="Calibri"/>
                <a:cs typeface="Calibri"/>
              </a:rPr>
              <a:t> </a:t>
            </a:r>
            <a:r>
              <a:rPr sz="2900" b="1" dirty="0">
                <a:latin typeface="Calibri"/>
                <a:cs typeface="Calibri"/>
              </a:rPr>
              <a:t>01</a:t>
            </a:r>
            <a:endParaRPr sz="29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92443"/>
          </a:xfrm>
        </p:spPr>
        <p:txBody>
          <a:bodyPr/>
          <a:lstStyle/>
          <a:p>
            <a:r>
              <a:rPr lang="en-US" dirty="0" smtClean="0"/>
              <a:t>Sets and the basics of probability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7340" y="1156995"/>
            <a:ext cx="8529319" cy="473975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Sets and Subsets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A fundamental in all branches of mathematics that is for the study of probability and statistics is that of a SET. 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SET can be defined as: </a:t>
            </a:r>
            <a:r>
              <a:rPr lang="en-US" b="0" i="1" dirty="0" smtClean="0">
                <a:solidFill>
                  <a:schemeClr val="tx1"/>
                </a:solidFill>
              </a:rPr>
              <a:t>a collection of objects</a:t>
            </a:r>
            <a:r>
              <a:rPr lang="en-US" b="0" dirty="0" smtClean="0">
                <a:solidFill>
                  <a:schemeClr val="tx1"/>
                </a:solidFill>
              </a:rPr>
              <a:t>, each object in SET is called an </a:t>
            </a:r>
            <a:r>
              <a:rPr lang="en-US" b="0" dirty="0" smtClean="0">
                <a:solidFill>
                  <a:srgbClr val="FF0000"/>
                </a:solidFill>
              </a:rPr>
              <a:t>Element</a:t>
            </a:r>
            <a:r>
              <a:rPr lang="en-US" b="0" dirty="0" smtClean="0">
                <a:solidFill>
                  <a:schemeClr val="tx1"/>
                </a:solidFill>
              </a:rPr>
              <a:t> of the SET.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Usually SETs are denoted by capital letters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	A, B, X, Y …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While small letters are indicated to the Elements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</a:rPr>
              <a:t>	a, b, x, y, …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8190" y="6478778"/>
            <a:ext cx="2298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92443"/>
          </a:xfrm>
        </p:spPr>
        <p:txBody>
          <a:bodyPr/>
          <a:lstStyle/>
          <a:p>
            <a:r>
              <a:rPr lang="en-US" dirty="0" smtClean="0"/>
              <a:t>Sets and the basics of probability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7340" y="1156995"/>
            <a:ext cx="8529319" cy="43088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Sets and Subsets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First; if the SET has a finite number of elements, the members should be listed and separated by commas “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b="0" dirty="0" smtClean="0">
                <a:solidFill>
                  <a:schemeClr val="tx1"/>
                </a:solidFill>
              </a:rPr>
              <a:t>” and enclosed in brackets “{  }”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	A={2, 4, 6, 9}     or      B={red, green}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Second; a SET are classified by a statement or rule satisfies a certain property.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</a:rPr>
              <a:t>C={</a:t>
            </a:r>
            <a:r>
              <a:rPr lang="en-US" b="0" i="1" dirty="0" smtClean="0">
                <a:solidFill>
                  <a:schemeClr val="tx1"/>
                </a:solidFill>
              </a:rPr>
              <a:t>x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i="1" dirty="0" smtClean="0">
                <a:solidFill>
                  <a:schemeClr val="tx1"/>
                </a:solidFill>
              </a:rPr>
              <a:t>x</a:t>
            </a:r>
            <a:r>
              <a:rPr lang="en-US" b="0" dirty="0" smtClean="0">
                <a:solidFill>
                  <a:schemeClr val="tx1"/>
                </a:solidFill>
              </a:rPr>
              <a:t> is satisfies </a:t>
            </a:r>
            <a:r>
              <a:rPr lang="en-US" b="0" i="1" dirty="0" smtClean="0">
                <a:solidFill>
                  <a:schemeClr val="tx1"/>
                </a:solidFill>
              </a:rPr>
              <a:t>p</a:t>
            </a:r>
            <a:r>
              <a:rPr lang="en-US" b="0" dirty="0" smtClean="0">
                <a:solidFill>
                  <a:schemeClr val="tx1"/>
                </a:solidFill>
              </a:rPr>
              <a:t>}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8190" y="6478778"/>
            <a:ext cx="2298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2514600" y="5486400"/>
            <a:ext cx="2514600" cy="762000"/>
          </a:xfrm>
          <a:prstGeom prst="borderCallout1">
            <a:avLst>
              <a:gd name="adj1" fmla="val 50225"/>
              <a:gd name="adj2" fmla="val -3201"/>
              <a:gd name="adj3" fmla="val -11435"/>
              <a:gd name="adj4" fmla="val -1438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 : ” called “such that”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92443"/>
          </a:xfrm>
        </p:spPr>
        <p:txBody>
          <a:bodyPr/>
          <a:lstStyle/>
          <a:p>
            <a:r>
              <a:rPr lang="en-US" dirty="0" smtClean="0"/>
              <a:t>Sets and the basics of probability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7340" y="1156995"/>
            <a:ext cx="8529319" cy="517064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Sets and Subsets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If “</a:t>
            </a:r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b="0" i="1" dirty="0" smtClean="0">
                <a:solidFill>
                  <a:schemeClr val="tx1"/>
                </a:solidFill>
              </a:rPr>
              <a:t>”</a:t>
            </a:r>
            <a:r>
              <a:rPr lang="en-US" b="0" dirty="0" smtClean="0">
                <a:solidFill>
                  <a:schemeClr val="tx1"/>
                </a:solidFill>
              </a:rPr>
              <a:t>  is a SET and “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="0" i="1" dirty="0" smtClean="0">
                <a:solidFill>
                  <a:schemeClr val="tx1"/>
                </a:solidFill>
              </a:rPr>
              <a:t>”  </a:t>
            </a:r>
            <a:r>
              <a:rPr lang="en-US" b="0" dirty="0" smtClean="0">
                <a:solidFill>
                  <a:schemeClr val="tx1"/>
                </a:solidFill>
              </a:rPr>
              <a:t>is an Element of “S”, and “</a:t>
            </a:r>
            <a:r>
              <a:rPr lang="en-US" i="1" dirty="0" smtClean="0">
                <a:solidFill>
                  <a:schemeClr val="tx1"/>
                </a:solidFill>
              </a:rPr>
              <a:t>y</a:t>
            </a:r>
            <a:r>
              <a:rPr lang="en-US" b="0" dirty="0" smtClean="0">
                <a:solidFill>
                  <a:schemeClr val="tx1"/>
                </a:solidFill>
              </a:rPr>
              <a:t>” is not an Element of “S”, than we write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	x </a:t>
            </a:r>
            <a:r>
              <a:rPr lang="az-Cyrl-AZ" b="0" dirty="0" smtClean="0">
                <a:solidFill>
                  <a:schemeClr val="tx1"/>
                </a:solidFill>
              </a:rPr>
              <a:t>Є</a:t>
            </a:r>
            <a:r>
              <a:rPr lang="en-US" b="0" dirty="0" smtClean="0">
                <a:solidFill>
                  <a:schemeClr val="tx1"/>
                </a:solidFill>
              </a:rPr>
              <a:t> S, 	and		 y </a:t>
            </a:r>
            <a:r>
              <a:rPr lang="az-Cyrl-AZ" b="0" dirty="0" smtClean="0">
                <a:solidFill>
                  <a:schemeClr val="tx1"/>
                </a:solidFill>
              </a:rPr>
              <a:t>Є</a:t>
            </a:r>
            <a:r>
              <a:rPr lang="en-US" b="0" dirty="0" smtClean="0">
                <a:solidFill>
                  <a:schemeClr val="tx1"/>
                </a:solidFill>
              </a:rPr>
              <a:t> S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SET with a finite number of Elements: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</a:rPr>
              <a:t>S={x</a:t>
            </a:r>
            <a:r>
              <a:rPr lang="en-US" sz="2400" b="0" dirty="0" smtClean="0">
                <a:solidFill>
                  <a:schemeClr val="tx1"/>
                </a:solidFill>
              </a:rPr>
              <a:t>1</a:t>
            </a:r>
            <a:r>
              <a:rPr lang="en-US" b="0" dirty="0" smtClean="0">
                <a:solidFill>
                  <a:schemeClr val="tx1"/>
                </a:solidFill>
              </a:rPr>
              <a:t>, x</a:t>
            </a:r>
            <a:r>
              <a:rPr lang="en-US" sz="2400" b="0" dirty="0" smtClean="0">
                <a:solidFill>
                  <a:schemeClr val="tx1"/>
                </a:solidFill>
              </a:rPr>
              <a:t>2</a:t>
            </a:r>
            <a:r>
              <a:rPr lang="en-US" b="0" dirty="0" smtClean="0">
                <a:solidFill>
                  <a:schemeClr val="tx1"/>
                </a:solidFill>
              </a:rPr>
              <a:t>, x</a:t>
            </a:r>
            <a:r>
              <a:rPr lang="en-US" sz="2400" b="0" dirty="0" smtClean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</a:rPr>
              <a:t>, …, </a:t>
            </a:r>
            <a:r>
              <a:rPr lang="en-US" b="0" dirty="0" err="1" smtClean="0">
                <a:solidFill>
                  <a:schemeClr val="tx1"/>
                </a:solidFill>
              </a:rPr>
              <a:t>xn</a:t>
            </a:r>
            <a:r>
              <a:rPr lang="en-US" b="0" dirty="0" smtClean="0">
                <a:solidFill>
                  <a:schemeClr val="tx1"/>
                </a:solidFill>
              </a:rPr>
              <a:t>}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Ex:</a:t>
            </a:r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</a:rPr>
              <a:t>S={1, 2, 3, 4, 5, 6}</a:t>
            </a:r>
          </a:p>
          <a:p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SET with an infinite number of Elements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</a:rPr>
              <a:t>S={</a:t>
            </a:r>
            <a:r>
              <a:rPr lang="en-US" b="0" dirty="0" smtClean="0">
                <a:solidFill>
                  <a:schemeClr val="tx1"/>
                </a:solidFill>
              </a:rPr>
              <a:t>x</a:t>
            </a:r>
            <a:r>
              <a:rPr lang="en-US" sz="2400" b="0" dirty="0" smtClean="0">
                <a:solidFill>
                  <a:schemeClr val="tx1"/>
                </a:solidFill>
              </a:rPr>
              <a:t>1</a:t>
            </a:r>
            <a:r>
              <a:rPr lang="en-US" b="0" dirty="0" smtClean="0">
                <a:solidFill>
                  <a:schemeClr val="tx1"/>
                </a:solidFill>
              </a:rPr>
              <a:t>, x</a:t>
            </a:r>
            <a:r>
              <a:rPr lang="en-US" sz="2400" b="0" dirty="0" smtClean="0">
                <a:solidFill>
                  <a:schemeClr val="tx1"/>
                </a:solidFill>
              </a:rPr>
              <a:t>2</a:t>
            </a:r>
            <a:r>
              <a:rPr lang="en-US" b="0" dirty="0" smtClean="0">
                <a:solidFill>
                  <a:schemeClr val="tx1"/>
                </a:solidFill>
              </a:rPr>
              <a:t>, x</a:t>
            </a:r>
            <a:r>
              <a:rPr lang="en-US" sz="2400" b="0" dirty="0" smtClean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</a:rPr>
              <a:t>, </a:t>
            </a:r>
            <a:r>
              <a:rPr lang="en-US" b="0" dirty="0" smtClean="0">
                <a:solidFill>
                  <a:schemeClr val="tx1"/>
                </a:solidFill>
              </a:rPr>
              <a:t>…}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Ex:	S={2, 4, 6, 8, …}	even numbers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8190" y="6478778"/>
            <a:ext cx="2298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019800" y="2590800"/>
            <a:ext cx="457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92443"/>
          </a:xfrm>
        </p:spPr>
        <p:txBody>
          <a:bodyPr/>
          <a:lstStyle/>
          <a:p>
            <a:r>
              <a:rPr lang="en-US" dirty="0" smtClean="0"/>
              <a:t>Sets and the basics of probability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7340" y="990600"/>
            <a:ext cx="8529319" cy="440120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Definitions</a:t>
            </a:r>
          </a:p>
          <a:p>
            <a:pPr marL="514350" indent="-514350"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Two SETs are equal if they have the same number of Elements.</a:t>
            </a:r>
          </a:p>
          <a:p>
            <a:pPr marL="971550" lvl="1" indent="-514350"/>
            <a:r>
              <a:rPr lang="en-US" sz="2400" dirty="0" smtClean="0">
                <a:solidFill>
                  <a:schemeClr val="tx1"/>
                </a:solidFill>
              </a:rPr>
              <a:t>A={2, 4, 6};		B={4, 6, 2},	C={4, 2, 6, 8}</a:t>
            </a:r>
          </a:p>
          <a:p>
            <a:pPr marL="971550" lvl="1" indent="-514350"/>
            <a:r>
              <a:rPr lang="en-US" sz="2400" b="0" dirty="0" smtClean="0">
                <a:solidFill>
                  <a:schemeClr val="tx1"/>
                </a:solidFill>
              </a:rPr>
              <a:t>Then, 	A=B,		A≠C,		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≠C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971550" lvl="1" indent="-514350"/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If all Elements of SET A is also an Elements of SET B, then, </a:t>
            </a:r>
          </a:p>
          <a:p>
            <a:pPr marL="971550" lvl="1" indent="-514350"/>
            <a:r>
              <a:rPr lang="en-US" sz="2800" b="0" dirty="0" smtClean="0">
                <a:solidFill>
                  <a:schemeClr val="tx1"/>
                </a:solidFill>
              </a:rPr>
              <a:t>A is </a:t>
            </a:r>
            <a:r>
              <a:rPr lang="en-US" sz="2800" b="0" dirty="0" smtClean="0">
                <a:solidFill>
                  <a:srgbClr val="FF0000"/>
                </a:solidFill>
              </a:rPr>
              <a:t>subset</a:t>
            </a:r>
            <a:r>
              <a:rPr lang="en-US" sz="2800" b="0" dirty="0" smtClean="0">
                <a:solidFill>
                  <a:schemeClr val="tx1"/>
                </a:solidFill>
              </a:rPr>
              <a:t> of B, or B is </a:t>
            </a:r>
            <a:r>
              <a:rPr lang="en-US" sz="2800" b="0" dirty="0" smtClean="0">
                <a:solidFill>
                  <a:srgbClr val="FF0000"/>
                </a:solidFill>
              </a:rPr>
              <a:t>subset</a:t>
            </a:r>
            <a:r>
              <a:rPr lang="en-US" sz="2800" b="0" dirty="0" smtClean="0">
                <a:solidFill>
                  <a:schemeClr val="tx1"/>
                </a:solidFill>
              </a:rPr>
              <a:t> of A</a:t>
            </a:r>
          </a:p>
          <a:p>
            <a:pPr marL="971550" lvl="1" indent="-514350"/>
            <a:r>
              <a:rPr lang="en-US" sz="24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A </a:t>
            </a:r>
            <a:r>
              <a:rPr lang="en-GB" sz="24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⊆ B </a:t>
            </a:r>
            <a:r>
              <a:rPr lang="en-GB" sz="2400" dirty="0" smtClean="0"/>
              <a:t>	,		</a:t>
            </a:r>
            <a:r>
              <a:rPr lang="en-GB" sz="24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B ⊆ </a:t>
            </a:r>
            <a:r>
              <a:rPr lang="en-GB" sz="24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A 		or 	A = B</a:t>
            </a:r>
            <a:endParaRPr lang="en-GB" sz="2400" b="1" dirty="0" smtClean="0">
              <a:solidFill>
                <a:srgbClr val="1F487C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8190" y="6478778"/>
            <a:ext cx="2298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92443"/>
          </a:xfrm>
        </p:spPr>
        <p:txBody>
          <a:bodyPr/>
          <a:lstStyle/>
          <a:p>
            <a:r>
              <a:rPr lang="en-US" dirty="0" smtClean="0"/>
              <a:t>Sets and the basics of probability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7340" y="990600"/>
            <a:ext cx="8529319" cy="258532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Definitions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0" dirty="0" smtClean="0">
                <a:solidFill>
                  <a:schemeClr val="tx1"/>
                </a:solidFill>
              </a:rPr>
              <a:t>Special SET </a:t>
            </a:r>
          </a:p>
          <a:p>
            <a:pPr marL="514350" indent="-514350"/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b="0" dirty="0" smtClean="0">
                <a:solidFill>
                  <a:schemeClr val="tx1"/>
                </a:solidFill>
              </a:rPr>
              <a:t>Its  a null SET, that </a:t>
            </a:r>
            <a:r>
              <a:rPr lang="en-US" b="0" dirty="0" smtClean="0">
                <a:solidFill>
                  <a:schemeClr val="tx1"/>
                </a:solidFill>
              </a:rPr>
              <a:t>contains NO Elements  {  }, in which case it called Empty SET, or </a:t>
            </a:r>
            <a:r>
              <a:rPr lang="el-GR" b="0" dirty="0" smtClean="0">
                <a:solidFill>
                  <a:schemeClr val="tx1"/>
                </a:solidFill>
              </a:rPr>
              <a:t>ϕ</a:t>
            </a: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/>
            <a:endParaRPr lang="en-US" b="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l-GR" b="0" dirty="0" smtClean="0">
                <a:solidFill>
                  <a:schemeClr val="tx1"/>
                </a:solidFill>
              </a:rPr>
              <a:t>ϕ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GB" dirty="0" smtClean="0"/>
              <a:t>⊆ </a:t>
            </a:r>
            <a:r>
              <a:rPr lang="en-US" b="0" dirty="0" smtClean="0">
                <a:solidFill>
                  <a:schemeClr val="tx1"/>
                </a:solidFill>
              </a:rPr>
              <a:t>A 	and 	</a:t>
            </a:r>
            <a:r>
              <a:rPr lang="el-GR" b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A </a:t>
            </a:r>
            <a:r>
              <a:rPr lang="en-GB" dirty="0" smtClean="0"/>
              <a:t>⊆  </a:t>
            </a:r>
            <a:r>
              <a:rPr lang="el-GR" b="0" dirty="0" smtClean="0">
                <a:solidFill>
                  <a:schemeClr val="tx1"/>
                </a:solidFill>
              </a:rPr>
              <a:t>ϕ</a:t>
            </a: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8190" y="6478778"/>
            <a:ext cx="2298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719513"/>
            <a:ext cx="8879824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92443"/>
          </a:xfrm>
        </p:spPr>
        <p:txBody>
          <a:bodyPr/>
          <a:lstStyle/>
          <a:p>
            <a:r>
              <a:rPr lang="en-US" dirty="0" smtClean="0"/>
              <a:t>Sets and the basics of probability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7340" y="990600"/>
            <a:ext cx="8529319" cy="473975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Definitions</a:t>
            </a: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b="0" dirty="0" smtClean="0">
                <a:solidFill>
                  <a:schemeClr val="tx1"/>
                </a:solidFill>
              </a:rPr>
              <a:t>If SET A is subset of SET B, but SET B is not subset of SET A,    </a:t>
            </a:r>
            <a:r>
              <a:rPr lang="en-US" sz="2400" dirty="0" smtClean="0"/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/>
              <a:t>⊆ B 	,		B ⊆ A</a:t>
            </a:r>
          </a:p>
          <a:p>
            <a:pPr marL="971550" lvl="1" indent="-514350"/>
            <a:r>
              <a:rPr lang="en-US" sz="2000" dirty="0" smtClean="0">
                <a:solidFill>
                  <a:schemeClr val="tx1"/>
                </a:solidFill>
              </a:rPr>
              <a:t>Then, </a:t>
            </a:r>
            <a:r>
              <a:rPr lang="en-US" sz="2800" dirty="0" smtClean="0">
                <a:solidFill>
                  <a:schemeClr val="tx1"/>
                </a:solidFill>
              </a:rPr>
              <a:t>SET A is </a:t>
            </a:r>
            <a:r>
              <a:rPr lang="en-US" sz="2800" dirty="0" smtClean="0">
                <a:solidFill>
                  <a:srgbClr val="FF0000"/>
                </a:solidFill>
              </a:rPr>
              <a:t>Proper subset </a:t>
            </a:r>
            <a:r>
              <a:rPr lang="en-US" sz="2800" dirty="0" smtClean="0">
                <a:solidFill>
                  <a:schemeClr val="tx1"/>
                </a:solidFill>
              </a:rPr>
              <a:t>of SET B</a:t>
            </a:r>
          </a:p>
          <a:p>
            <a:pPr marL="971550" lvl="1" indent="-514350"/>
            <a:r>
              <a:rPr lang="en-US" sz="2800" b="0" dirty="0" smtClean="0">
                <a:solidFill>
                  <a:schemeClr val="tx1"/>
                </a:solidFill>
              </a:rPr>
              <a:t>	</a:t>
            </a:r>
            <a:r>
              <a:rPr lang="en-US" sz="2800" b="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A </a:t>
            </a:r>
            <a:r>
              <a:rPr lang="en-GB" sz="24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⊂ B</a:t>
            </a:r>
            <a:endParaRPr lang="en-US" sz="2400" b="1" dirty="0" smtClean="0">
              <a:solidFill>
                <a:srgbClr val="1F487C"/>
              </a:solidFill>
              <a:latin typeface="Times New Roman"/>
              <a:cs typeface="Times New Roman"/>
            </a:endParaRPr>
          </a:p>
          <a:p>
            <a:pPr marL="514350" indent="-514350"/>
            <a:r>
              <a:rPr lang="en-US" sz="2400" b="0" dirty="0" smtClean="0">
                <a:solidFill>
                  <a:schemeClr val="tx1"/>
                </a:solidFill>
              </a:rPr>
              <a:t>Ex:</a:t>
            </a:r>
          </a:p>
          <a:p>
            <a:pPr marL="514350" indent="-514350"/>
            <a:r>
              <a:rPr lang="en-US" sz="2400" b="0" dirty="0" smtClean="0">
                <a:solidFill>
                  <a:schemeClr val="tx1"/>
                </a:solidFill>
              </a:rPr>
              <a:t>Let  SET F={-2, 2, 4, 0}	,	SET G={-3, -2, 0, 2, 3, 4}</a:t>
            </a:r>
          </a:p>
          <a:p>
            <a:pPr marL="514350" indent="-514350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F</a:t>
            </a:r>
            <a:r>
              <a:rPr lang="en-GB" sz="2400" dirty="0" smtClean="0"/>
              <a:t> ⊂ G, 	since 	G</a:t>
            </a:r>
            <a:r>
              <a:rPr lang="en-GB" sz="2400" dirty="0" smtClean="0"/>
              <a:t> </a:t>
            </a:r>
            <a:r>
              <a:rPr lang="en-GB" sz="2400" dirty="0" smtClean="0"/>
              <a:t>⊆ F</a:t>
            </a:r>
          </a:p>
          <a:p>
            <a:pPr marL="514350" indent="-514350">
              <a:buFont typeface="Wingdings"/>
              <a:buChar char="è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2400" b="0" dirty="0" smtClean="0">
                <a:solidFill>
                  <a:schemeClr val="tx1"/>
                </a:solidFill>
              </a:rPr>
              <a:t>Ex:</a:t>
            </a:r>
          </a:p>
          <a:p>
            <a:pPr marL="514350" indent="-514350"/>
            <a:r>
              <a:rPr lang="en-US" sz="2400" b="0" dirty="0" smtClean="0">
                <a:solidFill>
                  <a:schemeClr val="tx1"/>
                </a:solidFill>
              </a:rPr>
              <a:t>V= {y </a:t>
            </a:r>
            <a:r>
              <a:rPr lang="az-Cyrl-AZ" sz="2400" b="0" dirty="0" smtClean="0">
                <a:solidFill>
                  <a:schemeClr val="tx1"/>
                </a:solidFill>
              </a:rPr>
              <a:t>Є</a:t>
            </a:r>
            <a:r>
              <a:rPr lang="en-US" sz="2400" b="0" dirty="0" smtClean="0">
                <a:solidFill>
                  <a:schemeClr val="tx1"/>
                </a:solidFill>
              </a:rPr>
              <a:t> N : y ≠ y}	</a:t>
            </a:r>
            <a:r>
              <a:rPr lang="en-US" sz="2400" b="0" dirty="0" smtClean="0">
                <a:solidFill>
                  <a:schemeClr val="tx1"/>
                </a:solidFill>
                <a:sym typeface="Wingdings" pitchFamily="2" charset="2"/>
              </a:rPr>
              <a:t> 	is Null SET</a:t>
            </a:r>
          </a:p>
          <a:p>
            <a:pPr marL="514350" indent="-514350"/>
            <a:r>
              <a:rPr lang="en-US" sz="2400" b="0" dirty="0" smtClean="0">
                <a:solidFill>
                  <a:schemeClr val="tx1"/>
                </a:solidFill>
              </a:rPr>
              <a:t>Q= {y </a:t>
            </a:r>
            <a:r>
              <a:rPr lang="az-Cyrl-AZ" sz="2400" b="0" dirty="0" smtClean="0">
                <a:solidFill>
                  <a:schemeClr val="tx1"/>
                </a:solidFill>
              </a:rPr>
              <a:t>Є</a:t>
            </a:r>
            <a:r>
              <a:rPr lang="en-US" sz="2400" b="0" dirty="0" smtClean="0">
                <a:solidFill>
                  <a:schemeClr val="tx1"/>
                </a:solidFill>
              </a:rPr>
              <a:t> R :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+2=0 </a:t>
            </a:r>
            <a:r>
              <a:rPr lang="en-US" sz="2400" b="0" dirty="0" smtClean="0">
                <a:solidFill>
                  <a:schemeClr val="tx1"/>
                </a:solidFill>
              </a:rPr>
              <a:t>} = </a:t>
            </a:r>
            <a:r>
              <a:rPr lang="el-GR" sz="2400" b="0" dirty="0" smtClean="0">
                <a:solidFill>
                  <a:schemeClr val="tx1"/>
                </a:solidFill>
              </a:rPr>
              <a:t>ϕ</a:t>
            </a:r>
            <a:r>
              <a:rPr lang="en-US" sz="2400" b="0" dirty="0" smtClean="0">
                <a:solidFill>
                  <a:schemeClr val="tx1"/>
                </a:solidFill>
              </a:rPr>
              <a:t> = { }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8190" y="6478778"/>
            <a:ext cx="2298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057900" y="2019300"/>
            <a:ext cx="304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314700" y="4000500"/>
            <a:ext cx="304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9185" y="175548"/>
            <a:ext cx="7945628" cy="492443"/>
          </a:xfrm>
        </p:spPr>
        <p:txBody>
          <a:bodyPr/>
          <a:lstStyle/>
          <a:p>
            <a:r>
              <a:rPr lang="en-US" dirty="0" smtClean="0"/>
              <a:t>Sets and the basics of probability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7340" y="990600"/>
            <a:ext cx="8529319" cy="3693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</a:t>
            </a:r>
            <a:r>
              <a:rPr spc="-5" dirty="0"/>
              <a:t>S11</a:t>
            </a:r>
            <a:r>
              <a:rPr dirty="0"/>
              <a:t>1 </a:t>
            </a:r>
            <a:r>
              <a:rPr spc="-5" dirty="0"/>
              <a:t>P</a:t>
            </a:r>
            <a:r>
              <a:rPr spc="-15" dirty="0"/>
              <a:t>r</a:t>
            </a:r>
            <a:r>
              <a:rPr dirty="0"/>
              <a:t>obability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St</a:t>
            </a:r>
            <a:r>
              <a:rPr spc="-15" dirty="0"/>
              <a:t>a</a:t>
            </a:r>
            <a:r>
              <a:rPr dirty="0"/>
              <a:t>ti</a:t>
            </a:r>
            <a:r>
              <a:rPr spc="-10" dirty="0"/>
              <a:t>s</a:t>
            </a:r>
            <a:r>
              <a:rPr dirty="0"/>
              <a:t>ti</a:t>
            </a:r>
            <a:r>
              <a:rPr spc="-5" dirty="0"/>
              <a:t>cs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78190" y="6478778"/>
            <a:ext cx="2298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057900" y="20193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314700" y="40005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688848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57400"/>
            <a:ext cx="706315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l="12528" t="76714" r="8692" b="10632"/>
          <a:stretch>
            <a:fillRect/>
          </a:stretch>
        </p:blipFill>
        <p:spPr bwMode="auto">
          <a:xfrm>
            <a:off x="381000" y="25908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870622"/>
            <a:ext cx="5257800" cy="240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8092</TotalTime>
  <Words>262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BS111 Probability and Statistics</vt:lpstr>
      <vt:lpstr>Sets and the basics of probability</vt:lpstr>
      <vt:lpstr>Sets and the basics of probability</vt:lpstr>
      <vt:lpstr>Sets and the basics of probability</vt:lpstr>
      <vt:lpstr>Sets and the basics of probability</vt:lpstr>
      <vt:lpstr>Sets and the basics of probability</vt:lpstr>
      <vt:lpstr>Sets and the basics of probability</vt:lpstr>
      <vt:lpstr>Sets and the basics of probability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BU_ahagag</dc:title>
  <dc:creator>ahagag</dc:creator>
  <cp:lastModifiedBy>VELAR</cp:lastModifiedBy>
  <cp:revision>9</cp:revision>
  <dcterms:created xsi:type="dcterms:W3CDTF">2022-01-17T18:35:36Z</dcterms:created>
  <dcterms:modified xsi:type="dcterms:W3CDTF">2022-02-01T08:44:35Z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2022-01-17T00:00:00Z</vt:filetime>
  </property>
</Properties>
</file>