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6" r:id="rId28"/>
    <p:sldId id="282" r:id="rId29"/>
    <p:sldId id="322" r:id="rId30"/>
    <p:sldId id="297" r:id="rId31"/>
    <p:sldId id="323" r:id="rId32"/>
    <p:sldId id="283" r:id="rId33"/>
    <p:sldId id="284" r:id="rId34"/>
    <p:sldId id="285" r:id="rId35"/>
    <p:sldId id="287" r:id="rId36"/>
    <p:sldId id="288" r:id="rId37"/>
    <p:sldId id="312" r:id="rId38"/>
    <p:sldId id="289" r:id="rId39"/>
    <p:sldId id="290" r:id="rId40"/>
    <p:sldId id="291" r:id="rId41"/>
    <p:sldId id="292" r:id="rId42"/>
    <p:sldId id="286" r:id="rId43"/>
    <p:sldId id="300" r:id="rId44"/>
    <p:sldId id="301" r:id="rId45"/>
    <p:sldId id="311" r:id="rId46"/>
    <p:sldId id="293" r:id="rId47"/>
    <p:sldId id="298" r:id="rId48"/>
    <p:sldId id="299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3" r:id="rId59"/>
    <p:sldId id="294" r:id="rId60"/>
    <p:sldId id="314" r:id="rId61"/>
    <p:sldId id="315" r:id="rId62"/>
    <p:sldId id="316" r:id="rId63"/>
    <p:sldId id="318" r:id="rId64"/>
    <p:sldId id="317" r:id="rId65"/>
    <p:sldId id="319" r:id="rId66"/>
    <p:sldId id="320" r:id="rId67"/>
    <p:sldId id="321" r:id="rId68"/>
    <p:sldId id="324" r:id="rId69"/>
    <p:sldId id="325" r:id="rId70"/>
    <p:sldId id="326" r:id="rId71"/>
    <p:sldId id="295" r:id="rId7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5CFE-2D27-471B-B436-53627C79F39E}" type="datetimeFigureOut">
              <a:rPr lang="en-US" smtClean="0"/>
              <a:pPr/>
              <a:t>3/26/2022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8760-B627-4897-92C4-BCF88F7441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8760-B627-4897-92C4-BCF88F744145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4346" y="1942617"/>
            <a:ext cx="7055307" cy="1329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74647" y="2694432"/>
            <a:ext cx="4463034" cy="622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11402" y="2632075"/>
            <a:ext cx="4463288" cy="620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04788"/>
            <a:ext cx="9144000" cy="553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3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156995"/>
            <a:ext cx="8529319" cy="189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97758" y="6453174"/>
            <a:ext cx="234696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5490" y="6478778"/>
            <a:ext cx="2552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4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3.png"/><Relationship Id="rId2" Type="http://schemas.openxmlformats.org/officeDocument/2006/relationships/image" Target="../media/image47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10" Type="http://schemas.openxmlformats.org/officeDocument/2006/relationships/image" Target="../media/image55.png"/><Relationship Id="rId19" Type="http://schemas.openxmlformats.org/officeDocument/2006/relationships/image" Target="../media/image6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4.png"/><Relationship Id="rId2" Type="http://schemas.openxmlformats.org/officeDocument/2006/relationships/image" Target="../media/image47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2.png"/><Relationship Id="rId10" Type="http://schemas.openxmlformats.org/officeDocument/2006/relationships/image" Target="../media/image55.png"/><Relationship Id="rId19" Type="http://schemas.openxmlformats.org/officeDocument/2006/relationships/image" Target="../media/image6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4755"/>
              </a:lnSpc>
            </a:pPr>
            <a:r>
              <a:rPr spc="-5" dirty="0"/>
              <a:t>B</a:t>
            </a:r>
            <a:r>
              <a:rPr spc="-10" dirty="0"/>
              <a:t>S</a:t>
            </a:r>
            <a:r>
              <a:rPr spc="-5" dirty="0"/>
              <a:t>111</a:t>
            </a:r>
          </a:p>
          <a:p>
            <a:pPr algn="ctr">
              <a:lnSpc>
                <a:spcPts val="6434"/>
              </a:lnSpc>
            </a:pPr>
            <a:r>
              <a:rPr sz="5400" spc="-5" dirty="0"/>
              <a:t>P</a:t>
            </a:r>
            <a:r>
              <a:rPr sz="5400" spc="-60" dirty="0"/>
              <a:t>r</a:t>
            </a:r>
            <a:r>
              <a:rPr sz="5400" spc="-5" dirty="0"/>
              <a:t>ob</a:t>
            </a:r>
            <a:r>
              <a:rPr sz="5400" spc="-20" dirty="0"/>
              <a:t>a</a:t>
            </a:r>
            <a:r>
              <a:rPr sz="5400" spc="-5" dirty="0"/>
              <a:t>bility</a:t>
            </a:r>
            <a:r>
              <a:rPr sz="5400" spc="-10" dirty="0"/>
              <a:t> </a:t>
            </a:r>
            <a:r>
              <a:rPr sz="5400" spc="-5" dirty="0"/>
              <a:t>a</a:t>
            </a:r>
            <a:r>
              <a:rPr sz="5400" spc="-20" dirty="0"/>
              <a:t>n</a:t>
            </a:r>
            <a:r>
              <a:rPr sz="5400" spc="-5" dirty="0"/>
              <a:t>d</a:t>
            </a:r>
            <a:r>
              <a:rPr sz="5400" dirty="0"/>
              <a:t> </a:t>
            </a:r>
            <a:r>
              <a:rPr sz="5400" spc="-5" dirty="0"/>
              <a:t>S</a:t>
            </a:r>
            <a:r>
              <a:rPr sz="5400" spc="-50" dirty="0"/>
              <a:t>t</a:t>
            </a:r>
            <a:r>
              <a:rPr sz="5400" spc="-60" dirty="0"/>
              <a:t>a</a:t>
            </a:r>
            <a:r>
              <a:rPr sz="5400" spc="-5" dirty="0"/>
              <a:t>ti</a:t>
            </a:r>
            <a:r>
              <a:rPr sz="5400" spc="-60" dirty="0"/>
              <a:t>s</a:t>
            </a:r>
            <a:r>
              <a:rPr sz="5400" dirty="0"/>
              <a:t>tics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547871" y="3430523"/>
            <a:ext cx="1695450" cy="813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0976" y="3430523"/>
            <a:ext cx="857250" cy="813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65041" y="3616578"/>
            <a:ext cx="161417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>
                <a:latin typeface="Calibri"/>
                <a:cs typeface="Calibri"/>
              </a:rPr>
              <a:t>Lectu</a:t>
            </a:r>
            <a:r>
              <a:rPr sz="2900" b="1" spc="-45">
                <a:latin typeface="Calibri"/>
                <a:cs typeface="Calibri"/>
              </a:rPr>
              <a:t>r</a:t>
            </a:r>
            <a:r>
              <a:rPr sz="2900" b="1">
                <a:latin typeface="Calibri"/>
                <a:cs typeface="Calibri"/>
              </a:rPr>
              <a:t>e</a:t>
            </a:r>
            <a:r>
              <a:rPr sz="2900" b="1" spc="-30">
                <a:latin typeface="Calibri"/>
                <a:cs typeface="Calibri"/>
              </a:rPr>
              <a:t> </a:t>
            </a:r>
            <a:r>
              <a:rPr sz="2900" b="1" smtClean="0">
                <a:latin typeface="Calibri"/>
                <a:cs typeface="Calibri"/>
              </a:rPr>
              <a:t>0</a:t>
            </a:r>
            <a:r>
              <a:rPr lang="en-US" sz="2900" b="1" dirty="0" smtClean="0">
                <a:latin typeface="Calibri"/>
                <a:cs typeface="Calibri"/>
              </a:rPr>
              <a:t>2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3/9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350263" y="1661160"/>
            <a:ext cx="1142238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156995"/>
            <a:ext cx="8237855" cy="1105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mple 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ce</a:t>
            </a:r>
            <a:r>
              <a:rPr sz="2800" b="1" spc="-1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10" smtClean="0">
                <a:solidFill>
                  <a:srgbClr val="1F487C"/>
                </a:solidFill>
                <a:latin typeface="Times New Roman"/>
                <a:cs typeface="Times New Roman"/>
              </a:rPr>
              <a:t>(</a:t>
            </a:r>
            <a:r>
              <a:rPr lang="en-GB" sz="2800" spc="-5" dirty="0" smtClean="0">
                <a:solidFill>
                  <a:srgbClr val="1F487C"/>
                </a:solidFill>
                <a:latin typeface="Cambria Math"/>
                <a:cs typeface="Cambria Math"/>
              </a:rPr>
              <a:t>S</a:t>
            </a:r>
            <a:r>
              <a:rPr sz="2800" b="1" spc="-5" smtClean="0">
                <a:solidFill>
                  <a:srgbClr val="1F487C"/>
                </a:solidFill>
                <a:latin typeface="Times New Roman"/>
                <a:cs typeface="Times New Roman"/>
              </a:rPr>
              <a:t>):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Set of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ALL</a:t>
            </a:r>
            <a:r>
              <a:rPr sz="2800" spc="-9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le ou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 of a rand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 e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811" y="2667000"/>
            <a:ext cx="2247900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11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9718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𝑆={1,2,3,4,5,6}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914400" y="4648200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b="1" spc="15" dirty="0" smtClean="0">
                <a:latin typeface="Gabriola"/>
                <a:cs typeface="Gabriola"/>
              </a:rPr>
              <a:t>T</a:t>
            </a:r>
            <a:r>
              <a:rPr lang="en-GB" b="1" dirty="0" smtClean="0">
                <a:latin typeface="Gabriola"/>
                <a:cs typeface="Gabriola"/>
              </a:rPr>
              <a:t>h</a:t>
            </a:r>
            <a:r>
              <a:rPr lang="en-GB" b="1" spc="10" dirty="0" smtClean="0">
                <a:latin typeface="Gabriola"/>
                <a:cs typeface="Gabriola"/>
              </a:rPr>
              <a:t>e</a:t>
            </a:r>
            <a:r>
              <a:rPr lang="en-GB" b="1" spc="-50" dirty="0" smtClean="0">
                <a:latin typeface="Gabriola"/>
                <a:cs typeface="Gabriola"/>
              </a:rPr>
              <a:t> </a:t>
            </a:r>
            <a:r>
              <a:rPr lang="en-GB" b="1" spc="15" dirty="0" smtClean="0">
                <a:latin typeface="Gabriola"/>
                <a:cs typeface="Gabriola"/>
              </a:rPr>
              <a:t>ro</a:t>
            </a:r>
            <a:r>
              <a:rPr lang="en-GB" b="1" spc="-5" dirty="0" smtClean="0">
                <a:latin typeface="Gabriola"/>
                <a:cs typeface="Gabriola"/>
              </a:rPr>
              <a:t>l</a:t>
            </a:r>
            <a:r>
              <a:rPr lang="en-GB" b="1" spc="5" dirty="0" smtClean="0">
                <a:latin typeface="Gabriola"/>
                <a:cs typeface="Gabriola"/>
              </a:rPr>
              <a:t>l</a:t>
            </a:r>
            <a:r>
              <a:rPr lang="en-GB" b="1" spc="-35" dirty="0" smtClean="0">
                <a:latin typeface="Gabriola"/>
                <a:cs typeface="Gabriola"/>
              </a:rPr>
              <a:t> </a:t>
            </a:r>
            <a:r>
              <a:rPr lang="en-GB" b="1" spc="10" dirty="0" smtClean="0">
                <a:latin typeface="Gabriola"/>
                <a:cs typeface="Gabriola"/>
              </a:rPr>
              <a:t>of</a:t>
            </a:r>
            <a:r>
              <a:rPr lang="en-GB" b="1" spc="-25" dirty="0" smtClean="0">
                <a:latin typeface="Gabriola"/>
                <a:cs typeface="Gabriola"/>
              </a:rPr>
              <a:t> </a:t>
            </a:r>
            <a:r>
              <a:rPr lang="en-GB" b="1" spc="15" dirty="0" smtClean="0">
                <a:latin typeface="Gabriola"/>
                <a:cs typeface="Gabriola"/>
              </a:rPr>
              <a:t>a</a:t>
            </a:r>
            <a:r>
              <a:rPr lang="en-GB" b="1" spc="-25" dirty="0" smtClean="0">
                <a:latin typeface="Gabriola"/>
                <a:cs typeface="Gabriola"/>
              </a:rPr>
              <a:t> </a:t>
            </a:r>
            <a:r>
              <a:rPr lang="en-GB" b="1" spc="5" dirty="0" smtClean="0">
                <a:latin typeface="Gabriola"/>
                <a:cs typeface="Gabriola"/>
              </a:rPr>
              <a:t>dice</a:t>
            </a:r>
            <a:endParaRPr lang="en-GB" dirty="0">
              <a:latin typeface="Gabriola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3/9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56995"/>
            <a:ext cx="277876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mple 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ce</a:t>
            </a:r>
            <a:r>
              <a:rPr sz="2800" b="1" spc="-1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10" smtClean="0">
                <a:solidFill>
                  <a:srgbClr val="1F487C"/>
                </a:solidFill>
                <a:latin typeface="Times New Roman"/>
                <a:cs typeface="Times New Roman"/>
              </a:rPr>
              <a:t>(</a:t>
            </a:r>
            <a:r>
              <a:rPr sz="2800" spc="-5" smtClean="0">
                <a:solidFill>
                  <a:srgbClr val="1F487C"/>
                </a:solidFill>
                <a:latin typeface="Cambria Math"/>
                <a:cs typeface="Cambria Math"/>
              </a:rPr>
              <a:t>𝑺</a:t>
            </a:r>
            <a:r>
              <a:rPr sz="2800" b="1" spc="-5" smtClean="0">
                <a:solidFill>
                  <a:srgbClr val="1F487C"/>
                </a:solidFill>
                <a:latin typeface="Times New Roman"/>
                <a:cs typeface="Times New Roman"/>
              </a:rPr>
              <a:t>):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0263" y="1661160"/>
            <a:ext cx="1142238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820082"/>
            <a:ext cx="823785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Set of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ALL</a:t>
            </a:r>
            <a:r>
              <a:rPr sz="2800" spc="-9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le ou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 of a rand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 e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995" y="4756070"/>
            <a:ext cx="15386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Gabriola"/>
                <a:cs typeface="Gabriola"/>
              </a:rPr>
              <a:t>T</a:t>
            </a:r>
            <a:r>
              <a:rPr sz="2400" b="1" dirty="0">
                <a:latin typeface="Gabriola"/>
                <a:cs typeface="Gabriola"/>
              </a:rPr>
              <a:t>h</a:t>
            </a:r>
            <a:r>
              <a:rPr sz="2400" b="1" spc="10" dirty="0">
                <a:latin typeface="Gabriola"/>
                <a:cs typeface="Gabriola"/>
              </a:rPr>
              <a:t>e</a:t>
            </a:r>
            <a:r>
              <a:rPr sz="2400" b="1" spc="-50" dirty="0">
                <a:latin typeface="Gabriola"/>
                <a:cs typeface="Gabriola"/>
              </a:rPr>
              <a:t> </a:t>
            </a:r>
            <a:r>
              <a:rPr sz="2400" b="1" spc="15" dirty="0">
                <a:latin typeface="Gabriola"/>
                <a:cs typeface="Gabriola"/>
              </a:rPr>
              <a:t>ro</a:t>
            </a:r>
            <a:r>
              <a:rPr sz="2400" b="1" spc="-5" dirty="0">
                <a:latin typeface="Gabriola"/>
                <a:cs typeface="Gabriola"/>
              </a:rPr>
              <a:t>l</a:t>
            </a:r>
            <a:r>
              <a:rPr sz="2400" b="1" spc="5" dirty="0">
                <a:latin typeface="Gabriola"/>
                <a:cs typeface="Gabriola"/>
              </a:rPr>
              <a:t>l</a:t>
            </a:r>
            <a:r>
              <a:rPr sz="2400" b="1" spc="-35" dirty="0">
                <a:latin typeface="Gabriola"/>
                <a:cs typeface="Gabriola"/>
              </a:rPr>
              <a:t> </a:t>
            </a:r>
            <a:r>
              <a:rPr sz="2400" b="1" spc="10" dirty="0">
                <a:latin typeface="Gabriola"/>
                <a:cs typeface="Gabriola"/>
              </a:rPr>
              <a:t>of</a:t>
            </a:r>
            <a:r>
              <a:rPr sz="2400" b="1" spc="-25" dirty="0">
                <a:latin typeface="Gabriola"/>
                <a:cs typeface="Gabriola"/>
              </a:rPr>
              <a:t> </a:t>
            </a:r>
            <a:r>
              <a:rPr sz="2400" b="1" spc="15" dirty="0">
                <a:latin typeface="Gabriola"/>
                <a:cs typeface="Gabriola"/>
              </a:rPr>
              <a:t>a</a:t>
            </a:r>
            <a:r>
              <a:rPr sz="2400" b="1" spc="-25" dirty="0">
                <a:latin typeface="Gabriola"/>
                <a:cs typeface="Gabriola"/>
              </a:rPr>
              <a:t> </a:t>
            </a:r>
            <a:r>
              <a:rPr sz="2400" b="1" spc="5" dirty="0">
                <a:latin typeface="Gabriola"/>
                <a:cs typeface="Gabriola"/>
              </a:rPr>
              <a:t>dice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0811" y="2667000"/>
            <a:ext cx="2247900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9940" y="4245864"/>
            <a:ext cx="5271516" cy="1289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3072" y="4204703"/>
            <a:ext cx="5512308" cy="1452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7184" y="4273296"/>
            <a:ext cx="5181600" cy="1199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77184" y="4273296"/>
            <a:ext cx="5181600" cy="119951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80010" algn="just">
              <a:lnSpc>
                <a:spcPct val="100000"/>
              </a:lnSpc>
            </a:pPr>
            <a:r>
              <a:rPr sz="2400" spc="-3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ach  </a:t>
            </a:r>
            <a:r>
              <a:rPr sz="2400" spc="-1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ou</a:t>
            </a:r>
            <a:r>
              <a:rPr sz="2400" spc="-3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om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  </a:t>
            </a:r>
            <a:r>
              <a:rPr sz="2400" spc="-114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in  </a:t>
            </a:r>
            <a:r>
              <a:rPr sz="2400" spc="-1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a  </a:t>
            </a:r>
            <a:r>
              <a:rPr sz="2400" spc="-1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sampl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e  </a:t>
            </a:r>
            <a:r>
              <a:rPr sz="2400" spc="-1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spac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e  </a:t>
            </a:r>
            <a:r>
              <a:rPr sz="2400" spc="-1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is </a:t>
            </a:r>
            <a:r>
              <a:rPr sz="2400" spc="-25" dirty="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all</a:t>
            </a:r>
            <a:r>
              <a:rPr sz="2400" spc="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d </a:t>
            </a:r>
            <a:r>
              <a:rPr sz="2400" spc="-2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an </a:t>
            </a:r>
            <a:r>
              <a:rPr sz="2400" spc="-22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el</a:t>
            </a:r>
            <a:r>
              <a:rPr sz="2400" b="1" spc="1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b="1" spc="-2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r </a:t>
            </a:r>
            <a:r>
              <a:rPr sz="2400" spc="-2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a </a:t>
            </a:r>
            <a:r>
              <a:rPr sz="2400" spc="-22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sz="2400" b="1" spc="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mbe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r </a:t>
            </a:r>
            <a:r>
              <a:rPr sz="2400" b="1" spc="-2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f </a:t>
            </a:r>
            <a:r>
              <a:rPr sz="2400" spc="-22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sampl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spac</a:t>
            </a:r>
            <a:r>
              <a:rPr sz="2400" spc="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21F1F"/>
                </a:solidFill>
                <a:latin typeface="Calibri"/>
                <a:cs typeface="Calibri"/>
              </a:rPr>
              <a:t>simpl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am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ple p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400" b="1" spc="-3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400" b="1" spc="-3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21F1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1279" y="1045438"/>
            <a:ext cx="2298192" cy="550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2759" y="1004341"/>
            <a:ext cx="1476755" cy="720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8523" y="1072896"/>
            <a:ext cx="2208276" cy="460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78523" y="1072896"/>
            <a:ext cx="2208530" cy="46037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5470">
              <a:lnSpc>
                <a:spcPct val="100000"/>
              </a:lnSpc>
            </a:pP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Disc</a:t>
            </a:r>
            <a:r>
              <a:rPr sz="2400" b="1" spc="-2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b="1" spc="-35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2800" y="29718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𝑆={1,2,3,4,5,6}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4/9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350263" y="1661160"/>
            <a:ext cx="1142238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156995"/>
            <a:ext cx="8237855" cy="1045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mple 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ce</a:t>
            </a:r>
            <a:r>
              <a:rPr sz="2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srgbClr val="1F487C"/>
                </a:solidFill>
                <a:latin typeface="Cambria Math"/>
                <a:cs typeface="Cambria Math"/>
              </a:rPr>
              <a:t>𝑺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):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Set of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ALL</a:t>
            </a:r>
            <a:r>
              <a:rPr sz="2800" spc="-9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le ou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 of a rand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 e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167" y="4747434"/>
            <a:ext cx="14033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Gabriola"/>
                <a:cs typeface="Gabriola"/>
              </a:rPr>
              <a:t>F</a:t>
            </a:r>
            <a:r>
              <a:rPr sz="2400" b="1" spc="-5" dirty="0">
                <a:latin typeface="Gabriola"/>
                <a:cs typeface="Gabriola"/>
              </a:rPr>
              <a:t>l</a:t>
            </a:r>
            <a:r>
              <a:rPr sz="2400" b="1" dirty="0">
                <a:latin typeface="Gabriola"/>
                <a:cs typeface="Gabriola"/>
              </a:rPr>
              <a:t>i</a:t>
            </a:r>
            <a:r>
              <a:rPr sz="2400" b="1" spc="-10" dirty="0">
                <a:latin typeface="Gabriola"/>
                <a:cs typeface="Gabriola"/>
              </a:rPr>
              <a:t>p</a:t>
            </a:r>
            <a:r>
              <a:rPr sz="2400" b="1" spc="-5" dirty="0">
                <a:latin typeface="Gabriola"/>
                <a:cs typeface="Gabriola"/>
              </a:rPr>
              <a:t>p</a:t>
            </a:r>
            <a:r>
              <a:rPr sz="2400" b="1" dirty="0">
                <a:latin typeface="Gabriola"/>
                <a:cs typeface="Gabriola"/>
              </a:rPr>
              <a:t>i</a:t>
            </a:r>
            <a:r>
              <a:rPr sz="2400" b="1" spc="-10" dirty="0">
                <a:latin typeface="Gabriola"/>
                <a:cs typeface="Gabriola"/>
              </a:rPr>
              <a:t>n</a:t>
            </a:r>
            <a:r>
              <a:rPr sz="2400" b="1" spc="15" dirty="0">
                <a:latin typeface="Gabriola"/>
                <a:cs typeface="Gabriola"/>
              </a:rPr>
              <a:t>g</a:t>
            </a:r>
            <a:r>
              <a:rPr sz="2400" b="1" spc="-40" dirty="0">
                <a:latin typeface="Gabriola"/>
                <a:cs typeface="Gabriola"/>
              </a:rPr>
              <a:t> </a:t>
            </a:r>
            <a:r>
              <a:rPr sz="2400" b="1" spc="15" dirty="0">
                <a:latin typeface="Gabriola"/>
                <a:cs typeface="Gabriola"/>
              </a:rPr>
              <a:t>a</a:t>
            </a:r>
            <a:r>
              <a:rPr sz="2400" b="1" spc="-25" dirty="0">
                <a:latin typeface="Gabriola"/>
                <a:cs typeface="Gabriola"/>
              </a:rPr>
              <a:t> </a:t>
            </a:r>
            <a:r>
              <a:rPr sz="2400" b="1" spc="15" dirty="0">
                <a:latin typeface="Gabriola"/>
                <a:cs typeface="Gabriola"/>
              </a:rPr>
              <a:t>co</a:t>
            </a:r>
            <a:r>
              <a:rPr sz="2400" b="1" spc="-5" dirty="0">
                <a:latin typeface="Gabriola"/>
                <a:cs typeface="Gabriola"/>
              </a:rPr>
              <a:t>i</a:t>
            </a:r>
            <a:r>
              <a:rPr sz="2400" b="1" spc="15" dirty="0">
                <a:latin typeface="Gabriola"/>
                <a:cs typeface="Gabriola"/>
              </a:rPr>
              <a:t>n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744" y="2667000"/>
            <a:ext cx="1708404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4467" y="2837688"/>
            <a:ext cx="3809999" cy="2257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13</a:t>
            </a:r>
          </a:p>
        </p:txBody>
      </p:sp>
      <p:pic>
        <p:nvPicPr>
          <p:cNvPr id="29698" name="Picture 2" descr="Coin Toss GIFs | Teno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819400"/>
            <a:ext cx="3810000" cy="2251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4/9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350263" y="1661160"/>
            <a:ext cx="1142238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156995"/>
            <a:ext cx="8237855" cy="1045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mple 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ce</a:t>
            </a:r>
            <a:r>
              <a:rPr sz="2800" b="1" spc="-1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10" smtClean="0">
                <a:solidFill>
                  <a:srgbClr val="1F487C"/>
                </a:solidFill>
                <a:latin typeface="Times New Roman"/>
                <a:cs typeface="Times New Roman"/>
              </a:rPr>
              <a:t>(</a:t>
            </a:r>
            <a:r>
              <a:rPr sz="2800" spc="-5" smtClean="0">
                <a:solidFill>
                  <a:srgbClr val="1F487C"/>
                </a:solidFill>
                <a:latin typeface="Cambria Math"/>
                <a:cs typeface="Cambria Math"/>
              </a:rPr>
              <a:t>𝑺</a:t>
            </a:r>
            <a:r>
              <a:rPr sz="2800" b="1" spc="-5" smtClean="0">
                <a:solidFill>
                  <a:srgbClr val="1F487C"/>
                </a:solidFill>
                <a:latin typeface="Times New Roman"/>
                <a:cs typeface="Times New Roman"/>
              </a:rPr>
              <a:t>):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Set of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ALL</a:t>
            </a:r>
            <a:r>
              <a:rPr sz="2800" spc="-9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le ou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 of a rand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 e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744" y="2667000"/>
            <a:ext cx="1708404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14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𝑆={𝐻𝑒𝑎𝑑,𝑇𝑎𝑖𝑙}</a:t>
            </a:r>
          </a:p>
          <a:p>
            <a:r>
              <a:rPr lang="en-GB" sz="3200" dirty="0" smtClean="0"/>
              <a:t>𝑆={𝐻,𝑇}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762000" y="4267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Flipping a coin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4431665" cy="147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  <a:tabLst>
                <a:tab pos="942975" algn="l"/>
                <a:tab pos="1654810" algn="l"/>
                <a:tab pos="2937510" algn="l"/>
                <a:tab pos="4003040" algn="l"/>
              </a:tabLst>
            </a:pP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 (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li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) a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 two 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2423" y="1822085"/>
            <a:ext cx="18237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4535" algn="l"/>
              </a:tabLst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ran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7936" y="1822085"/>
            <a:ext cx="17602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exper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5/9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4431665" cy="377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  <a:tabLst>
                <a:tab pos="942975" algn="l"/>
                <a:tab pos="1654810" algn="l"/>
                <a:tab pos="2937510" algn="l"/>
                <a:tab pos="4003040" algn="l"/>
              </a:tabLst>
            </a:pP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 (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li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) a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 two 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Ans</a:t>
            </a:r>
            <a:r>
              <a:rPr sz="2800" b="1" spc="-25">
                <a:solidFill>
                  <a:srgbClr val="1F487C"/>
                </a:solidFill>
                <a:latin typeface="Times New Roman"/>
                <a:cs typeface="Times New Roman"/>
              </a:rPr>
              <a:t>w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800" b="1" spc="-2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800" b="1" spc="-5" smtClean="0">
                <a:solidFill>
                  <a:srgbClr val="1F487C"/>
                </a:solidFill>
                <a:latin typeface="Times New Roman"/>
                <a:cs typeface="Times New Roman"/>
              </a:rPr>
              <a:t>:</a:t>
            </a:r>
            <a:endParaRPr lang="en-US" sz="2800" b="1" spc="-5" dirty="0" smtClean="0">
              <a:solidFill>
                <a:srgbClr val="1F487C"/>
              </a:solidFill>
              <a:latin typeface="Times New Roman"/>
              <a:cs typeface="Times New Roman"/>
            </a:endParaRPr>
          </a:p>
          <a:p>
            <a:endParaRPr lang="en-GB" sz="2800" dirty="0" smtClean="0"/>
          </a:p>
          <a:p>
            <a:r>
              <a:rPr lang="en-GB" sz="2800" dirty="0" smtClean="0"/>
              <a:t>𝑆={𝐻𝐻,𝐻𝑇,𝑇𝐻,𝑇𝑇}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2423" y="1822085"/>
            <a:ext cx="18237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4535" algn="l"/>
              </a:tabLst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ran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7936" y="1822085"/>
            <a:ext cx="17602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exper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5/9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8530590" cy="281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15" dirty="0">
                <a:solidFill>
                  <a:srgbClr val="1F487C"/>
                </a:solidFill>
                <a:latin typeface="Times New Roman"/>
                <a:cs typeface="Times New Roman"/>
              </a:rPr>
              <a:t>T</a:t>
            </a:r>
            <a:r>
              <a:rPr sz="2800" b="1" spc="-60" dirty="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ee</a:t>
            </a:r>
            <a:r>
              <a:rPr sz="2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Diagrams: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-5" dirty="0">
                <a:latin typeface="Times New Roman"/>
                <a:cs typeface="Times New Roman"/>
              </a:rPr>
              <a:t>Sa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also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descri</a:t>
            </a:r>
            <a:r>
              <a:rPr sz="2800" spc="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aph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lly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ee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700">
              <a:latin typeface="Times New Roman"/>
              <a:cs typeface="Times New Roman"/>
            </a:endParaRPr>
          </a:p>
          <a:p>
            <a:r>
              <a:rPr lang="en-GB" sz="2800" dirty="0" smtClean="0"/>
              <a:t>𝑆={𝐻𝐻,𝐻𝑇,𝑇𝐻,𝑇𝑇}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6/9</a:t>
            </a:r>
            <a:r>
              <a:rPr dirty="0"/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3819144" y="2470404"/>
            <a:ext cx="4957572" cy="3701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pc="-5" dirty="0"/>
              <a:t>Example2:</a:t>
            </a:r>
          </a:p>
          <a:p>
            <a:pPr marL="12700" marR="5080" algn="just">
              <a:lnSpc>
                <a:spcPct val="100000"/>
              </a:lnSpc>
              <a:spcBef>
                <a:spcPts val="1875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exper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ent</a:t>
            </a:r>
            <a:r>
              <a:rPr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fl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coin</a:t>
            </a:r>
            <a:r>
              <a:rPr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</a:t>
            </a:r>
            <a:r>
              <a:rPr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fl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 it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ti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head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occur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tail</a:t>
            </a:r>
            <a:r>
              <a:rPr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occurs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fi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st fli</a:t>
            </a:r>
            <a:r>
              <a:rPr b="0" spc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 then a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die is tos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ed onc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7/9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8519795" cy="3503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875"/>
              </a:spcBef>
            </a:pP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exper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coin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 it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second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head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occur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tail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occurs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st fli</a:t>
            </a:r>
            <a:r>
              <a:rPr sz="2800" spc="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, then 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die is tos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ed onc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870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Ans</a:t>
            </a:r>
            <a:r>
              <a:rPr sz="28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w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8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endParaRPr lang="en-GB" sz="2800" dirty="0" smtClean="0"/>
          </a:p>
          <a:p>
            <a:r>
              <a:rPr lang="en-GB" sz="2800" dirty="0" smtClean="0"/>
              <a:t>𝑆={𝐻𝐻,𝐻𝑇,𝑇1,𝑇2,𝑇3,𝑇4,𝑇5,𝑇6}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7/9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245618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  <a:p>
            <a:endParaRPr lang="en-GB" sz="2800" dirty="0" smtClean="0"/>
          </a:p>
          <a:p>
            <a:r>
              <a:rPr lang="en-GB" sz="2800" dirty="0" smtClean="0"/>
              <a:t>𝑆=</a:t>
            </a:r>
          </a:p>
          <a:p>
            <a:r>
              <a:rPr lang="en-GB" sz="2800" dirty="0" smtClean="0"/>
              <a:t>{𝐻𝐻,𝐻𝑇,𝑇1,𝑇2,</a:t>
            </a:r>
          </a:p>
          <a:p>
            <a:r>
              <a:rPr lang="en-GB" sz="2800" dirty="0" smtClean="0"/>
              <a:t>𝑇3,𝑇4,𝑇5,𝑇6}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8/9</a:t>
            </a:r>
            <a:r>
              <a:rPr dirty="0"/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2862072" y="1117091"/>
            <a:ext cx="6096000" cy="499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78190" y="6478778"/>
            <a:ext cx="229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160">
              <a:lnSpc>
                <a:spcPct val="100000"/>
              </a:lnSpc>
            </a:pPr>
            <a:r>
              <a:rPr spc="-5" dirty="0"/>
              <a:t>Lecture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Refer</a:t>
            </a:r>
            <a:r>
              <a:rPr spc="10" dirty="0"/>
              <a:t>e</a:t>
            </a:r>
            <a:r>
              <a:rPr spc="-5" dirty="0"/>
              <a:t>nce</a:t>
            </a:r>
            <a:r>
              <a:rPr dirty="0"/>
              <a:t>s</a:t>
            </a:r>
            <a:r>
              <a:rPr spc="-40" dirty="0"/>
              <a:t> </a:t>
            </a:r>
            <a:r>
              <a:rPr dirty="0"/>
              <a:t>(</a:t>
            </a:r>
            <a:r>
              <a:rPr spc="-5" dirty="0"/>
              <a:t>1/2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35" y="2870802"/>
            <a:ext cx="3718560" cy="183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9"/>
              </a:lnSpc>
            </a:pPr>
            <a:r>
              <a:rPr sz="3200" b="1" spc="-5" dirty="0">
                <a:latin typeface="Agency FB"/>
                <a:cs typeface="Agency FB"/>
              </a:rPr>
              <a:t>Prob</a:t>
            </a:r>
            <a:r>
              <a:rPr sz="3200" b="1" spc="-10" dirty="0">
                <a:latin typeface="Agency FB"/>
                <a:cs typeface="Agency FB"/>
              </a:rPr>
              <a:t>a</a:t>
            </a:r>
            <a:r>
              <a:rPr sz="3200" b="1" spc="-5" dirty="0">
                <a:latin typeface="Agency FB"/>
                <a:cs typeface="Agency FB"/>
              </a:rPr>
              <a:t>bi</a:t>
            </a:r>
            <a:r>
              <a:rPr sz="3200" b="1" spc="-10" dirty="0">
                <a:latin typeface="Agency FB"/>
                <a:cs typeface="Agency FB"/>
              </a:rPr>
              <a:t>l</a:t>
            </a:r>
            <a:r>
              <a:rPr sz="3200" b="1" dirty="0">
                <a:latin typeface="Agency FB"/>
                <a:cs typeface="Agency FB"/>
              </a:rPr>
              <a:t>ity</a:t>
            </a:r>
            <a:r>
              <a:rPr sz="3200" b="1" spc="10" dirty="0">
                <a:latin typeface="Agency FB"/>
                <a:cs typeface="Agency FB"/>
              </a:rPr>
              <a:t> </a:t>
            </a:r>
            <a:r>
              <a:rPr sz="3200" b="1" dirty="0">
                <a:latin typeface="Agency FB"/>
                <a:cs typeface="Agency FB"/>
              </a:rPr>
              <a:t>&amp; </a:t>
            </a:r>
            <a:r>
              <a:rPr sz="3200" b="1" spc="-5" dirty="0">
                <a:latin typeface="Agency FB"/>
                <a:cs typeface="Agency FB"/>
              </a:rPr>
              <a:t>St</a:t>
            </a:r>
            <a:r>
              <a:rPr sz="3200" b="1" spc="-15" dirty="0">
                <a:latin typeface="Agency FB"/>
                <a:cs typeface="Agency FB"/>
              </a:rPr>
              <a:t>a</a:t>
            </a:r>
            <a:r>
              <a:rPr sz="3200" b="1" dirty="0">
                <a:latin typeface="Agency FB"/>
                <a:cs typeface="Agency FB"/>
              </a:rPr>
              <a:t>tist</a:t>
            </a:r>
            <a:r>
              <a:rPr sz="3200" b="1" spc="-15" dirty="0">
                <a:latin typeface="Agency FB"/>
                <a:cs typeface="Agency FB"/>
              </a:rPr>
              <a:t>i</a:t>
            </a:r>
            <a:r>
              <a:rPr sz="3200" b="1" dirty="0">
                <a:latin typeface="Agency FB"/>
                <a:cs typeface="Agency FB"/>
              </a:rPr>
              <a:t>cs</a:t>
            </a:r>
            <a:r>
              <a:rPr sz="3200" b="1" spc="-20" dirty="0">
                <a:latin typeface="Agency FB"/>
                <a:cs typeface="Agency FB"/>
              </a:rPr>
              <a:t> </a:t>
            </a:r>
            <a:r>
              <a:rPr sz="3200" b="1" dirty="0">
                <a:latin typeface="Agency FB"/>
                <a:cs typeface="Agency FB"/>
              </a:rPr>
              <a:t>for</a:t>
            </a:r>
            <a:endParaRPr sz="3200">
              <a:latin typeface="Agency FB"/>
              <a:cs typeface="Agency FB"/>
            </a:endParaRPr>
          </a:p>
          <a:p>
            <a:pPr algn="ctr">
              <a:lnSpc>
                <a:spcPts val="3829"/>
              </a:lnSpc>
            </a:pPr>
            <a:r>
              <a:rPr sz="3200" b="1" dirty="0">
                <a:latin typeface="Agency FB"/>
                <a:cs typeface="Agency FB"/>
              </a:rPr>
              <a:t>E</a:t>
            </a:r>
            <a:r>
              <a:rPr sz="3200" b="1" spc="-15" dirty="0">
                <a:latin typeface="Agency FB"/>
                <a:cs typeface="Agency FB"/>
              </a:rPr>
              <a:t>n</a:t>
            </a:r>
            <a:r>
              <a:rPr sz="3200" b="1" spc="-5" dirty="0">
                <a:latin typeface="Agency FB"/>
                <a:cs typeface="Agency FB"/>
              </a:rPr>
              <a:t>gineer</a:t>
            </a:r>
            <a:r>
              <a:rPr sz="3200" b="1" dirty="0">
                <a:latin typeface="Agency FB"/>
                <a:cs typeface="Agency FB"/>
              </a:rPr>
              <a:t>s</a:t>
            </a:r>
            <a:r>
              <a:rPr sz="3200" b="1" spc="-5" dirty="0">
                <a:latin typeface="Agency FB"/>
                <a:cs typeface="Agency FB"/>
              </a:rPr>
              <a:t> </a:t>
            </a:r>
            <a:r>
              <a:rPr sz="3200" b="1" dirty="0">
                <a:latin typeface="Agency FB"/>
                <a:cs typeface="Agency FB"/>
              </a:rPr>
              <a:t>&amp; </a:t>
            </a:r>
            <a:r>
              <a:rPr sz="3200" b="1" spc="-5" dirty="0">
                <a:latin typeface="Agency FB"/>
                <a:cs typeface="Agency FB"/>
              </a:rPr>
              <a:t>S</a:t>
            </a:r>
            <a:r>
              <a:rPr sz="3200" b="1" spc="5" dirty="0">
                <a:latin typeface="Agency FB"/>
                <a:cs typeface="Agency FB"/>
              </a:rPr>
              <a:t>c</a:t>
            </a:r>
            <a:r>
              <a:rPr sz="3200" b="1" dirty="0">
                <a:latin typeface="Agency FB"/>
                <a:cs typeface="Agency FB"/>
              </a:rPr>
              <a:t>ien</a:t>
            </a:r>
            <a:r>
              <a:rPr sz="3200" b="1" spc="-15" dirty="0">
                <a:latin typeface="Agency FB"/>
                <a:cs typeface="Agency FB"/>
              </a:rPr>
              <a:t>t</a:t>
            </a:r>
            <a:r>
              <a:rPr sz="3200" b="1" dirty="0">
                <a:latin typeface="Agency FB"/>
                <a:cs typeface="Agency FB"/>
              </a:rPr>
              <a:t>ists</a:t>
            </a:r>
            <a:endParaRPr sz="3200">
              <a:latin typeface="Agency FB"/>
              <a:cs typeface="Agency FB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33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800" spc="-5" dirty="0">
                <a:latin typeface="Agency FB"/>
                <a:cs typeface="Agency FB"/>
              </a:rPr>
              <a:t>9</a:t>
            </a:r>
            <a:r>
              <a:rPr sz="2775" spc="7" baseline="25525" dirty="0">
                <a:latin typeface="Agency FB"/>
                <a:cs typeface="Agency FB"/>
              </a:rPr>
              <a:t>th</a:t>
            </a:r>
            <a:r>
              <a:rPr sz="2775" spc="262" baseline="2552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Edit</a:t>
            </a:r>
            <a:r>
              <a:rPr sz="2800" spc="-25" dirty="0">
                <a:latin typeface="Agency FB"/>
                <a:cs typeface="Agency FB"/>
              </a:rPr>
              <a:t>io</a:t>
            </a:r>
            <a:r>
              <a:rPr sz="2800" spc="-5" dirty="0">
                <a:latin typeface="Agency FB"/>
                <a:cs typeface="Agency FB"/>
              </a:rPr>
              <a:t>n</a:t>
            </a:r>
            <a:endParaRPr sz="2800">
              <a:latin typeface="Agency FB"/>
              <a:cs typeface="Agency F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931" y="1283208"/>
            <a:ext cx="3811524" cy="470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1664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Example3: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822085"/>
            <a:ext cx="852424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exper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sele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am</a:t>
            </a:r>
            <a:r>
              <a:rPr sz="2800" spc="-5" dirty="0">
                <a:latin typeface="Times New Roman"/>
                <a:cs typeface="Times New Roman"/>
              </a:rPr>
              <a:t>era </a:t>
            </a:r>
            <a:r>
              <a:rPr sz="2800" spc="-5">
                <a:latin typeface="Times New Roman"/>
                <a:cs typeface="Times New Roman"/>
              </a:rPr>
              <a:t>and</a:t>
            </a:r>
            <a:r>
              <a:rPr sz="2800">
                <a:latin typeface="Times New Roman"/>
                <a:cs typeface="Times New Roman"/>
              </a:rPr>
              <a:t> </a:t>
            </a:r>
            <a:r>
              <a:rPr sz="2800" spc="-345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recor</a:t>
            </a:r>
            <a:r>
              <a:rPr sz="2800" smtClean="0">
                <a:latin typeface="Times New Roman"/>
                <a:cs typeface="Times New Roman"/>
              </a:rPr>
              <a:t>d</a:t>
            </a:r>
            <a:r>
              <a:rPr sz="2800" spc="-5" smtClean="0">
                <a:latin typeface="Times New Roman"/>
                <a:cs typeface="Times New Roman"/>
              </a:rPr>
              <a:t>s</a:t>
            </a:r>
            <a:r>
              <a:rPr lang="en-US" sz="2800" spc="-5" dirty="0" smtClean="0">
                <a:latin typeface="Times New Roman"/>
                <a:cs typeface="Times New Roman"/>
              </a:rPr>
              <a:t>,</a:t>
            </a:r>
            <a:r>
              <a:rPr sz="2800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t</a:t>
            </a:r>
            <a:r>
              <a:rPr sz="2800" smtClean="0">
                <a:latin typeface="Times New Roman"/>
                <a:cs typeface="Times New Roman"/>
              </a:rPr>
              <a:t>h</a:t>
            </a:r>
            <a:r>
              <a:rPr sz="2800" spc="-5" smtClean="0">
                <a:latin typeface="Times New Roman"/>
                <a:cs typeface="Times New Roman"/>
              </a:rPr>
              <a:t>e</a:t>
            </a:r>
            <a:r>
              <a:rPr sz="2800" spc="345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recycle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flash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(t</a:t>
            </a:r>
            <a:r>
              <a:rPr sz="2800" spc="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re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dy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era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 anot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er flash).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0975" y="5126990"/>
            <a:ext cx="389890" cy="330835"/>
          </a:xfrm>
          <a:custGeom>
            <a:avLst/>
            <a:gdLst/>
            <a:ahLst/>
            <a:cxnLst/>
            <a:rect l="l" t="t" r="r" b="b"/>
            <a:pathLst>
              <a:path w="389890" h="330835">
                <a:moveTo>
                  <a:pt x="389801" y="3048"/>
                </a:moveTo>
                <a:lnTo>
                  <a:pt x="363131" y="3048"/>
                </a:lnTo>
                <a:lnTo>
                  <a:pt x="363131" y="325755"/>
                </a:lnTo>
                <a:lnTo>
                  <a:pt x="389801" y="325755"/>
                </a:lnTo>
                <a:lnTo>
                  <a:pt x="389801" y="3048"/>
                </a:lnTo>
                <a:close/>
              </a:path>
              <a:path w="389890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6"/>
                </a:lnTo>
                <a:lnTo>
                  <a:pt x="31762" y="117475"/>
                </a:lnTo>
                <a:lnTo>
                  <a:pt x="33121" y="125730"/>
                </a:lnTo>
                <a:lnTo>
                  <a:pt x="33121" y="137795"/>
                </a:lnTo>
                <a:lnTo>
                  <a:pt x="30365" y="144272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3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5"/>
                </a:lnTo>
                <a:lnTo>
                  <a:pt x="30365" y="184658"/>
                </a:lnTo>
                <a:lnTo>
                  <a:pt x="33121" y="191262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1"/>
                </a:lnTo>
                <a:lnTo>
                  <a:pt x="110617" y="330581"/>
                </a:lnTo>
                <a:lnTo>
                  <a:pt x="110617" y="317500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7"/>
                </a:lnTo>
                <a:lnTo>
                  <a:pt x="32080" y="166116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4090432"/>
            <a:ext cx="8528685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If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own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recycle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betwe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1.5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5 secon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s, the sa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 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814069" algn="l"/>
                <a:tab pos="1204595" algn="l"/>
              </a:tabLst>
            </a:pPr>
            <a:r>
              <a:rPr sz="2800" spc="-5" dirty="0">
                <a:latin typeface="Cambria Math"/>
                <a:cs typeface="Cambria Math"/>
              </a:rPr>
              <a:t>𝑺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.5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&lt;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𝑥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&lt;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10" dirty="0" smtClean="0">
                <a:latin typeface="Cambria Math"/>
                <a:cs typeface="Cambria Math"/>
              </a:rPr>
              <a:t>5</a:t>
            </a:r>
            <a:r>
              <a:rPr lang="en-US" sz="2800" spc="-5" dirty="0" smtClean="0">
                <a:latin typeface="Cambria Math"/>
                <a:cs typeface="Cambria Math"/>
              </a:rPr>
              <a:t>}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9/9</a:t>
            </a:r>
            <a:r>
              <a:rPr dirty="0"/>
              <a:t>)</a:t>
            </a:r>
          </a:p>
        </p:txBody>
      </p:sp>
      <p:sp>
        <p:nvSpPr>
          <p:cNvPr id="10" name="object 10"/>
          <p:cNvSpPr/>
          <p:nvPr/>
        </p:nvSpPr>
        <p:spPr>
          <a:xfrm>
            <a:off x="6431279" y="1045438"/>
            <a:ext cx="2298192" cy="550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7019" y="1004341"/>
            <a:ext cx="1888235" cy="720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8523" y="1072896"/>
            <a:ext cx="2208276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78523" y="1072896"/>
            <a:ext cx="2208530" cy="46037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9730">
              <a:lnSpc>
                <a:spcPct val="100000"/>
              </a:lnSpc>
            </a:pPr>
            <a:r>
              <a:rPr sz="2400" b="1" spc="-10" dirty="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2400" b="1" spc="-3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400" b="1" spc="-15" dirty="0">
                <a:solidFill>
                  <a:srgbClr val="221F1F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ous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0201" t="53846" r="55857" b="38462"/>
          <a:stretch>
            <a:fillRect/>
          </a:stretch>
        </p:blipFill>
        <p:spPr bwMode="auto">
          <a:xfrm>
            <a:off x="457200" y="3200400"/>
            <a:ext cx="3276600" cy="79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1/19</a:t>
            </a:r>
            <a:r>
              <a:rPr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Event</a:t>
            </a:r>
            <a:r>
              <a:rPr spc="5" dirty="0"/>
              <a:t> </a:t>
            </a:r>
            <a:r>
              <a:rPr dirty="0"/>
              <a:t>(</a:t>
            </a:r>
            <a:r>
              <a:rPr b="0" spc="-5" dirty="0">
                <a:latin typeface="Cambria Math"/>
                <a:cs typeface="Cambria Math"/>
              </a:rPr>
              <a:t>𝑬</a:t>
            </a:r>
            <a:r>
              <a:rPr spc="-5" dirty="0"/>
              <a:t>):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lt</a:t>
            </a:r>
            <a:r>
              <a:rPr b="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non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i="1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i="1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b="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b="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mo</a:t>
            </a:r>
            <a:r>
              <a:rPr b="0" i="1" spc="-10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i="1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tco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b="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b="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sa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 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e.</a:t>
            </a:r>
            <a:r>
              <a:rPr b="0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event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sa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 rand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experi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2/19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7340" y="1156995"/>
            <a:ext cx="8529319" cy="196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Event</a:t>
            </a:r>
            <a:r>
              <a:rPr spc="5" dirty="0"/>
              <a:t> </a:t>
            </a:r>
            <a:r>
              <a:rPr dirty="0"/>
              <a:t>(</a:t>
            </a:r>
            <a:r>
              <a:rPr b="0" spc="-5" dirty="0">
                <a:latin typeface="Cambria Math"/>
                <a:cs typeface="Cambria Math"/>
              </a:rPr>
              <a:t>𝑬</a:t>
            </a:r>
            <a:r>
              <a:rPr spc="-5" dirty="0"/>
              <a:t>):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lt</a:t>
            </a:r>
            <a:r>
              <a:rPr b="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non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i="1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i="1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b="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b="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b="0" i="1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tco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b="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b="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sa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 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e.</a:t>
            </a:r>
            <a:r>
              <a:rPr b="0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event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sa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 rand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experi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8995" y="5596048"/>
            <a:ext cx="15386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Gabriola"/>
                <a:cs typeface="Gabriola"/>
              </a:rPr>
              <a:t>T</a:t>
            </a:r>
            <a:r>
              <a:rPr sz="2400" b="1" dirty="0">
                <a:latin typeface="Gabriola"/>
                <a:cs typeface="Gabriola"/>
              </a:rPr>
              <a:t>h</a:t>
            </a:r>
            <a:r>
              <a:rPr sz="2400" b="1" spc="10" dirty="0">
                <a:latin typeface="Gabriola"/>
                <a:cs typeface="Gabriola"/>
              </a:rPr>
              <a:t>e</a:t>
            </a:r>
            <a:r>
              <a:rPr sz="2400" b="1" spc="-50" dirty="0">
                <a:latin typeface="Gabriola"/>
                <a:cs typeface="Gabriola"/>
              </a:rPr>
              <a:t> </a:t>
            </a:r>
            <a:r>
              <a:rPr sz="2400" b="1" spc="15" dirty="0">
                <a:latin typeface="Gabriola"/>
                <a:cs typeface="Gabriola"/>
              </a:rPr>
              <a:t>ro</a:t>
            </a:r>
            <a:r>
              <a:rPr sz="2400" b="1" spc="-5" dirty="0">
                <a:latin typeface="Gabriola"/>
                <a:cs typeface="Gabriola"/>
              </a:rPr>
              <a:t>l</a:t>
            </a:r>
            <a:r>
              <a:rPr sz="2400" b="1" spc="5" dirty="0">
                <a:latin typeface="Gabriola"/>
                <a:cs typeface="Gabriola"/>
              </a:rPr>
              <a:t>l</a:t>
            </a:r>
            <a:r>
              <a:rPr sz="2400" b="1" spc="-35" dirty="0">
                <a:latin typeface="Gabriola"/>
                <a:cs typeface="Gabriola"/>
              </a:rPr>
              <a:t> </a:t>
            </a:r>
            <a:r>
              <a:rPr sz="2400" b="1" spc="10" dirty="0">
                <a:latin typeface="Gabriola"/>
                <a:cs typeface="Gabriola"/>
              </a:rPr>
              <a:t>of</a:t>
            </a:r>
            <a:r>
              <a:rPr sz="2400" b="1" spc="-25" dirty="0">
                <a:latin typeface="Gabriola"/>
                <a:cs typeface="Gabriola"/>
              </a:rPr>
              <a:t> </a:t>
            </a:r>
            <a:r>
              <a:rPr sz="2400" b="1" spc="15" dirty="0">
                <a:latin typeface="Gabriola"/>
                <a:cs typeface="Gabriola"/>
              </a:rPr>
              <a:t>a</a:t>
            </a:r>
            <a:r>
              <a:rPr sz="2400" b="1" spc="-25" dirty="0">
                <a:latin typeface="Gabriola"/>
                <a:cs typeface="Gabriola"/>
              </a:rPr>
              <a:t> </a:t>
            </a:r>
            <a:r>
              <a:rPr sz="2400" b="1" spc="5" dirty="0">
                <a:latin typeface="Gabriola"/>
                <a:cs typeface="Gabriola"/>
              </a:rPr>
              <a:t>dice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811" y="3506723"/>
            <a:ext cx="2247900" cy="1967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0061" y="4320232"/>
            <a:ext cx="250571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55" dirty="0" smtClean="0">
                <a:latin typeface="Cambria Math"/>
                <a:cs typeface="Cambria Math"/>
              </a:rPr>
              <a:t>S</a:t>
            </a:r>
            <a:r>
              <a:rPr sz="2800" spc="220" dirty="0" smtClean="0">
                <a:latin typeface="Cambria Math"/>
                <a:cs typeface="Cambria Math"/>
              </a:rPr>
              <a:t> </a:t>
            </a: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spc="160" dirty="0" smtClean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{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dirty="0">
                <a:latin typeface="Cambria Math"/>
                <a:cs typeface="Cambria Math"/>
              </a:rPr>
              <a:t>,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0" dirty="0">
                <a:latin typeface="Cambria Math"/>
                <a:cs typeface="Cambria Math"/>
              </a:rPr>
              <a:t>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0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0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Cambria Math"/>
                <a:cs typeface="Cambria Math"/>
              </a:rPr>
              <a:t>}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𝐸</a:t>
            </a:r>
            <a:r>
              <a:rPr sz="2800" spc="2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{2</a:t>
            </a:r>
            <a:r>
              <a:rPr sz="2800" dirty="0">
                <a:latin typeface="Cambria Math"/>
                <a:cs typeface="Cambria Math"/>
              </a:rPr>
              <a:t>,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0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Cambria Math"/>
                <a:cs typeface="Cambria Math"/>
              </a:rPr>
              <a:t>}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1279" y="4701527"/>
            <a:ext cx="2298192" cy="55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4996" y="4660417"/>
            <a:ext cx="2272283" cy="7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8523" y="4728971"/>
            <a:ext cx="2208276" cy="461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78523" y="4728971"/>
            <a:ext cx="2208530" cy="462280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7325">
              <a:lnSpc>
                <a:spcPct val="100000"/>
              </a:lnSpc>
            </a:pPr>
            <a:r>
              <a:rPr sz="2400" b="1" spc="-6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221F1F"/>
                </a:solidFill>
                <a:latin typeface="Calibri"/>
                <a:cs typeface="Calibri"/>
              </a:rPr>
              <a:t>n Numbe</a:t>
            </a:r>
            <a:r>
              <a:rPr sz="2400" b="1" spc="-3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Example1:</a:t>
            </a: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lled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twice.</a:t>
            </a:r>
            <a:r>
              <a:rPr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Event</a:t>
            </a:r>
            <a:r>
              <a:rPr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 fac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 is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greater than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 gi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 that 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fi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st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was a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4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3/19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8522335" cy="473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Example1: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lled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twice.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What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fac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 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greater than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7</a:t>
            </a:r>
            <a:r>
              <a:rPr sz="2800" spc="-5" dirty="0">
                <a:latin typeface="Times New Roman"/>
                <a:cs typeface="Times New Roman"/>
              </a:rPr>
              <a:t>, gi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en that 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st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was a</a:t>
            </a:r>
            <a:r>
              <a:rPr sz="2800" dirty="0">
                <a:latin typeface="Times New Roman"/>
                <a:cs typeface="Times New Roman"/>
              </a:rPr>
              <a:t> 4</a:t>
            </a:r>
            <a:r>
              <a:rPr sz="2800" spc="-5" dirty="0">
                <a:latin typeface="Times New Roman"/>
                <a:cs typeface="Times New Roman"/>
              </a:rPr>
              <a:t>?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Ans</a:t>
            </a:r>
            <a:r>
              <a:rPr sz="28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w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8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en-US" sz="2800" spc="-555" dirty="0" smtClean="0">
                <a:latin typeface="Cambria Math"/>
                <a:cs typeface="Cambria Math"/>
              </a:rPr>
              <a:t>S</a:t>
            </a:r>
            <a:r>
              <a:rPr sz="2800" spc="220" dirty="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{</a:t>
            </a:r>
            <a:r>
              <a:rPr sz="2800" spc="-10" dirty="0">
                <a:latin typeface="Cambria Math"/>
                <a:cs typeface="Cambria Math"/>
              </a:rPr>
              <a:t>11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0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0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5,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26</a:t>
            </a:r>
            <a:r>
              <a:rPr sz="2800" spc="-5" dirty="0">
                <a:latin typeface="Cambria Math"/>
                <a:cs typeface="Cambria Math"/>
              </a:rPr>
              <a:t>,</a:t>
            </a:r>
            <a:endParaRPr sz="2800" dirty="0">
              <a:latin typeface="Cambria Math"/>
              <a:cs typeface="Cambria Math"/>
            </a:endParaRPr>
          </a:p>
          <a:p>
            <a:r>
              <a:rPr sz="2800" spc="-10" dirty="0">
                <a:latin typeface="Cambria Math"/>
                <a:cs typeface="Cambria Math"/>
              </a:rPr>
              <a:t>31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3</a:t>
            </a:r>
            <a:r>
              <a:rPr sz="2800" spc="0" dirty="0">
                <a:latin typeface="Cambria Math"/>
                <a:cs typeface="Cambria Math"/>
              </a:rPr>
              <a:t>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3</a:t>
            </a:r>
            <a:r>
              <a:rPr sz="2800" spc="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35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36</a:t>
            </a:r>
            <a:r>
              <a:rPr sz="2800" spc="-5" dirty="0" smtClean="0">
                <a:latin typeface="Cambria Math"/>
                <a:cs typeface="Cambria Math"/>
              </a:rPr>
              <a:t>,</a:t>
            </a:r>
            <a:r>
              <a:rPr lang="en-US" sz="2800" spc="-5" dirty="0" smtClean="0">
                <a:latin typeface="Cambria Math"/>
                <a:cs typeface="Cambria Math"/>
              </a:rPr>
              <a:t> </a:t>
            </a:r>
            <a:r>
              <a:rPr lang="en-GB" sz="2800" dirty="0" smtClean="0"/>
              <a:t>𝟒𝟏,𝟒𝟐,𝟒𝟑,𝟒𝟒,𝟒𝟓,𝟒𝟔,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spc="-10" dirty="0">
                <a:latin typeface="Cambria Math"/>
                <a:cs typeface="Cambria Math"/>
              </a:rPr>
              <a:t>51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5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5</a:t>
            </a:r>
            <a:r>
              <a:rPr sz="2800" spc="0" dirty="0">
                <a:latin typeface="Cambria Math"/>
                <a:cs typeface="Cambria Math"/>
              </a:rPr>
              <a:t>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5</a:t>
            </a:r>
            <a:r>
              <a:rPr sz="2800" spc="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55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56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61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62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spc="-10" dirty="0">
                <a:latin typeface="Cambria Math"/>
                <a:cs typeface="Cambria Math"/>
              </a:rPr>
              <a:t>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64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6</a:t>
            </a:r>
            <a:r>
              <a:rPr sz="2800" spc="0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6</a:t>
            </a:r>
            <a:r>
              <a:rPr sz="2800" spc="0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Cambria Math"/>
                <a:cs typeface="Cambria Math"/>
              </a:rPr>
              <a:t>}</a:t>
            </a: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𝐸</a:t>
            </a:r>
            <a:r>
              <a:rPr sz="2800" spc="2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{4</a:t>
            </a:r>
            <a:r>
              <a:rPr sz="2800" spc="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0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 smtClean="0">
                <a:latin typeface="Cambria Math"/>
                <a:cs typeface="Cambria Math"/>
              </a:rPr>
              <a:t>4</a:t>
            </a:r>
            <a:r>
              <a:rPr sz="2800" spc="0" dirty="0" smtClean="0">
                <a:latin typeface="Cambria Math"/>
                <a:cs typeface="Cambria Math"/>
              </a:rPr>
              <a:t>6</a:t>
            </a:r>
            <a:r>
              <a:rPr lang="en-US" sz="2800" spc="-5" dirty="0" smtClean="0">
                <a:latin typeface="Cambria Math"/>
                <a:cs typeface="Cambria Math"/>
              </a:rPr>
              <a:t>}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4/19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66800"/>
            <a:ext cx="8537575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Definitions</a:t>
            </a:r>
          </a:p>
          <a:p>
            <a:pPr marL="12700" marR="12700" algn="just">
              <a:lnSpc>
                <a:spcPct val="100000"/>
              </a:lnSpc>
            </a:pPr>
            <a:r>
              <a:rPr sz="2800" spc="-235" smtClean="0">
                <a:latin typeface="Times New Roman"/>
                <a:cs typeface="Times New Roman"/>
              </a:rPr>
              <a:t>W</a:t>
            </a:r>
            <a:r>
              <a:rPr sz="2800" spc="-5" smtClean="0">
                <a:latin typeface="Times New Roman"/>
                <a:cs typeface="Times New Roman"/>
              </a:rPr>
              <a:t>e</a:t>
            </a:r>
            <a:r>
              <a:rPr sz="2800" smtClean="0">
                <a:latin typeface="Times New Roman"/>
                <a:cs typeface="Times New Roman"/>
              </a:rPr>
              <a:t> </a:t>
            </a:r>
            <a:r>
              <a:rPr sz="2800" spc="-27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also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describi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new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 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nati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exis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events.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ets,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basic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eratio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erse</a:t>
            </a:r>
            <a:r>
              <a:rPr sz="2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comple</a:t>
            </a:r>
            <a:r>
              <a:rPr sz="2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ents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terest.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basic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set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eratio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mm</a:t>
            </a:r>
            <a:r>
              <a:rPr sz="2800" spc="-5" dirty="0">
                <a:latin typeface="Times New Roman"/>
                <a:cs typeface="Times New Roman"/>
              </a:rPr>
              <a:t>ariz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d here in 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>
                <a:latin typeface="Times New Roman"/>
                <a:cs typeface="Times New Roman"/>
              </a:rPr>
              <a:t>e</a:t>
            </a:r>
            <a:r>
              <a:rPr sz="2800" spc="-5">
                <a:latin typeface="Times New Roman"/>
                <a:cs typeface="Times New Roman"/>
              </a:rPr>
              <a:t>ven</a:t>
            </a:r>
            <a:r>
              <a:rPr sz="2800">
                <a:latin typeface="Times New Roman"/>
                <a:cs typeface="Times New Roman"/>
              </a:rPr>
              <a:t>t</a:t>
            </a:r>
            <a:r>
              <a:rPr sz="2800" spc="-5">
                <a:latin typeface="Times New Roman"/>
                <a:cs typeface="Times New Roman"/>
              </a:rPr>
              <a:t>s</a:t>
            </a:r>
            <a:r>
              <a:rPr sz="2800" spc="-5" smtClean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5/19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86415"/>
            <a:ext cx="8536305" cy="553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Definitions</a:t>
            </a:r>
            <a:endParaRPr lang="en-US" sz="2800" spc="-235" dirty="0" smtClean="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</a:pPr>
            <a:r>
              <a:rPr lang="en-GB" sz="2800" spc="-5" dirty="0" smtClean="0">
                <a:latin typeface="Times New Roman"/>
                <a:cs typeface="Times New Roman"/>
              </a:rPr>
              <a:t>1.  </a:t>
            </a:r>
            <a:r>
              <a:rPr lang="en-GB" sz="2800" spc="-15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The</a:t>
            </a:r>
            <a:r>
              <a:rPr lang="en-GB" sz="2800" spc="10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GB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GB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GB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GB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GB" sz="2800" spc="11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of</a:t>
            </a:r>
            <a:r>
              <a:rPr lang="en-GB" sz="2800" spc="12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two</a:t>
            </a:r>
            <a:r>
              <a:rPr lang="en-GB" sz="2800" spc="10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even</a:t>
            </a:r>
            <a:r>
              <a:rPr lang="en-GB" sz="2800" dirty="0" smtClean="0">
                <a:latin typeface="Times New Roman"/>
                <a:cs typeface="Times New Roman"/>
              </a:rPr>
              <a:t>t</a:t>
            </a:r>
            <a:r>
              <a:rPr lang="en-GB" sz="2800" spc="-5" dirty="0" smtClean="0">
                <a:latin typeface="Times New Roman"/>
                <a:cs typeface="Times New Roman"/>
              </a:rPr>
              <a:t>s</a:t>
            </a:r>
            <a:r>
              <a:rPr lang="en-GB" sz="2800" spc="10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is</a:t>
            </a:r>
            <a:r>
              <a:rPr lang="en-GB" sz="2800" spc="12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</a:t>
            </a:r>
            <a:r>
              <a:rPr lang="en-GB" sz="2800" spc="10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event</a:t>
            </a:r>
            <a:r>
              <a:rPr lang="en-GB" sz="2800" spc="11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at</a:t>
            </a:r>
            <a:r>
              <a:rPr lang="en-GB" sz="2800" spc="114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co</a:t>
            </a:r>
            <a:r>
              <a:rPr lang="en-GB" sz="2800" dirty="0" smtClean="0">
                <a:latin typeface="Times New Roman"/>
                <a:cs typeface="Times New Roman"/>
              </a:rPr>
              <a:t>n</a:t>
            </a:r>
            <a:r>
              <a:rPr lang="en-GB" sz="2800" spc="-5" dirty="0" smtClean="0">
                <a:latin typeface="Times New Roman"/>
                <a:cs typeface="Times New Roman"/>
              </a:rPr>
              <a:t>s</a:t>
            </a:r>
            <a:r>
              <a:rPr lang="en-GB" sz="2800" dirty="0" smtClean="0">
                <a:latin typeface="Times New Roman"/>
                <a:cs typeface="Times New Roman"/>
              </a:rPr>
              <a:t>i</a:t>
            </a:r>
            <a:r>
              <a:rPr lang="en-GB" sz="2800" spc="-5" dirty="0" smtClean="0">
                <a:latin typeface="Times New Roman"/>
                <a:cs typeface="Times New Roman"/>
              </a:rPr>
              <a:t>s</a:t>
            </a:r>
            <a:r>
              <a:rPr lang="en-GB" sz="2800" dirty="0" smtClean="0">
                <a:latin typeface="Times New Roman"/>
                <a:cs typeface="Times New Roman"/>
              </a:rPr>
              <a:t>t</a:t>
            </a:r>
            <a:r>
              <a:rPr lang="en-GB" sz="2800" spc="-5" dirty="0" smtClean="0">
                <a:latin typeface="Times New Roman"/>
                <a:cs typeface="Times New Roman"/>
              </a:rPr>
              <a:t>s</a:t>
            </a:r>
            <a:r>
              <a:rPr lang="en-GB" sz="2800" spc="10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of</a:t>
            </a:r>
            <a:r>
              <a:rPr lang="en-GB" sz="2800" spc="12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all </a:t>
            </a:r>
            <a:r>
              <a:rPr lang="en-GB" sz="2800" dirty="0" smtClean="0">
                <a:latin typeface="Times New Roman"/>
                <a:cs typeface="Times New Roman"/>
              </a:rPr>
              <a:t>ou</a:t>
            </a:r>
            <a:r>
              <a:rPr lang="en-GB" sz="2800" spc="-5" dirty="0" smtClean="0">
                <a:latin typeface="Times New Roman"/>
                <a:cs typeface="Times New Roman"/>
              </a:rPr>
              <a:t>tc</a:t>
            </a:r>
            <a:r>
              <a:rPr lang="en-GB" sz="2800" dirty="0" smtClean="0">
                <a:latin typeface="Times New Roman"/>
                <a:cs typeface="Times New Roman"/>
              </a:rPr>
              <a:t>o</a:t>
            </a:r>
            <a:r>
              <a:rPr lang="en-GB" sz="2800" spc="-20" dirty="0" smtClean="0">
                <a:latin typeface="Times New Roman"/>
                <a:cs typeface="Times New Roman"/>
              </a:rPr>
              <a:t>m</a:t>
            </a:r>
            <a:r>
              <a:rPr lang="en-GB" sz="2800" spc="-5" dirty="0" smtClean="0">
                <a:latin typeface="Times New Roman"/>
                <a:cs typeface="Times New Roman"/>
              </a:rPr>
              <a:t>es</a:t>
            </a:r>
            <a:r>
              <a:rPr lang="en-GB" sz="2800" spc="10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at</a:t>
            </a:r>
            <a:r>
              <a:rPr lang="en-GB" sz="2800" spc="114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are</a:t>
            </a:r>
            <a:r>
              <a:rPr lang="en-GB" sz="2800" spc="114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co</a:t>
            </a:r>
            <a:r>
              <a:rPr lang="en-GB" sz="2800" dirty="0" smtClean="0">
                <a:latin typeface="Times New Roman"/>
                <a:cs typeface="Times New Roman"/>
              </a:rPr>
              <a:t>n</a:t>
            </a:r>
            <a:r>
              <a:rPr lang="en-GB" sz="2800" spc="-5" dirty="0" smtClean="0">
                <a:latin typeface="Times New Roman"/>
                <a:cs typeface="Times New Roman"/>
              </a:rPr>
              <a:t>tai</a:t>
            </a:r>
            <a:r>
              <a:rPr lang="en-GB" sz="2800" dirty="0" smtClean="0">
                <a:latin typeface="Times New Roman"/>
                <a:cs typeface="Times New Roman"/>
              </a:rPr>
              <a:t>n</a:t>
            </a:r>
            <a:r>
              <a:rPr lang="en-GB" sz="2800" spc="-5" dirty="0" smtClean="0">
                <a:latin typeface="Times New Roman"/>
                <a:cs typeface="Times New Roman"/>
              </a:rPr>
              <a:t>ed</a:t>
            </a:r>
            <a:r>
              <a:rPr lang="en-GB" sz="2800" spc="12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in</a:t>
            </a:r>
            <a:r>
              <a:rPr lang="en-GB" sz="2800" spc="11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eit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er</a:t>
            </a:r>
            <a:r>
              <a:rPr lang="en-GB" sz="2800" spc="114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o</a:t>
            </a:r>
            <a:r>
              <a:rPr lang="en-GB" sz="2800" spc="-5" dirty="0" smtClean="0">
                <a:latin typeface="Times New Roman"/>
                <a:cs typeface="Times New Roman"/>
              </a:rPr>
              <a:t>f</a:t>
            </a:r>
            <a:r>
              <a:rPr lang="en-GB" sz="2800" spc="12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</a:t>
            </a:r>
            <a:r>
              <a:rPr lang="en-GB" sz="2800" spc="11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two</a:t>
            </a:r>
            <a:r>
              <a:rPr lang="en-GB" sz="2800" spc="12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eve</a:t>
            </a:r>
            <a:r>
              <a:rPr lang="en-GB" sz="2800" dirty="0" smtClean="0">
                <a:latin typeface="Times New Roman"/>
                <a:cs typeface="Times New Roman"/>
              </a:rPr>
              <a:t>n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s</a:t>
            </a:r>
            <a:r>
              <a:rPr lang="en-GB" sz="2800" spc="-5" dirty="0" smtClean="0">
                <a:latin typeface="Times New Roman"/>
                <a:cs typeface="Times New Roman"/>
              </a:rPr>
              <a:t>. </a:t>
            </a:r>
            <a:r>
              <a:rPr lang="en-GB" sz="2800" spc="-229" dirty="0" smtClean="0">
                <a:latin typeface="Times New Roman"/>
                <a:cs typeface="Times New Roman"/>
              </a:rPr>
              <a:t>W</a:t>
            </a:r>
            <a:r>
              <a:rPr lang="en-GB" sz="2800" spc="-5" dirty="0" smtClean="0">
                <a:latin typeface="Times New Roman"/>
                <a:cs typeface="Times New Roman"/>
              </a:rPr>
              <a:t>e </a:t>
            </a:r>
            <a:r>
              <a:rPr lang="en-GB" sz="2800" dirty="0" smtClean="0">
                <a:latin typeface="Times New Roman"/>
                <a:cs typeface="Times New Roman"/>
              </a:rPr>
              <a:t>d</a:t>
            </a:r>
            <a:r>
              <a:rPr lang="en-GB" sz="2800" spc="-5" dirty="0" smtClean="0">
                <a:latin typeface="Times New Roman"/>
                <a:cs typeface="Times New Roman"/>
              </a:rPr>
              <a:t>en</a:t>
            </a:r>
            <a:r>
              <a:rPr lang="en-GB" sz="2800" dirty="0" smtClean="0">
                <a:latin typeface="Times New Roman"/>
                <a:cs typeface="Times New Roman"/>
              </a:rPr>
              <a:t>o</a:t>
            </a:r>
            <a:r>
              <a:rPr lang="en-GB" sz="2800" spc="-5" dirty="0" smtClean="0">
                <a:latin typeface="Times New Roman"/>
                <a:cs typeface="Times New Roman"/>
              </a:rPr>
              <a:t>te 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 u</a:t>
            </a:r>
            <a:r>
              <a:rPr lang="en-GB" sz="2800" dirty="0" smtClean="0">
                <a:latin typeface="Times New Roman"/>
                <a:cs typeface="Times New Roman"/>
              </a:rPr>
              <a:t>n</a:t>
            </a:r>
            <a:r>
              <a:rPr lang="en-GB" sz="2800" spc="-5" dirty="0" smtClean="0">
                <a:latin typeface="Times New Roman"/>
                <a:cs typeface="Times New Roman"/>
              </a:rPr>
              <a:t>i</a:t>
            </a:r>
            <a:r>
              <a:rPr lang="en-GB" sz="2800" dirty="0" smtClean="0">
                <a:latin typeface="Times New Roman"/>
                <a:cs typeface="Times New Roman"/>
              </a:rPr>
              <a:t>o</a:t>
            </a:r>
            <a:r>
              <a:rPr lang="en-GB" sz="2800" spc="-5" dirty="0" smtClean="0">
                <a:latin typeface="Times New Roman"/>
                <a:cs typeface="Times New Roman"/>
              </a:rPr>
              <a:t>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as</a:t>
            </a:r>
            <a:r>
              <a:rPr lang="en-GB" sz="2800" spc="-35" dirty="0" smtClean="0">
                <a:latin typeface="Times New Roman"/>
                <a:cs typeface="Times New Roman"/>
              </a:rPr>
              <a:t> </a:t>
            </a:r>
            <a:r>
              <a:rPr lang="en-GB" sz="2800" spc="-220" dirty="0" smtClean="0">
                <a:solidFill>
                  <a:srgbClr val="FF0000"/>
                </a:solidFill>
                <a:latin typeface="Cambria Math"/>
                <a:cs typeface="Cambria Math"/>
              </a:rPr>
              <a:t>E</a:t>
            </a:r>
            <a:r>
              <a:rPr lang="en-GB" sz="3000" spc="104" baseline="-16666" dirty="0" smtClean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lang="en-GB" sz="3000" baseline="-16666" dirty="0" smtClean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GB" sz="3000" spc="-217" baseline="-16666" dirty="0" smtClean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GB" sz="2800" spc="-5" dirty="0" smtClean="0">
                <a:solidFill>
                  <a:srgbClr val="FF0000"/>
                </a:solidFill>
                <a:latin typeface="Cambria Math"/>
                <a:cs typeface="Cambria Math"/>
              </a:rPr>
              <a:t>∪</a:t>
            </a:r>
            <a:r>
              <a:rPr lang="en-GB" sz="2800" spc="10" dirty="0" smtClean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GB" sz="2800" spc="-160" dirty="0" smtClean="0">
                <a:solidFill>
                  <a:srgbClr val="FF0000"/>
                </a:solidFill>
                <a:latin typeface="Cambria Math"/>
                <a:cs typeface="Cambria Math"/>
              </a:rPr>
              <a:t>E</a:t>
            </a:r>
            <a:r>
              <a:rPr lang="en-GB" sz="3000" spc="300" baseline="-16666" dirty="0" smtClean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lang="en-GB" sz="2800" spc="-5" dirty="0" smtClean="0">
                <a:latin typeface="Times New Roman"/>
                <a:cs typeface="Times New Roman"/>
              </a:rPr>
              <a:t>.</a:t>
            </a:r>
            <a:endParaRPr lang="en-GB" sz="2800" dirty="0" smtClean="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  <a:buAutoNum type="arabicPeriod" startAt="2"/>
            </a:pPr>
            <a:r>
              <a:rPr sz="2800" spc="-5" smtClean="0">
                <a:latin typeface="Times New Roman"/>
                <a:cs typeface="Times New Roman"/>
              </a:rPr>
              <a:t>The</a:t>
            </a:r>
            <a:r>
              <a:rPr sz="2800" spc="110" smtClean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2800" spc="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ection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two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s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</a:t>
            </a:r>
            <a:r>
              <a:rPr sz="2800" spc="-5" dirty="0">
                <a:latin typeface="Times New Roman"/>
                <a:cs typeface="Times New Roman"/>
              </a:rPr>
              <a:t>tc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tai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</a:t>
            </a:r>
            <a:r>
              <a:rPr sz="2800" spc="-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two eve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e de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5" dirty="0">
                <a:latin typeface="Times New Roman"/>
                <a:cs typeface="Times New Roman"/>
              </a:rPr>
              <a:t>te t</a:t>
            </a:r>
            <a:r>
              <a:rPr sz="2800" spc="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sect</a:t>
            </a:r>
            <a:r>
              <a:rPr sz="2800" dirty="0">
                <a:latin typeface="Times New Roman"/>
                <a:cs typeface="Times New Roman"/>
              </a:rPr>
              <a:t>io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as</a:t>
            </a:r>
            <a:r>
              <a:rPr sz="2800" spc="-60">
                <a:latin typeface="Times New Roman"/>
                <a:cs typeface="Times New Roman"/>
              </a:rPr>
              <a:t> </a:t>
            </a:r>
            <a:r>
              <a:rPr lang="en-US" sz="2800" spc="-220" dirty="0" smtClean="0">
                <a:solidFill>
                  <a:srgbClr val="FF0000"/>
                </a:solidFill>
                <a:latin typeface="Cambria Math"/>
                <a:cs typeface="Cambria Math"/>
              </a:rPr>
              <a:t>E</a:t>
            </a:r>
            <a:r>
              <a:rPr lang="en-US" sz="3000" spc="104" baseline="-16666" dirty="0" smtClean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3000" baseline="-16666" smtClean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3000" spc="-217" baseline="-16666" smtClean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5">
                <a:solidFill>
                  <a:srgbClr val="FF0000"/>
                </a:solidFill>
                <a:latin typeface="Cambria Math"/>
                <a:cs typeface="Cambria Math"/>
              </a:rPr>
              <a:t>∩</a:t>
            </a:r>
            <a:r>
              <a:rPr sz="2800" spc="25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US" sz="2800" spc="-160" dirty="0" smtClean="0">
                <a:solidFill>
                  <a:srgbClr val="FF0000"/>
                </a:solidFill>
                <a:latin typeface="Cambria Math"/>
                <a:cs typeface="Cambria Math"/>
              </a:rPr>
              <a:t>E</a:t>
            </a:r>
            <a:r>
              <a:rPr sz="3000" spc="292" baseline="-16666" smtClean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2800" spc="-5" smtClean="0">
                <a:latin typeface="Times New Roman"/>
                <a:cs typeface="Times New Roman"/>
              </a:rPr>
              <a:t>.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527685" marR="5080" indent="-515620" algn="just">
              <a:spcBef>
                <a:spcPts val="1870"/>
              </a:spcBef>
              <a:buFontTx/>
              <a:buAutoNum type="arabicPeriod" startAt="2"/>
            </a:pPr>
            <a:r>
              <a:rPr lang="en-GB" sz="2800" spc="-5" dirty="0" smtClean="0">
                <a:latin typeface="Times New Roman"/>
                <a:cs typeface="Times New Roman"/>
              </a:rPr>
              <a:t>The </a:t>
            </a:r>
            <a:r>
              <a:rPr lang="en-GB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lang="en-GB" sz="2800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GB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GB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GB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GB" sz="28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GB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lang="en-GB" sz="2800" spc="1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of</a:t>
            </a:r>
            <a:r>
              <a:rPr lang="en-GB" sz="2800" spc="1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an</a:t>
            </a:r>
            <a:r>
              <a:rPr lang="en-GB" sz="2800" spc="1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event</a:t>
            </a:r>
            <a:r>
              <a:rPr lang="en-GB" sz="2800" spc="1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in</a:t>
            </a:r>
            <a:r>
              <a:rPr lang="en-GB" sz="2800" spc="1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a </a:t>
            </a:r>
            <a:r>
              <a:rPr lang="en-GB" sz="2800" dirty="0" smtClean="0">
                <a:latin typeface="Times New Roman"/>
                <a:cs typeface="Times New Roman"/>
              </a:rPr>
              <a:t>s</a:t>
            </a:r>
            <a:r>
              <a:rPr lang="en-GB" sz="2800" spc="-5" dirty="0" smtClean="0">
                <a:latin typeface="Times New Roman"/>
                <a:cs typeface="Times New Roman"/>
              </a:rPr>
              <a:t>a</a:t>
            </a:r>
            <a:r>
              <a:rPr lang="en-GB" sz="2800" spc="-25" dirty="0" smtClean="0">
                <a:latin typeface="Times New Roman"/>
                <a:cs typeface="Times New Roman"/>
              </a:rPr>
              <a:t>m</a:t>
            </a:r>
            <a:r>
              <a:rPr lang="en-GB" sz="2800" spc="-5" dirty="0" smtClean="0">
                <a:latin typeface="Times New Roman"/>
                <a:cs typeface="Times New Roman"/>
              </a:rPr>
              <a:t>p</a:t>
            </a:r>
            <a:r>
              <a:rPr lang="en-GB" sz="2800" dirty="0" smtClean="0">
                <a:latin typeface="Times New Roman"/>
                <a:cs typeface="Times New Roman"/>
              </a:rPr>
              <a:t>l</a:t>
            </a:r>
            <a:r>
              <a:rPr lang="en-GB" sz="2800" spc="-5" dirty="0" smtClean="0">
                <a:latin typeface="Times New Roman"/>
                <a:cs typeface="Times New Roman"/>
              </a:rPr>
              <a:t>e </a:t>
            </a:r>
            <a:r>
              <a:rPr lang="en-GB" sz="2800" dirty="0" smtClean="0">
                <a:latin typeface="Times New Roman"/>
                <a:cs typeface="Times New Roman"/>
              </a:rPr>
              <a:t>s</a:t>
            </a:r>
            <a:r>
              <a:rPr lang="en-GB" sz="2800" spc="-5" dirty="0" smtClean="0">
                <a:latin typeface="Times New Roman"/>
                <a:cs typeface="Times New Roman"/>
              </a:rPr>
              <a:t>pace </a:t>
            </a:r>
            <a:r>
              <a:rPr lang="en-GB" sz="2800" dirty="0" smtClean="0">
                <a:latin typeface="Times New Roman"/>
                <a:cs typeface="Times New Roman"/>
              </a:rPr>
              <a:t>i</a:t>
            </a:r>
            <a:r>
              <a:rPr lang="en-GB" sz="2800" spc="-5" dirty="0" smtClean="0">
                <a:latin typeface="Times New Roman"/>
                <a:cs typeface="Times New Roman"/>
              </a:rPr>
              <a:t>s</a:t>
            </a:r>
            <a:r>
              <a:rPr lang="en-GB" sz="2800" spc="1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 </a:t>
            </a:r>
            <a:r>
              <a:rPr lang="en-GB" sz="2800" dirty="0" smtClean="0">
                <a:latin typeface="Times New Roman"/>
                <a:cs typeface="Times New Roman"/>
              </a:rPr>
              <a:t>s</a:t>
            </a:r>
            <a:r>
              <a:rPr lang="en-GB" sz="2800" spc="-5" dirty="0" smtClean="0">
                <a:latin typeface="Times New Roman"/>
                <a:cs typeface="Times New Roman"/>
              </a:rPr>
              <a:t>et </a:t>
            </a:r>
            <a:r>
              <a:rPr lang="en-GB" sz="2800" dirty="0" smtClean="0">
                <a:latin typeface="Times New Roman"/>
                <a:cs typeface="Times New Roman"/>
              </a:rPr>
              <a:t>o</a:t>
            </a:r>
            <a:r>
              <a:rPr lang="en-GB" sz="2800" spc="-5" dirty="0" smtClean="0">
                <a:latin typeface="Times New Roman"/>
                <a:cs typeface="Times New Roman"/>
              </a:rPr>
              <a:t>f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65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ou</a:t>
            </a:r>
            <a:r>
              <a:rPr lang="en-GB" sz="2800" spc="-5" dirty="0" smtClean="0">
                <a:latin typeface="Times New Roman"/>
                <a:cs typeface="Times New Roman"/>
              </a:rPr>
              <a:t>tc</a:t>
            </a:r>
            <a:r>
              <a:rPr lang="en-GB" sz="2800" dirty="0" smtClean="0">
                <a:latin typeface="Times New Roman"/>
                <a:cs typeface="Times New Roman"/>
              </a:rPr>
              <a:t>o</a:t>
            </a:r>
            <a:r>
              <a:rPr lang="en-GB" sz="2800" spc="-20" dirty="0" smtClean="0">
                <a:latin typeface="Times New Roman"/>
                <a:cs typeface="Times New Roman"/>
              </a:rPr>
              <a:t>m</a:t>
            </a:r>
            <a:r>
              <a:rPr lang="en-GB" sz="2800" spc="-5" dirty="0" smtClean="0">
                <a:latin typeface="Times New Roman"/>
                <a:cs typeface="Times New Roman"/>
              </a:rPr>
              <a:t>es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6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in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6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7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sa</a:t>
            </a:r>
            <a:r>
              <a:rPr lang="en-GB" sz="2800" spc="-15" dirty="0" smtClean="0">
                <a:latin typeface="Times New Roman"/>
                <a:cs typeface="Times New Roman"/>
              </a:rPr>
              <a:t>m</a:t>
            </a:r>
            <a:r>
              <a:rPr lang="en-GB" sz="2800" dirty="0" smtClean="0">
                <a:latin typeface="Times New Roman"/>
                <a:cs typeface="Times New Roman"/>
              </a:rPr>
              <a:t>p</a:t>
            </a:r>
            <a:r>
              <a:rPr lang="en-GB" sz="2800" spc="-5" dirty="0" smtClean="0">
                <a:latin typeface="Times New Roman"/>
                <a:cs typeface="Times New Roman"/>
              </a:rPr>
              <a:t>le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7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s</a:t>
            </a:r>
            <a:r>
              <a:rPr lang="en-GB" sz="2800" dirty="0" smtClean="0">
                <a:latin typeface="Times New Roman"/>
                <a:cs typeface="Times New Roman"/>
              </a:rPr>
              <a:t>p</a:t>
            </a:r>
            <a:r>
              <a:rPr lang="en-GB" sz="2800" spc="-5" dirty="0" smtClean="0">
                <a:latin typeface="Times New Roman"/>
                <a:cs typeface="Times New Roman"/>
              </a:rPr>
              <a:t>ace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8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at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7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are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70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no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6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in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spc="-6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 eve</a:t>
            </a:r>
            <a:r>
              <a:rPr lang="en-GB" sz="2800" dirty="0" smtClean="0">
                <a:latin typeface="Times New Roman"/>
                <a:cs typeface="Times New Roman"/>
              </a:rPr>
              <a:t>n</a:t>
            </a:r>
            <a:r>
              <a:rPr lang="en-GB" sz="2800" spc="-5" dirty="0" smtClean="0">
                <a:latin typeface="Times New Roman"/>
                <a:cs typeface="Times New Roman"/>
              </a:rPr>
              <a:t>t.</a:t>
            </a:r>
            <a:r>
              <a:rPr lang="en-GB" sz="2800" spc="105" dirty="0" smtClean="0">
                <a:latin typeface="Times New Roman"/>
                <a:cs typeface="Times New Roman"/>
              </a:rPr>
              <a:t> </a:t>
            </a:r>
            <a:r>
              <a:rPr lang="en-GB" sz="2800" spc="-229" dirty="0" smtClean="0">
                <a:latin typeface="Times New Roman"/>
                <a:cs typeface="Times New Roman"/>
              </a:rPr>
              <a:t>W</a:t>
            </a:r>
            <a:r>
              <a:rPr lang="en-GB" sz="2800" spc="-5" dirty="0" smtClean="0">
                <a:latin typeface="Times New Roman"/>
                <a:cs typeface="Times New Roman"/>
              </a:rPr>
              <a:t>e</a:t>
            </a:r>
            <a:r>
              <a:rPr lang="en-GB" sz="2800" spc="160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d</a:t>
            </a:r>
            <a:r>
              <a:rPr lang="en-GB" sz="2800" spc="-5" dirty="0" smtClean="0">
                <a:latin typeface="Times New Roman"/>
                <a:cs typeface="Times New Roman"/>
              </a:rPr>
              <a:t>en</a:t>
            </a:r>
            <a:r>
              <a:rPr lang="en-GB" sz="2800" dirty="0" smtClean="0">
                <a:latin typeface="Times New Roman"/>
                <a:cs typeface="Times New Roman"/>
              </a:rPr>
              <a:t>o</a:t>
            </a:r>
            <a:r>
              <a:rPr lang="en-GB" sz="2800" spc="-5" dirty="0" smtClean="0">
                <a:latin typeface="Times New Roman"/>
                <a:cs typeface="Times New Roman"/>
              </a:rPr>
              <a:t>te</a:t>
            </a:r>
            <a:r>
              <a:rPr lang="en-GB" sz="2800" spc="17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</a:t>
            </a:r>
            <a:r>
              <a:rPr lang="en-GB" sz="2800" spc="16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comple</a:t>
            </a:r>
            <a:r>
              <a:rPr lang="en-GB" sz="2800" spc="-20" dirty="0" smtClean="0">
                <a:latin typeface="Times New Roman"/>
                <a:cs typeface="Times New Roman"/>
              </a:rPr>
              <a:t>m</a:t>
            </a:r>
            <a:r>
              <a:rPr lang="en-GB" sz="2800" spc="-5" dirty="0" smtClean="0">
                <a:latin typeface="Times New Roman"/>
                <a:cs typeface="Times New Roman"/>
              </a:rPr>
              <a:t>ent</a:t>
            </a:r>
            <a:r>
              <a:rPr lang="en-GB" sz="2800" spc="180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o</a:t>
            </a:r>
            <a:r>
              <a:rPr lang="en-GB" sz="2800" spc="-5" dirty="0" smtClean="0">
                <a:latin typeface="Times New Roman"/>
                <a:cs typeface="Times New Roman"/>
              </a:rPr>
              <a:t>f</a:t>
            </a:r>
            <a:r>
              <a:rPr lang="en-GB" sz="2800" spc="16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en-GB" sz="2800" spc="-5" dirty="0" smtClean="0">
                <a:latin typeface="Times New Roman"/>
                <a:cs typeface="Times New Roman"/>
              </a:rPr>
              <a:t>e</a:t>
            </a:r>
            <a:r>
              <a:rPr lang="en-GB" sz="2800" spc="16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eve</a:t>
            </a:r>
            <a:r>
              <a:rPr lang="en-GB" sz="2800" dirty="0" smtClean="0">
                <a:latin typeface="Times New Roman"/>
                <a:cs typeface="Times New Roman"/>
              </a:rPr>
              <a:t>n</a:t>
            </a:r>
            <a:r>
              <a:rPr lang="en-GB" sz="2800" spc="-5" dirty="0" smtClean="0">
                <a:latin typeface="Times New Roman"/>
                <a:cs typeface="Times New Roman"/>
              </a:rPr>
              <a:t>t</a:t>
            </a:r>
            <a:r>
              <a:rPr lang="en-GB" sz="2800" spc="120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Cambria Math"/>
                <a:cs typeface="Cambria Math"/>
              </a:rPr>
              <a:t>𝐸</a:t>
            </a:r>
            <a:r>
              <a:rPr lang="en-GB" sz="2800" dirty="0" smtClean="0">
                <a:latin typeface="Cambria Math"/>
                <a:cs typeface="Cambria Math"/>
              </a:rPr>
              <a:t> </a:t>
            </a:r>
            <a:r>
              <a:rPr lang="en-GB" sz="2800" spc="-260" dirty="0" smtClean="0">
                <a:latin typeface="Cambria Math"/>
                <a:cs typeface="Cambria Math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as</a:t>
            </a:r>
            <a:r>
              <a:rPr lang="en-GB" sz="2800" spc="175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Cambria Math"/>
                <a:cs typeface="Cambria Math"/>
              </a:rPr>
              <a:t>𝐸</a:t>
            </a:r>
            <a:r>
              <a:rPr lang="en-GB" sz="2800" spc="-10" dirty="0" smtClean="0">
                <a:solidFill>
                  <a:srgbClr val="FF0000"/>
                </a:solidFill>
                <a:latin typeface="Cambria Math"/>
                <a:cs typeface="Cambria Math"/>
              </a:rPr>
              <a:t>′ </a:t>
            </a:r>
            <a:r>
              <a:rPr lang="en-GB" sz="2800" spc="-5" dirty="0" smtClean="0">
                <a:latin typeface="Times New Roman"/>
                <a:cs typeface="Times New Roman"/>
              </a:rPr>
              <a:t>or</a:t>
            </a:r>
            <a:r>
              <a:rPr lang="en-GB" sz="2800" dirty="0" smtClean="0">
                <a:latin typeface="Times New Roman"/>
                <a:cs typeface="Times New Roman"/>
              </a:rPr>
              <a:t>	</a:t>
            </a:r>
            <a:r>
              <a:rPr lang="en-GB" sz="2800" spc="100" dirty="0" smtClean="0">
                <a:solidFill>
                  <a:srgbClr val="FF0000"/>
                </a:solidFill>
                <a:latin typeface="Cambria Math"/>
                <a:cs typeface="Cambria Math"/>
              </a:rPr>
              <a:t>𝐸</a:t>
            </a:r>
            <a:r>
              <a:rPr lang="en-GB" sz="3075" spc="30" baseline="27100" dirty="0" smtClean="0">
                <a:solidFill>
                  <a:srgbClr val="FF0000"/>
                </a:solidFill>
                <a:latin typeface="Cambria Math"/>
                <a:cs typeface="Cambria Math"/>
              </a:rPr>
              <a:t>𝐶 </a:t>
            </a:r>
            <a:r>
              <a:rPr lang="en-GB" sz="3200" spc="-5" dirty="0" smtClean="0">
                <a:solidFill>
                  <a:srgbClr val="FF0000"/>
                </a:solidFill>
                <a:latin typeface="Cambria Math"/>
                <a:cs typeface="Cambria Math"/>
              </a:rPr>
              <a:t>               </a:t>
            </a:r>
            <a:r>
              <a:rPr lang="en-GB" sz="3200" spc="-5" dirty="0" smtClean="0">
                <a:latin typeface="Cambria Math"/>
                <a:cs typeface="Cambria Math"/>
              </a:rPr>
              <a:t>“</a:t>
            </a:r>
            <a:r>
              <a:rPr lang="en-GB" sz="3200" spc="100" dirty="0" smtClean="0">
                <a:latin typeface="Cambria Math"/>
                <a:cs typeface="Cambria Math"/>
              </a:rPr>
              <a:t>A</a:t>
            </a:r>
            <a:r>
              <a:rPr lang="en-GB" sz="3600" spc="30" baseline="27100" dirty="0" smtClean="0">
                <a:latin typeface="Cambria Math"/>
                <a:cs typeface="Cambria Math"/>
              </a:rPr>
              <a:t>𝐶</a:t>
            </a:r>
            <a:r>
              <a:rPr lang="en-GB" sz="3200" spc="-5" dirty="0" smtClean="0">
                <a:latin typeface="Cambria Math"/>
                <a:cs typeface="Cambria Math"/>
              </a:rPr>
              <a:t>= {x : </a:t>
            </a:r>
            <a:r>
              <a:rPr lang="en-GB" sz="3200" spc="-5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∉ A</a:t>
            </a:r>
            <a:r>
              <a:rPr lang="en-GB" sz="3200" spc="-5" dirty="0" smtClean="0">
                <a:latin typeface="Cambria Math"/>
                <a:cs typeface="Cambria Math"/>
              </a:rPr>
              <a:t>}”</a:t>
            </a:r>
            <a:endParaRPr lang="en-GB" sz="3075" spc="30" baseline="27100" dirty="0" smtClean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6/19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86415"/>
            <a:ext cx="8536305" cy="331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Definitions</a:t>
            </a:r>
            <a:endParaRPr lang="en-US" sz="2800" spc="-235" dirty="0" smtClean="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  <a:buAutoNum type="arabicPeriod" startAt="4"/>
            </a:pPr>
            <a:r>
              <a:rPr lang="en-GB" sz="2800" spc="-5" dirty="0" smtClean="0">
                <a:latin typeface="Times New Roman"/>
                <a:cs typeface="Times New Roman"/>
              </a:rPr>
              <a:t>The complements between SETs</a:t>
            </a: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</a:pPr>
            <a:r>
              <a:rPr lang="en-US" sz="2800" spc="-5" dirty="0" smtClean="0">
                <a:latin typeface="Times New Roman"/>
                <a:cs typeface="Times New Roman"/>
              </a:rPr>
              <a:t>	the given complement of a specific SET “ex: A” to another SET “ex: B”, is defined as all Elements of SET A that not belong to the SET B</a:t>
            </a:r>
          </a:p>
          <a:p>
            <a:pPr marL="527685" marR="5080" indent="-432000" algn="just">
              <a:spcBef>
                <a:spcPts val="1870"/>
              </a:spcBef>
            </a:pPr>
            <a:r>
              <a:rPr lang="en-US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\</a:t>
            </a:r>
            <a:r>
              <a:rPr lang="en-US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B </a:t>
            </a:r>
            <a:r>
              <a:rPr lang="en-US" sz="2800" spc="-5" dirty="0" smtClean="0">
                <a:latin typeface="Times New Roman"/>
                <a:cs typeface="Times New Roman"/>
              </a:rPr>
              <a:t>; read  “</a:t>
            </a:r>
            <a:r>
              <a:rPr lang="en-US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lang="en-US" sz="28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given B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6/19</a:t>
            </a:r>
            <a:r>
              <a:rPr dirty="0"/>
              <a:t>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4191000"/>
            <a:ext cx="4572000" cy="19697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\ B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≠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\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of  A ≠ B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 S or U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 SET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ϕ 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=	A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∩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200" b="0" i="1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0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 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6477000" y="3352800"/>
            <a:ext cx="1676400" cy="914400"/>
          </a:xfrm>
          <a:prstGeom prst="accentBorderCallout2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Complement properties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38200"/>
            <a:ext cx="8538845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335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Ex: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	Let 	Z={a, b, c, d}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	 	S={3, 4, 0, -5, -7}, let G </a:t>
            </a:r>
            <a:r>
              <a:rPr lang="en-GB" sz="2800" b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⊂ </a:t>
            </a:r>
            <a:r>
              <a:rPr lang="en-US" sz="2800" dirty="0" smtClean="0">
                <a:latin typeface="Times New Roman"/>
                <a:cs typeface="Times New Roman"/>
              </a:rPr>
              <a:t>S = {0, 3, 4}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		X={0, 6, 3, 12, 8}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Then: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		X</a:t>
            </a:r>
            <a:r>
              <a:rPr lang="en-GB" sz="2800" spc="-5" dirty="0" smtClean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GB" sz="2800" b="1" spc="-5" dirty="0" smtClean="0">
                <a:solidFill>
                  <a:srgbClr val="FF0000"/>
                </a:solidFill>
                <a:latin typeface="Cambria Math"/>
                <a:cs typeface="Cambria Math"/>
              </a:rPr>
              <a:t>∩</a:t>
            </a:r>
            <a:r>
              <a:rPr lang="en-GB" sz="2800" spc="-5" dirty="0" smtClean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GB" sz="2800" spc="-5" dirty="0" smtClean="0">
                <a:latin typeface="Cambria Math"/>
                <a:cs typeface="Cambria Math"/>
              </a:rPr>
              <a:t>S ={0, 3}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spc="-5" dirty="0" smtClean="0">
                <a:latin typeface="Cambria Math"/>
                <a:cs typeface="Times New Roman"/>
              </a:rPr>
              <a:t>		</a:t>
            </a:r>
            <a:r>
              <a:rPr lang="en-US" sz="2800" dirty="0" smtClean="0">
                <a:latin typeface="Times New Roman"/>
                <a:cs typeface="Times New Roman"/>
              </a:rPr>
              <a:t> X</a:t>
            </a:r>
            <a:r>
              <a:rPr lang="en-GB" sz="2800" spc="-5" dirty="0" smtClean="0">
                <a:solidFill>
                  <a:srgbClr val="FF0000"/>
                </a:solidFill>
                <a:latin typeface="Cambria Math"/>
                <a:cs typeface="Cambria Math"/>
              </a:rPr>
              <a:t> U </a:t>
            </a:r>
            <a:r>
              <a:rPr lang="en-GB" sz="2800" spc="-5" dirty="0" smtClean="0">
                <a:latin typeface="Cambria Math"/>
                <a:cs typeface="Cambria Math"/>
              </a:rPr>
              <a:t>S ={0, 3, 4, -5, -7, 6, 8, 12}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spc="-5" dirty="0" smtClean="0">
                <a:latin typeface="Cambria Math"/>
                <a:cs typeface="Times New Roman"/>
              </a:rPr>
              <a:t>		</a:t>
            </a:r>
            <a:r>
              <a:rPr lang="en-US" sz="2800" dirty="0" smtClean="0">
                <a:latin typeface="Times New Roman"/>
                <a:cs typeface="Times New Roman"/>
              </a:rPr>
              <a:t> X</a:t>
            </a:r>
            <a:r>
              <a:rPr lang="en-GB" sz="2800" spc="-5" dirty="0" smtClean="0">
                <a:solidFill>
                  <a:srgbClr val="FF0000"/>
                </a:solidFill>
                <a:latin typeface="Cambria Math"/>
                <a:cs typeface="Cambria Math"/>
              </a:rPr>
              <a:t> ∩ </a:t>
            </a:r>
            <a:r>
              <a:rPr lang="en-GB" sz="2800" spc="-5" dirty="0" smtClean="0">
                <a:latin typeface="Cambria Math"/>
                <a:cs typeface="Cambria Math"/>
              </a:rPr>
              <a:t>Z ={   }  =  </a:t>
            </a:r>
            <a:r>
              <a:rPr lang="el-GR" sz="2800" spc="-5" dirty="0" smtClean="0">
                <a:latin typeface="Cambria Math"/>
                <a:cs typeface="Cambria Math"/>
              </a:rPr>
              <a:t>ϕ</a:t>
            </a:r>
            <a:endParaRPr lang="en-US" sz="2800" spc="-5" dirty="0" smtClean="0">
              <a:latin typeface="Cambria Math"/>
              <a:cs typeface="Cambria Math"/>
            </a:endParaRPr>
          </a:p>
          <a:p>
            <a:pPr marL="12700" marR="13335" algn="just">
              <a:lnSpc>
                <a:spcPct val="100000"/>
              </a:lnSpc>
            </a:pPr>
            <a:r>
              <a:rPr lang="en-US" sz="2800" spc="-5" dirty="0" smtClean="0">
                <a:latin typeface="Cambria Math"/>
                <a:cs typeface="Times New Roman"/>
              </a:rPr>
              <a:t>		 </a:t>
            </a:r>
            <a:r>
              <a:rPr lang="en-GB" sz="2800" spc="100" dirty="0" smtClean="0">
                <a:latin typeface="Cambria Math"/>
                <a:cs typeface="Cambria Math"/>
              </a:rPr>
              <a:t>G</a:t>
            </a:r>
            <a:r>
              <a:rPr lang="en-GB" sz="3075" spc="30" baseline="27100" dirty="0" smtClean="0">
                <a:solidFill>
                  <a:srgbClr val="FF0000"/>
                </a:solidFill>
                <a:latin typeface="Cambria Math"/>
                <a:cs typeface="Cambria Math"/>
              </a:rPr>
              <a:t>𝐶</a:t>
            </a:r>
            <a:r>
              <a:rPr lang="en-US" sz="2800" spc="-5" dirty="0" smtClean="0">
                <a:latin typeface="Cambria Math"/>
                <a:cs typeface="Times New Roman"/>
              </a:rPr>
              <a:t>  = {-5, -7} =   </a:t>
            </a:r>
            <a:r>
              <a:rPr lang="en-US" sz="2800" spc="-5" dirty="0" smtClean="0">
                <a:solidFill>
                  <a:srgbClr val="FF0000"/>
                </a:solidFill>
                <a:latin typeface="Cambria Math"/>
                <a:cs typeface="Times New Roman"/>
              </a:rPr>
              <a:t>S \ G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spc="-5" dirty="0" smtClean="0">
                <a:latin typeface="Cambria Math"/>
                <a:cs typeface="Times New Roman"/>
              </a:rPr>
              <a:t>		</a:t>
            </a:r>
            <a:r>
              <a:rPr lang="en-US" sz="2800" spc="-5" dirty="0" smtClean="0">
                <a:solidFill>
                  <a:srgbClr val="FF0000"/>
                </a:solidFill>
                <a:latin typeface="Cambria Math"/>
                <a:cs typeface="Times New Roman"/>
              </a:rPr>
              <a:t>S \ X </a:t>
            </a:r>
            <a:r>
              <a:rPr lang="en-US" sz="2800" spc="-5" dirty="0" smtClean="0">
                <a:latin typeface="Cambria Math"/>
                <a:cs typeface="Times New Roman"/>
              </a:rPr>
              <a:t>= { 4, -5, -7}  = S – X</a:t>
            </a:r>
          </a:p>
          <a:p>
            <a:pPr marL="12700" marR="13335" algn="just">
              <a:lnSpc>
                <a:spcPct val="100000"/>
              </a:lnSpc>
            </a:pPr>
            <a:r>
              <a:rPr lang="en-US" sz="2800" spc="-5" dirty="0" smtClean="0">
                <a:latin typeface="Cambria Math"/>
                <a:cs typeface="Times New Roman"/>
              </a:rPr>
              <a:t>		</a:t>
            </a:r>
            <a:r>
              <a:rPr lang="en-US" sz="2800" spc="-5" dirty="0" smtClean="0">
                <a:solidFill>
                  <a:srgbClr val="FF0000"/>
                </a:solidFill>
                <a:latin typeface="Cambria Math"/>
                <a:cs typeface="Times New Roman"/>
              </a:rPr>
              <a:t>X \ S </a:t>
            </a:r>
            <a:r>
              <a:rPr lang="en-US" sz="2800" spc="-5" dirty="0" smtClean="0">
                <a:latin typeface="Cambria Math"/>
                <a:cs typeface="Times New Roman"/>
              </a:rPr>
              <a:t>= { 6, 12, 8}  =  X – S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7/19</a:t>
            </a:r>
            <a:r>
              <a:rPr dirty="0"/>
              <a:t>)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172200" y="4648200"/>
            <a:ext cx="609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010400" y="4724400"/>
            <a:ext cx="1828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Difference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Events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156995"/>
            <a:ext cx="8529319" cy="3939540"/>
          </a:xfrm>
        </p:spPr>
        <p:txBody>
          <a:bodyPr/>
          <a:lstStyle/>
          <a:p>
            <a:r>
              <a:rPr lang="en-GB" dirty="0" smtClean="0"/>
              <a:t>•   Let A and B be sets. </a:t>
            </a:r>
            <a:r>
              <a:rPr lang="en-GB" i="1" dirty="0" smtClean="0">
                <a:solidFill>
                  <a:srgbClr val="FF0000"/>
                </a:solidFill>
              </a:rPr>
              <a:t>The difference </a:t>
            </a:r>
            <a:r>
              <a:rPr lang="en-GB" dirty="0" smtClean="0"/>
              <a:t>of A and B , denoted by </a:t>
            </a:r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b="0" dirty="0" smtClean="0">
                <a:solidFill>
                  <a:srgbClr val="FF0000"/>
                </a:solidFill>
              </a:rPr>
              <a:t>-</a:t>
            </a:r>
            <a:r>
              <a:rPr lang="en-GB" dirty="0" smtClean="0">
                <a:solidFill>
                  <a:srgbClr val="FF0000"/>
                </a:solidFill>
              </a:rPr>
              <a:t> B </a:t>
            </a:r>
            <a:r>
              <a:rPr lang="en-GB" dirty="0" smtClean="0"/>
              <a:t>, is the set containing those elements that are in A but not in B .</a:t>
            </a:r>
          </a:p>
          <a:p>
            <a:endParaRPr lang="en-GB" dirty="0" smtClean="0"/>
          </a:p>
          <a:p>
            <a:r>
              <a:rPr lang="en-GB" dirty="0" smtClean="0"/>
              <a:t>•   The difference of A and B is also called the </a:t>
            </a:r>
            <a:r>
              <a:rPr lang="en-GB" dirty="0" smtClean="0">
                <a:solidFill>
                  <a:srgbClr val="0070C0"/>
                </a:solidFill>
              </a:rPr>
              <a:t>complement of B with respect to A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•   An element x belongs to the difference of A and B if and only if </a:t>
            </a:r>
            <a:r>
              <a:rPr lang="en-GB" sz="3200" dirty="0" smtClean="0">
                <a:solidFill>
                  <a:srgbClr val="FF0000"/>
                </a:solidFill>
              </a:rPr>
              <a:t>x ϵ A </a:t>
            </a:r>
            <a:r>
              <a:rPr lang="en-GB" dirty="0" smtClean="0"/>
              <a:t>and </a:t>
            </a:r>
            <a:r>
              <a:rPr lang="en-GB" sz="3200" dirty="0" smtClean="0">
                <a:solidFill>
                  <a:srgbClr val="FF0000"/>
                </a:solidFill>
              </a:rPr>
              <a:t>x ɇ B </a:t>
            </a:r>
            <a:r>
              <a:rPr lang="en-GB" dirty="0" smtClean="0"/>
              <a:t>. This tells 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160">
              <a:lnSpc>
                <a:spcPct val="100000"/>
              </a:lnSpc>
            </a:pPr>
            <a:r>
              <a:rPr spc="-5" dirty="0"/>
              <a:t>Lecture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Refer</a:t>
            </a:r>
            <a:r>
              <a:rPr spc="10" dirty="0"/>
              <a:t>e</a:t>
            </a:r>
            <a:r>
              <a:rPr spc="-5" dirty="0"/>
              <a:t>nce</a:t>
            </a:r>
            <a:r>
              <a:rPr dirty="0"/>
              <a:t>s</a:t>
            </a:r>
            <a:r>
              <a:rPr spc="-40" dirty="0"/>
              <a:t> </a:t>
            </a:r>
            <a:r>
              <a:rPr dirty="0"/>
              <a:t>(</a:t>
            </a:r>
            <a:r>
              <a:rPr spc="-5" dirty="0"/>
              <a:t>2/2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6188" y="2918300"/>
            <a:ext cx="3493135" cy="177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ts val="3820"/>
              </a:lnSpc>
            </a:pPr>
            <a:r>
              <a:rPr sz="3200" b="1" spc="-5" dirty="0">
                <a:latin typeface="Agency FB"/>
                <a:cs typeface="Agency FB"/>
              </a:rPr>
              <a:t>Appl</a:t>
            </a:r>
            <a:r>
              <a:rPr sz="3200" b="1" spc="-15" dirty="0">
                <a:latin typeface="Agency FB"/>
                <a:cs typeface="Agency FB"/>
              </a:rPr>
              <a:t>i</a:t>
            </a:r>
            <a:r>
              <a:rPr sz="3200" b="1" dirty="0">
                <a:latin typeface="Agency FB"/>
                <a:cs typeface="Agency FB"/>
              </a:rPr>
              <a:t>ed</a:t>
            </a:r>
            <a:r>
              <a:rPr sz="3200" b="1" spc="20" dirty="0">
                <a:latin typeface="Agency FB"/>
                <a:cs typeface="Agency FB"/>
              </a:rPr>
              <a:t> </a:t>
            </a:r>
            <a:r>
              <a:rPr sz="3200" b="1" spc="-5" dirty="0">
                <a:latin typeface="Agency FB"/>
                <a:cs typeface="Agency FB"/>
              </a:rPr>
              <a:t>Sta</a:t>
            </a:r>
            <a:r>
              <a:rPr sz="3200" b="1" spc="-15" dirty="0">
                <a:latin typeface="Agency FB"/>
                <a:cs typeface="Agency FB"/>
              </a:rPr>
              <a:t>t</a:t>
            </a:r>
            <a:r>
              <a:rPr sz="3200" b="1" dirty="0">
                <a:latin typeface="Agency FB"/>
                <a:cs typeface="Agency FB"/>
              </a:rPr>
              <a:t>istics</a:t>
            </a:r>
            <a:r>
              <a:rPr sz="3200" b="1" spc="-45" dirty="0">
                <a:latin typeface="Agency FB"/>
                <a:cs typeface="Agency FB"/>
              </a:rPr>
              <a:t> </a:t>
            </a:r>
            <a:r>
              <a:rPr sz="3200" b="1" dirty="0">
                <a:latin typeface="Agency FB"/>
                <a:cs typeface="Agency FB"/>
              </a:rPr>
              <a:t>and </a:t>
            </a:r>
            <a:r>
              <a:rPr sz="3200" b="1" spc="-5" dirty="0">
                <a:latin typeface="Agency FB"/>
                <a:cs typeface="Agency FB"/>
              </a:rPr>
              <a:t>Prob</a:t>
            </a:r>
            <a:r>
              <a:rPr sz="3200" b="1" spc="-10" dirty="0">
                <a:latin typeface="Agency FB"/>
                <a:cs typeface="Agency FB"/>
              </a:rPr>
              <a:t>a</a:t>
            </a:r>
            <a:r>
              <a:rPr sz="3200" b="1" spc="-5" dirty="0">
                <a:latin typeface="Agency FB"/>
                <a:cs typeface="Agency FB"/>
              </a:rPr>
              <a:t>bi</a:t>
            </a:r>
            <a:r>
              <a:rPr sz="3200" b="1" spc="-10" dirty="0">
                <a:latin typeface="Agency FB"/>
                <a:cs typeface="Agency FB"/>
              </a:rPr>
              <a:t>l</a:t>
            </a:r>
            <a:r>
              <a:rPr sz="3200" b="1" dirty="0">
                <a:latin typeface="Agency FB"/>
                <a:cs typeface="Agency FB"/>
              </a:rPr>
              <a:t>ity</a:t>
            </a:r>
            <a:r>
              <a:rPr sz="3200" b="1" spc="10" dirty="0">
                <a:latin typeface="Agency FB"/>
                <a:cs typeface="Agency FB"/>
              </a:rPr>
              <a:t> </a:t>
            </a:r>
            <a:r>
              <a:rPr sz="3200" b="1" dirty="0">
                <a:latin typeface="Agency FB"/>
                <a:cs typeface="Agency FB"/>
              </a:rPr>
              <a:t>for</a:t>
            </a:r>
            <a:r>
              <a:rPr sz="3200" b="1" spc="-5" dirty="0">
                <a:latin typeface="Agency FB"/>
                <a:cs typeface="Agency FB"/>
              </a:rPr>
              <a:t> </a:t>
            </a:r>
            <a:r>
              <a:rPr sz="3200" b="1" dirty="0">
                <a:latin typeface="Agency FB"/>
                <a:cs typeface="Agency FB"/>
              </a:rPr>
              <a:t>E</a:t>
            </a:r>
            <a:r>
              <a:rPr sz="3200" b="1" spc="-15" dirty="0">
                <a:latin typeface="Agency FB"/>
                <a:cs typeface="Agency FB"/>
              </a:rPr>
              <a:t>n</a:t>
            </a:r>
            <a:r>
              <a:rPr sz="3200" b="1" spc="-5" dirty="0">
                <a:latin typeface="Agency FB"/>
                <a:cs typeface="Agency FB"/>
              </a:rPr>
              <a:t>gineers</a:t>
            </a:r>
            <a:endParaRPr sz="3200">
              <a:latin typeface="Agency FB"/>
              <a:cs typeface="Agency FB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dirty="0">
                <a:latin typeface="Agency FB"/>
                <a:cs typeface="Agency FB"/>
              </a:rPr>
              <a:t>7</a:t>
            </a:r>
            <a:r>
              <a:rPr sz="2775" spc="7" baseline="25525" dirty="0">
                <a:latin typeface="Agency FB"/>
                <a:cs typeface="Agency FB"/>
              </a:rPr>
              <a:t>th</a:t>
            </a:r>
            <a:r>
              <a:rPr sz="2775" spc="247" baseline="2552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Edit</a:t>
            </a:r>
            <a:r>
              <a:rPr sz="2800" spc="-25" dirty="0">
                <a:latin typeface="Agency FB"/>
                <a:cs typeface="Agency FB"/>
              </a:rPr>
              <a:t>io</a:t>
            </a:r>
            <a:r>
              <a:rPr sz="2800" spc="-5" dirty="0">
                <a:latin typeface="Agency FB"/>
                <a:cs typeface="Agency FB"/>
              </a:rPr>
              <a:t>n</a:t>
            </a:r>
            <a:endParaRPr sz="2800">
              <a:latin typeface="Agency FB"/>
              <a:cs typeface="Agency F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" y="1210055"/>
            <a:ext cx="3771900" cy="4733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86415"/>
            <a:ext cx="8536305" cy="4234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 algn="just"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Definitions</a:t>
            </a:r>
            <a:endParaRPr lang="en-US" sz="2800" spc="-235" dirty="0" smtClean="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  <a:buFont typeface="+mj-lt"/>
              <a:buAutoNum type="arabicPeriod" startAt="5"/>
            </a:pPr>
            <a:r>
              <a:rPr lang="en-GB" sz="2800" spc="-5" dirty="0" smtClean="0">
                <a:latin typeface="Times New Roman"/>
                <a:cs typeface="Times New Roman"/>
              </a:rPr>
              <a:t>The </a:t>
            </a:r>
            <a:r>
              <a:rPr lang="en-US" sz="2800" spc="-5" dirty="0" smtClean="0">
                <a:latin typeface="Times New Roman"/>
                <a:cs typeface="Times New Roman"/>
              </a:rPr>
              <a:t>extension of the all complements is the </a:t>
            </a:r>
            <a:r>
              <a:rPr lang="en-US" sz="28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Symmetric</a:t>
            </a:r>
            <a:r>
              <a:rPr lang="en-US" sz="2800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Difference</a:t>
            </a:r>
            <a:r>
              <a:rPr lang="en-US" sz="2800" spc="-5" dirty="0" smtClean="0">
                <a:latin typeface="Times New Roman"/>
                <a:cs typeface="Times New Roman"/>
              </a:rPr>
              <a:t>, defined for SETs A and B as:</a:t>
            </a: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el-GR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 B = (A \ B) U (B \ A)</a:t>
            </a: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Ex: let; 	A={8, 9, 10, 11},		B={10, 11, 12, 13}</a:t>
            </a: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  <a:buFont typeface="Wingdings" pitchFamily="2" charset="2"/>
              <a:buChar char="à"/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symmetric difference is</a:t>
            </a:r>
          </a:p>
          <a:p>
            <a:pPr marL="527685" marR="5080" indent="-515620" algn="just">
              <a:lnSpc>
                <a:spcPct val="100000"/>
              </a:lnSpc>
              <a:spcBef>
                <a:spcPts val="1870"/>
              </a:spcBef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l-GR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 B = {10, 11, 12, 13}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6/19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Events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156995"/>
            <a:ext cx="8529319" cy="2154436"/>
          </a:xfrm>
        </p:spPr>
        <p:txBody>
          <a:bodyPr/>
          <a:lstStyle/>
          <a:p>
            <a:r>
              <a:rPr lang="en-GB" dirty="0" smtClean="0"/>
              <a:t>•   Symmetric difference properties</a:t>
            </a:r>
          </a:p>
          <a:p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any SET A		 </a:t>
            </a:r>
            <a:r>
              <a:rPr lang="en-US" dirty="0" smtClean="0">
                <a:sym typeface="Wingdings" pitchFamily="2" charset="2"/>
              </a:rPr>
              <a:t>  A </a:t>
            </a:r>
            <a:r>
              <a:rPr lang="el-GR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l-GR" dirty="0" smtClean="0">
                <a:sym typeface="Wingdings" pitchFamily="2" charset="2"/>
              </a:rPr>
              <a:t>ϕ</a:t>
            </a:r>
            <a:r>
              <a:rPr lang="en-US" dirty="0" smtClean="0">
                <a:sym typeface="Wingdings" pitchFamily="2" charset="2"/>
              </a:rPr>
              <a:t> = 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any SET A 		</a:t>
            </a:r>
            <a:r>
              <a:rPr lang="en-US" dirty="0" smtClean="0">
                <a:sym typeface="Wingdings" pitchFamily="2" charset="2"/>
              </a:rPr>
              <a:t>  A</a:t>
            </a:r>
            <a:r>
              <a:rPr lang="el-GR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Δ </a:t>
            </a:r>
            <a:r>
              <a:rPr lang="en-US" dirty="0" smtClean="0">
                <a:sym typeface="Wingdings" pitchFamily="2" charset="2"/>
              </a:rPr>
              <a:t>A = </a:t>
            </a:r>
            <a:r>
              <a:rPr lang="el-GR" dirty="0" smtClean="0">
                <a:sym typeface="Wingdings" pitchFamily="2" charset="2"/>
              </a:rPr>
              <a:t>ϕ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For any SETs of A and B 	  A</a:t>
            </a:r>
            <a:r>
              <a:rPr lang="el-GR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Δ </a:t>
            </a:r>
            <a:r>
              <a:rPr lang="en-US" dirty="0" smtClean="0">
                <a:sym typeface="Wingdings" pitchFamily="2" charset="2"/>
              </a:rPr>
              <a:t>B = B</a:t>
            </a:r>
            <a:r>
              <a:rPr lang="el-GR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Δ </a:t>
            </a:r>
            <a:r>
              <a:rPr lang="en-US" dirty="0" smtClean="0">
                <a:sym typeface="Wingdings" pitchFamily="2" charset="2"/>
              </a:rPr>
              <a:t>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09881" y="1156995"/>
            <a:ext cx="8529319" cy="196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pc="-5" dirty="0"/>
              <a:t>Example2:</a:t>
            </a:r>
          </a:p>
          <a:p>
            <a:pPr marL="12700" marR="5080" algn="just">
              <a:lnSpc>
                <a:spcPct val="100000"/>
              </a:lnSpc>
              <a:spcBef>
                <a:spcPts val="1875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e,</a:t>
            </a:r>
            <a:r>
              <a:rPr b="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b="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ht</a:t>
            </a:r>
            <a:r>
              <a:rPr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b="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14" dirty="0" smtClean="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b="0" spc="29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event</a:t>
            </a:r>
            <a:r>
              <a:rPr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 </a:t>
            </a:r>
            <a:r>
              <a:rPr b="0" spc="-5" dirty="0">
                <a:latin typeface="Times New Roman"/>
                <a:cs typeface="Times New Roman"/>
              </a:rPr>
              <a:t>even</a:t>
            </a:r>
            <a:r>
              <a:rPr b="0" spc="165" dirty="0"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ber</a:t>
            </a:r>
            <a:r>
              <a:rPr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occurs</a:t>
            </a:r>
            <a:r>
              <a:rPr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b="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5" dirty="0" smtClean="0">
                <a:solidFill>
                  <a:srgbClr val="000000"/>
                </a:solidFill>
                <a:latin typeface="Cambria Math"/>
                <a:cs typeface="Cambria Math"/>
              </a:rPr>
              <a:t>B</a:t>
            </a:r>
            <a:r>
              <a:rPr b="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295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event</a:t>
            </a:r>
            <a:r>
              <a:rPr b="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b="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ber</a:t>
            </a:r>
            <a:r>
              <a:rPr b="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g</a:t>
            </a:r>
            <a:r>
              <a:rPr b="0" dirty="0">
                <a:latin typeface="Times New Roman"/>
                <a:cs typeface="Times New Roman"/>
              </a:rPr>
              <a:t>r</a:t>
            </a:r>
            <a:r>
              <a:rPr b="0" spc="-5" dirty="0">
                <a:latin typeface="Times New Roman"/>
                <a:cs typeface="Times New Roman"/>
              </a:rPr>
              <a:t>e</a:t>
            </a:r>
            <a:r>
              <a:rPr b="0" spc="-20" dirty="0">
                <a:latin typeface="Times New Roman"/>
                <a:cs typeface="Times New Roman"/>
              </a:rPr>
              <a:t>a</a:t>
            </a:r>
            <a:r>
              <a:rPr b="0" spc="-5" dirty="0">
                <a:latin typeface="Times New Roman"/>
                <a:cs typeface="Times New Roman"/>
              </a:rPr>
              <a:t>ter than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3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  <a:r>
              <a:rPr b="0" spc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ws.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8/19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7340" y="1156995"/>
            <a:ext cx="8528685" cy="3072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875"/>
              </a:spcBef>
            </a:pP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e,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ht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let</a:t>
            </a:r>
            <a:r>
              <a:rPr sz="2800" spc="220">
                <a:latin typeface="Times New Roman"/>
                <a:cs typeface="Times New Roman"/>
              </a:rPr>
              <a:t> </a:t>
            </a:r>
            <a:r>
              <a:rPr lang="en-US" sz="2800" b="1" spc="-114" dirty="0" smtClean="0">
                <a:solidFill>
                  <a:srgbClr val="7030A0"/>
                </a:solidFill>
                <a:latin typeface="Cambria Math"/>
                <a:cs typeface="Cambria Math"/>
              </a:rPr>
              <a:t>A</a:t>
            </a:r>
            <a:r>
              <a:rPr sz="2800" spc="29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even</a:t>
            </a:r>
            <a:r>
              <a:rPr sz="2800" spc="1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ber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occurs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and</a:t>
            </a:r>
            <a:r>
              <a:rPr sz="2800" spc="180">
                <a:latin typeface="Times New Roman"/>
                <a:cs typeface="Times New Roman"/>
              </a:rPr>
              <a:t> </a:t>
            </a:r>
            <a:r>
              <a:rPr lang="en-US" sz="2800" b="1" spc="-15" dirty="0" smtClean="0">
                <a:solidFill>
                  <a:srgbClr val="7030A0"/>
                </a:solidFill>
                <a:latin typeface="Cambria Math"/>
                <a:cs typeface="Cambria Math"/>
              </a:rPr>
              <a:t>B</a:t>
            </a:r>
            <a:r>
              <a:rPr sz="2800" smtClean="0">
                <a:latin typeface="Cambria Math"/>
                <a:cs typeface="Cambria Math"/>
              </a:rPr>
              <a:t> </a:t>
            </a:r>
            <a:r>
              <a:rPr sz="2800" spc="-295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ber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than</a:t>
            </a:r>
            <a:r>
              <a:rPr sz="28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ws.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Times New Roman"/>
                <a:cs typeface="Times New Roman"/>
              </a:rPr>
              <a:t>Then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s</a:t>
            </a:r>
            <a:r>
              <a:rPr sz="2800">
                <a:latin typeface="Times New Roman"/>
                <a:cs typeface="Times New Roman"/>
              </a:rPr>
              <a:t>u</a:t>
            </a:r>
            <a:r>
              <a:rPr sz="2800" spc="-5">
                <a:latin typeface="Times New Roman"/>
                <a:cs typeface="Times New Roman"/>
              </a:rPr>
              <a:t>b</a:t>
            </a:r>
            <a:r>
              <a:rPr sz="2800">
                <a:latin typeface="Times New Roman"/>
                <a:cs typeface="Times New Roman"/>
              </a:rPr>
              <a:t>s</a:t>
            </a:r>
            <a:r>
              <a:rPr sz="2800" spc="-5">
                <a:latin typeface="Times New Roman"/>
                <a:cs typeface="Times New Roman"/>
              </a:rPr>
              <a:t>ets</a:t>
            </a:r>
            <a:r>
              <a:rPr sz="2800" spc="105">
                <a:latin typeface="Times New Roman"/>
                <a:cs typeface="Times New Roman"/>
              </a:rPr>
              <a:t> 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204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{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Cambria Math"/>
                <a:cs typeface="Cambria Math"/>
              </a:rPr>
              <a:t>}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5">
                <a:latin typeface="Times New Roman"/>
                <a:cs typeface="Times New Roman"/>
              </a:rPr>
              <a:t>and</a:t>
            </a:r>
            <a:r>
              <a:rPr sz="2800" spc="85">
                <a:latin typeface="Times New Roman"/>
                <a:cs typeface="Times New Roman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spc="245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{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Cambria Math"/>
                <a:cs typeface="Cambria Math"/>
              </a:rPr>
              <a:t>}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ets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 sa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ple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space </a:t>
            </a:r>
            <a:r>
              <a:rPr lang="en-US" sz="2800" spc="-555" dirty="0" smtClean="0">
                <a:latin typeface="Cambria Math"/>
                <a:cs typeface="Cambria Math"/>
              </a:rPr>
              <a:t>S               </a:t>
            </a: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spc="160" smtClean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{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Cambria Math"/>
                <a:cs typeface="Cambria Math"/>
              </a:rPr>
              <a:t>}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78190" y="6478778"/>
            <a:ext cx="229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229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9/19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07340" y="1156995"/>
            <a:ext cx="8529319" cy="1536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Example2:</a:t>
            </a: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b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ets</a:t>
            </a:r>
            <a:r>
              <a:rPr b="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14" dirty="0" smtClean="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b="0" spc="204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b="0" spc="-5" dirty="0" smtClean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b="0" spc="15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0" dirty="0">
                <a:solidFill>
                  <a:srgbClr val="000000"/>
                </a:solidFill>
                <a:latin typeface="Cambria Math"/>
                <a:cs typeface="Cambria Math"/>
              </a:rPr>
              <a:t>{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}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b="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5" dirty="0" smtClean="0">
                <a:solidFill>
                  <a:srgbClr val="000000"/>
                </a:solidFill>
                <a:latin typeface="Cambria Math"/>
                <a:cs typeface="Cambria Math"/>
              </a:rPr>
              <a:t>B</a:t>
            </a:r>
            <a:r>
              <a:rPr b="0" spc="245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b="0" spc="-5" dirty="0" smtClean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b="0" spc="15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0" dirty="0">
                <a:solidFill>
                  <a:srgbClr val="000000"/>
                </a:solidFill>
                <a:latin typeface="Cambria Math"/>
                <a:cs typeface="Cambria Math"/>
              </a:rPr>
              <a:t>{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4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}</a:t>
            </a:r>
            <a:r>
              <a:rPr b="0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ets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the sa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 sa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b="0" spc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-2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555" dirty="0" smtClean="0">
                <a:solidFill>
                  <a:srgbClr val="000000"/>
                </a:solidFill>
                <a:latin typeface="Cambria Math"/>
                <a:cs typeface="Cambria Math"/>
              </a:rPr>
              <a:t>S</a:t>
            </a:r>
            <a:r>
              <a:rPr b="0" spc="22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b="0" spc="-5" dirty="0" smtClean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b="0" spc="16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0" dirty="0">
                <a:solidFill>
                  <a:srgbClr val="000000"/>
                </a:solidFill>
                <a:latin typeface="Cambria Math"/>
                <a:cs typeface="Cambria Math"/>
              </a:rPr>
              <a:t>{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b="0" spc="-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1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b="0" spc="-5" smtClean="0">
                <a:solidFill>
                  <a:srgbClr val="000000"/>
                </a:solidFill>
                <a:latin typeface="Cambria Math"/>
                <a:cs typeface="Cambria Math"/>
              </a:rPr>
              <a:t>}</a:t>
            </a:r>
            <a:r>
              <a:rPr lang="en-US" b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b="0" spc="-5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1573" y="3212845"/>
            <a:ext cx="768985" cy="330835"/>
          </a:xfrm>
          <a:custGeom>
            <a:avLst/>
            <a:gdLst/>
            <a:ahLst/>
            <a:cxnLst/>
            <a:rect l="l" t="t" r="r" b="b"/>
            <a:pathLst>
              <a:path w="768985" h="330835">
                <a:moveTo>
                  <a:pt x="662813" y="0"/>
                </a:moveTo>
                <a:lnTo>
                  <a:pt x="658368" y="0"/>
                </a:lnTo>
                <a:lnTo>
                  <a:pt x="658368" y="13208"/>
                </a:lnTo>
                <a:lnTo>
                  <a:pt x="672135" y="14006"/>
                </a:lnTo>
                <a:lnTo>
                  <a:pt x="683615" y="17163"/>
                </a:lnTo>
                <a:lnTo>
                  <a:pt x="713541" y="57236"/>
                </a:lnTo>
                <a:lnTo>
                  <a:pt x="714382" y="74205"/>
                </a:lnTo>
                <a:lnTo>
                  <a:pt x="713256" y="86122"/>
                </a:lnTo>
                <a:lnTo>
                  <a:pt x="708453" y="115193"/>
                </a:lnTo>
                <a:lnTo>
                  <a:pt x="707645" y="125364"/>
                </a:lnTo>
                <a:lnTo>
                  <a:pt x="728980" y="160147"/>
                </a:lnTo>
                <a:lnTo>
                  <a:pt x="736854" y="163068"/>
                </a:lnTo>
                <a:lnTo>
                  <a:pt x="735155" y="166930"/>
                </a:lnTo>
                <a:lnTo>
                  <a:pt x="724753" y="172806"/>
                </a:lnTo>
                <a:lnTo>
                  <a:pt x="714597" y="182197"/>
                </a:lnTo>
                <a:lnTo>
                  <a:pt x="709374" y="192686"/>
                </a:lnTo>
                <a:lnTo>
                  <a:pt x="707737" y="207096"/>
                </a:lnTo>
                <a:lnTo>
                  <a:pt x="708960" y="217543"/>
                </a:lnTo>
                <a:lnTo>
                  <a:pt x="711885" y="234345"/>
                </a:lnTo>
                <a:lnTo>
                  <a:pt x="713283" y="244809"/>
                </a:lnTo>
                <a:lnTo>
                  <a:pt x="713937" y="257136"/>
                </a:lnTo>
                <a:lnTo>
                  <a:pt x="713732" y="273299"/>
                </a:lnTo>
                <a:lnTo>
                  <a:pt x="710882" y="286297"/>
                </a:lnTo>
                <a:lnTo>
                  <a:pt x="675283" y="316256"/>
                </a:lnTo>
                <a:lnTo>
                  <a:pt x="660908" y="317500"/>
                </a:lnTo>
                <a:lnTo>
                  <a:pt x="658368" y="317500"/>
                </a:lnTo>
                <a:lnTo>
                  <a:pt x="658368" y="330581"/>
                </a:lnTo>
                <a:lnTo>
                  <a:pt x="705155" y="323149"/>
                </a:lnTo>
                <a:lnTo>
                  <a:pt x="737095" y="293114"/>
                </a:lnTo>
                <a:lnTo>
                  <a:pt x="743760" y="249911"/>
                </a:lnTo>
                <a:lnTo>
                  <a:pt x="742464" y="237533"/>
                </a:lnTo>
                <a:lnTo>
                  <a:pt x="739902" y="224028"/>
                </a:lnTo>
                <a:lnTo>
                  <a:pt x="737235" y="211709"/>
                </a:lnTo>
                <a:lnTo>
                  <a:pt x="735838" y="203581"/>
                </a:lnTo>
                <a:lnTo>
                  <a:pt x="735838" y="191389"/>
                </a:lnTo>
                <a:lnTo>
                  <a:pt x="738632" y="184912"/>
                </a:lnTo>
                <a:lnTo>
                  <a:pt x="744567" y="179413"/>
                </a:lnTo>
                <a:lnTo>
                  <a:pt x="754801" y="173955"/>
                </a:lnTo>
                <a:lnTo>
                  <a:pt x="768985" y="171831"/>
                </a:lnTo>
                <a:lnTo>
                  <a:pt x="767997" y="157566"/>
                </a:lnTo>
                <a:lnTo>
                  <a:pt x="754071" y="155182"/>
                </a:lnTo>
                <a:lnTo>
                  <a:pt x="744093" y="149479"/>
                </a:lnTo>
                <a:lnTo>
                  <a:pt x="738632" y="144526"/>
                </a:lnTo>
                <a:lnTo>
                  <a:pt x="735838" y="137922"/>
                </a:lnTo>
                <a:lnTo>
                  <a:pt x="735875" y="128748"/>
                </a:lnTo>
                <a:lnTo>
                  <a:pt x="737180" y="119042"/>
                </a:lnTo>
                <a:lnTo>
                  <a:pt x="740559" y="102396"/>
                </a:lnTo>
                <a:lnTo>
                  <a:pt x="742463" y="91200"/>
                </a:lnTo>
                <a:lnTo>
                  <a:pt x="743502" y="78931"/>
                </a:lnTo>
                <a:lnTo>
                  <a:pt x="743668" y="64129"/>
                </a:lnTo>
                <a:lnTo>
                  <a:pt x="741610" y="50110"/>
                </a:lnTo>
                <a:lnTo>
                  <a:pt x="714717" y="12037"/>
                </a:lnTo>
                <a:lnTo>
                  <a:pt x="678238" y="923"/>
                </a:lnTo>
                <a:lnTo>
                  <a:pt x="662813" y="0"/>
                </a:lnTo>
                <a:close/>
              </a:path>
              <a:path w="768985" h="330835">
                <a:moveTo>
                  <a:pt x="110617" y="0"/>
                </a:moveTo>
                <a:lnTo>
                  <a:pt x="64256" y="7134"/>
                </a:lnTo>
                <a:lnTo>
                  <a:pt x="32074" y="36526"/>
                </a:lnTo>
                <a:lnTo>
                  <a:pt x="25113" y="79272"/>
                </a:lnTo>
                <a:lnTo>
                  <a:pt x="26449" y="91650"/>
                </a:lnTo>
                <a:lnTo>
                  <a:pt x="28956" y="105155"/>
                </a:lnTo>
                <a:lnTo>
                  <a:pt x="31750" y="117475"/>
                </a:lnTo>
                <a:lnTo>
                  <a:pt x="33020" y="125730"/>
                </a:lnTo>
                <a:lnTo>
                  <a:pt x="33020" y="137795"/>
                </a:lnTo>
                <a:lnTo>
                  <a:pt x="30353" y="144272"/>
                </a:lnTo>
                <a:lnTo>
                  <a:pt x="24406" y="149781"/>
                </a:lnTo>
                <a:lnTo>
                  <a:pt x="14137" y="155274"/>
                </a:lnTo>
                <a:lnTo>
                  <a:pt x="0" y="157353"/>
                </a:lnTo>
                <a:lnTo>
                  <a:pt x="986" y="171617"/>
                </a:lnTo>
                <a:lnTo>
                  <a:pt x="14864" y="174001"/>
                </a:lnTo>
                <a:lnTo>
                  <a:pt x="24892" y="179705"/>
                </a:lnTo>
                <a:lnTo>
                  <a:pt x="30353" y="184658"/>
                </a:lnTo>
                <a:lnTo>
                  <a:pt x="33020" y="191262"/>
                </a:lnTo>
                <a:lnTo>
                  <a:pt x="32945" y="201098"/>
                </a:lnTo>
                <a:lnTo>
                  <a:pt x="31576" y="211004"/>
                </a:lnTo>
                <a:lnTo>
                  <a:pt x="28055" y="228147"/>
                </a:lnTo>
                <a:lnTo>
                  <a:pt x="26339" y="239045"/>
                </a:lnTo>
                <a:lnTo>
                  <a:pt x="25393" y="251414"/>
                </a:lnTo>
                <a:lnTo>
                  <a:pt x="25300" y="266812"/>
                </a:lnTo>
                <a:lnTo>
                  <a:pt x="27466" y="280805"/>
                </a:lnTo>
                <a:lnTo>
                  <a:pt x="54118" y="318593"/>
                </a:lnTo>
                <a:lnTo>
                  <a:pt x="90611" y="329657"/>
                </a:lnTo>
                <a:lnTo>
                  <a:pt x="106045" y="330581"/>
                </a:lnTo>
                <a:lnTo>
                  <a:pt x="110617" y="330581"/>
                </a:lnTo>
                <a:lnTo>
                  <a:pt x="110617" y="317500"/>
                </a:lnTo>
                <a:lnTo>
                  <a:pt x="103552" y="317393"/>
                </a:lnTo>
                <a:lnTo>
                  <a:pt x="89878" y="315436"/>
                </a:lnTo>
                <a:lnTo>
                  <a:pt x="57896" y="285883"/>
                </a:lnTo>
                <a:lnTo>
                  <a:pt x="54470" y="255093"/>
                </a:lnTo>
                <a:lnTo>
                  <a:pt x="55612" y="243166"/>
                </a:lnTo>
                <a:lnTo>
                  <a:pt x="58196" y="228147"/>
                </a:lnTo>
                <a:lnTo>
                  <a:pt x="60523" y="214072"/>
                </a:lnTo>
                <a:lnTo>
                  <a:pt x="46863" y="173736"/>
                </a:lnTo>
                <a:lnTo>
                  <a:pt x="32004" y="166116"/>
                </a:lnTo>
                <a:lnTo>
                  <a:pt x="33364" y="162403"/>
                </a:lnTo>
                <a:lnTo>
                  <a:pt x="43947" y="156565"/>
                </a:lnTo>
                <a:lnTo>
                  <a:pt x="54030" y="147430"/>
                </a:lnTo>
                <a:lnTo>
                  <a:pt x="59492" y="136928"/>
                </a:lnTo>
                <a:lnTo>
                  <a:pt x="61285" y="122751"/>
                </a:lnTo>
                <a:lnTo>
                  <a:pt x="60141" y="112420"/>
                </a:lnTo>
                <a:lnTo>
                  <a:pt x="57279" y="96065"/>
                </a:lnTo>
                <a:lnTo>
                  <a:pt x="55680" y="85392"/>
                </a:lnTo>
                <a:lnTo>
                  <a:pt x="54891" y="73227"/>
                </a:lnTo>
                <a:lnTo>
                  <a:pt x="54998" y="57569"/>
                </a:lnTo>
                <a:lnTo>
                  <a:pt x="57802" y="44546"/>
                </a:lnTo>
                <a:lnTo>
                  <a:pt x="93586" y="14425"/>
                </a:lnTo>
                <a:lnTo>
                  <a:pt x="107950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3191202"/>
            <a:ext cx="126238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spc="235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800" spc="-110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∪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spc="235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1573" y="3791965"/>
            <a:ext cx="1426210" cy="330835"/>
          </a:xfrm>
          <a:custGeom>
            <a:avLst/>
            <a:gdLst/>
            <a:ahLst/>
            <a:cxnLst/>
            <a:rect l="l" t="t" r="r" b="b"/>
            <a:pathLst>
              <a:path w="1426210" h="330835">
                <a:moveTo>
                  <a:pt x="1319657" y="0"/>
                </a:moveTo>
                <a:lnTo>
                  <a:pt x="1315212" y="0"/>
                </a:lnTo>
                <a:lnTo>
                  <a:pt x="1315212" y="13207"/>
                </a:lnTo>
                <a:lnTo>
                  <a:pt x="1328979" y="14006"/>
                </a:lnTo>
                <a:lnTo>
                  <a:pt x="1340459" y="17163"/>
                </a:lnTo>
                <a:lnTo>
                  <a:pt x="1370385" y="57236"/>
                </a:lnTo>
                <a:lnTo>
                  <a:pt x="1371226" y="74205"/>
                </a:lnTo>
                <a:lnTo>
                  <a:pt x="1370100" y="86122"/>
                </a:lnTo>
                <a:lnTo>
                  <a:pt x="1365297" y="115193"/>
                </a:lnTo>
                <a:lnTo>
                  <a:pt x="1364489" y="125364"/>
                </a:lnTo>
                <a:lnTo>
                  <a:pt x="1385824" y="160146"/>
                </a:lnTo>
                <a:lnTo>
                  <a:pt x="1393698" y="163067"/>
                </a:lnTo>
                <a:lnTo>
                  <a:pt x="1391999" y="166930"/>
                </a:lnTo>
                <a:lnTo>
                  <a:pt x="1381597" y="172806"/>
                </a:lnTo>
                <a:lnTo>
                  <a:pt x="1371441" y="182197"/>
                </a:lnTo>
                <a:lnTo>
                  <a:pt x="1366218" y="192686"/>
                </a:lnTo>
                <a:lnTo>
                  <a:pt x="1364581" y="207096"/>
                </a:lnTo>
                <a:lnTo>
                  <a:pt x="1365804" y="217543"/>
                </a:lnTo>
                <a:lnTo>
                  <a:pt x="1368729" y="234345"/>
                </a:lnTo>
                <a:lnTo>
                  <a:pt x="1370127" y="244809"/>
                </a:lnTo>
                <a:lnTo>
                  <a:pt x="1370781" y="257136"/>
                </a:lnTo>
                <a:lnTo>
                  <a:pt x="1370576" y="273299"/>
                </a:lnTo>
                <a:lnTo>
                  <a:pt x="1367726" y="286297"/>
                </a:lnTo>
                <a:lnTo>
                  <a:pt x="1332127" y="316256"/>
                </a:lnTo>
                <a:lnTo>
                  <a:pt x="1317752" y="317499"/>
                </a:lnTo>
                <a:lnTo>
                  <a:pt x="1315212" y="317499"/>
                </a:lnTo>
                <a:lnTo>
                  <a:pt x="1315212" y="330580"/>
                </a:lnTo>
                <a:lnTo>
                  <a:pt x="1361999" y="323149"/>
                </a:lnTo>
                <a:lnTo>
                  <a:pt x="1393939" y="293114"/>
                </a:lnTo>
                <a:lnTo>
                  <a:pt x="1400604" y="249911"/>
                </a:lnTo>
                <a:lnTo>
                  <a:pt x="1399308" y="237533"/>
                </a:lnTo>
                <a:lnTo>
                  <a:pt x="1396746" y="224027"/>
                </a:lnTo>
                <a:lnTo>
                  <a:pt x="1394079" y="211708"/>
                </a:lnTo>
                <a:lnTo>
                  <a:pt x="1392682" y="203580"/>
                </a:lnTo>
                <a:lnTo>
                  <a:pt x="1392682" y="191388"/>
                </a:lnTo>
                <a:lnTo>
                  <a:pt x="1395476" y="184911"/>
                </a:lnTo>
                <a:lnTo>
                  <a:pt x="1401411" y="179413"/>
                </a:lnTo>
                <a:lnTo>
                  <a:pt x="1411645" y="173955"/>
                </a:lnTo>
                <a:lnTo>
                  <a:pt x="1425829" y="171830"/>
                </a:lnTo>
                <a:lnTo>
                  <a:pt x="1424841" y="157566"/>
                </a:lnTo>
                <a:lnTo>
                  <a:pt x="1410915" y="155182"/>
                </a:lnTo>
                <a:lnTo>
                  <a:pt x="1400937" y="149478"/>
                </a:lnTo>
                <a:lnTo>
                  <a:pt x="1395476" y="144525"/>
                </a:lnTo>
                <a:lnTo>
                  <a:pt x="1392682" y="137921"/>
                </a:lnTo>
                <a:lnTo>
                  <a:pt x="1392719" y="128748"/>
                </a:lnTo>
                <a:lnTo>
                  <a:pt x="1394024" y="119042"/>
                </a:lnTo>
                <a:lnTo>
                  <a:pt x="1397403" y="102396"/>
                </a:lnTo>
                <a:lnTo>
                  <a:pt x="1399307" y="91200"/>
                </a:lnTo>
                <a:lnTo>
                  <a:pt x="1400346" y="78931"/>
                </a:lnTo>
                <a:lnTo>
                  <a:pt x="1400512" y="64129"/>
                </a:lnTo>
                <a:lnTo>
                  <a:pt x="1398454" y="50110"/>
                </a:lnTo>
                <a:lnTo>
                  <a:pt x="1371561" y="12037"/>
                </a:lnTo>
                <a:lnTo>
                  <a:pt x="1335082" y="923"/>
                </a:lnTo>
                <a:lnTo>
                  <a:pt x="1319657" y="0"/>
                </a:lnTo>
                <a:close/>
              </a:path>
              <a:path w="1426210" h="330835">
                <a:moveTo>
                  <a:pt x="110617" y="0"/>
                </a:moveTo>
                <a:lnTo>
                  <a:pt x="64256" y="7134"/>
                </a:lnTo>
                <a:lnTo>
                  <a:pt x="32074" y="36526"/>
                </a:lnTo>
                <a:lnTo>
                  <a:pt x="25113" y="79272"/>
                </a:lnTo>
                <a:lnTo>
                  <a:pt x="26449" y="91650"/>
                </a:lnTo>
                <a:lnTo>
                  <a:pt x="28956" y="105155"/>
                </a:lnTo>
                <a:lnTo>
                  <a:pt x="31750" y="117474"/>
                </a:lnTo>
                <a:lnTo>
                  <a:pt x="33020" y="125729"/>
                </a:lnTo>
                <a:lnTo>
                  <a:pt x="33020" y="137794"/>
                </a:lnTo>
                <a:lnTo>
                  <a:pt x="30353" y="144271"/>
                </a:lnTo>
                <a:lnTo>
                  <a:pt x="24406" y="149781"/>
                </a:lnTo>
                <a:lnTo>
                  <a:pt x="14137" y="155274"/>
                </a:lnTo>
                <a:lnTo>
                  <a:pt x="0" y="157352"/>
                </a:lnTo>
                <a:lnTo>
                  <a:pt x="986" y="171617"/>
                </a:lnTo>
                <a:lnTo>
                  <a:pt x="14864" y="174001"/>
                </a:lnTo>
                <a:lnTo>
                  <a:pt x="24892" y="179704"/>
                </a:lnTo>
                <a:lnTo>
                  <a:pt x="30353" y="184657"/>
                </a:lnTo>
                <a:lnTo>
                  <a:pt x="33020" y="191261"/>
                </a:lnTo>
                <a:lnTo>
                  <a:pt x="32945" y="201098"/>
                </a:lnTo>
                <a:lnTo>
                  <a:pt x="31576" y="211004"/>
                </a:lnTo>
                <a:lnTo>
                  <a:pt x="28055" y="228147"/>
                </a:lnTo>
                <a:lnTo>
                  <a:pt x="26339" y="239045"/>
                </a:lnTo>
                <a:lnTo>
                  <a:pt x="25393" y="251414"/>
                </a:lnTo>
                <a:lnTo>
                  <a:pt x="25300" y="266812"/>
                </a:lnTo>
                <a:lnTo>
                  <a:pt x="27466" y="280805"/>
                </a:lnTo>
                <a:lnTo>
                  <a:pt x="54118" y="318593"/>
                </a:lnTo>
                <a:lnTo>
                  <a:pt x="90611" y="329657"/>
                </a:lnTo>
                <a:lnTo>
                  <a:pt x="106045" y="330580"/>
                </a:lnTo>
                <a:lnTo>
                  <a:pt x="110617" y="330580"/>
                </a:lnTo>
                <a:lnTo>
                  <a:pt x="110617" y="317499"/>
                </a:lnTo>
                <a:lnTo>
                  <a:pt x="103552" y="317393"/>
                </a:lnTo>
                <a:lnTo>
                  <a:pt x="89878" y="315436"/>
                </a:lnTo>
                <a:lnTo>
                  <a:pt x="57896" y="285883"/>
                </a:lnTo>
                <a:lnTo>
                  <a:pt x="54470" y="255093"/>
                </a:lnTo>
                <a:lnTo>
                  <a:pt x="55612" y="243166"/>
                </a:lnTo>
                <a:lnTo>
                  <a:pt x="58196" y="228147"/>
                </a:lnTo>
                <a:lnTo>
                  <a:pt x="60523" y="214072"/>
                </a:lnTo>
                <a:lnTo>
                  <a:pt x="46862" y="173735"/>
                </a:lnTo>
                <a:lnTo>
                  <a:pt x="32003" y="166115"/>
                </a:lnTo>
                <a:lnTo>
                  <a:pt x="33364" y="162403"/>
                </a:lnTo>
                <a:lnTo>
                  <a:pt x="43947" y="156565"/>
                </a:lnTo>
                <a:lnTo>
                  <a:pt x="54030" y="147430"/>
                </a:lnTo>
                <a:lnTo>
                  <a:pt x="59492" y="136928"/>
                </a:lnTo>
                <a:lnTo>
                  <a:pt x="61285" y="122751"/>
                </a:lnTo>
                <a:lnTo>
                  <a:pt x="60141" y="112420"/>
                </a:lnTo>
                <a:lnTo>
                  <a:pt x="57279" y="96065"/>
                </a:lnTo>
                <a:lnTo>
                  <a:pt x="55680" y="85392"/>
                </a:lnTo>
                <a:lnTo>
                  <a:pt x="54891" y="73227"/>
                </a:lnTo>
                <a:lnTo>
                  <a:pt x="54998" y="57569"/>
                </a:lnTo>
                <a:lnTo>
                  <a:pt x="57802" y="44546"/>
                </a:lnTo>
                <a:lnTo>
                  <a:pt x="93586" y="14425"/>
                </a:lnTo>
                <a:lnTo>
                  <a:pt x="107950" y="13207"/>
                </a:lnTo>
                <a:lnTo>
                  <a:pt x="110617" y="13207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79777" y="3191202"/>
            <a:ext cx="121031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80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7467" y="4541773"/>
            <a:ext cx="1098550" cy="330835"/>
          </a:xfrm>
          <a:custGeom>
            <a:avLst/>
            <a:gdLst/>
            <a:ahLst/>
            <a:cxnLst/>
            <a:rect l="l" t="t" r="r" b="b"/>
            <a:pathLst>
              <a:path w="1098550" h="330835">
                <a:moveTo>
                  <a:pt x="992035" y="0"/>
                </a:moveTo>
                <a:lnTo>
                  <a:pt x="987590" y="0"/>
                </a:lnTo>
                <a:lnTo>
                  <a:pt x="987590" y="13208"/>
                </a:lnTo>
                <a:lnTo>
                  <a:pt x="1001357" y="14006"/>
                </a:lnTo>
                <a:lnTo>
                  <a:pt x="1012837" y="17163"/>
                </a:lnTo>
                <a:lnTo>
                  <a:pt x="1042763" y="57236"/>
                </a:lnTo>
                <a:lnTo>
                  <a:pt x="1043604" y="74205"/>
                </a:lnTo>
                <a:lnTo>
                  <a:pt x="1042478" y="86122"/>
                </a:lnTo>
                <a:lnTo>
                  <a:pt x="1037675" y="115193"/>
                </a:lnTo>
                <a:lnTo>
                  <a:pt x="1036867" y="125364"/>
                </a:lnTo>
                <a:lnTo>
                  <a:pt x="1058202" y="160147"/>
                </a:lnTo>
                <a:lnTo>
                  <a:pt x="1066076" y="163068"/>
                </a:lnTo>
                <a:lnTo>
                  <a:pt x="1064377" y="166930"/>
                </a:lnTo>
                <a:lnTo>
                  <a:pt x="1053975" y="172806"/>
                </a:lnTo>
                <a:lnTo>
                  <a:pt x="1043819" y="182197"/>
                </a:lnTo>
                <a:lnTo>
                  <a:pt x="1038596" y="192686"/>
                </a:lnTo>
                <a:lnTo>
                  <a:pt x="1036959" y="207096"/>
                </a:lnTo>
                <a:lnTo>
                  <a:pt x="1038182" y="217543"/>
                </a:lnTo>
                <a:lnTo>
                  <a:pt x="1041107" y="234345"/>
                </a:lnTo>
                <a:lnTo>
                  <a:pt x="1042505" y="244809"/>
                </a:lnTo>
                <a:lnTo>
                  <a:pt x="1043159" y="257136"/>
                </a:lnTo>
                <a:lnTo>
                  <a:pt x="1042954" y="273299"/>
                </a:lnTo>
                <a:lnTo>
                  <a:pt x="1040104" y="286297"/>
                </a:lnTo>
                <a:lnTo>
                  <a:pt x="1004505" y="316256"/>
                </a:lnTo>
                <a:lnTo>
                  <a:pt x="990130" y="317500"/>
                </a:lnTo>
                <a:lnTo>
                  <a:pt x="987590" y="317500"/>
                </a:lnTo>
                <a:lnTo>
                  <a:pt x="987590" y="330581"/>
                </a:lnTo>
                <a:lnTo>
                  <a:pt x="1034377" y="323149"/>
                </a:lnTo>
                <a:lnTo>
                  <a:pt x="1066318" y="293114"/>
                </a:lnTo>
                <a:lnTo>
                  <a:pt x="1072982" y="249911"/>
                </a:lnTo>
                <a:lnTo>
                  <a:pt x="1071686" y="237533"/>
                </a:lnTo>
                <a:lnTo>
                  <a:pt x="1069124" y="224028"/>
                </a:lnTo>
                <a:lnTo>
                  <a:pt x="1066457" y="211709"/>
                </a:lnTo>
                <a:lnTo>
                  <a:pt x="1065060" y="203581"/>
                </a:lnTo>
                <a:lnTo>
                  <a:pt x="1065060" y="191389"/>
                </a:lnTo>
                <a:lnTo>
                  <a:pt x="1067854" y="184912"/>
                </a:lnTo>
                <a:lnTo>
                  <a:pt x="1073789" y="179413"/>
                </a:lnTo>
                <a:lnTo>
                  <a:pt x="1084023" y="173955"/>
                </a:lnTo>
                <a:lnTo>
                  <a:pt x="1098207" y="171831"/>
                </a:lnTo>
                <a:lnTo>
                  <a:pt x="1097220" y="157566"/>
                </a:lnTo>
                <a:lnTo>
                  <a:pt x="1083293" y="155182"/>
                </a:lnTo>
                <a:lnTo>
                  <a:pt x="1073315" y="149479"/>
                </a:lnTo>
                <a:lnTo>
                  <a:pt x="1067854" y="144526"/>
                </a:lnTo>
                <a:lnTo>
                  <a:pt x="1065060" y="138049"/>
                </a:lnTo>
                <a:lnTo>
                  <a:pt x="1065097" y="128748"/>
                </a:lnTo>
                <a:lnTo>
                  <a:pt x="1066402" y="119042"/>
                </a:lnTo>
                <a:lnTo>
                  <a:pt x="1069781" y="102396"/>
                </a:lnTo>
                <a:lnTo>
                  <a:pt x="1071685" y="91200"/>
                </a:lnTo>
                <a:lnTo>
                  <a:pt x="1072724" y="78931"/>
                </a:lnTo>
                <a:lnTo>
                  <a:pt x="1072890" y="64129"/>
                </a:lnTo>
                <a:lnTo>
                  <a:pt x="1070832" y="50110"/>
                </a:lnTo>
                <a:lnTo>
                  <a:pt x="1043939" y="12037"/>
                </a:lnTo>
                <a:lnTo>
                  <a:pt x="1007460" y="923"/>
                </a:lnTo>
                <a:lnTo>
                  <a:pt x="992035" y="0"/>
                </a:lnTo>
                <a:close/>
              </a:path>
              <a:path w="1098550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5"/>
                </a:lnTo>
                <a:lnTo>
                  <a:pt x="33121" y="125730"/>
                </a:lnTo>
                <a:lnTo>
                  <a:pt x="33121" y="137795"/>
                </a:lnTo>
                <a:lnTo>
                  <a:pt x="30365" y="144272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3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5"/>
                </a:lnTo>
                <a:lnTo>
                  <a:pt x="30365" y="184658"/>
                </a:lnTo>
                <a:lnTo>
                  <a:pt x="33121" y="191262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1"/>
                </a:lnTo>
                <a:lnTo>
                  <a:pt x="110617" y="330581"/>
                </a:lnTo>
                <a:lnTo>
                  <a:pt x="110617" y="317500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7"/>
                </a:lnTo>
                <a:lnTo>
                  <a:pt x="32080" y="166116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8803" y="5117846"/>
            <a:ext cx="1097280" cy="330835"/>
          </a:xfrm>
          <a:custGeom>
            <a:avLst/>
            <a:gdLst/>
            <a:ahLst/>
            <a:cxnLst/>
            <a:rect l="l" t="t" r="r" b="b"/>
            <a:pathLst>
              <a:path w="1097280" h="330835">
                <a:moveTo>
                  <a:pt x="990511" y="0"/>
                </a:moveTo>
                <a:lnTo>
                  <a:pt x="986066" y="0"/>
                </a:lnTo>
                <a:lnTo>
                  <a:pt x="986066" y="13207"/>
                </a:lnTo>
                <a:lnTo>
                  <a:pt x="999833" y="14006"/>
                </a:lnTo>
                <a:lnTo>
                  <a:pt x="1011313" y="17163"/>
                </a:lnTo>
                <a:lnTo>
                  <a:pt x="1041239" y="57236"/>
                </a:lnTo>
                <a:lnTo>
                  <a:pt x="1042080" y="74205"/>
                </a:lnTo>
                <a:lnTo>
                  <a:pt x="1040954" y="86122"/>
                </a:lnTo>
                <a:lnTo>
                  <a:pt x="1036151" y="115193"/>
                </a:lnTo>
                <a:lnTo>
                  <a:pt x="1035343" y="125364"/>
                </a:lnTo>
                <a:lnTo>
                  <a:pt x="1056678" y="160146"/>
                </a:lnTo>
                <a:lnTo>
                  <a:pt x="1064552" y="163067"/>
                </a:lnTo>
                <a:lnTo>
                  <a:pt x="1062853" y="166930"/>
                </a:lnTo>
                <a:lnTo>
                  <a:pt x="1052451" y="172806"/>
                </a:lnTo>
                <a:lnTo>
                  <a:pt x="1042295" y="182197"/>
                </a:lnTo>
                <a:lnTo>
                  <a:pt x="1037072" y="192686"/>
                </a:lnTo>
                <a:lnTo>
                  <a:pt x="1035435" y="207096"/>
                </a:lnTo>
                <a:lnTo>
                  <a:pt x="1036658" y="217543"/>
                </a:lnTo>
                <a:lnTo>
                  <a:pt x="1039583" y="234345"/>
                </a:lnTo>
                <a:lnTo>
                  <a:pt x="1040981" y="244809"/>
                </a:lnTo>
                <a:lnTo>
                  <a:pt x="1041635" y="257136"/>
                </a:lnTo>
                <a:lnTo>
                  <a:pt x="1041430" y="273299"/>
                </a:lnTo>
                <a:lnTo>
                  <a:pt x="1038580" y="286297"/>
                </a:lnTo>
                <a:lnTo>
                  <a:pt x="1002981" y="316256"/>
                </a:lnTo>
                <a:lnTo>
                  <a:pt x="988606" y="317499"/>
                </a:lnTo>
                <a:lnTo>
                  <a:pt x="986066" y="317499"/>
                </a:lnTo>
                <a:lnTo>
                  <a:pt x="986066" y="330580"/>
                </a:lnTo>
                <a:lnTo>
                  <a:pt x="1032853" y="323149"/>
                </a:lnTo>
                <a:lnTo>
                  <a:pt x="1064794" y="293114"/>
                </a:lnTo>
                <a:lnTo>
                  <a:pt x="1071458" y="249911"/>
                </a:lnTo>
                <a:lnTo>
                  <a:pt x="1070162" y="237533"/>
                </a:lnTo>
                <a:lnTo>
                  <a:pt x="1067600" y="224027"/>
                </a:lnTo>
                <a:lnTo>
                  <a:pt x="1064933" y="211708"/>
                </a:lnTo>
                <a:lnTo>
                  <a:pt x="1063536" y="203580"/>
                </a:lnTo>
                <a:lnTo>
                  <a:pt x="1063536" y="191388"/>
                </a:lnTo>
                <a:lnTo>
                  <a:pt x="1066330" y="184911"/>
                </a:lnTo>
                <a:lnTo>
                  <a:pt x="1072265" y="179413"/>
                </a:lnTo>
                <a:lnTo>
                  <a:pt x="1082499" y="173955"/>
                </a:lnTo>
                <a:lnTo>
                  <a:pt x="1096683" y="171830"/>
                </a:lnTo>
                <a:lnTo>
                  <a:pt x="1095696" y="157566"/>
                </a:lnTo>
                <a:lnTo>
                  <a:pt x="1081769" y="155182"/>
                </a:lnTo>
                <a:lnTo>
                  <a:pt x="1071791" y="149478"/>
                </a:lnTo>
                <a:lnTo>
                  <a:pt x="1066330" y="144525"/>
                </a:lnTo>
                <a:lnTo>
                  <a:pt x="1063536" y="137921"/>
                </a:lnTo>
                <a:lnTo>
                  <a:pt x="1063573" y="128748"/>
                </a:lnTo>
                <a:lnTo>
                  <a:pt x="1064878" y="119042"/>
                </a:lnTo>
                <a:lnTo>
                  <a:pt x="1068257" y="102396"/>
                </a:lnTo>
                <a:lnTo>
                  <a:pt x="1070161" y="91200"/>
                </a:lnTo>
                <a:lnTo>
                  <a:pt x="1071200" y="78931"/>
                </a:lnTo>
                <a:lnTo>
                  <a:pt x="1071366" y="64129"/>
                </a:lnTo>
                <a:lnTo>
                  <a:pt x="1069308" y="50110"/>
                </a:lnTo>
                <a:lnTo>
                  <a:pt x="1042415" y="12037"/>
                </a:lnTo>
                <a:lnTo>
                  <a:pt x="1005936" y="923"/>
                </a:lnTo>
                <a:lnTo>
                  <a:pt x="990511" y="0"/>
                </a:lnTo>
                <a:close/>
              </a:path>
              <a:path w="1097280" h="330835">
                <a:moveTo>
                  <a:pt x="110616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4"/>
                </a:lnTo>
                <a:lnTo>
                  <a:pt x="33121" y="125729"/>
                </a:lnTo>
                <a:lnTo>
                  <a:pt x="33121" y="137794"/>
                </a:lnTo>
                <a:lnTo>
                  <a:pt x="30365" y="144271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2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4"/>
                </a:lnTo>
                <a:lnTo>
                  <a:pt x="30365" y="184657"/>
                </a:lnTo>
                <a:lnTo>
                  <a:pt x="33121" y="191261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0"/>
                </a:lnTo>
                <a:lnTo>
                  <a:pt x="110616" y="330580"/>
                </a:lnTo>
                <a:lnTo>
                  <a:pt x="110616" y="317499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6"/>
                </a:lnTo>
                <a:lnTo>
                  <a:pt x="32080" y="166115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7"/>
                </a:lnTo>
                <a:lnTo>
                  <a:pt x="110616" y="13207"/>
                </a:lnTo>
                <a:lnTo>
                  <a:pt x="11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4465673"/>
            <a:ext cx="1830705" cy="101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41069" algn="l"/>
              </a:tabLst>
            </a:pPr>
            <a:r>
              <a:rPr lang="en-US" sz="2800" spc="-145" dirty="0" smtClean="0">
                <a:latin typeface="Cambria Math"/>
                <a:cs typeface="Cambria Math"/>
              </a:rPr>
              <a:t>A</a:t>
            </a:r>
            <a:r>
              <a:rPr sz="3075" spc="292" baseline="27100" smtClean="0">
                <a:latin typeface="Cambria Math"/>
                <a:cs typeface="Cambria Math"/>
              </a:rPr>
              <a:t>′</a:t>
            </a:r>
            <a:r>
              <a:rPr sz="3075" baseline="27100" smtClean="0">
                <a:latin typeface="Cambria Math"/>
                <a:cs typeface="Cambria Math"/>
              </a:rPr>
              <a:t>  </a:t>
            </a: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5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962025" algn="l"/>
              </a:tabLst>
            </a:pPr>
            <a:r>
              <a:rPr lang="en-US" sz="2800" spc="50" dirty="0" smtClean="0">
                <a:latin typeface="Cambria Math"/>
                <a:cs typeface="Cambria Math"/>
              </a:rPr>
              <a:t>B</a:t>
            </a:r>
            <a:r>
              <a:rPr sz="3075" spc="292" baseline="27100" smtClean="0">
                <a:latin typeface="Cambria Math"/>
                <a:cs typeface="Cambria Math"/>
              </a:rPr>
              <a:t>′</a:t>
            </a:r>
            <a:r>
              <a:rPr sz="3075" baseline="27100" smtClean="0">
                <a:latin typeface="Cambria Math"/>
                <a:cs typeface="Cambria Math"/>
              </a:rPr>
              <a:t> </a:t>
            </a: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3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8690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10/</a:t>
            </a:r>
            <a:r>
              <a:rPr dirty="0"/>
              <a:t>1</a:t>
            </a:r>
            <a:r>
              <a:rPr spc="-5" dirty="0"/>
              <a:t>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340" y="1156995"/>
            <a:ext cx="8524240" cy="4190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b="1" spc="-265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enn</a:t>
            </a:r>
            <a:r>
              <a:rPr sz="2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Diagrams: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99"/>
              </a:lnSpc>
              <a:spcBef>
                <a:spcPts val="1870"/>
              </a:spcBef>
            </a:pPr>
            <a:r>
              <a:rPr sz="2800" spc="-5" dirty="0">
                <a:latin typeface="Times New Roman"/>
                <a:cs typeface="Times New Roman"/>
              </a:rPr>
              <a:t>Diagra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ten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relatio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betwe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n sets,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ese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agra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also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descri</a:t>
            </a:r>
            <a:r>
              <a:rPr sz="2800" spc="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e relation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hi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en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events.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enn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diag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rep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esent 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 s</a:t>
            </a:r>
            <a:r>
              <a:rPr sz="2800" spc="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events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a sa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450">
              <a:latin typeface="Times New Roman"/>
              <a:cs typeface="Times New Roman"/>
            </a:endParaRPr>
          </a:p>
          <a:p>
            <a:pPr marL="2258695">
              <a:lnSpc>
                <a:spcPct val="100000"/>
              </a:lnSpc>
              <a:tabLst>
                <a:tab pos="6043295" algn="l"/>
              </a:tabLst>
            </a:pPr>
            <a:endParaRPr sz="36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8690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12/</a:t>
            </a:r>
            <a:r>
              <a:rPr dirty="0"/>
              <a:t>1</a:t>
            </a:r>
            <a:r>
              <a:rPr spc="-5" dirty="0"/>
              <a:t>9</a:t>
            </a:r>
            <a:r>
              <a:rPr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5638800" y="4038600"/>
            <a:ext cx="1828800" cy="2057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219200" y="3962400"/>
            <a:ext cx="35052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5115" y="1698444"/>
          <a:ext cx="3037837" cy="2670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156"/>
                <a:gridCol w="2301681"/>
              </a:tblGrid>
              <a:tr h="70727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800" smtClean="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2800" spc="1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1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10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10" dirty="0"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5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6,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7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</a:tr>
              <a:tr h="75618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800" spc="190" smtClean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lang="en-US" sz="2800" spc="-5" dirty="0" smtClean="0">
                          <a:latin typeface="Cambria Math"/>
                          <a:cs typeface="Cambria Math"/>
                        </a:rPr>
                        <a:t>{</a:t>
                      </a:r>
                      <a:r>
                        <a:rPr sz="2800" spc="-5" smtClean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80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mtClean="0">
                          <a:latin typeface="Cambria Math"/>
                          <a:cs typeface="Cambria Math"/>
                        </a:rPr>
                        <a:t>7</a:t>
                      </a: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}</a:t>
                      </a:r>
                    </a:p>
                    <a:p>
                      <a:pPr marL="127635">
                        <a:lnSpc>
                          <a:spcPct val="100000"/>
                        </a:lnSpc>
                      </a:pP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</a:tr>
              <a:tr h="5790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2800" spc="235" smtClean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800" spc="1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6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</a:tr>
              <a:tr h="5307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sz="2800" spc="290" smtClean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5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07340" y="1156995"/>
            <a:ext cx="1664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4879" y="1771142"/>
            <a:ext cx="2413635" cy="330835"/>
          </a:xfrm>
          <a:custGeom>
            <a:avLst/>
            <a:gdLst/>
            <a:ahLst/>
            <a:cxnLst/>
            <a:rect l="l" t="t" r="r" b="b"/>
            <a:pathLst>
              <a:path w="2413635" h="330835">
                <a:moveTo>
                  <a:pt x="2307247" y="0"/>
                </a:moveTo>
                <a:lnTo>
                  <a:pt x="2302802" y="0"/>
                </a:lnTo>
                <a:lnTo>
                  <a:pt x="2302802" y="13208"/>
                </a:lnTo>
                <a:lnTo>
                  <a:pt x="2316569" y="14006"/>
                </a:lnTo>
                <a:lnTo>
                  <a:pt x="2328049" y="17163"/>
                </a:lnTo>
                <a:lnTo>
                  <a:pt x="2357975" y="57236"/>
                </a:lnTo>
                <a:lnTo>
                  <a:pt x="2358816" y="74205"/>
                </a:lnTo>
                <a:lnTo>
                  <a:pt x="2357690" y="86122"/>
                </a:lnTo>
                <a:lnTo>
                  <a:pt x="2352887" y="115193"/>
                </a:lnTo>
                <a:lnTo>
                  <a:pt x="2352079" y="125364"/>
                </a:lnTo>
                <a:lnTo>
                  <a:pt x="2373414" y="160147"/>
                </a:lnTo>
                <a:lnTo>
                  <a:pt x="2381288" y="163068"/>
                </a:lnTo>
                <a:lnTo>
                  <a:pt x="2379589" y="166930"/>
                </a:lnTo>
                <a:lnTo>
                  <a:pt x="2369187" y="172806"/>
                </a:lnTo>
                <a:lnTo>
                  <a:pt x="2359031" y="182197"/>
                </a:lnTo>
                <a:lnTo>
                  <a:pt x="2353808" y="192686"/>
                </a:lnTo>
                <a:lnTo>
                  <a:pt x="2352171" y="207096"/>
                </a:lnTo>
                <a:lnTo>
                  <a:pt x="2353394" y="217543"/>
                </a:lnTo>
                <a:lnTo>
                  <a:pt x="2356319" y="234345"/>
                </a:lnTo>
                <a:lnTo>
                  <a:pt x="2357717" y="244809"/>
                </a:lnTo>
                <a:lnTo>
                  <a:pt x="2358371" y="257136"/>
                </a:lnTo>
                <a:lnTo>
                  <a:pt x="2358166" y="273299"/>
                </a:lnTo>
                <a:lnTo>
                  <a:pt x="2355316" y="286297"/>
                </a:lnTo>
                <a:lnTo>
                  <a:pt x="2319717" y="316256"/>
                </a:lnTo>
                <a:lnTo>
                  <a:pt x="2305342" y="317500"/>
                </a:lnTo>
                <a:lnTo>
                  <a:pt x="2302802" y="317500"/>
                </a:lnTo>
                <a:lnTo>
                  <a:pt x="2302802" y="330581"/>
                </a:lnTo>
                <a:lnTo>
                  <a:pt x="2349589" y="323149"/>
                </a:lnTo>
                <a:lnTo>
                  <a:pt x="2381530" y="293114"/>
                </a:lnTo>
                <a:lnTo>
                  <a:pt x="2388194" y="249911"/>
                </a:lnTo>
                <a:lnTo>
                  <a:pt x="2386898" y="237533"/>
                </a:lnTo>
                <a:lnTo>
                  <a:pt x="2384336" y="224028"/>
                </a:lnTo>
                <a:lnTo>
                  <a:pt x="2381669" y="211709"/>
                </a:lnTo>
                <a:lnTo>
                  <a:pt x="2380272" y="203581"/>
                </a:lnTo>
                <a:lnTo>
                  <a:pt x="2380272" y="191389"/>
                </a:lnTo>
                <a:lnTo>
                  <a:pt x="2383066" y="184912"/>
                </a:lnTo>
                <a:lnTo>
                  <a:pt x="2389001" y="179413"/>
                </a:lnTo>
                <a:lnTo>
                  <a:pt x="2399235" y="173955"/>
                </a:lnTo>
                <a:lnTo>
                  <a:pt x="2413419" y="171831"/>
                </a:lnTo>
                <a:lnTo>
                  <a:pt x="2412432" y="157566"/>
                </a:lnTo>
                <a:lnTo>
                  <a:pt x="2398505" y="155182"/>
                </a:lnTo>
                <a:lnTo>
                  <a:pt x="2388527" y="149479"/>
                </a:lnTo>
                <a:lnTo>
                  <a:pt x="2383066" y="144526"/>
                </a:lnTo>
                <a:lnTo>
                  <a:pt x="2380272" y="138049"/>
                </a:lnTo>
                <a:lnTo>
                  <a:pt x="2380309" y="128748"/>
                </a:lnTo>
                <a:lnTo>
                  <a:pt x="2381614" y="119042"/>
                </a:lnTo>
                <a:lnTo>
                  <a:pt x="2384993" y="102396"/>
                </a:lnTo>
                <a:lnTo>
                  <a:pt x="2386897" y="91200"/>
                </a:lnTo>
                <a:lnTo>
                  <a:pt x="2387936" y="78931"/>
                </a:lnTo>
                <a:lnTo>
                  <a:pt x="2388102" y="64129"/>
                </a:lnTo>
                <a:lnTo>
                  <a:pt x="2386044" y="50110"/>
                </a:lnTo>
                <a:lnTo>
                  <a:pt x="2359151" y="12037"/>
                </a:lnTo>
                <a:lnTo>
                  <a:pt x="2322672" y="923"/>
                </a:lnTo>
                <a:lnTo>
                  <a:pt x="2307247" y="0"/>
                </a:lnTo>
                <a:close/>
              </a:path>
              <a:path w="2413635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5"/>
                </a:lnTo>
                <a:lnTo>
                  <a:pt x="33121" y="125730"/>
                </a:lnTo>
                <a:lnTo>
                  <a:pt x="33121" y="137795"/>
                </a:lnTo>
                <a:lnTo>
                  <a:pt x="30365" y="144272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3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5"/>
                </a:lnTo>
                <a:lnTo>
                  <a:pt x="30365" y="184658"/>
                </a:lnTo>
                <a:lnTo>
                  <a:pt x="33121" y="191262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1"/>
                </a:lnTo>
                <a:lnTo>
                  <a:pt x="110617" y="330581"/>
                </a:lnTo>
                <a:lnTo>
                  <a:pt x="110617" y="317500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7"/>
                </a:lnTo>
                <a:lnTo>
                  <a:pt x="32080" y="166116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123" y="3282950"/>
            <a:ext cx="1426210" cy="330835"/>
          </a:xfrm>
          <a:custGeom>
            <a:avLst/>
            <a:gdLst/>
            <a:ahLst/>
            <a:cxnLst/>
            <a:rect l="l" t="t" r="r" b="b"/>
            <a:pathLst>
              <a:path w="1426210" h="330835">
                <a:moveTo>
                  <a:pt x="1319695" y="0"/>
                </a:moveTo>
                <a:lnTo>
                  <a:pt x="1315250" y="0"/>
                </a:lnTo>
                <a:lnTo>
                  <a:pt x="1315250" y="13208"/>
                </a:lnTo>
                <a:lnTo>
                  <a:pt x="1329017" y="14006"/>
                </a:lnTo>
                <a:lnTo>
                  <a:pt x="1340497" y="17163"/>
                </a:lnTo>
                <a:lnTo>
                  <a:pt x="1370423" y="57236"/>
                </a:lnTo>
                <a:lnTo>
                  <a:pt x="1371264" y="74205"/>
                </a:lnTo>
                <a:lnTo>
                  <a:pt x="1370138" y="86122"/>
                </a:lnTo>
                <a:lnTo>
                  <a:pt x="1365335" y="115193"/>
                </a:lnTo>
                <a:lnTo>
                  <a:pt x="1364527" y="125364"/>
                </a:lnTo>
                <a:lnTo>
                  <a:pt x="1385862" y="160147"/>
                </a:lnTo>
                <a:lnTo>
                  <a:pt x="1393736" y="163068"/>
                </a:lnTo>
                <a:lnTo>
                  <a:pt x="1392037" y="166930"/>
                </a:lnTo>
                <a:lnTo>
                  <a:pt x="1381635" y="172806"/>
                </a:lnTo>
                <a:lnTo>
                  <a:pt x="1371479" y="182197"/>
                </a:lnTo>
                <a:lnTo>
                  <a:pt x="1366256" y="192686"/>
                </a:lnTo>
                <a:lnTo>
                  <a:pt x="1364619" y="207096"/>
                </a:lnTo>
                <a:lnTo>
                  <a:pt x="1365842" y="217543"/>
                </a:lnTo>
                <a:lnTo>
                  <a:pt x="1368767" y="234345"/>
                </a:lnTo>
                <a:lnTo>
                  <a:pt x="1370165" y="244809"/>
                </a:lnTo>
                <a:lnTo>
                  <a:pt x="1370819" y="257136"/>
                </a:lnTo>
                <a:lnTo>
                  <a:pt x="1370614" y="273299"/>
                </a:lnTo>
                <a:lnTo>
                  <a:pt x="1367764" y="286297"/>
                </a:lnTo>
                <a:lnTo>
                  <a:pt x="1332165" y="316256"/>
                </a:lnTo>
                <a:lnTo>
                  <a:pt x="1317790" y="317500"/>
                </a:lnTo>
                <a:lnTo>
                  <a:pt x="1315250" y="317500"/>
                </a:lnTo>
                <a:lnTo>
                  <a:pt x="1315250" y="330581"/>
                </a:lnTo>
                <a:lnTo>
                  <a:pt x="1362037" y="323149"/>
                </a:lnTo>
                <a:lnTo>
                  <a:pt x="1393978" y="293114"/>
                </a:lnTo>
                <a:lnTo>
                  <a:pt x="1400642" y="249911"/>
                </a:lnTo>
                <a:lnTo>
                  <a:pt x="1399346" y="237533"/>
                </a:lnTo>
                <a:lnTo>
                  <a:pt x="1396784" y="224028"/>
                </a:lnTo>
                <a:lnTo>
                  <a:pt x="1394117" y="211709"/>
                </a:lnTo>
                <a:lnTo>
                  <a:pt x="1392720" y="203581"/>
                </a:lnTo>
                <a:lnTo>
                  <a:pt x="1392720" y="191389"/>
                </a:lnTo>
                <a:lnTo>
                  <a:pt x="1395514" y="184912"/>
                </a:lnTo>
                <a:lnTo>
                  <a:pt x="1401449" y="179413"/>
                </a:lnTo>
                <a:lnTo>
                  <a:pt x="1411683" y="173955"/>
                </a:lnTo>
                <a:lnTo>
                  <a:pt x="1425867" y="171831"/>
                </a:lnTo>
                <a:lnTo>
                  <a:pt x="1424880" y="157566"/>
                </a:lnTo>
                <a:lnTo>
                  <a:pt x="1410953" y="155182"/>
                </a:lnTo>
                <a:lnTo>
                  <a:pt x="1400975" y="149479"/>
                </a:lnTo>
                <a:lnTo>
                  <a:pt x="1395514" y="144526"/>
                </a:lnTo>
                <a:lnTo>
                  <a:pt x="1392720" y="138049"/>
                </a:lnTo>
                <a:lnTo>
                  <a:pt x="1392757" y="128748"/>
                </a:lnTo>
                <a:lnTo>
                  <a:pt x="1394062" y="119042"/>
                </a:lnTo>
                <a:lnTo>
                  <a:pt x="1397441" y="102396"/>
                </a:lnTo>
                <a:lnTo>
                  <a:pt x="1399345" y="91200"/>
                </a:lnTo>
                <a:lnTo>
                  <a:pt x="1400384" y="78931"/>
                </a:lnTo>
                <a:lnTo>
                  <a:pt x="1400550" y="64129"/>
                </a:lnTo>
                <a:lnTo>
                  <a:pt x="1398492" y="50110"/>
                </a:lnTo>
                <a:lnTo>
                  <a:pt x="1371599" y="12037"/>
                </a:lnTo>
                <a:lnTo>
                  <a:pt x="1335120" y="923"/>
                </a:lnTo>
                <a:lnTo>
                  <a:pt x="1319695" y="0"/>
                </a:lnTo>
                <a:close/>
              </a:path>
              <a:path w="1426210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5"/>
                </a:lnTo>
                <a:lnTo>
                  <a:pt x="33121" y="125730"/>
                </a:lnTo>
                <a:lnTo>
                  <a:pt x="33121" y="137795"/>
                </a:lnTo>
                <a:lnTo>
                  <a:pt x="30365" y="144272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3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5"/>
                </a:lnTo>
                <a:lnTo>
                  <a:pt x="30365" y="184658"/>
                </a:lnTo>
                <a:lnTo>
                  <a:pt x="33121" y="191262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1"/>
                </a:lnTo>
                <a:lnTo>
                  <a:pt x="110617" y="330581"/>
                </a:lnTo>
                <a:lnTo>
                  <a:pt x="110617" y="317500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7"/>
                </a:lnTo>
                <a:lnTo>
                  <a:pt x="32080" y="166116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6883" y="3862070"/>
            <a:ext cx="1427480" cy="330835"/>
          </a:xfrm>
          <a:custGeom>
            <a:avLst/>
            <a:gdLst/>
            <a:ahLst/>
            <a:cxnLst/>
            <a:rect l="l" t="t" r="r" b="b"/>
            <a:pathLst>
              <a:path w="1427480" h="330835">
                <a:moveTo>
                  <a:pt x="1321219" y="0"/>
                </a:moveTo>
                <a:lnTo>
                  <a:pt x="1316774" y="0"/>
                </a:lnTo>
                <a:lnTo>
                  <a:pt x="1316774" y="13207"/>
                </a:lnTo>
                <a:lnTo>
                  <a:pt x="1330541" y="14006"/>
                </a:lnTo>
                <a:lnTo>
                  <a:pt x="1342021" y="17163"/>
                </a:lnTo>
                <a:lnTo>
                  <a:pt x="1371947" y="57236"/>
                </a:lnTo>
                <a:lnTo>
                  <a:pt x="1372788" y="74205"/>
                </a:lnTo>
                <a:lnTo>
                  <a:pt x="1371662" y="86122"/>
                </a:lnTo>
                <a:lnTo>
                  <a:pt x="1366859" y="115193"/>
                </a:lnTo>
                <a:lnTo>
                  <a:pt x="1366051" y="125364"/>
                </a:lnTo>
                <a:lnTo>
                  <a:pt x="1387386" y="160146"/>
                </a:lnTo>
                <a:lnTo>
                  <a:pt x="1395260" y="163067"/>
                </a:lnTo>
                <a:lnTo>
                  <a:pt x="1393561" y="166930"/>
                </a:lnTo>
                <a:lnTo>
                  <a:pt x="1383159" y="172806"/>
                </a:lnTo>
                <a:lnTo>
                  <a:pt x="1373003" y="182197"/>
                </a:lnTo>
                <a:lnTo>
                  <a:pt x="1367780" y="192686"/>
                </a:lnTo>
                <a:lnTo>
                  <a:pt x="1366143" y="207096"/>
                </a:lnTo>
                <a:lnTo>
                  <a:pt x="1367366" y="217543"/>
                </a:lnTo>
                <a:lnTo>
                  <a:pt x="1370291" y="234345"/>
                </a:lnTo>
                <a:lnTo>
                  <a:pt x="1371689" y="244809"/>
                </a:lnTo>
                <a:lnTo>
                  <a:pt x="1372343" y="257136"/>
                </a:lnTo>
                <a:lnTo>
                  <a:pt x="1372138" y="273299"/>
                </a:lnTo>
                <a:lnTo>
                  <a:pt x="1369288" y="286297"/>
                </a:lnTo>
                <a:lnTo>
                  <a:pt x="1333689" y="316256"/>
                </a:lnTo>
                <a:lnTo>
                  <a:pt x="1319314" y="317499"/>
                </a:lnTo>
                <a:lnTo>
                  <a:pt x="1316774" y="317499"/>
                </a:lnTo>
                <a:lnTo>
                  <a:pt x="1316774" y="330580"/>
                </a:lnTo>
                <a:lnTo>
                  <a:pt x="1363561" y="323149"/>
                </a:lnTo>
                <a:lnTo>
                  <a:pt x="1395502" y="293114"/>
                </a:lnTo>
                <a:lnTo>
                  <a:pt x="1402166" y="249911"/>
                </a:lnTo>
                <a:lnTo>
                  <a:pt x="1400870" y="237533"/>
                </a:lnTo>
                <a:lnTo>
                  <a:pt x="1398308" y="224027"/>
                </a:lnTo>
                <a:lnTo>
                  <a:pt x="1395641" y="211708"/>
                </a:lnTo>
                <a:lnTo>
                  <a:pt x="1394244" y="203580"/>
                </a:lnTo>
                <a:lnTo>
                  <a:pt x="1394244" y="191388"/>
                </a:lnTo>
                <a:lnTo>
                  <a:pt x="1397038" y="184911"/>
                </a:lnTo>
                <a:lnTo>
                  <a:pt x="1402973" y="179413"/>
                </a:lnTo>
                <a:lnTo>
                  <a:pt x="1413207" y="173955"/>
                </a:lnTo>
                <a:lnTo>
                  <a:pt x="1427391" y="171830"/>
                </a:lnTo>
                <a:lnTo>
                  <a:pt x="1426404" y="157566"/>
                </a:lnTo>
                <a:lnTo>
                  <a:pt x="1412477" y="155182"/>
                </a:lnTo>
                <a:lnTo>
                  <a:pt x="1402499" y="149478"/>
                </a:lnTo>
                <a:lnTo>
                  <a:pt x="1397038" y="144525"/>
                </a:lnTo>
                <a:lnTo>
                  <a:pt x="1394244" y="137921"/>
                </a:lnTo>
                <a:lnTo>
                  <a:pt x="1394281" y="128748"/>
                </a:lnTo>
                <a:lnTo>
                  <a:pt x="1395586" y="119042"/>
                </a:lnTo>
                <a:lnTo>
                  <a:pt x="1398965" y="102396"/>
                </a:lnTo>
                <a:lnTo>
                  <a:pt x="1400869" y="91200"/>
                </a:lnTo>
                <a:lnTo>
                  <a:pt x="1401908" y="78931"/>
                </a:lnTo>
                <a:lnTo>
                  <a:pt x="1402074" y="64129"/>
                </a:lnTo>
                <a:lnTo>
                  <a:pt x="1400016" y="50110"/>
                </a:lnTo>
                <a:lnTo>
                  <a:pt x="1373123" y="12037"/>
                </a:lnTo>
                <a:lnTo>
                  <a:pt x="1336644" y="923"/>
                </a:lnTo>
                <a:lnTo>
                  <a:pt x="1321219" y="0"/>
                </a:lnTo>
                <a:close/>
              </a:path>
              <a:path w="1427480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4"/>
                </a:lnTo>
                <a:lnTo>
                  <a:pt x="33121" y="125729"/>
                </a:lnTo>
                <a:lnTo>
                  <a:pt x="33121" y="137794"/>
                </a:lnTo>
                <a:lnTo>
                  <a:pt x="30365" y="144271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2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4"/>
                </a:lnTo>
                <a:lnTo>
                  <a:pt x="30365" y="184657"/>
                </a:lnTo>
                <a:lnTo>
                  <a:pt x="33121" y="191261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0"/>
                </a:lnTo>
                <a:lnTo>
                  <a:pt x="110617" y="330580"/>
                </a:lnTo>
                <a:lnTo>
                  <a:pt x="110617" y="317499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6"/>
                </a:lnTo>
                <a:lnTo>
                  <a:pt x="32080" y="166115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7"/>
                </a:lnTo>
                <a:lnTo>
                  <a:pt x="110617" y="13207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8690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13/</a:t>
            </a:r>
            <a:r>
              <a:rPr dirty="0"/>
              <a:t>1</a:t>
            </a:r>
            <a:r>
              <a:rPr spc="-5" dirty="0"/>
              <a:t>9</a:t>
            </a:r>
            <a:r>
              <a:rPr dirty="0"/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3622547" y="1414272"/>
            <a:ext cx="5292852" cy="439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838200"/>
            <a:ext cx="1664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8690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13/</a:t>
            </a:r>
            <a:r>
              <a:rPr dirty="0"/>
              <a:t>1</a:t>
            </a:r>
            <a:r>
              <a:rPr spc="-5" dirty="0"/>
              <a:t>9</a:t>
            </a:r>
            <a:r>
              <a:rPr dirty="0"/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2819400" y="3564636"/>
            <a:ext cx="3657600" cy="2759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752600"/>
            <a:ext cx="518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/>
              <a:t>A ∪ C = regions 1, 2, 3, 4, 5, and 7,</a:t>
            </a:r>
          </a:p>
          <a:p>
            <a:r>
              <a:rPr lang="en-GB" sz="2800" i="1" dirty="0" smtClean="0"/>
              <a:t>B’ ∩ A = regions 4 and 7,</a:t>
            </a:r>
          </a:p>
          <a:p>
            <a:r>
              <a:rPr lang="en-GB" sz="2800" i="1" dirty="0" smtClean="0"/>
              <a:t>A ∩ B ∩ C = region 1,</a:t>
            </a:r>
          </a:p>
          <a:p>
            <a:r>
              <a:rPr lang="en-GB" sz="2800" dirty="0" smtClean="0"/>
              <a:t>(</a:t>
            </a:r>
            <a:r>
              <a:rPr lang="en-GB" sz="2800" i="1" dirty="0" smtClean="0"/>
              <a:t>A ∪ B) ∩ C’ = regions 2, 6, and 7,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1664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5557" y="175548"/>
            <a:ext cx="315087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E</a:t>
            </a:r>
            <a:r>
              <a:rPr sz="3200" b="1" spc="-15" dirty="0">
                <a:latin typeface="Tahoma"/>
                <a:cs typeface="Tahoma"/>
              </a:rPr>
              <a:t>v</a:t>
            </a:r>
            <a:r>
              <a:rPr sz="3200" b="1" dirty="0">
                <a:latin typeface="Tahoma"/>
                <a:cs typeface="Tahoma"/>
              </a:rPr>
              <a:t>ents </a:t>
            </a:r>
            <a:r>
              <a:rPr sz="3200" b="1" spc="-10" dirty="0">
                <a:latin typeface="Tahoma"/>
                <a:cs typeface="Tahoma"/>
              </a:rPr>
              <a:t>(</a:t>
            </a:r>
            <a:r>
              <a:rPr sz="3200" b="1" spc="-5" dirty="0">
                <a:latin typeface="Tahoma"/>
                <a:cs typeface="Tahoma"/>
              </a:rPr>
              <a:t>14/</a:t>
            </a:r>
            <a:r>
              <a:rPr sz="3200" b="1" dirty="0">
                <a:latin typeface="Tahoma"/>
                <a:cs typeface="Tahoma"/>
              </a:rPr>
              <a:t>1</a:t>
            </a:r>
            <a:r>
              <a:rPr sz="3200" b="1" spc="-5" dirty="0">
                <a:latin typeface="Tahoma"/>
                <a:cs typeface="Tahoma"/>
              </a:rPr>
              <a:t>9</a:t>
            </a:r>
            <a:r>
              <a:rPr sz="3200" b="1" dirty="0">
                <a:latin typeface="Tahoma"/>
                <a:cs typeface="Tahoma"/>
              </a:rPr>
              <a:t>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1744979"/>
            <a:ext cx="6297167" cy="4037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1664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Example3: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5557" y="175548"/>
            <a:ext cx="315087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E</a:t>
            </a:r>
            <a:r>
              <a:rPr sz="3200" b="1" spc="-15" dirty="0">
                <a:latin typeface="Tahoma"/>
                <a:cs typeface="Tahoma"/>
              </a:rPr>
              <a:t>v</a:t>
            </a:r>
            <a:r>
              <a:rPr sz="3200" b="1" dirty="0">
                <a:latin typeface="Tahoma"/>
                <a:cs typeface="Tahoma"/>
              </a:rPr>
              <a:t>ents </a:t>
            </a:r>
            <a:r>
              <a:rPr sz="3200" b="1" spc="-10" dirty="0">
                <a:latin typeface="Tahoma"/>
                <a:cs typeface="Tahoma"/>
              </a:rPr>
              <a:t>(</a:t>
            </a:r>
            <a:r>
              <a:rPr sz="3200" b="1" spc="-5" dirty="0">
                <a:latin typeface="Tahoma"/>
                <a:cs typeface="Tahoma"/>
              </a:rPr>
              <a:t>15/</a:t>
            </a:r>
            <a:r>
              <a:rPr sz="3200" b="1" dirty="0">
                <a:latin typeface="Tahoma"/>
                <a:cs typeface="Tahoma"/>
              </a:rPr>
              <a:t>1</a:t>
            </a:r>
            <a:r>
              <a:rPr sz="3200" b="1" spc="-5" dirty="0">
                <a:latin typeface="Tahoma"/>
                <a:cs typeface="Tahoma"/>
              </a:rPr>
              <a:t>9</a:t>
            </a:r>
            <a:r>
              <a:rPr sz="3200" b="1" dirty="0">
                <a:latin typeface="Tahoma"/>
                <a:cs typeface="Tahoma"/>
              </a:rPr>
              <a:t>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2451" y="1708404"/>
            <a:ext cx="5460492" cy="408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83722"/>
            <a:ext cx="6848475" cy="332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 Unicode MS"/>
              <a:buChar char="➢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Chapter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1: Pr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babil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8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 Unicode MS"/>
              <a:buChar char="➢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Chapter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: 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ariables.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0"/>
              </a:spcBef>
              <a:buFont typeface="Arial Unicode MS"/>
              <a:buChar char="➢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Chapter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3: Pr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babil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ty Dist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ns.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0"/>
              </a:spcBef>
              <a:buFont typeface="Arial Unicode MS"/>
              <a:buChar char="➢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Chapter </a:t>
            </a:r>
            <a:r>
              <a:rPr sz="2800" dirty="0">
                <a:latin typeface="Times New Roman"/>
                <a:cs typeface="Times New Roman"/>
              </a:rPr>
              <a:t>4</a:t>
            </a:r>
            <a:r>
              <a:rPr sz="2800" spc="-5" dirty="0">
                <a:latin typeface="Times New Roman"/>
                <a:cs typeface="Times New Roman"/>
              </a:rPr>
              <a:t>: 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scri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tics.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0"/>
              </a:spcBef>
              <a:buFont typeface="Arial Unicode MS"/>
              <a:buChar char="➢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Chapter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5: Esti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ation (Co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ence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al).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 Unicode MS"/>
              <a:buChar char="➢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Chapter </a:t>
            </a:r>
            <a:r>
              <a:rPr sz="2800" dirty="0">
                <a:latin typeface="Times New Roman"/>
                <a:cs typeface="Times New Roman"/>
              </a:rPr>
              <a:t>6</a:t>
            </a:r>
            <a:r>
              <a:rPr sz="2800" spc="-5" dirty="0">
                <a:latin typeface="Times New Roman"/>
                <a:cs typeface="Times New Roman"/>
              </a:rPr>
              <a:t>: Hy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hesis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ests.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365">
              <a:lnSpc>
                <a:spcPct val="100000"/>
              </a:lnSpc>
            </a:pPr>
            <a:r>
              <a:rPr spc="-5" dirty="0"/>
              <a:t>Cours</a:t>
            </a:r>
            <a:r>
              <a:rPr dirty="0"/>
              <a:t>e</a:t>
            </a:r>
            <a:r>
              <a:rPr spc="-5" dirty="0"/>
              <a:t> Syllabus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6995"/>
            <a:ext cx="1664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5557" y="175548"/>
            <a:ext cx="315087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E</a:t>
            </a:r>
            <a:r>
              <a:rPr sz="3200" b="1" spc="-15" dirty="0">
                <a:latin typeface="Tahoma"/>
                <a:cs typeface="Tahoma"/>
              </a:rPr>
              <a:t>v</a:t>
            </a:r>
            <a:r>
              <a:rPr sz="3200" b="1" dirty="0">
                <a:latin typeface="Tahoma"/>
                <a:cs typeface="Tahoma"/>
              </a:rPr>
              <a:t>ents </a:t>
            </a:r>
            <a:r>
              <a:rPr sz="3200" b="1" spc="-10" dirty="0">
                <a:latin typeface="Tahoma"/>
                <a:cs typeface="Tahoma"/>
              </a:rPr>
              <a:t>(</a:t>
            </a:r>
            <a:r>
              <a:rPr sz="3200" b="1" spc="-5" dirty="0">
                <a:latin typeface="Tahoma"/>
                <a:cs typeface="Tahoma"/>
              </a:rPr>
              <a:t>16/</a:t>
            </a:r>
            <a:r>
              <a:rPr sz="3200" b="1" dirty="0">
                <a:latin typeface="Tahoma"/>
                <a:cs typeface="Tahoma"/>
              </a:rPr>
              <a:t>1</a:t>
            </a:r>
            <a:r>
              <a:rPr sz="3200" b="1" spc="-5" dirty="0">
                <a:latin typeface="Tahoma"/>
                <a:cs typeface="Tahoma"/>
              </a:rPr>
              <a:t>9</a:t>
            </a:r>
            <a:r>
              <a:rPr sz="3200" b="1" dirty="0">
                <a:latin typeface="Tahoma"/>
                <a:cs typeface="Tahoma"/>
              </a:rPr>
              <a:t>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2451" y="1719072"/>
            <a:ext cx="5527548" cy="4148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75557" y="175548"/>
            <a:ext cx="315087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E</a:t>
            </a:r>
            <a:r>
              <a:rPr sz="3200" b="1" spc="-15" dirty="0">
                <a:latin typeface="Tahoma"/>
                <a:cs typeface="Tahoma"/>
              </a:rPr>
              <a:t>v</a:t>
            </a:r>
            <a:r>
              <a:rPr sz="3200" b="1" dirty="0">
                <a:latin typeface="Tahoma"/>
                <a:cs typeface="Tahoma"/>
              </a:rPr>
              <a:t>ents </a:t>
            </a:r>
            <a:r>
              <a:rPr sz="3200" b="1" spc="-10" dirty="0">
                <a:latin typeface="Tahoma"/>
                <a:cs typeface="Tahoma"/>
              </a:rPr>
              <a:t>(</a:t>
            </a:r>
            <a:r>
              <a:rPr sz="3200" b="1" spc="-5" dirty="0">
                <a:latin typeface="Tahoma"/>
                <a:cs typeface="Tahoma"/>
              </a:rPr>
              <a:t>17/</a:t>
            </a:r>
            <a:r>
              <a:rPr sz="3200" b="1" dirty="0">
                <a:latin typeface="Tahoma"/>
                <a:cs typeface="Tahoma"/>
              </a:rPr>
              <a:t>1</a:t>
            </a:r>
            <a:r>
              <a:rPr sz="3200" b="1" spc="-5" dirty="0">
                <a:latin typeface="Tahoma"/>
                <a:cs typeface="Tahoma"/>
              </a:rPr>
              <a:t>9</a:t>
            </a:r>
            <a:r>
              <a:rPr sz="3200" b="1" dirty="0">
                <a:latin typeface="Tahoma"/>
                <a:cs typeface="Tahoma"/>
              </a:rPr>
              <a:t>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38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4478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Mutually exclusive events are those that </a:t>
            </a:r>
            <a:r>
              <a:rPr lang="en-GB" sz="2800" b="1" dirty="0" smtClean="0"/>
              <a:t>cannot happen simultaneously</a:t>
            </a:r>
            <a:r>
              <a:rPr lang="en-GB" sz="2800" dirty="0" smtClean="0"/>
              <a:t>, whereas independent events are those whose probabilities do not affect one another.</a:t>
            </a:r>
            <a:endParaRPr lang="en-GB" sz="2800" dirty="0"/>
          </a:p>
        </p:txBody>
      </p:sp>
      <p:pic>
        <p:nvPicPr>
          <p:cNvPr id="5122" name="Picture 2" descr="Difference Between Mutually Exclusive and Independent Events (with  Comparison Chart) - Key Difference"/>
          <p:cNvPicPr>
            <a:picLocks noChangeAspect="1" noChangeArrowheads="1"/>
          </p:cNvPicPr>
          <p:nvPr/>
        </p:nvPicPr>
        <p:blipFill>
          <a:blip r:embed="rId2"/>
          <a:srcRect t="17266" r="49333"/>
          <a:stretch>
            <a:fillRect/>
          </a:stretch>
        </p:blipFill>
        <p:spPr bwMode="auto">
          <a:xfrm>
            <a:off x="3505201" y="3405428"/>
            <a:ext cx="4724400" cy="244292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990600"/>
            <a:ext cx="4104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Mutually exclusive events 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525780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07340" y="914400"/>
            <a:ext cx="8529319" cy="2210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Mut</a:t>
            </a:r>
            <a:r>
              <a:rPr dirty="0"/>
              <a:t>u</a:t>
            </a:r>
            <a:r>
              <a:rPr spc="-5" dirty="0"/>
              <a:t>al</a:t>
            </a:r>
            <a:r>
              <a:rPr dirty="0"/>
              <a:t>l</a:t>
            </a:r>
            <a:r>
              <a:rPr spc="-5" dirty="0"/>
              <a:t>y Exclusi</a:t>
            </a:r>
            <a:r>
              <a:rPr dirty="0"/>
              <a:t>v</a:t>
            </a:r>
            <a:r>
              <a:rPr spc="-5" dirty="0"/>
              <a:t>e,</a:t>
            </a:r>
            <a:r>
              <a:rPr spc="-15" dirty="0"/>
              <a:t> </a:t>
            </a:r>
            <a:r>
              <a:rPr spc="-5" dirty="0"/>
              <a:t>or</a:t>
            </a:r>
            <a:r>
              <a:rPr spc="-55" dirty="0"/>
              <a:t> </a:t>
            </a:r>
            <a:r>
              <a:rPr spc="-5" dirty="0"/>
              <a:t>Disjo</a:t>
            </a:r>
            <a:r>
              <a:rPr dirty="0"/>
              <a:t>i</a:t>
            </a:r>
            <a:r>
              <a:rPr spc="-5" dirty="0"/>
              <a:t>nt:</a:t>
            </a: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b="0" spc="-204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wo</a:t>
            </a:r>
            <a:r>
              <a:rPr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events</a:t>
            </a:r>
            <a:r>
              <a:rPr b="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14" dirty="0" smtClean="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b="0" spc="13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b="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5" dirty="0" smtClean="0">
                <a:solidFill>
                  <a:srgbClr val="000000"/>
                </a:solidFill>
                <a:latin typeface="Cambria Math"/>
                <a:cs typeface="Cambria Math"/>
              </a:rPr>
              <a:t>B</a:t>
            </a:r>
            <a:r>
              <a:rPr b="0" spc="175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mut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clus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sj</a:t>
            </a:r>
            <a:r>
              <a:rPr b="0" i="1" spc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i="1" spc="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b="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b="0" spc="25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b="0" spc="-5" smtClean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b="0" spc="4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14" dirty="0" smtClean="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lang="en-US" b="0" spc="-114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 smtClean="0">
                <a:solidFill>
                  <a:srgbClr val="000000"/>
                </a:solidFill>
                <a:latin typeface="Cambria Math"/>
                <a:cs typeface="Cambria Math"/>
              </a:rPr>
              <a:t>∩</a:t>
            </a:r>
            <a:r>
              <a:rPr b="0" spc="1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b="0" spc="-15" dirty="0" smtClean="0">
                <a:solidFill>
                  <a:srgbClr val="000000"/>
                </a:solidFill>
                <a:latin typeface="Cambria Math"/>
                <a:cs typeface="Cambria Math"/>
              </a:rPr>
              <a:t>B</a:t>
            </a:r>
            <a:r>
              <a:rPr b="0" spc="24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b="0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dirty="0">
                <a:solidFill>
                  <a:srgbClr val="000000"/>
                </a:solidFill>
                <a:latin typeface="Cambria Math"/>
                <a:cs typeface="Cambria Math"/>
              </a:rPr>
              <a:t>∅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hat is,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b="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14" dirty="0" smtClean="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b="0" spc="11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0" spc="-15" dirty="0" smtClean="0">
                <a:solidFill>
                  <a:srgbClr val="000000"/>
                </a:solidFill>
                <a:latin typeface="Cambria Math"/>
                <a:cs typeface="Cambria Math"/>
              </a:rPr>
              <a:t>B</a:t>
            </a:r>
            <a:r>
              <a:rPr b="0" spc="15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have </a:t>
            </a:r>
            <a:r>
              <a:rPr dirty="0">
                <a:solidFill>
                  <a:srgbClr val="000000"/>
                </a:solidFill>
              </a:rPr>
              <a:t>n</a:t>
            </a:r>
            <a:r>
              <a:rPr spc="-5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ele</a:t>
            </a:r>
            <a:r>
              <a:rPr b="0" spc="-3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>
                <a:solidFill>
                  <a:srgbClr val="000000"/>
                </a:solidFill>
                <a:latin typeface="Times New Roman"/>
                <a:cs typeface="Times New Roman"/>
              </a:rPr>
              <a:t>ents </a:t>
            </a:r>
            <a:r>
              <a:rPr b="0" spc="-5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US" b="0" spc="10" dirty="0" smtClean="0">
                <a:solidFill>
                  <a:srgbClr val="000000"/>
                </a:solidFill>
              </a:rPr>
              <a:t> </a:t>
            </a:r>
            <a:r>
              <a:rPr b="0" spc="-15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0" spc="-5" smtClean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15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20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smtClean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1028407" y="3215894"/>
            <a:ext cx="1097280" cy="330835"/>
          </a:xfrm>
          <a:custGeom>
            <a:avLst/>
            <a:gdLst/>
            <a:ahLst/>
            <a:cxnLst/>
            <a:rect l="l" t="t" r="r" b="b"/>
            <a:pathLst>
              <a:path w="1097280" h="330835">
                <a:moveTo>
                  <a:pt x="990511" y="0"/>
                </a:moveTo>
                <a:lnTo>
                  <a:pt x="986066" y="0"/>
                </a:lnTo>
                <a:lnTo>
                  <a:pt x="986066" y="13208"/>
                </a:lnTo>
                <a:lnTo>
                  <a:pt x="999833" y="14006"/>
                </a:lnTo>
                <a:lnTo>
                  <a:pt x="1011313" y="17163"/>
                </a:lnTo>
                <a:lnTo>
                  <a:pt x="1041239" y="57236"/>
                </a:lnTo>
                <a:lnTo>
                  <a:pt x="1042080" y="74205"/>
                </a:lnTo>
                <a:lnTo>
                  <a:pt x="1040954" y="86122"/>
                </a:lnTo>
                <a:lnTo>
                  <a:pt x="1036151" y="115193"/>
                </a:lnTo>
                <a:lnTo>
                  <a:pt x="1035343" y="125364"/>
                </a:lnTo>
                <a:lnTo>
                  <a:pt x="1056678" y="160147"/>
                </a:lnTo>
                <a:lnTo>
                  <a:pt x="1064552" y="163068"/>
                </a:lnTo>
                <a:lnTo>
                  <a:pt x="1062853" y="166930"/>
                </a:lnTo>
                <a:lnTo>
                  <a:pt x="1052451" y="172806"/>
                </a:lnTo>
                <a:lnTo>
                  <a:pt x="1042295" y="182197"/>
                </a:lnTo>
                <a:lnTo>
                  <a:pt x="1037072" y="192686"/>
                </a:lnTo>
                <a:lnTo>
                  <a:pt x="1035435" y="207096"/>
                </a:lnTo>
                <a:lnTo>
                  <a:pt x="1036658" y="217543"/>
                </a:lnTo>
                <a:lnTo>
                  <a:pt x="1039583" y="234345"/>
                </a:lnTo>
                <a:lnTo>
                  <a:pt x="1040981" y="244809"/>
                </a:lnTo>
                <a:lnTo>
                  <a:pt x="1041635" y="257136"/>
                </a:lnTo>
                <a:lnTo>
                  <a:pt x="1041430" y="273299"/>
                </a:lnTo>
                <a:lnTo>
                  <a:pt x="1038580" y="286297"/>
                </a:lnTo>
                <a:lnTo>
                  <a:pt x="1002981" y="316256"/>
                </a:lnTo>
                <a:lnTo>
                  <a:pt x="988606" y="317500"/>
                </a:lnTo>
                <a:lnTo>
                  <a:pt x="986066" y="317500"/>
                </a:lnTo>
                <a:lnTo>
                  <a:pt x="986066" y="330581"/>
                </a:lnTo>
                <a:lnTo>
                  <a:pt x="1032853" y="323149"/>
                </a:lnTo>
                <a:lnTo>
                  <a:pt x="1064794" y="293114"/>
                </a:lnTo>
                <a:lnTo>
                  <a:pt x="1071458" y="249911"/>
                </a:lnTo>
                <a:lnTo>
                  <a:pt x="1070162" y="237533"/>
                </a:lnTo>
                <a:lnTo>
                  <a:pt x="1067600" y="224028"/>
                </a:lnTo>
                <a:lnTo>
                  <a:pt x="1064933" y="211709"/>
                </a:lnTo>
                <a:lnTo>
                  <a:pt x="1063536" y="203581"/>
                </a:lnTo>
                <a:lnTo>
                  <a:pt x="1063536" y="191389"/>
                </a:lnTo>
                <a:lnTo>
                  <a:pt x="1066330" y="184912"/>
                </a:lnTo>
                <a:lnTo>
                  <a:pt x="1072265" y="179413"/>
                </a:lnTo>
                <a:lnTo>
                  <a:pt x="1082499" y="173955"/>
                </a:lnTo>
                <a:lnTo>
                  <a:pt x="1096683" y="171831"/>
                </a:lnTo>
                <a:lnTo>
                  <a:pt x="1095696" y="157566"/>
                </a:lnTo>
                <a:lnTo>
                  <a:pt x="1081769" y="155182"/>
                </a:lnTo>
                <a:lnTo>
                  <a:pt x="1071791" y="149479"/>
                </a:lnTo>
                <a:lnTo>
                  <a:pt x="1066330" y="144526"/>
                </a:lnTo>
                <a:lnTo>
                  <a:pt x="1063536" y="138049"/>
                </a:lnTo>
                <a:lnTo>
                  <a:pt x="1063573" y="128748"/>
                </a:lnTo>
                <a:lnTo>
                  <a:pt x="1064878" y="119042"/>
                </a:lnTo>
                <a:lnTo>
                  <a:pt x="1068257" y="102396"/>
                </a:lnTo>
                <a:lnTo>
                  <a:pt x="1070161" y="91200"/>
                </a:lnTo>
                <a:lnTo>
                  <a:pt x="1071200" y="78931"/>
                </a:lnTo>
                <a:lnTo>
                  <a:pt x="1071366" y="64129"/>
                </a:lnTo>
                <a:lnTo>
                  <a:pt x="1069308" y="50110"/>
                </a:lnTo>
                <a:lnTo>
                  <a:pt x="1042415" y="12037"/>
                </a:lnTo>
                <a:lnTo>
                  <a:pt x="1005936" y="923"/>
                </a:lnTo>
                <a:lnTo>
                  <a:pt x="990511" y="0"/>
                </a:lnTo>
                <a:close/>
              </a:path>
              <a:path w="1097280" h="330835">
                <a:moveTo>
                  <a:pt x="110616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5"/>
                </a:lnTo>
                <a:lnTo>
                  <a:pt x="33121" y="125730"/>
                </a:lnTo>
                <a:lnTo>
                  <a:pt x="33121" y="137795"/>
                </a:lnTo>
                <a:lnTo>
                  <a:pt x="30365" y="144272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3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5"/>
                </a:lnTo>
                <a:lnTo>
                  <a:pt x="30365" y="184658"/>
                </a:lnTo>
                <a:lnTo>
                  <a:pt x="33121" y="191262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1"/>
                </a:lnTo>
                <a:lnTo>
                  <a:pt x="110616" y="330581"/>
                </a:lnTo>
                <a:lnTo>
                  <a:pt x="110616" y="317500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7"/>
                </a:lnTo>
                <a:lnTo>
                  <a:pt x="32080" y="166116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8"/>
                </a:lnTo>
                <a:lnTo>
                  <a:pt x="110616" y="13208"/>
                </a:lnTo>
                <a:lnTo>
                  <a:pt x="11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0770" y="3215894"/>
            <a:ext cx="1098550" cy="330835"/>
          </a:xfrm>
          <a:custGeom>
            <a:avLst/>
            <a:gdLst/>
            <a:ahLst/>
            <a:cxnLst/>
            <a:rect l="l" t="t" r="r" b="b"/>
            <a:pathLst>
              <a:path w="1098550" h="330835">
                <a:moveTo>
                  <a:pt x="991996" y="0"/>
                </a:moveTo>
                <a:lnTo>
                  <a:pt x="987551" y="0"/>
                </a:lnTo>
                <a:lnTo>
                  <a:pt x="987551" y="13208"/>
                </a:lnTo>
                <a:lnTo>
                  <a:pt x="1001319" y="14006"/>
                </a:lnTo>
                <a:lnTo>
                  <a:pt x="1012799" y="17163"/>
                </a:lnTo>
                <a:lnTo>
                  <a:pt x="1042725" y="57236"/>
                </a:lnTo>
                <a:lnTo>
                  <a:pt x="1043566" y="74205"/>
                </a:lnTo>
                <a:lnTo>
                  <a:pt x="1042440" y="86122"/>
                </a:lnTo>
                <a:lnTo>
                  <a:pt x="1037637" y="115193"/>
                </a:lnTo>
                <a:lnTo>
                  <a:pt x="1036829" y="125364"/>
                </a:lnTo>
                <a:lnTo>
                  <a:pt x="1058164" y="160147"/>
                </a:lnTo>
                <a:lnTo>
                  <a:pt x="1066038" y="163068"/>
                </a:lnTo>
                <a:lnTo>
                  <a:pt x="1064339" y="166930"/>
                </a:lnTo>
                <a:lnTo>
                  <a:pt x="1053937" y="172806"/>
                </a:lnTo>
                <a:lnTo>
                  <a:pt x="1043781" y="182197"/>
                </a:lnTo>
                <a:lnTo>
                  <a:pt x="1038558" y="192686"/>
                </a:lnTo>
                <a:lnTo>
                  <a:pt x="1036921" y="207096"/>
                </a:lnTo>
                <a:lnTo>
                  <a:pt x="1038144" y="217543"/>
                </a:lnTo>
                <a:lnTo>
                  <a:pt x="1041069" y="234345"/>
                </a:lnTo>
                <a:lnTo>
                  <a:pt x="1042467" y="244809"/>
                </a:lnTo>
                <a:lnTo>
                  <a:pt x="1043121" y="257136"/>
                </a:lnTo>
                <a:lnTo>
                  <a:pt x="1042916" y="273299"/>
                </a:lnTo>
                <a:lnTo>
                  <a:pt x="1040066" y="286297"/>
                </a:lnTo>
                <a:lnTo>
                  <a:pt x="1004467" y="316256"/>
                </a:lnTo>
                <a:lnTo>
                  <a:pt x="990091" y="317500"/>
                </a:lnTo>
                <a:lnTo>
                  <a:pt x="987551" y="317500"/>
                </a:lnTo>
                <a:lnTo>
                  <a:pt x="987551" y="330581"/>
                </a:lnTo>
                <a:lnTo>
                  <a:pt x="1034339" y="323149"/>
                </a:lnTo>
                <a:lnTo>
                  <a:pt x="1066279" y="293114"/>
                </a:lnTo>
                <a:lnTo>
                  <a:pt x="1072944" y="249911"/>
                </a:lnTo>
                <a:lnTo>
                  <a:pt x="1071648" y="237533"/>
                </a:lnTo>
                <a:lnTo>
                  <a:pt x="1069086" y="224028"/>
                </a:lnTo>
                <a:lnTo>
                  <a:pt x="1066418" y="211709"/>
                </a:lnTo>
                <a:lnTo>
                  <a:pt x="1065021" y="203581"/>
                </a:lnTo>
                <a:lnTo>
                  <a:pt x="1065021" y="191389"/>
                </a:lnTo>
                <a:lnTo>
                  <a:pt x="1067815" y="184912"/>
                </a:lnTo>
                <a:lnTo>
                  <a:pt x="1073751" y="179413"/>
                </a:lnTo>
                <a:lnTo>
                  <a:pt x="1083985" y="173955"/>
                </a:lnTo>
                <a:lnTo>
                  <a:pt x="1098169" y="171831"/>
                </a:lnTo>
                <a:lnTo>
                  <a:pt x="1097181" y="157566"/>
                </a:lnTo>
                <a:lnTo>
                  <a:pt x="1083255" y="155182"/>
                </a:lnTo>
                <a:lnTo>
                  <a:pt x="1073277" y="149479"/>
                </a:lnTo>
                <a:lnTo>
                  <a:pt x="1067815" y="144526"/>
                </a:lnTo>
                <a:lnTo>
                  <a:pt x="1065021" y="138049"/>
                </a:lnTo>
                <a:lnTo>
                  <a:pt x="1065059" y="128748"/>
                </a:lnTo>
                <a:lnTo>
                  <a:pt x="1066364" y="119042"/>
                </a:lnTo>
                <a:lnTo>
                  <a:pt x="1069743" y="102396"/>
                </a:lnTo>
                <a:lnTo>
                  <a:pt x="1071647" y="91200"/>
                </a:lnTo>
                <a:lnTo>
                  <a:pt x="1072686" y="78931"/>
                </a:lnTo>
                <a:lnTo>
                  <a:pt x="1072852" y="64129"/>
                </a:lnTo>
                <a:lnTo>
                  <a:pt x="1070794" y="50110"/>
                </a:lnTo>
                <a:lnTo>
                  <a:pt x="1043901" y="12037"/>
                </a:lnTo>
                <a:lnTo>
                  <a:pt x="1007422" y="923"/>
                </a:lnTo>
                <a:lnTo>
                  <a:pt x="991996" y="0"/>
                </a:lnTo>
                <a:close/>
              </a:path>
              <a:path w="1098550" h="330835">
                <a:moveTo>
                  <a:pt x="110616" y="0"/>
                </a:moveTo>
                <a:lnTo>
                  <a:pt x="64256" y="7134"/>
                </a:lnTo>
                <a:lnTo>
                  <a:pt x="32074" y="36526"/>
                </a:lnTo>
                <a:lnTo>
                  <a:pt x="25113" y="79272"/>
                </a:lnTo>
                <a:lnTo>
                  <a:pt x="26449" y="91650"/>
                </a:lnTo>
                <a:lnTo>
                  <a:pt x="28955" y="105155"/>
                </a:lnTo>
                <a:lnTo>
                  <a:pt x="31749" y="117475"/>
                </a:lnTo>
                <a:lnTo>
                  <a:pt x="33019" y="125730"/>
                </a:lnTo>
                <a:lnTo>
                  <a:pt x="33019" y="137795"/>
                </a:lnTo>
                <a:lnTo>
                  <a:pt x="30352" y="144272"/>
                </a:lnTo>
                <a:lnTo>
                  <a:pt x="24406" y="149781"/>
                </a:lnTo>
                <a:lnTo>
                  <a:pt x="14137" y="155274"/>
                </a:lnTo>
                <a:lnTo>
                  <a:pt x="0" y="157353"/>
                </a:lnTo>
                <a:lnTo>
                  <a:pt x="986" y="171617"/>
                </a:lnTo>
                <a:lnTo>
                  <a:pt x="14864" y="174001"/>
                </a:lnTo>
                <a:lnTo>
                  <a:pt x="24891" y="179705"/>
                </a:lnTo>
                <a:lnTo>
                  <a:pt x="30352" y="184658"/>
                </a:lnTo>
                <a:lnTo>
                  <a:pt x="33019" y="191262"/>
                </a:lnTo>
                <a:lnTo>
                  <a:pt x="32945" y="201098"/>
                </a:lnTo>
                <a:lnTo>
                  <a:pt x="31576" y="211004"/>
                </a:lnTo>
                <a:lnTo>
                  <a:pt x="28055" y="228147"/>
                </a:lnTo>
                <a:lnTo>
                  <a:pt x="26339" y="239045"/>
                </a:lnTo>
                <a:lnTo>
                  <a:pt x="25393" y="251414"/>
                </a:lnTo>
                <a:lnTo>
                  <a:pt x="25300" y="266812"/>
                </a:lnTo>
                <a:lnTo>
                  <a:pt x="27466" y="280805"/>
                </a:lnTo>
                <a:lnTo>
                  <a:pt x="54118" y="318593"/>
                </a:lnTo>
                <a:lnTo>
                  <a:pt x="90611" y="329657"/>
                </a:lnTo>
                <a:lnTo>
                  <a:pt x="106044" y="330581"/>
                </a:lnTo>
                <a:lnTo>
                  <a:pt x="110616" y="330581"/>
                </a:lnTo>
                <a:lnTo>
                  <a:pt x="110616" y="317500"/>
                </a:lnTo>
                <a:lnTo>
                  <a:pt x="103552" y="317393"/>
                </a:lnTo>
                <a:lnTo>
                  <a:pt x="89878" y="315436"/>
                </a:lnTo>
                <a:lnTo>
                  <a:pt x="57896" y="285883"/>
                </a:lnTo>
                <a:lnTo>
                  <a:pt x="54470" y="255093"/>
                </a:lnTo>
                <a:lnTo>
                  <a:pt x="55612" y="243166"/>
                </a:lnTo>
                <a:lnTo>
                  <a:pt x="58196" y="228147"/>
                </a:lnTo>
                <a:lnTo>
                  <a:pt x="60523" y="214072"/>
                </a:lnTo>
                <a:lnTo>
                  <a:pt x="46862" y="173736"/>
                </a:lnTo>
                <a:lnTo>
                  <a:pt x="32003" y="166116"/>
                </a:lnTo>
                <a:lnTo>
                  <a:pt x="33364" y="162403"/>
                </a:lnTo>
                <a:lnTo>
                  <a:pt x="43947" y="156565"/>
                </a:lnTo>
                <a:lnTo>
                  <a:pt x="54030" y="147430"/>
                </a:lnTo>
                <a:lnTo>
                  <a:pt x="59492" y="136928"/>
                </a:lnTo>
                <a:lnTo>
                  <a:pt x="61285" y="122751"/>
                </a:lnTo>
                <a:lnTo>
                  <a:pt x="60141" y="112420"/>
                </a:lnTo>
                <a:lnTo>
                  <a:pt x="57279" y="96065"/>
                </a:lnTo>
                <a:lnTo>
                  <a:pt x="55680" y="85392"/>
                </a:lnTo>
                <a:lnTo>
                  <a:pt x="54891" y="73227"/>
                </a:lnTo>
                <a:lnTo>
                  <a:pt x="54998" y="57569"/>
                </a:lnTo>
                <a:lnTo>
                  <a:pt x="57802" y="44546"/>
                </a:lnTo>
                <a:lnTo>
                  <a:pt x="93586" y="14425"/>
                </a:lnTo>
                <a:lnTo>
                  <a:pt x="107949" y="13208"/>
                </a:lnTo>
                <a:lnTo>
                  <a:pt x="110616" y="13208"/>
                </a:lnTo>
                <a:lnTo>
                  <a:pt x="11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3194250"/>
            <a:ext cx="171005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42010" algn="l"/>
              </a:tabLst>
            </a:pPr>
            <a:r>
              <a:rPr lang="en-US" sz="2800" spc="-114" dirty="0" smtClean="0">
                <a:latin typeface="Cambria Math"/>
                <a:cs typeface="Cambria Math"/>
              </a:rPr>
              <a:t>A </a:t>
            </a:r>
            <a:r>
              <a:rPr sz="2800" spc="19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lang="en-US" sz="2800" spc="-110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10" dirty="0" smtClean="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spc="235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1573" y="3791965"/>
            <a:ext cx="398780" cy="330835"/>
          </a:xfrm>
          <a:custGeom>
            <a:avLst/>
            <a:gdLst/>
            <a:ahLst/>
            <a:cxnLst/>
            <a:rect l="l" t="t" r="r" b="b"/>
            <a:pathLst>
              <a:path w="398780" h="330835">
                <a:moveTo>
                  <a:pt x="292481" y="0"/>
                </a:moveTo>
                <a:lnTo>
                  <a:pt x="288036" y="0"/>
                </a:lnTo>
                <a:lnTo>
                  <a:pt x="288036" y="13207"/>
                </a:lnTo>
                <a:lnTo>
                  <a:pt x="301803" y="14006"/>
                </a:lnTo>
                <a:lnTo>
                  <a:pt x="313283" y="17163"/>
                </a:lnTo>
                <a:lnTo>
                  <a:pt x="343209" y="57236"/>
                </a:lnTo>
                <a:lnTo>
                  <a:pt x="344050" y="74205"/>
                </a:lnTo>
                <a:lnTo>
                  <a:pt x="342924" y="86122"/>
                </a:lnTo>
                <a:lnTo>
                  <a:pt x="338121" y="115193"/>
                </a:lnTo>
                <a:lnTo>
                  <a:pt x="337313" y="125364"/>
                </a:lnTo>
                <a:lnTo>
                  <a:pt x="358648" y="160146"/>
                </a:lnTo>
                <a:lnTo>
                  <a:pt x="366522" y="163067"/>
                </a:lnTo>
                <a:lnTo>
                  <a:pt x="364823" y="166930"/>
                </a:lnTo>
                <a:lnTo>
                  <a:pt x="354421" y="172806"/>
                </a:lnTo>
                <a:lnTo>
                  <a:pt x="344265" y="182197"/>
                </a:lnTo>
                <a:lnTo>
                  <a:pt x="339042" y="192686"/>
                </a:lnTo>
                <a:lnTo>
                  <a:pt x="337405" y="207096"/>
                </a:lnTo>
                <a:lnTo>
                  <a:pt x="338628" y="217543"/>
                </a:lnTo>
                <a:lnTo>
                  <a:pt x="341553" y="234345"/>
                </a:lnTo>
                <a:lnTo>
                  <a:pt x="342951" y="244809"/>
                </a:lnTo>
                <a:lnTo>
                  <a:pt x="343605" y="257136"/>
                </a:lnTo>
                <a:lnTo>
                  <a:pt x="343400" y="273299"/>
                </a:lnTo>
                <a:lnTo>
                  <a:pt x="340550" y="286297"/>
                </a:lnTo>
                <a:lnTo>
                  <a:pt x="304951" y="316256"/>
                </a:lnTo>
                <a:lnTo>
                  <a:pt x="290576" y="317499"/>
                </a:lnTo>
                <a:lnTo>
                  <a:pt x="288036" y="317499"/>
                </a:lnTo>
                <a:lnTo>
                  <a:pt x="288036" y="330580"/>
                </a:lnTo>
                <a:lnTo>
                  <a:pt x="334823" y="323149"/>
                </a:lnTo>
                <a:lnTo>
                  <a:pt x="366763" y="293114"/>
                </a:lnTo>
                <a:lnTo>
                  <a:pt x="373428" y="249911"/>
                </a:lnTo>
                <a:lnTo>
                  <a:pt x="372132" y="237533"/>
                </a:lnTo>
                <a:lnTo>
                  <a:pt x="369570" y="224027"/>
                </a:lnTo>
                <a:lnTo>
                  <a:pt x="366903" y="211708"/>
                </a:lnTo>
                <a:lnTo>
                  <a:pt x="365506" y="203580"/>
                </a:lnTo>
                <a:lnTo>
                  <a:pt x="365506" y="191388"/>
                </a:lnTo>
                <a:lnTo>
                  <a:pt x="368300" y="184911"/>
                </a:lnTo>
                <a:lnTo>
                  <a:pt x="374235" y="179413"/>
                </a:lnTo>
                <a:lnTo>
                  <a:pt x="384469" y="173955"/>
                </a:lnTo>
                <a:lnTo>
                  <a:pt x="398653" y="171830"/>
                </a:lnTo>
                <a:lnTo>
                  <a:pt x="397665" y="157566"/>
                </a:lnTo>
                <a:lnTo>
                  <a:pt x="383739" y="155182"/>
                </a:lnTo>
                <a:lnTo>
                  <a:pt x="373761" y="149478"/>
                </a:lnTo>
                <a:lnTo>
                  <a:pt x="368300" y="144525"/>
                </a:lnTo>
                <a:lnTo>
                  <a:pt x="365506" y="137921"/>
                </a:lnTo>
                <a:lnTo>
                  <a:pt x="365543" y="128748"/>
                </a:lnTo>
                <a:lnTo>
                  <a:pt x="366848" y="119042"/>
                </a:lnTo>
                <a:lnTo>
                  <a:pt x="370227" y="102396"/>
                </a:lnTo>
                <a:lnTo>
                  <a:pt x="372131" y="91200"/>
                </a:lnTo>
                <a:lnTo>
                  <a:pt x="373170" y="78931"/>
                </a:lnTo>
                <a:lnTo>
                  <a:pt x="373336" y="64129"/>
                </a:lnTo>
                <a:lnTo>
                  <a:pt x="371278" y="50110"/>
                </a:lnTo>
                <a:lnTo>
                  <a:pt x="344385" y="12037"/>
                </a:lnTo>
                <a:lnTo>
                  <a:pt x="307906" y="923"/>
                </a:lnTo>
                <a:lnTo>
                  <a:pt x="292481" y="0"/>
                </a:lnTo>
                <a:close/>
              </a:path>
              <a:path w="398780" h="330835">
                <a:moveTo>
                  <a:pt x="110617" y="0"/>
                </a:moveTo>
                <a:lnTo>
                  <a:pt x="64256" y="7134"/>
                </a:lnTo>
                <a:lnTo>
                  <a:pt x="32074" y="36526"/>
                </a:lnTo>
                <a:lnTo>
                  <a:pt x="25113" y="79272"/>
                </a:lnTo>
                <a:lnTo>
                  <a:pt x="26449" y="91650"/>
                </a:lnTo>
                <a:lnTo>
                  <a:pt x="28956" y="105155"/>
                </a:lnTo>
                <a:lnTo>
                  <a:pt x="31750" y="117474"/>
                </a:lnTo>
                <a:lnTo>
                  <a:pt x="33020" y="125729"/>
                </a:lnTo>
                <a:lnTo>
                  <a:pt x="33020" y="137794"/>
                </a:lnTo>
                <a:lnTo>
                  <a:pt x="30353" y="144271"/>
                </a:lnTo>
                <a:lnTo>
                  <a:pt x="24406" y="149781"/>
                </a:lnTo>
                <a:lnTo>
                  <a:pt x="14137" y="155274"/>
                </a:lnTo>
                <a:lnTo>
                  <a:pt x="0" y="157352"/>
                </a:lnTo>
                <a:lnTo>
                  <a:pt x="986" y="171617"/>
                </a:lnTo>
                <a:lnTo>
                  <a:pt x="14864" y="174001"/>
                </a:lnTo>
                <a:lnTo>
                  <a:pt x="24892" y="179704"/>
                </a:lnTo>
                <a:lnTo>
                  <a:pt x="30353" y="184657"/>
                </a:lnTo>
                <a:lnTo>
                  <a:pt x="33020" y="191261"/>
                </a:lnTo>
                <a:lnTo>
                  <a:pt x="32945" y="201098"/>
                </a:lnTo>
                <a:lnTo>
                  <a:pt x="31576" y="211004"/>
                </a:lnTo>
                <a:lnTo>
                  <a:pt x="28055" y="228147"/>
                </a:lnTo>
                <a:lnTo>
                  <a:pt x="26339" y="239045"/>
                </a:lnTo>
                <a:lnTo>
                  <a:pt x="25393" y="251414"/>
                </a:lnTo>
                <a:lnTo>
                  <a:pt x="25300" y="266812"/>
                </a:lnTo>
                <a:lnTo>
                  <a:pt x="27466" y="280805"/>
                </a:lnTo>
                <a:lnTo>
                  <a:pt x="54118" y="318593"/>
                </a:lnTo>
                <a:lnTo>
                  <a:pt x="90611" y="329657"/>
                </a:lnTo>
                <a:lnTo>
                  <a:pt x="106045" y="330580"/>
                </a:lnTo>
                <a:lnTo>
                  <a:pt x="110617" y="330580"/>
                </a:lnTo>
                <a:lnTo>
                  <a:pt x="110617" y="317499"/>
                </a:lnTo>
                <a:lnTo>
                  <a:pt x="103552" y="317393"/>
                </a:lnTo>
                <a:lnTo>
                  <a:pt x="89878" y="315436"/>
                </a:lnTo>
                <a:lnTo>
                  <a:pt x="57896" y="285883"/>
                </a:lnTo>
                <a:lnTo>
                  <a:pt x="54470" y="255093"/>
                </a:lnTo>
                <a:lnTo>
                  <a:pt x="55612" y="243166"/>
                </a:lnTo>
                <a:lnTo>
                  <a:pt x="58196" y="228147"/>
                </a:lnTo>
                <a:lnTo>
                  <a:pt x="60523" y="214072"/>
                </a:lnTo>
                <a:lnTo>
                  <a:pt x="46863" y="173735"/>
                </a:lnTo>
                <a:lnTo>
                  <a:pt x="32004" y="166115"/>
                </a:lnTo>
                <a:lnTo>
                  <a:pt x="33364" y="162403"/>
                </a:lnTo>
                <a:lnTo>
                  <a:pt x="43947" y="156565"/>
                </a:lnTo>
                <a:lnTo>
                  <a:pt x="54030" y="147430"/>
                </a:lnTo>
                <a:lnTo>
                  <a:pt x="59492" y="136928"/>
                </a:lnTo>
                <a:lnTo>
                  <a:pt x="61285" y="122751"/>
                </a:lnTo>
                <a:lnTo>
                  <a:pt x="60141" y="112420"/>
                </a:lnTo>
                <a:lnTo>
                  <a:pt x="57279" y="96065"/>
                </a:lnTo>
                <a:lnTo>
                  <a:pt x="55680" y="85392"/>
                </a:lnTo>
                <a:lnTo>
                  <a:pt x="54891" y="73227"/>
                </a:lnTo>
                <a:lnTo>
                  <a:pt x="54998" y="57569"/>
                </a:lnTo>
                <a:lnTo>
                  <a:pt x="57802" y="44546"/>
                </a:lnTo>
                <a:lnTo>
                  <a:pt x="93586" y="14425"/>
                </a:lnTo>
                <a:lnTo>
                  <a:pt x="107950" y="13207"/>
                </a:lnTo>
                <a:lnTo>
                  <a:pt x="110617" y="13207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72970" y="3184795"/>
            <a:ext cx="24384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>
              <a:lnSpc>
                <a:spcPct val="100000"/>
              </a:lnSpc>
              <a:tabLst>
                <a:tab pos="1568450" algn="l"/>
              </a:tabLst>
            </a:pPr>
            <a:r>
              <a:rPr sz="2800" spc="-5">
                <a:latin typeface="Times New Roman"/>
                <a:cs typeface="Times New Roman"/>
              </a:rPr>
              <a:t>and</a:t>
            </a:r>
            <a:r>
              <a:rPr sz="2800" spc="5">
                <a:latin typeface="Times New Roman"/>
                <a:cs typeface="Times New Roman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spc="235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3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5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8690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11/</a:t>
            </a:r>
            <a:r>
              <a:rPr dirty="0"/>
              <a:t>1</a:t>
            </a:r>
            <a:r>
              <a:rPr spc="-5" dirty="0"/>
              <a:t>9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(3/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385316"/>
            <a:ext cx="6787896" cy="1357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5267" y="3200400"/>
            <a:ext cx="4027931" cy="2337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43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(4/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150876" y="1143000"/>
            <a:ext cx="8842248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44</a:t>
            </a:fld>
            <a:endParaRPr spc="-5" dirty="0"/>
          </a:p>
        </p:txBody>
      </p:sp>
      <p:sp>
        <p:nvSpPr>
          <p:cNvPr id="7" name="Rectangle 6"/>
          <p:cNvSpPr/>
          <p:nvPr/>
        </p:nvSpPr>
        <p:spPr>
          <a:xfrm>
            <a:off x="1934622" y="4114800"/>
            <a:ext cx="5867400" cy="1524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02022" y="487680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</a:t>
            </a:r>
            <a:endParaRPr lang="en-GB" sz="2800" b="1" i="1" dirty="0"/>
          </a:p>
        </p:txBody>
      </p:sp>
      <p:sp>
        <p:nvSpPr>
          <p:cNvPr id="9" name="Oval 8"/>
          <p:cNvSpPr/>
          <p:nvPr/>
        </p:nvSpPr>
        <p:spPr>
          <a:xfrm>
            <a:off x="2087022" y="4495800"/>
            <a:ext cx="9906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A1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230022" y="4495800"/>
            <a:ext cx="9906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A2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4449222" y="4495800"/>
            <a:ext cx="9906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506622" y="4495800"/>
            <a:ext cx="9906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05429" y="45968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….</a:t>
            </a:r>
            <a:endParaRPr lang="en-GB" sz="32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799" y="2819400"/>
            <a:ext cx="6944139" cy="12192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715000"/>
            <a:ext cx="7863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ifference Between Mutually Exclusive and Independent Events (with  Comparison Chart) - Key Difference"/>
          <p:cNvPicPr>
            <a:picLocks noChangeAspect="1" noChangeArrowheads="1"/>
          </p:cNvPicPr>
          <p:nvPr/>
        </p:nvPicPr>
        <p:blipFill>
          <a:blip r:embed="rId2"/>
          <a:srcRect l="49333" t="16000"/>
          <a:stretch>
            <a:fillRect/>
          </a:stretch>
        </p:blipFill>
        <p:spPr bwMode="auto">
          <a:xfrm>
            <a:off x="3429000" y="3048000"/>
            <a:ext cx="5297714" cy="2781302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4075557" y="175548"/>
            <a:ext cx="315087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E</a:t>
            </a:r>
            <a:r>
              <a:rPr sz="3200" b="1" spc="-15" dirty="0">
                <a:latin typeface="Tahoma"/>
                <a:cs typeface="Tahoma"/>
              </a:rPr>
              <a:t>v</a:t>
            </a:r>
            <a:r>
              <a:rPr sz="3200" b="1" dirty="0">
                <a:latin typeface="Tahoma"/>
                <a:cs typeface="Tahoma"/>
              </a:rPr>
              <a:t>ents </a:t>
            </a:r>
            <a:r>
              <a:rPr sz="3200" b="1" spc="-10" dirty="0">
                <a:latin typeface="Tahoma"/>
                <a:cs typeface="Tahoma"/>
              </a:rPr>
              <a:t>(</a:t>
            </a:r>
            <a:r>
              <a:rPr sz="3200" b="1" spc="-5" dirty="0">
                <a:latin typeface="Tahoma"/>
                <a:cs typeface="Tahoma"/>
              </a:rPr>
              <a:t>17/</a:t>
            </a:r>
            <a:r>
              <a:rPr sz="3200" b="1" dirty="0">
                <a:latin typeface="Tahoma"/>
                <a:cs typeface="Tahoma"/>
              </a:rPr>
              <a:t>1</a:t>
            </a:r>
            <a:r>
              <a:rPr sz="3200" b="1" spc="-5" dirty="0">
                <a:latin typeface="Tahoma"/>
                <a:cs typeface="Tahoma"/>
              </a:rPr>
              <a:t>9</a:t>
            </a:r>
            <a:r>
              <a:rPr sz="3200" b="1" dirty="0">
                <a:latin typeface="Tahoma"/>
                <a:cs typeface="Tahoma"/>
              </a:rPr>
              <a:t>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38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4478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Two sets are non-mutually exclusive </a:t>
            </a:r>
            <a:r>
              <a:rPr lang="en-GB" sz="2800" b="1" dirty="0" smtClean="0"/>
              <a:t>if they share common elements</a:t>
            </a:r>
            <a:r>
              <a:rPr lang="en-GB" sz="2800" dirty="0" smtClean="0"/>
              <a:t>. ... Non-mutually exclusive events can make calculating probability more complex.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04800" y="990600"/>
            <a:ext cx="483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Non-mutually exclusive events 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525780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5115" y="1698445"/>
          <a:ext cx="3037837" cy="1911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156"/>
                <a:gridCol w="2301681"/>
              </a:tblGrid>
              <a:tr h="51124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800" spc="220" smtClean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2800" spc="1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1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10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10" dirty="0"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5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6,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7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</a:tr>
              <a:tr h="54659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800" spc="190" smtClean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spc="-5" dirty="0">
                          <a:latin typeface="Cambria Math"/>
                          <a:cs typeface="Cambria Math"/>
                        </a:rPr>
                        <a:t>5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7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</a:tr>
              <a:tr h="4185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2800" spc="235" smtClean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800" spc="1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2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</a:tr>
              <a:tr h="4065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sz="2800" spc="290" smtClean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800" spc="-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800" dirty="0">
                          <a:latin typeface="Cambria Math"/>
                          <a:cs typeface="Cambria Math"/>
                        </a:rPr>
                        <a:t>6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07340" y="1156995"/>
            <a:ext cx="1664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Example6: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4879" y="1771142"/>
            <a:ext cx="2413635" cy="330835"/>
          </a:xfrm>
          <a:custGeom>
            <a:avLst/>
            <a:gdLst/>
            <a:ahLst/>
            <a:cxnLst/>
            <a:rect l="l" t="t" r="r" b="b"/>
            <a:pathLst>
              <a:path w="2413635" h="330835">
                <a:moveTo>
                  <a:pt x="2307247" y="0"/>
                </a:moveTo>
                <a:lnTo>
                  <a:pt x="2302802" y="0"/>
                </a:lnTo>
                <a:lnTo>
                  <a:pt x="2302802" y="13208"/>
                </a:lnTo>
                <a:lnTo>
                  <a:pt x="2316569" y="14006"/>
                </a:lnTo>
                <a:lnTo>
                  <a:pt x="2328049" y="17163"/>
                </a:lnTo>
                <a:lnTo>
                  <a:pt x="2357975" y="57236"/>
                </a:lnTo>
                <a:lnTo>
                  <a:pt x="2358816" y="74205"/>
                </a:lnTo>
                <a:lnTo>
                  <a:pt x="2357690" y="86122"/>
                </a:lnTo>
                <a:lnTo>
                  <a:pt x="2352887" y="115193"/>
                </a:lnTo>
                <a:lnTo>
                  <a:pt x="2352079" y="125364"/>
                </a:lnTo>
                <a:lnTo>
                  <a:pt x="2373414" y="160147"/>
                </a:lnTo>
                <a:lnTo>
                  <a:pt x="2381288" y="163068"/>
                </a:lnTo>
                <a:lnTo>
                  <a:pt x="2379589" y="166930"/>
                </a:lnTo>
                <a:lnTo>
                  <a:pt x="2369187" y="172806"/>
                </a:lnTo>
                <a:lnTo>
                  <a:pt x="2359031" y="182197"/>
                </a:lnTo>
                <a:lnTo>
                  <a:pt x="2353808" y="192686"/>
                </a:lnTo>
                <a:lnTo>
                  <a:pt x="2352171" y="207096"/>
                </a:lnTo>
                <a:lnTo>
                  <a:pt x="2353394" y="217543"/>
                </a:lnTo>
                <a:lnTo>
                  <a:pt x="2356319" y="234345"/>
                </a:lnTo>
                <a:lnTo>
                  <a:pt x="2357717" y="244809"/>
                </a:lnTo>
                <a:lnTo>
                  <a:pt x="2358371" y="257136"/>
                </a:lnTo>
                <a:lnTo>
                  <a:pt x="2358166" y="273299"/>
                </a:lnTo>
                <a:lnTo>
                  <a:pt x="2355316" y="286297"/>
                </a:lnTo>
                <a:lnTo>
                  <a:pt x="2319717" y="316256"/>
                </a:lnTo>
                <a:lnTo>
                  <a:pt x="2305342" y="317500"/>
                </a:lnTo>
                <a:lnTo>
                  <a:pt x="2302802" y="317500"/>
                </a:lnTo>
                <a:lnTo>
                  <a:pt x="2302802" y="330581"/>
                </a:lnTo>
                <a:lnTo>
                  <a:pt x="2349589" y="323149"/>
                </a:lnTo>
                <a:lnTo>
                  <a:pt x="2381530" y="293114"/>
                </a:lnTo>
                <a:lnTo>
                  <a:pt x="2388194" y="249911"/>
                </a:lnTo>
                <a:lnTo>
                  <a:pt x="2386898" y="237533"/>
                </a:lnTo>
                <a:lnTo>
                  <a:pt x="2384336" y="224028"/>
                </a:lnTo>
                <a:lnTo>
                  <a:pt x="2381669" y="211709"/>
                </a:lnTo>
                <a:lnTo>
                  <a:pt x="2380272" y="203581"/>
                </a:lnTo>
                <a:lnTo>
                  <a:pt x="2380272" y="191389"/>
                </a:lnTo>
                <a:lnTo>
                  <a:pt x="2383066" y="184912"/>
                </a:lnTo>
                <a:lnTo>
                  <a:pt x="2389001" y="179413"/>
                </a:lnTo>
                <a:lnTo>
                  <a:pt x="2399235" y="173955"/>
                </a:lnTo>
                <a:lnTo>
                  <a:pt x="2413419" y="171831"/>
                </a:lnTo>
                <a:lnTo>
                  <a:pt x="2412432" y="157566"/>
                </a:lnTo>
                <a:lnTo>
                  <a:pt x="2398505" y="155182"/>
                </a:lnTo>
                <a:lnTo>
                  <a:pt x="2388527" y="149479"/>
                </a:lnTo>
                <a:lnTo>
                  <a:pt x="2383066" y="144526"/>
                </a:lnTo>
                <a:lnTo>
                  <a:pt x="2380272" y="138049"/>
                </a:lnTo>
                <a:lnTo>
                  <a:pt x="2380309" y="128748"/>
                </a:lnTo>
                <a:lnTo>
                  <a:pt x="2381614" y="119042"/>
                </a:lnTo>
                <a:lnTo>
                  <a:pt x="2384993" y="102396"/>
                </a:lnTo>
                <a:lnTo>
                  <a:pt x="2386897" y="91200"/>
                </a:lnTo>
                <a:lnTo>
                  <a:pt x="2387936" y="78931"/>
                </a:lnTo>
                <a:lnTo>
                  <a:pt x="2388102" y="64129"/>
                </a:lnTo>
                <a:lnTo>
                  <a:pt x="2386044" y="50110"/>
                </a:lnTo>
                <a:lnTo>
                  <a:pt x="2359151" y="12037"/>
                </a:lnTo>
                <a:lnTo>
                  <a:pt x="2322672" y="923"/>
                </a:lnTo>
                <a:lnTo>
                  <a:pt x="2307247" y="0"/>
                </a:lnTo>
                <a:close/>
              </a:path>
              <a:path w="2413635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5"/>
                </a:lnTo>
                <a:lnTo>
                  <a:pt x="33121" y="125730"/>
                </a:lnTo>
                <a:lnTo>
                  <a:pt x="33121" y="137795"/>
                </a:lnTo>
                <a:lnTo>
                  <a:pt x="30365" y="144272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3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5"/>
                </a:lnTo>
                <a:lnTo>
                  <a:pt x="30365" y="184658"/>
                </a:lnTo>
                <a:lnTo>
                  <a:pt x="33121" y="191262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1"/>
                </a:lnTo>
                <a:lnTo>
                  <a:pt x="110617" y="330581"/>
                </a:lnTo>
                <a:lnTo>
                  <a:pt x="110617" y="317500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7"/>
                </a:lnTo>
                <a:lnTo>
                  <a:pt x="32080" y="166116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407" y="2259965"/>
            <a:ext cx="1755139" cy="330835"/>
          </a:xfrm>
          <a:custGeom>
            <a:avLst/>
            <a:gdLst/>
            <a:ahLst/>
            <a:cxnLst/>
            <a:rect l="l" t="t" r="r" b="b"/>
            <a:pathLst>
              <a:path w="1755139" h="330835">
                <a:moveTo>
                  <a:pt x="1648879" y="0"/>
                </a:moveTo>
                <a:lnTo>
                  <a:pt x="1644434" y="0"/>
                </a:lnTo>
                <a:lnTo>
                  <a:pt x="1644434" y="13208"/>
                </a:lnTo>
                <a:lnTo>
                  <a:pt x="1658201" y="14006"/>
                </a:lnTo>
                <a:lnTo>
                  <a:pt x="1669681" y="17163"/>
                </a:lnTo>
                <a:lnTo>
                  <a:pt x="1699607" y="57236"/>
                </a:lnTo>
                <a:lnTo>
                  <a:pt x="1700448" y="74205"/>
                </a:lnTo>
                <a:lnTo>
                  <a:pt x="1699322" y="86122"/>
                </a:lnTo>
                <a:lnTo>
                  <a:pt x="1694519" y="115193"/>
                </a:lnTo>
                <a:lnTo>
                  <a:pt x="1693711" y="125364"/>
                </a:lnTo>
                <a:lnTo>
                  <a:pt x="1715046" y="160147"/>
                </a:lnTo>
                <a:lnTo>
                  <a:pt x="1722920" y="163068"/>
                </a:lnTo>
                <a:lnTo>
                  <a:pt x="1721221" y="166930"/>
                </a:lnTo>
                <a:lnTo>
                  <a:pt x="1710819" y="172806"/>
                </a:lnTo>
                <a:lnTo>
                  <a:pt x="1700663" y="182197"/>
                </a:lnTo>
                <a:lnTo>
                  <a:pt x="1695440" y="192686"/>
                </a:lnTo>
                <a:lnTo>
                  <a:pt x="1693803" y="207096"/>
                </a:lnTo>
                <a:lnTo>
                  <a:pt x="1695026" y="217543"/>
                </a:lnTo>
                <a:lnTo>
                  <a:pt x="1697951" y="234345"/>
                </a:lnTo>
                <a:lnTo>
                  <a:pt x="1699349" y="244809"/>
                </a:lnTo>
                <a:lnTo>
                  <a:pt x="1700003" y="257136"/>
                </a:lnTo>
                <a:lnTo>
                  <a:pt x="1699798" y="273299"/>
                </a:lnTo>
                <a:lnTo>
                  <a:pt x="1696948" y="286297"/>
                </a:lnTo>
                <a:lnTo>
                  <a:pt x="1661349" y="316256"/>
                </a:lnTo>
                <a:lnTo>
                  <a:pt x="1646974" y="317500"/>
                </a:lnTo>
                <a:lnTo>
                  <a:pt x="1644434" y="317500"/>
                </a:lnTo>
                <a:lnTo>
                  <a:pt x="1644434" y="330581"/>
                </a:lnTo>
                <a:lnTo>
                  <a:pt x="1691221" y="323149"/>
                </a:lnTo>
                <a:lnTo>
                  <a:pt x="1723162" y="293114"/>
                </a:lnTo>
                <a:lnTo>
                  <a:pt x="1729826" y="249911"/>
                </a:lnTo>
                <a:lnTo>
                  <a:pt x="1728530" y="237533"/>
                </a:lnTo>
                <a:lnTo>
                  <a:pt x="1725968" y="224028"/>
                </a:lnTo>
                <a:lnTo>
                  <a:pt x="1723301" y="211709"/>
                </a:lnTo>
                <a:lnTo>
                  <a:pt x="1721904" y="203581"/>
                </a:lnTo>
                <a:lnTo>
                  <a:pt x="1721904" y="191389"/>
                </a:lnTo>
                <a:lnTo>
                  <a:pt x="1724698" y="184912"/>
                </a:lnTo>
                <a:lnTo>
                  <a:pt x="1730633" y="179413"/>
                </a:lnTo>
                <a:lnTo>
                  <a:pt x="1740867" y="173955"/>
                </a:lnTo>
                <a:lnTo>
                  <a:pt x="1755051" y="171831"/>
                </a:lnTo>
                <a:lnTo>
                  <a:pt x="1754064" y="157566"/>
                </a:lnTo>
                <a:lnTo>
                  <a:pt x="1740137" y="155182"/>
                </a:lnTo>
                <a:lnTo>
                  <a:pt x="1730159" y="149479"/>
                </a:lnTo>
                <a:lnTo>
                  <a:pt x="1724698" y="144526"/>
                </a:lnTo>
                <a:lnTo>
                  <a:pt x="1721904" y="138049"/>
                </a:lnTo>
                <a:lnTo>
                  <a:pt x="1721941" y="128748"/>
                </a:lnTo>
                <a:lnTo>
                  <a:pt x="1723246" y="119042"/>
                </a:lnTo>
                <a:lnTo>
                  <a:pt x="1726625" y="102396"/>
                </a:lnTo>
                <a:lnTo>
                  <a:pt x="1728529" y="91200"/>
                </a:lnTo>
                <a:lnTo>
                  <a:pt x="1729568" y="78931"/>
                </a:lnTo>
                <a:lnTo>
                  <a:pt x="1729734" y="64129"/>
                </a:lnTo>
                <a:lnTo>
                  <a:pt x="1727676" y="50110"/>
                </a:lnTo>
                <a:lnTo>
                  <a:pt x="1700783" y="12037"/>
                </a:lnTo>
                <a:lnTo>
                  <a:pt x="1664304" y="923"/>
                </a:lnTo>
                <a:lnTo>
                  <a:pt x="1648879" y="0"/>
                </a:lnTo>
                <a:close/>
              </a:path>
              <a:path w="1755139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5"/>
                </a:lnTo>
                <a:lnTo>
                  <a:pt x="33121" y="125730"/>
                </a:lnTo>
                <a:lnTo>
                  <a:pt x="33121" y="137795"/>
                </a:lnTo>
                <a:lnTo>
                  <a:pt x="30365" y="144272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3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5"/>
                </a:lnTo>
                <a:lnTo>
                  <a:pt x="30365" y="184658"/>
                </a:lnTo>
                <a:lnTo>
                  <a:pt x="33121" y="191262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1"/>
                </a:lnTo>
                <a:lnTo>
                  <a:pt x="110617" y="330581"/>
                </a:lnTo>
                <a:lnTo>
                  <a:pt x="110617" y="317500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7"/>
                </a:lnTo>
                <a:lnTo>
                  <a:pt x="32080" y="166116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123" y="3282950"/>
            <a:ext cx="767715" cy="330835"/>
          </a:xfrm>
          <a:custGeom>
            <a:avLst/>
            <a:gdLst/>
            <a:ahLst/>
            <a:cxnLst/>
            <a:rect l="l" t="t" r="r" b="b"/>
            <a:pathLst>
              <a:path w="767714" h="330835">
                <a:moveTo>
                  <a:pt x="661327" y="0"/>
                </a:moveTo>
                <a:lnTo>
                  <a:pt x="656882" y="0"/>
                </a:lnTo>
                <a:lnTo>
                  <a:pt x="656882" y="13208"/>
                </a:lnTo>
                <a:lnTo>
                  <a:pt x="670649" y="14006"/>
                </a:lnTo>
                <a:lnTo>
                  <a:pt x="682129" y="17163"/>
                </a:lnTo>
                <a:lnTo>
                  <a:pt x="712055" y="57236"/>
                </a:lnTo>
                <a:lnTo>
                  <a:pt x="712896" y="74205"/>
                </a:lnTo>
                <a:lnTo>
                  <a:pt x="711770" y="86122"/>
                </a:lnTo>
                <a:lnTo>
                  <a:pt x="706967" y="115193"/>
                </a:lnTo>
                <a:lnTo>
                  <a:pt x="706159" y="125364"/>
                </a:lnTo>
                <a:lnTo>
                  <a:pt x="727494" y="160147"/>
                </a:lnTo>
                <a:lnTo>
                  <a:pt x="735368" y="163068"/>
                </a:lnTo>
                <a:lnTo>
                  <a:pt x="733669" y="166930"/>
                </a:lnTo>
                <a:lnTo>
                  <a:pt x="723267" y="172806"/>
                </a:lnTo>
                <a:lnTo>
                  <a:pt x="713111" y="182197"/>
                </a:lnTo>
                <a:lnTo>
                  <a:pt x="707888" y="192686"/>
                </a:lnTo>
                <a:lnTo>
                  <a:pt x="706251" y="207096"/>
                </a:lnTo>
                <a:lnTo>
                  <a:pt x="707474" y="217543"/>
                </a:lnTo>
                <a:lnTo>
                  <a:pt x="710399" y="234345"/>
                </a:lnTo>
                <a:lnTo>
                  <a:pt x="711797" y="244809"/>
                </a:lnTo>
                <a:lnTo>
                  <a:pt x="712451" y="257136"/>
                </a:lnTo>
                <a:lnTo>
                  <a:pt x="712246" y="273299"/>
                </a:lnTo>
                <a:lnTo>
                  <a:pt x="709396" y="286297"/>
                </a:lnTo>
                <a:lnTo>
                  <a:pt x="673797" y="316256"/>
                </a:lnTo>
                <a:lnTo>
                  <a:pt x="659422" y="317500"/>
                </a:lnTo>
                <a:lnTo>
                  <a:pt x="656882" y="317500"/>
                </a:lnTo>
                <a:lnTo>
                  <a:pt x="656882" y="330581"/>
                </a:lnTo>
                <a:lnTo>
                  <a:pt x="703669" y="323149"/>
                </a:lnTo>
                <a:lnTo>
                  <a:pt x="735610" y="293114"/>
                </a:lnTo>
                <a:lnTo>
                  <a:pt x="742274" y="249911"/>
                </a:lnTo>
                <a:lnTo>
                  <a:pt x="740978" y="237533"/>
                </a:lnTo>
                <a:lnTo>
                  <a:pt x="738416" y="224028"/>
                </a:lnTo>
                <a:lnTo>
                  <a:pt x="735749" y="211709"/>
                </a:lnTo>
                <a:lnTo>
                  <a:pt x="734352" y="203581"/>
                </a:lnTo>
                <a:lnTo>
                  <a:pt x="734352" y="191389"/>
                </a:lnTo>
                <a:lnTo>
                  <a:pt x="737146" y="184912"/>
                </a:lnTo>
                <a:lnTo>
                  <a:pt x="743081" y="179413"/>
                </a:lnTo>
                <a:lnTo>
                  <a:pt x="753315" y="173955"/>
                </a:lnTo>
                <a:lnTo>
                  <a:pt x="767499" y="171831"/>
                </a:lnTo>
                <a:lnTo>
                  <a:pt x="766512" y="157566"/>
                </a:lnTo>
                <a:lnTo>
                  <a:pt x="752585" y="155182"/>
                </a:lnTo>
                <a:lnTo>
                  <a:pt x="742607" y="149479"/>
                </a:lnTo>
                <a:lnTo>
                  <a:pt x="737146" y="144526"/>
                </a:lnTo>
                <a:lnTo>
                  <a:pt x="734352" y="138049"/>
                </a:lnTo>
                <a:lnTo>
                  <a:pt x="734389" y="128748"/>
                </a:lnTo>
                <a:lnTo>
                  <a:pt x="735694" y="119042"/>
                </a:lnTo>
                <a:lnTo>
                  <a:pt x="739073" y="102396"/>
                </a:lnTo>
                <a:lnTo>
                  <a:pt x="740977" y="91200"/>
                </a:lnTo>
                <a:lnTo>
                  <a:pt x="742016" y="78931"/>
                </a:lnTo>
                <a:lnTo>
                  <a:pt x="742182" y="64129"/>
                </a:lnTo>
                <a:lnTo>
                  <a:pt x="740124" y="50110"/>
                </a:lnTo>
                <a:lnTo>
                  <a:pt x="713231" y="12037"/>
                </a:lnTo>
                <a:lnTo>
                  <a:pt x="676752" y="923"/>
                </a:lnTo>
                <a:lnTo>
                  <a:pt x="661327" y="0"/>
                </a:lnTo>
                <a:close/>
              </a:path>
              <a:path w="767714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5"/>
                </a:lnTo>
                <a:lnTo>
                  <a:pt x="33121" y="125730"/>
                </a:lnTo>
                <a:lnTo>
                  <a:pt x="33121" y="137795"/>
                </a:lnTo>
                <a:lnTo>
                  <a:pt x="30365" y="144272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3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5"/>
                </a:lnTo>
                <a:lnTo>
                  <a:pt x="30365" y="184658"/>
                </a:lnTo>
                <a:lnTo>
                  <a:pt x="33121" y="191262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1"/>
                </a:lnTo>
                <a:lnTo>
                  <a:pt x="110617" y="330581"/>
                </a:lnTo>
                <a:lnTo>
                  <a:pt x="110617" y="317500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7"/>
                </a:lnTo>
                <a:lnTo>
                  <a:pt x="32080" y="166116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6883" y="2819400"/>
            <a:ext cx="769620" cy="330835"/>
          </a:xfrm>
          <a:custGeom>
            <a:avLst/>
            <a:gdLst/>
            <a:ahLst/>
            <a:cxnLst/>
            <a:rect l="l" t="t" r="r" b="b"/>
            <a:pathLst>
              <a:path w="769619" h="330835">
                <a:moveTo>
                  <a:pt x="662851" y="0"/>
                </a:moveTo>
                <a:lnTo>
                  <a:pt x="658406" y="0"/>
                </a:lnTo>
                <a:lnTo>
                  <a:pt x="658406" y="13207"/>
                </a:lnTo>
                <a:lnTo>
                  <a:pt x="672173" y="14006"/>
                </a:lnTo>
                <a:lnTo>
                  <a:pt x="683653" y="17163"/>
                </a:lnTo>
                <a:lnTo>
                  <a:pt x="713579" y="57236"/>
                </a:lnTo>
                <a:lnTo>
                  <a:pt x="714420" y="74205"/>
                </a:lnTo>
                <a:lnTo>
                  <a:pt x="713294" y="86122"/>
                </a:lnTo>
                <a:lnTo>
                  <a:pt x="708491" y="115193"/>
                </a:lnTo>
                <a:lnTo>
                  <a:pt x="707683" y="125364"/>
                </a:lnTo>
                <a:lnTo>
                  <a:pt x="729018" y="160146"/>
                </a:lnTo>
                <a:lnTo>
                  <a:pt x="736892" y="163067"/>
                </a:lnTo>
                <a:lnTo>
                  <a:pt x="735193" y="166930"/>
                </a:lnTo>
                <a:lnTo>
                  <a:pt x="724791" y="172806"/>
                </a:lnTo>
                <a:lnTo>
                  <a:pt x="714635" y="182197"/>
                </a:lnTo>
                <a:lnTo>
                  <a:pt x="709412" y="192686"/>
                </a:lnTo>
                <a:lnTo>
                  <a:pt x="707775" y="207096"/>
                </a:lnTo>
                <a:lnTo>
                  <a:pt x="708998" y="217543"/>
                </a:lnTo>
                <a:lnTo>
                  <a:pt x="711923" y="234345"/>
                </a:lnTo>
                <a:lnTo>
                  <a:pt x="713321" y="244809"/>
                </a:lnTo>
                <a:lnTo>
                  <a:pt x="713975" y="257136"/>
                </a:lnTo>
                <a:lnTo>
                  <a:pt x="713770" y="273299"/>
                </a:lnTo>
                <a:lnTo>
                  <a:pt x="710920" y="286297"/>
                </a:lnTo>
                <a:lnTo>
                  <a:pt x="675321" y="316256"/>
                </a:lnTo>
                <a:lnTo>
                  <a:pt x="660946" y="317499"/>
                </a:lnTo>
                <a:lnTo>
                  <a:pt x="658406" y="317499"/>
                </a:lnTo>
                <a:lnTo>
                  <a:pt x="658406" y="330580"/>
                </a:lnTo>
                <a:lnTo>
                  <a:pt x="705193" y="323149"/>
                </a:lnTo>
                <a:lnTo>
                  <a:pt x="737134" y="293114"/>
                </a:lnTo>
                <a:lnTo>
                  <a:pt x="743798" y="249911"/>
                </a:lnTo>
                <a:lnTo>
                  <a:pt x="742502" y="237533"/>
                </a:lnTo>
                <a:lnTo>
                  <a:pt x="739940" y="224027"/>
                </a:lnTo>
                <a:lnTo>
                  <a:pt x="737273" y="211708"/>
                </a:lnTo>
                <a:lnTo>
                  <a:pt x="735876" y="203580"/>
                </a:lnTo>
                <a:lnTo>
                  <a:pt x="735876" y="191388"/>
                </a:lnTo>
                <a:lnTo>
                  <a:pt x="738670" y="184911"/>
                </a:lnTo>
                <a:lnTo>
                  <a:pt x="744605" y="179413"/>
                </a:lnTo>
                <a:lnTo>
                  <a:pt x="754839" y="173955"/>
                </a:lnTo>
                <a:lnTo>
                  <a:pt x="769023" y="171830"/>
                </a:lnTo>
                <a:lnTo>
                  <a:pt x="768036" y="157566"/>
                </a:lnTo>
                <a:lnTo>
                  <a:pt x="754109" y="155182"/>
                </a:lnTo>
                <a:lnTo>
                  <a:pt x="744131" y="149478"/>
                </a:lnTo>
                <a:lnTo>
                  <a:pt x="738670" y="144525"/>
                </a:lnTo>
                <a:lnTo>
                  <a:pt x="735876" y="137921"/>
                </a:lnTo>
                <a:lnTo>
                  <a:pt x="735913" y="128748"/>
                </a:lnTo>
                <a:lnTo>
                  <a:pt x="737218" y="119042"/>
                </a:lnTo>
                <a:lnTo>
                  <a:pt x="740597" y="102396"/>
                </a:lnTo>
                <a:lnTo>
                  <a:pt x="742501" y="91200"/>
                </a:lnTo>
                <a:lnTo>
                  <a:pt x="743540" y="78931"/>
                </a:lnTo>
                <a:lnTo>
                  <a:pt x="743706" y="64129"/>
                </a:lnTo>
                <a:lnTo>
                  <a:pt x="741648" y="50110"/>
                </a:lnTo>
                <a:lnTo>
                  <a:pt x="714755" y="12037"/>
                </a:lnTo>
                <a:lnTo>
                  <a:pt x="678276" y="923"/>
                </a:lnTo>
                <a:lnTo>
                  <a:pt x="662851" y="0"/>
                </a:lnTo>
                <a:close/>
              </a:path>
              <a:path w="769619" h="330835">
                <a:moveTo>
                  <a:pt x="110617" y="0"/>
                </a:moveTo>
                <a:lnTo>
                  <a:pt x="64341" y="7132"/>
                </a:lnTo>
                <a:lnTo>
                  <a:pt x="32150" y="36526"/>
                </a:lnTo>
                <a:lnTo>
                  <a:pt x="25185" y="79274"/>
                </a:lnTo>
                <a:lnTo>
                  <a:pt x="26511" y="91651"/>
                </a:lnTo>
                <a:lnTo>
                  <a:pt x="29044" y="105155"/>
                </a:lnTo>
                <a:lnTo>
                  <a:pt x="31762" y="117474"/>
                </a:lnTo>
                <a:lnTo>
                  <a:pt x="33121" y="125729"/>
                </a:lnTo>
                <a:lnTo>
                  <a:pt x="33121" y="137794"/>
                </a:lnTo>
                <a:lnTo>
                  <a:pt x="30365" y="144271"/>
                </a:lnTo>
                <a:lnTo>
                  <a:pt x="24410" y="149774"/>
                </a:lnTo>
                <a:lnTo>
                  <a:pt x="14193" y="155273"/>
                </a:lnTo>
                <a:lnTo>
                  <a:pt x="0" y="157352"/>
                </a:lnTo>
                <a:lnTo>
                  <a:pt x="976" y="171616"/>
                </a:lnTo>
                <a:lnTo>
                  <a:pt x="14910" y="174000"/>
                </a:lnTo>
                <a:lnTo>
                  <a:pt x="24879" y="179704"/>
                </a:lnTo>
                <a:lnTo>
                  <a:pt x="30365" y="184657"/>
                </a:lnTo>
                <a:lnTo>
                  <a:pt x="33121" y="191261"/>
                </a:lnTo>
                <a:lnTo>
                  <a:pt x="33042" y="201098"/>
                </a:lnTo>
                <a:lnTo>
                  <a:pt x="31636" y="211003"/>
                </a:lnTo>
                <a:lnTo>
                  <a:pt x="28130" y="228142"/>
                </a:lnTo>
                <a:lnTo>
                  <a:pt x="26402" y="239041"/>
                </a:lnTo>
                <a:lnTo>
                  <a:pt x="25463" y="251409"/>
                </a:lnTo>
                <a:lnTo>
                  <a:pt x="25376" y="266803"/>
                </a:lnTo>
                <a:lnTo>
                  <a:pt x="27541" y="280799"/>
                </a:lnTo>
                <a:lnTo>
                  <a:pt x="54191" y="318589"/>
                </a:lnTo>
                <a:lnTo>
                  <a:pt x="90679" y="329657"/>
                </a:lnTo>
                <a:lnTo>
                  <a:pt x="106108" y="330580"/>
                </a:lnTo>
                <a:lnTo>
                  <a:pt x="110617" y="330580"/>
                </a:lnTo>
                <a:lnTo>
                  <a:pt x="110617" y="317499"/>
                </a:lnTo>
                <a:lnTo>
                  <a:pt x="103623" y="317394"/>
                </a:lnTo>
                <a:lnTo>
                  <a:pt x="89943" y="315437"/>
                </a:lnTo>
                <a:lnTo>
                  <a:pt x="57950" y="285878"/>
                </a:lnTo>
                <a:lnTo>
                  <a:pt x="54560" y="255082"/>
                </a:lnTo>
                <a:lnTo>
                  <a:pt x="55690" y="243154"/>
                </a:lnTo>
                <a:lnTo>
                  <a:pt x="60553" y="214060"/>
                </a:lnTo>
                <a:lnTo>
                  <a:pt x="61378" y="203939"/>
                </a:lnTo>
                <a:lnTo>
                  <a:pt x="40055" y="169036"/>
                </a:lnTo>
                <a:lnTo>
                  <a:pt x="32080" y="166115"/>
                </a:lnTo>
                <a:lnTo>
                  <a:pt x="33396" y="162419"/>
                </a:lnTo>
                <a:lnTo>
                  <a:pt x="43982" y="156578"/>
                </a:lnTo>
                <a:lnTo>
                  <a:pt x="54045" y="147428"/>
                </a:lnTo>
                <a:lnTo>
                  <a:pt x="59535" y="136927"/>
                </a:lnTo>
                <a:lnTo>
                  <a:pt x="61323" y="122760"/>
                </a:lnTo>
                <a:lnTo>
                  <a:pt x="60173" y="112431"/>
                </a:lnTo>
                <a:lnTo>
                  <a:pt x="57307" y="96083"/>
                </a:lnTo>
                <a:lnTo>
                  <a:pt x="55755" y="85405"/>
                </a:lnTo>
                <a:lnTo>
                  <a:pt x="54976" y="73240"/>
                </a:lnTo>
                <a:lnTo>
                  <a:pt x="55076" y="57583"/>
                </a:lnTo>
                <a:lnTo>
                  <a:pt x="57854" y="44555"/>
                </a:lnTo>
                <a:lnTo>
                  <a:pt x="93646" y="14426"/>
                </a:lnTo>
                <a:lnTo>
                  <a:pt x="108013" y="13207"/>
                </a:lnTo>
                <a:lnTo>
                  <a:pt x="110617" y="13207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8690">
              <a:lnSpc>
                <a:spcPct val="100000"/>
              </a:lnSpc>
            </a:pPr>
            <a:r>
              <a:rPr spc="-5" dirty="0"/>
              <a:t>E</a:t>
            </a:r>
            <a:r>
              <a:rPr spc="-15" dirty="0"/>
              <a:t>v</a:t>
            </a:r>
            <a:r>
              <a:rPr dirty="0"/>
              <a:t>ents </a:t>
            </a:r>
            <a:r>
              <a:rPr spc="-10" dirty="0"/>
              <a:t>(</a:t>
            </a:r>
            <a:r>
              <a:rPr spc="-5" dirty="0"/>
              <a:t>18/</a:t>
            </a:r>
            <a:r>
              <a:rPr dirty="0"/>
              <a:t>1</a:t>
            </a:r>
            <a:r>
              <a:rPr spc="-5" dirty="0"/>
              <a:t>9</a:t>
            </a:r>
            <a:r>
              <a:rPr dirty="0"/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3622547" y="1414272"/>
            <a:ext cx="5292852" cy="462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95927" y="3315273"/>
            <a:ext cx="253174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 Math"/>
                <a:cs typeface="Cambria Math"/>
              </a:rPr>
              <a:t>1</a:t>
            </a:r>
            <a:endParaRPr sz="1800">
              <a:latin typeface="Cambria Math"/>
              <a:cs typeface="Cambria Math"/>
            </a:endParaRPr>
          </a:p>
          <a:p>
            <a:pPr marR="5080" algn="r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latin typeface="Cambria Math"/>
                <a:cs typeface="Cambria Math"/>
              </a:rPr>
              <a:t>4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36260" y="4117532"/>
            <a:ext cx="152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 Math"/>
                <a:cs typeface="Cambria Math"/>
              </a:rPr>
              <a:t>2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8807" y="4876103"/>
            <a:ext cx="152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 Math"/>
                <a:cs typeface="Cambria Math"/>
              </a:rPr>
              <a:t>5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0147" y="4927029"/>
            <a:ext cx="152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 Math"/>
                <a:cs typeface="Cambria Math"/>
              </a:rPr>
              <a:t>7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2242" y="4302190"/>
            <a:ext cx="152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 Math"/>
                <a:cs typeface="Cambria Math"/>
              </a:rPr>
              <a:t>6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3987225"/>
            <a:ext cx="17700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 smtClean="0">
                <a:solidFill>
                  <a:srgbClr val="FF0000"/>
                </a:solidFill>
              </a:rPr>
              <a:t>A ∩ C = </a:t>
            </a:r>
            <a:r>
              <a:rPr lang="el-GR" sz="3200" i="1" dirty="0" smtClean="0">
                <a:solidFill>
                  <a:srgbClr val="FF0000"/>
                </a:solidFill>
              </a:rPr>
              <a:t>φ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r>
              <a:rPr lang="en-GB" sz="3200" i="1" dirty="0" smtClean="0">
                <a:solidFill>
                  <a:srgbClr val="FF0000"/>
                </a:solidFill>
              </a:rPr>
              <a:t>A ∪ B = A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(1/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463039"/>
            <a:ext cx="7347204" cy="137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6979" y="2971800"/>
            <a:ext cx="4130040" cy="2837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47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(2/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193547" y="990600"/>
            <a:ext cx="8756904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48</a:t>
            </a:fld>
            <a:endParaRPr spc="-5" dirty="0"/>
          </a:p>
        </p:txBody>
      </p:sp>
      <p:pic>
        <p:nvPicPr>
          <p:cNvPr id="44034" name="Picture 2" descr="Sets: Unions and Intersections | Geometry Quiz - Quiziz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116103"/>
            <a:ext cx="3267075" cy="315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(5/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974601" y="176872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485" y="0"/>
                </a:moveTo>
                <a:lnTo>
                  <a:pt x="356734" y="15077"/>
                </a:lnTo>
                <a:lnTo>
                  <a:pt x="368559" y="20380"/>
                </a:lnTo>
                <a:lnTo>
                  <a:pt x="379364" y="26979"/>
                </a:lnTo>
                <a:lnTo>
                  <a:pt x="405827" y="54893"/>
                </a:lnTo>
                <a:lnTo>
                  <a:pt x="424111" y="98727"/>
                </a:lnTo>
                <a:lnTo>
                  <a:pt x="430235" y="137219"/>
                </a:lnTo>
                <a:lnTo>
                  <a:pt x="431388" y="167269"/>
                </a:lnTo>
                <a:lnTo>
                  <a:pt x="430919" y="181406"/>
                </a:lnTo>
                <a:lnTo>
                  <a:pt x="425893" y="220478"/>
                </a:lnTo>
                <a:lnTo>
                  <a:pt x="410191" y="266149"/>
                </a:lnTo>
                <a:lnTo>
                  <a:pt x="385960" y="296859"/>
                </a:lnTo>
                <a:lnTo>
                  <a:pt x="352294" y="315595"/>
                </a:lnTo>
                <a:lnTo>
                  <a:pt x="364585" y="326553"/>
                </a:lnTo>
                <a:lnTo>
                  <a:pt x="399366" y="309300"/>
                </a:lnTo>
                <a:lnTo>
                  <a:pt x="426845" y="282516"/>
                </a:lnTo>
                <a:lnTo>
                  <a:pt x="449377" y="239797"/>
                </a:lnTo>
                <a:lnTo>
                  <a:pt x="460038" y="189559"/>
                </a:lnTo>
                <a:lnTo>
                  <a:pt x="461356" y="160412"/>
                </a:lnTo>
                <a:lnTo>
                  <a:pt x="460830" y="147280"/>
                </a:lnTo>
                <a:lnTo>
                  <a:pt x="451661" y="97816"/>
                </a:lnTo>
                <a:lnTo>
                  <a:pt x="436469" y="62425"/>
                </a:lnTo>
                <a:lnTo>
                  <a:pt x="412814" y="30879"/>
                </a:lnTo>
                <a:lnTo>
                  <a:pt x="381457" y="9147"/>
                </a:lnTo>
                <a:lnTo>
                  <a:pt x="369378" y="4037"/>
                </a:lnTo>
                <a:lnTo>
                  <a:pt x="356485" y="0"/>
                </a:lnTo>
                <a:close/>
              </a:path>
              <a:path w="461644" h="328930">
                <a:moveTo>
                  <a:pt x="104860" y="0"/>
                </a:moveTo>
                <a:lnTo>
                  <a:pt x="66976" y="16815"/>
                </a:lnTo>
                <a:lnTo>
                  <a:pt x="38703" y="42959"/>
                </a:lnTo>
                <a:lnTo>
                  <a:pt x="16388" y="78300"/>
                </a:lnTo>
                <a:lnTo>
                  <a:pt x="2995" y="126070"/>
                </a:lnTo>
                <a:lnTo>
                  <a:pt x="0" y="168659"/>
                </a:lnTo>
                <a:lnTo>
                  <a:pt x="513" y="181811"/>
                </a:lnTo>
                <a:lnTo>
                  <a:pt x="9593" y="231362"/>
                </a:lnTo>
                <a:lnTo>
                  <a:pt x="24729" y="266730"/>
                </a:lnTo>
                <a:lnTo>
                  <a:pt x="48395" y="298156"/>
                </a:lnTo>
                <a:lnTo>
                  <a:pt x="79816" y="319800"/>
                </a:lnTo>
                <a:lnTo>
                  <a:pt x="104860" y="328930"/>
                </a:lnTo>
                <a:lnTo>
                  <a:pt x="104495" y="313979"/>
                </a:lnTo>
                <a:lnTo>
                  <a:pt x="92780" y="308669"/>
                </a:lnTo>
                <a:lnTo>
                  <a:pt x="82061" y="302035"/>
                </a:lnTo>
                <a:lnTo>
                  <a:pt x="55728" y="273872"/>
                </a:lnTo>
                <a:lnTo>
                  <a:pt x="37334" y="229330"/>
                </a:lnTo>
                <a:lnTo>
                  <a:pt x="31137" y="190837"/>
                </a:lnTo>
                <a:lnTo>
                  <a:pt x="29958" y="161497"/>
                </a:lnTo>
                <a:lnTo>
                  <a:pt x="30314" y="147385"/>
                </a:lnTo>
                <a:lnTo>
                  <a:pt x="35162" y="108249"/>
                </a:lnTo>
                <a:lnTo>
                  <a:pt x="51163" y="62267"/>
                </a:lnTo>
                <a:lnTo>
                  <a:pt x="75526" y="31951"/>
                </a:lnTo>
                <a:lnTo>
                  <a:pt x="109546" y="13335"/>
                </a:lnTo>
                <a:lnTo>
                  <a:pt x="10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4030" y="1768729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4" h="328930">
                <a:moveTo>
                  <a:pt x="370176" y="0"/>
                </a:moveTo>
                <a:lnTo>
                  <a:pt x="370425" y="15077"/>
                </a:lnTo>
                <a:lnTo>
                  <a:pt x="382249" y="20380"/>
                </a:lnTo>
                <a:lnTo>
                  <a:pt x="393054" y="26979"/>
                </a:lnTo>
                <a:lnTo>
                  <a:pt x="419517" y="54893"/>
                </a:lnTo>
                <a:lnTo>
                  <a:pt x="437801" y="98727"/>
                </a:lnTo>
                <a:lnTo>
                  <a:pt x="443925" y="137219"/>
                </a:lnTo>
                <a:lnTo>
                  <a:pt x="445079" y="167269"/>
                </a:lnTo>
                <a:lnTo>
                  <a:pt x="444610" y="181406"/>
                </a:lnTo>
                <a:lnTo>
                  <a:pt x="439584" y="220478"/>
                </a:lnTo>
                <a:lnTo>
                  <a:pt x="423882" y="266149"/>
                </a:lnTo>
                <a:lnTo>
                  <a:pt x="399651" y="296859"/>
                </a:lnTo>
                <a:lnTo>
                  <a:pt x="365985" y="315595"/>
                </a:lnTo>
                <a:lnTo>
                  <a:pt x="378275" y="326553"/>
                </a:lnTo>
                <a:lnTo>
                  <a:pt x="413056" y="309300"/>
                </a:lnTo>
                <a:lnTo>
                  <a:pt x="440535" y="282516"/>
                </a:lnTo>
                <a:lnTo>
                  <a:pt x="463068" y="239797"/>
                </a:lnTo>
                <a:lnTo>
                  <a:pt x="473729" y="189559"/>
                </a:lnTo>
                <a:lnTo>
                  <a:pt x="475047" y="160412"/>
                </a:lnTo>
                <a:lnTo>
                  <a:pt x="474521" y="147280"/>
                </a:lnTo>
                <a:lnTo>
                  <a:pt x="465352" y="97816"/>
                </a:lnTo>
                <a:lnTo>
                  <a:pt x="450159" y="62425"/>
                </a:lnTo>
                <a:lnTo>
                  <a:pt x="426504" y="30879"/>
                </a:lnTo>
                <a:lnTo>
                  <a:pt x="395148" y="9147"/>
                </a:lnTo>
                <a:lnTo>
                  <a:pt x="383069" y="4037"/>
                </a:lnTo>
                <a:lnTo>
                  <a:pt x="370176" y="0"/>
                </a:lnTo>
                <a:close/>
              </a:path>
              <a:path w="475614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426" y="176872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30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601726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5765" algn="l"/>
                <a:tab pos="783590" algn="l"/>
                <a:tab pos="1259205" algn="l"/>
                <a:tab pos="2494915" algn="l"/>
                <a:tab pos="2873375" algn="l"/>
                <a:tab pos="3362960" algn="l"/>
                <a:tab pos="4521200" algn="l"/>
                <a:tab pos="4899025" algn="l"/>
              </a:tabLst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lang="en-US" sz="2800" spc="-114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spc="150" dirty="0" smtClean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.3 </a:t>
            </a:r>
            <a:r>
              <a:rPr lang="en-US"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spc="150" dirty="0" smtClean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.2 </a:t>
            </a:r>
            <a:r>
              <a:rPr lang="en-US" sz="2800" spc="-5" dirty="0" smtClean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 smtClean="0">
                <a:latin typeface="Cambria Math"/>
                <a:cs typeface="Cambria Math"/>
              </a:rPr>
              <a:t>𝑃</a:t>
            </a:r>
            <a:r>
              <a:rPr sz="2800" dirty="0" smtClean="0">
                <a:latin typeface="Cambria Math"/>
                <a:cs typeface="Cambria Math"/>
              </a:rPr>
              <a:t>	</a:t>
            </a:r>
            <a:r>
              <a:rPr lang="en-US" sz="2800" dirty="0" smtClean="0">
                <a:latin typeface="Cambria Math"/>
                <a:cs typeface="Cambria Math"/>
              </a:rPr>
              <a:t>A </a:t>
            </a:r>
            <a:r>
              <a:rPr sz="2800" spc="-5" dirty="0" smtClean="0">
                <a:latin typeface="Cambria Math"/>
                <a:cs typeface="Cambria Math"/>
              </a:rPr>
              <a:t>∩</a:t>
            </a:r>
            <a:r>
              <a:rPr lang="en-US" sz="2800" spc="-5" dirty="0" smtClean="0">
                <a:latin typeface="Cambria Math"/>
                <a:cs typeface="Cambria Math"/>
              </a:rPr>
              <a:t> B 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ties: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789" y="1736741"/>
            <a:ext cx="24314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855" algn="l"/>
              </a:tabLst>
            </a:pP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spc="160" dirty="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49</a:t>
            </a:fld>
            <a:endParaRPr spc="-5" dirty="0"/>
          </a:p>
        </p:txBody>
      </p:sp>
      <p:sp>
        <p:nvSpPr>
          <p:cNvPr id="21" name="Rectangle 20"/>
          <p:cNvSpPr/>
          <p:nvPr/>
        </p:nvSpPr>
        <p:spPr>
          <a:xfrm>
            <a:off x="304800" y="2971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/>
              <a:t>1)𝑃(𝐴</a:t>
            </a:r>
            <a:r>
              <a:rPr lang="en-GB" sz="3600" b="1" baseline="30000" dirty="0" smtClean="0"/>
              <a:t>c</a:t>
            </a:r>
            <a:r>
              <a:rPr lang="en-GB" sz="3600" dirty="0" smtClean="0"/>
              <a:t>)</a:t>
            </a:r>
          </a:p>
          <a:p>
            <a:r>
              <a:rPr lang="en-GB" sz="3600" dirty="0" smtClean="0"/>
              <a:t>2)𝑃(𝐴∪𝐵) </a:t>
            </a:r>
          </a:p>
          <a:p>
            <a:r>
              <a:rPr lang="en-GB" sz="3600" dirty="0" smtClean="0"/>
              <a:t>3)𝑃(𝐴</a:t>
            </a:r>
            <a:r>
              <a:rPr lang="en-GB" sz="3600" b="1" baseline="30000" dirty="0" smtClean="0"/>
              <a:t>c</a:t>
            </a:r>
            <a:r>
              <a:rPr lang="en-GB" sz="3600" dirty="0" smtClean="0"/>
              <a:t>∩𝐵)</a:t>
            </a:r>
          </a:p>
          <a:p>
            <a:r>
              <a:rPr lang="en-GB" sz="3600" dirty="0" smtClean="0"/>
              <a:t>4)𝑃[(𝐴∪𝐵)</a:t>
            </a:r>
            <a:r>
              <a:rPr lang="en-GB" sz="3600" b="1" baseline="30000" dirty="0" smtClean="0"/>
              <a:t>c</a:t>
            </a:r>
            <a:r>
              <a:rPr lang="en-GB" sz="3600" dirty="0" smtClean="0"/>
              <a:t>]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83590"/>
            <a:ext cx="5603240" cy="396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Sa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 </a:t>
            </a:r>
            <a:r>
              <a:rPr sz="2800" spc="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pace.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Eve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echn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q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es.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ob</a:t>
            </a:r>
            <a:r>
              <a:rPr sz="2800" spc="-5" dirty="0">
                <a:latin typeface="Times New Roman"/>
                <a:cs typeface="Times New Roman"/>
              </a:rPr>
              <a:t>ab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 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Ad</a:t>
            </a:r>
            <a:r>
              <a:rPr sz="2800" spc="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Ru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8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epe</a:t>
            </a:r>
            <a:r>
              <a:rPr sz="2800" dirty="0">
                <a:latin typeface="Times New Roman"/>
                <a:cs typeface="Times New Roman"/>
              </a:rPr>
              <a:t>nd</a:t>
            </a:r>
            <a:r>
              <a:rPr sz="2800" spc="-5" dirty="0">
                <a:latin typeface="Times New Roman"/>
                <a:cs typeface="Times New Roman"/>
              </a:rPr>
              <a:t>ence,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P</a:t>
            </a:r>
            <a:r>
              <a:rPr sz="2800" dirty="0">
                <a:latin typeface="Times New Roman"/>
                <a:cs typeface="Times New Roman"/>
              </a:rPr>
              <a:t>rodu</a:t>
            </a:r>
            <a:r>
              <a:rPr sz="2800" spc="-5" dirty="0">
                <a:latin typeface="Times New Roman"/>
                <a:cs typeface="Times New Roman"/>
              </a:rPr>
              <a:t>ct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Ru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Baye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’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Rule.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1160">
              <a:lnSpc>
                <a:spcPct val="100000"/>
              </a:lnSpc>
            </a:pPr>
            <a:r>
              <a:rPr spc="-5" dirty="0"/>
              <a:t>Chapte</a:t>
            </a:r>
            <a:r>
              <a:rPr dirty="0"/>
              <a:t>r</a:t>
            </a:r>
            <a:r>
              <a:rPr spc="-10" dirty="0"/>
              <a:t> </a:t>
            </a:r>
            <a:r>
              <a:rPr spc="-5" dirty="0"/>
              <a:t>1</a:t>
            </a:r>
            <a:r>
              <a:rPr dirty="0"/>
              <a:t>:</a:t>
            </a:r>
            <a:r>
              <a:rPr spc="-15" dirty="0"/>
              <a:t> </a:t>
            </a:r>
            <a:r>
              <a:rPr spc="-5" dirty="0"/>
              <a:t>Probabilit</a:t>
            </a:r>
            <a:r>
              <a:rPr dirty="0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(6/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57746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smtClean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fld id="{81D60167-4931-47E6-BA6A-407CBD079E47}" type="slidenum">
              <a:rPr spc="-5" dirty="0"/>
              <a:pPr marL="127000">
                <a:lnSpc>
                  <a:spcPct val="100000"/>
                </a:lnSpc>
              </a:pPr>
              <a:t>50</a:t>
            </a:fld>
            <a:endParaRPr spc="-5" dirty="0"/>
          </a:p>
        </p:txBody>
      </p:sp>
      <p:sp>
        <p:nvSpPr>
          <p:cNvPr id="17" name="Rectangle 16"/>
          <p:cNvSpPr/>
          <p:nvPr/>
        </p:nvSpPr>
        <p:spPr>
          <a:xfrm>
            <a:off x="381000" y="31242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1</a:t>
            </a:r>
            <a:r>
              <a:rPr lang="en-GB" sz="3600" dirty="0"/>
              <a:t>)</a:t>
            </a:r>
            <a:r>
              <a:rPr lang="en-GB" sz="3600" dirty="0" smtClean="0"/>
              <a:t>𝑃(𝐴</a:t>
            </a:r>
            <a:r>
              <a:rPr lang="en-GB" sz="3600" b="1" baseline="30000" dirty="0" smtClean="0"/>
              <a:t>c</a:t>
            </a:r>
            <a:r>
              <a:rPr lang="en-GB" sz="3600" dirty="0" smtClean="0"/>
              <a:t>) = 1</a:t>
            </a:r>
            <a:r>
              <a:rPr lang="en-GB" sz="3600" dirty="0"/>
              <a:t>−</a:t>
            </a:r>
            <a:r>
              <a:rPr lang="en-GB" sz="3600" dirty="0" smtClean="0"/>
              <a:t>𝑃𝐴 = 1</a:t>
            </a:r>
            <a:r>
              <a:rPr lang="en-GB" sz="3600" dirty="0"/>
              <a:t>−</a:t>
            </a:r>
            <a:r>
              <a:rPr lang="en-GB" sz="3600" dirty="0" smtClean="0"/>
              <a:t>0.3 = 0.7</a:t>
            </a:r>
            <a:endParaRPr lang="en-GB" sz="3600" dirty="0"/>
          </a:p>
          <a:p>
            <a:r>
              <a:rPr lang="en-GB" sz="3600" dirty="0" smtClean="0"/>
              <a:t>2)𝑃(𝐴∪𝐵) = 0.3+0.2−0.1 = 0.4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04800" y="18288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If 𝑃(𝐴)=</a:t>
            </a:r>
            <a:r>
              <a:rPr lang="en-GB" sz="3200" dirty="0"/>
              <a:t>0.3</a:t>
            </a:r>
            <a:r>
              <a:rPr lang="en-GB" sz="3200" dirty="0" smtClean="0"/>
              <a:t>, 𝑃(𝐵)=0.2, 𝑃(𝐴</a:t>
            </a:r>
            <a:r>
              <a:rPr lang="en-GB" sz="3200" dirty="0"/>
              <a:t>∩</a:t>
            </a:r>
            <a:r>
              <a:rPr lang="en-GB" sz="3200" dirty="0" smtClean="0"/>
              <a:t>𝐵)=0.1 determine </a:t>
            </a:r>
            <a:r>
              <a:rPr lang="en-GB" sz="3200" dirty="0"/>
              <a:t>the following probabilities</a:t>
            </a:r>
            <a:r>
              <a:rPr lang="en-GB" sz="3200" dirty="0" smtClean="0"/>
              <a:t>: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(7/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974601" y="176872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485" y="0"/>
                </a:moveTo>
                <a:lnTo>
                  <a:pt x="356734" y="15077"/>
                </a:lnTo>
                <a:lnTo>
                  <a:pt x="368559" y="20380"/>
                </a:lnTo>
                <a:lnTo>
                  <a:pt x="379364" y="26979"/>
                </a:lnTo>
                <a:lnTo>
                  <a:pt x="405827" y="54893"/>
                </a:lnTo>
                <a:lnTo>
                  <a:pt x="424111" y="98727"/>
                </a:lnTo>
                <a:lnTo>
                  <a:pt x="430235" y="137219"/>
                </a:lnTo>
                <a:lnTo>
                  <a:pt x="431388" y="167269"/>
                </a:lnTo>
                <a:lnTo>
                  <a:pt x="430919" y="181406"/>
                </a:lnTo>
                <a:lnTo>
                  <a:pt x="425893" y="220478"/>
                </a:lnTo>
                <a:lnTo>
                  <a:pt x="410191" y="266149"/>
                </a:lnTo>
                <a:lnTo>
                  <a:pt x="385960" y="296859"/>
                </a:lnTo>
                <a:lnTo>
                  <a:pt x="352294" y="315595"/>
                </a:lnTo>
                <a:lnTo>
                  <a:pt x="364585" y="326553"/>
                </a:lnTo>
                <a:lnTo>
                  <a:pt x="399366" y="309300"/>
                </a:lnTo>
                <a:lnTo>
                  <a:pt x="426845" y="282516"/>
                </a:lnTo>
                <a:lnTo>
                  <a:pt x="449377" y="239797"/>
                </a:lnTo>
                <a:lnTo>
                  <a:pt x="460038" y="189559"/>
                </a:lnTo>
                <a:lnTo>
                  <a:pt x="461356" y="160412"/>
                </a:lnTo>
                <a:lnTo>
                  <a:pt x="460830" y="147280"/>
                </a:lnTo>
                <a:lnTo>
                  <a:pt x="451661" y="97816"/>
                </a:lnTo>
                <a:lnTo>
                  <a:pt x="436469" y="62425"/>
                </a:lnTo>
                <a:lnTo>
                  <a:pt x="412814" y="30879"/>
                </a:lnTo>
                <a:lnTo>
                  <a:pt x="381457" y="9147"/>
                </a:lnTo>
                <a:lnTo>
                  <a:pt x="369378" y="4037"/>
                </a:lnTo>
                <a:lnTo>
                  <a:pt x="356485" y="0"/>
                </a:lnTo>
                <a:close/>
              </a:path>
              <a:path w="461644" h="328930">
                <a:moveTo>
                  <a:pt x="104860" y="0"/>
                </a:moveTo>
                <a:lnTo>
                  <a:pt x="66976" y="16815"/>
                </a:lnTo>
                <a:lnTo>
                  <a:pt x="38703" y="42959"/>
                </a:lnTo>
                <a:lnTo>
                  <a:pt x="16388" y="78300"/>
                </a:lnTo>
                <a:lnTo>
                  <a:pt x="2995" y="126070"/>
                </a:lnTo>
                <a:lnTo>
                  <a:pt x="0" y="168659"/>
                </a:lnTo>
                <a:lnTo>
                  <a:pt x="513" y="181811"/>
                </a:lnTo>
                <a:lnTo>
                  <a:pt x="9593" y="231362"/>
                </a:lnTo>
                <a:lnTo>
                  <a:pt x="24729" y="266730"/>
                </a:lnTo>
                <a:lnTo>
                  <a:pt x="48395" y="298156"/>
                </a:lnTo>
                <a:lnTo>
                  <a:pt x="79816" y="319800"/>
                </a:lnTo>
                <a:lnTo>
                  <a:pt x="104860" y="328930"/>
                </a:lnTo>
                <a:lnTo>
                  <a:pt x="104495" y="313979"/>
                </a:lnTo>
                <a:lnTo>
                  <a:pt x="92780" y="308669"/>
                </a:lnTo>
                <a:lnTo>
                  <a:pt x="82061" y="302035"/>
                </a:lnTo>
                <a:lnTo>
                  <a:pt x="55728" y="273872"/>
                </a:lnTo>
                <a:lnTo>
                  <a:pt x="37334" y="229330"/>
                </a:lnTo>
                <a:lnTo>
                  <a:pt x="31137" y="190837"/>
                </a:lnTo>
                <a:lnTo>
                  <a:pt x="29958" y="161497"/>
                </a:lnTo>
                <a:lnTo>
                  <a:pt x="30314" y="147385"/>
                </a:lnTo>
                <a:lnTo>
                  <a:pt x="35162" y="108249"/>
                </a:lnTo>
                <a:lnTo>
                  <a:pt x="51163" y="62267"/>
                </a:lnTo>
                <a:lnTo>
                  <a:pt x="75526" y="31951"/>
                </a:lnTo>
                <a:lnTo>
                  <a:pt x="109546" y="13335"/>
                </a:lnTo>
                <a:lnTo>
                  <a:pt x="10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4030" y="1768729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4" h="328930">
                <a:moveTo>
                  <a:pt x="370176" y="0"/>
                </a:moveTo>
                <a:lnTo>
                  <a:pt x="370425" y="15077"/>
                </a:lnTo>
                <a:lnTo>
                  <a:pt x="382249" y="20380"/>
                </a:lnTo>
                <a:lnTo>
                  <a:pt x="393054" y="26979"/>
                </a:lnTo>
                <a:lnTo>
                  <a:pt x="419517" y="54893"/>
                </a:lnTo>
                <a:lnTo>
                  <a:pt x="437801" y="98727"/>
                </a:lnTo>
                <a:lnTo>
                  <a:pt x="443925" y="137219"/>
                </a:lnTo>
                <a:lnTo>
                  <a:pt x="445079" y="167269"/>
                </a:lnTo>
                <a:lnTo>
                  <a:pt x="444610" y="181406"/>
                </a:lnTo>
                <a:lnTo>
                  <a:pt x="439584" y="220478"/>
                </a:lnTo>
                <a:lnTo>
                  <a:pt x="423882" y="266149"/>
                </a:lnTo>
                <a:lnTo>
                  <a:pt x="399651" y="296859"/>
                </a:lnTo>
                <a:lnTo>
                  <a:pt x="365985" y="315595"/>
                </a:lnTo>
                <a:lnTo>
                  <a:pt x="378275" y="326553"/>
                </a:lnTo>
                <a:lnTo>
                  <a:pt x="413056" y="309300"/>
                </a:lnTo>
                <a:lnTo>
                  <a:pt x="440535" y="282516"/>
                </a:lnTo>
                <a:lnTo>
                  <a:pt x="463068" y="239797"/>
                </a:lnTo>
                <a:lnTo>
                  <a:pt x="473729" y="189559"/>
                </a:lnTo>
                <a:lnTo>
                  <a:pt x="475047" y="160412"/>
                </a:lnTo>
                <a:lnTo>
                  <a:pt x="474521" y="147280"/>
                </a:lnTo>
                <a:lnTo>
                  <a:pt x="465352" y="97816"/>
                </a:lnTo>
                <a:lnTo>
                  <a:pt x="450159" y="62425"/>
                </a:lnTo>
                <a:lnTo>
                  <a:pt x="426504" y="30879"/>
                </a:lnTo>
                <a:lnTo>
                  <a:pt x="395148" y="9147"/>
                </a:lnTo>
                <a:lnTo>
                  <a:pt x="383069" y="4037"/>
                </a:lnTo>
                <a:lnTo>
                  <a:pt x="370176" y="0"/>
                </a:lnTo>
                <a:close/>
              </a:path>
              <a:path w="475614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426" y="176872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30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577469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5765" algn="l"/>
                <a:tab pos="783590" algn="l"/>
                <a:tab pos="1259205" algn="l"/>
                <a:tab pos="2494915" algn="l"/>
                <a:tab pos="2873375" algn="l"/>
                <a:tab pos="3362960" algn="l"/>
                <a:tab pos="4521200" algn="l"/>
                <a:tab pos="4899025" algn="l"/>
              </a:tabLst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.3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.2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ties: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789" y="1736741"/>
            <a:ext cx="24314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855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5769" y="3041269"/>
            <a:ext cx="1205230" cy="328930"/>
          </a:xfrm>
          <a:custGeom>
            <a:avLst/>
            <a:gdLst/>
            <a:ahLst/>
            <a:cxnLst/>
            <a:rect l="l" t="t" r="r" b="b"/>
            <a:pathLst>
              <a:path w="1205230" h="328929">
                <a:moveTo>
                  <a:pt x="1100197" y="0"/>
                </a:moveTo>
                <a:lnTo>
                  <a:pt x="1100446" y="15077"/>
                </a:lnTo>
                <a:lnTo>
                  <a:pt x="1112271" y="20380"/>
                </a:lnTo>
                <a:lnTo>
                  <a:pt x="1123075" y="26979"/>
                </a:lnTo>
                <a:lnTo>
                  <a:pt x="1149538" y="54893"/>
                </a:lnTo>
                <a:lnTo>
                  <a:pt x="1167822" y="98727"/>
                </a:lnTo>
                <a:lnTo>
                  <a:pt x="1173947" y="137219"/>
                </a:lnTo>
                <a:lnTo>
                  <a:pt x="1175100" y="167269"/>
                </a:lnTo>
                <a:lnTo>
                  <a:pt x="1174631" y="181406"/>
                </a:lnTo>
                <a:lnTo>
                  <a:pt x="1169605" y="220478"/>
                </a:lnTo>
                <a:lnTo>
                  <a:pt x="1153903" y="266149"/>
                </a:lnTo>
                <a:lnTo>
                  <a:pt x="1129672" y="296859"/>
                </a:lnTo>
                <a:lnTo>
                  <a:pt x="1096006" y="315595"/>
                </a:lnTo>
                <a:lnTo>
                  <a:pt x="1108296" y="326553"/>
                </a:lnTo>
                <a:lnTo>
                  <a:pt x="1143077" y="309300"/>
                </a:lnTo>
                <a:lnTo>
                  <a:pt x="1170556" y="282516"/>
                </a:lnTo>
                <a:lnTo>
                  <a:pt x="1193089" y="239797"/>
                </a:lnTo>
                <a:lnTo>
                  <a:pt x="1203750" y="189559"/>
                </a:lnTo>
                <a:lnTo>
                  <a:pt x="1205068" y="160412"/>
                </a:lnTo>
                <a:lnTo>
                  <a:pt x="1204542" y="147280"/>
                </a:lnTo>
                <a:lnTo>
                  <a:pt x="1195373" y="97816"/>
                </a:lnTo>
                <a:lnTo>
                  <a:pt x="1180180" y="62425"/>
                </a:lnTo>
                <a:lnTo>
                  <a:pt x="1156525" y="30879"/>
                </a:lnTo>
                <a:lnTo>
                  <a:pt x="1125169" y="9147"/>
                </a:lnTo>
                <a:lnTo>
                  <a:pt x="1113090" y="4037"/>
                </a:lnTo>
                <a:lnTo>
                  <a:pt x="1100197" y="0"/>
                </a:lnTo>
                <a:close/>
              </a:path>
              <a:path w="1205230" h="328929">
                <a:moveTo>
                  <a:pt x="104898" y="0"/>
                </a:moveTo>
                <a:lnTo>
                  <a:pt x="62038" y="19713"/>
                </a:lnTo>
                <a:lnTo>
                  <a:pt x="34617" y="46591"/>
                </a:lnTo>
                <a:lnTo>
                  <a:pt x="12027" y="89401"/>
                </a:lnTo>
                <a:lnTo>
                  <a:pt x="1324" y="139583"/>
                </a:lnTo>
                <a:lnTo>
                  <a:pt x="0" y="168687"/>
                </a:lnTo>
                <a:lnTo>
                  <a:pt x="515" y="181836"/>
                </a:lnTo>
                <a:lnTo>
                  <a:pt x="9599" y="231378"/>
                </a:lnTo>
                <a:lnTo>
                  <a:pt x="24742" y="266750"/>
                </a:lnTo>
                <a:lnTo>
                  <a:pt x="48411" y="298170"/>
                </a:lnTo>
                <a:lnTo>
                  <a:pt x="79838" y="319804"/>
                </a:lnTo>
                <a:lnTo>
                  <a:pt x="104898" y="328930"/>
                </a:lnTo>
                <a:lnTo>
                  <a:pt x="104455" y="313984"/>
                </a:lnTo>
                <a:lnTo>
                  <a:pt x="92759" y="308674"/>
                </a:lnTo>
                <a:lnTo>
                  <a:pt x="82051" y="302039"/>
                </a:lnTo>
                <a:lnTo>
                  <a:pt x="55719" y="273856"/>
                </a:lnTo>
                <a:lnTo>
                  <a:pt x="37327" y="229304"/>
                </a:lnTo>
                <a:lnTo>
                  <a:pt x="31136" y="190808"/>
                </a:lnTo>
                <a:lnTo>
                  <a:pt x="29958" y="161455"/>
                </a:lnTo>
                <a:lnTo>
                  <a:pt x="30316" y="147349"/>
                </a:lnTo>
                <a:lnTo>
                  <a:pt x="35168" y="108227"/>
                </a:lnTo>
                <a:lnTo>
                  <a:pt x="51181" y="62232"/>
                </a:lnTo>
                <a:lnTo>
                  <a:pt x="75547" y="31939"/>
                </a:lnTo>
                <a:lnTo>
                  <a:pt x="109597" y="13335"/>
                </a:lnTo>
                <a:lnTo>
                  <a:pt x="104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2964152"/>
            <a:ext cx="19615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30" algn="l"/>
                <a:tab pos="984885" algn="l"/>
              </a:tabLst>
            </a:pPr>
            <a:r>
              <a:rPr sz="2800" spc="-10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GB" sz="2800" dirty="0" smtClean="0"/>
              <a:t> 𝐴</a:t>
            </a:r>
            <a:r>
              <a:rPr lang="en-GB" sz="2800" b="1" baseline="30000" dirty="0" smtClean="0"/>
              <a:t>c</a:t>
            </a:r>
            <a:r>
              <a:rPr lang="en-GB" sz="2800" dirty="0" smtClean="0"/>
              <a:t>∩𝐵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01234" y="2946654"/>
            <a:ext cx="3124200" cy="2554605"/>
          </a:xfrm>
          <a:custGeom>
            <a:avLst/>
            <a:gdLst/>
            <a:ahLst/>
            <a:cxnLst/>
            <a:rect l="l" t="t" r="r" b="b"/>
            <a:pathLst>
              <a:path w="3124200" h="2554604">
                <a:moveTo>
                  <a:pt x="0" y="2554224"/>
                </a:moveTo>
                <a:lnTo>
                  <a:pt x="3124200" y="2554224"/>
                </a:lnTo>
                <a:lnTo>
                  <a:pt x="3124200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10756" y="3030880"/>
            <a:ext cx="1054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50229" y="3429761"/>
            <a:ext cx="1361440" cy="1676400"/>
          </a:xfrm>
          <a:custGeom>
            <a:avLst/>
            <a:gdLst/>
            <a:ahLst/>
            <a:cxnLst/>
            <a:rect l="l" t="t" r="r" b="b"/>
            <a:pathLst>
              <a:path w="1361440" h="1676400">
                <a:moveTo>
                  <a:pt x="0" y="838200"/>
                </a:moveTo>
                <a:lnTo>
                  <a:pt x="2255" y="769455"/>
                </a:lnTo>
                <a:lnTo>
                  <a:pt x="8906" y="702242"/>
                </a:lnTo>
                <a:lnTo>
                  <a:pt x="19777" y="636774"/>
                </a:lnTo>
                <a:lnTo>
                  <a:pt x="34692" y="573267"/>
                </a:lnTo>
                <a:lnTo>
                  <a:pt x="53476" y="511938"/>
                </a:lnTo>
                <a:lnTo>
                  <a:pt x="75955" y="453003"/>
                </a:lnTo>
                <a:lnTo>
                  <a:pt x="101953" y="396676"/>
                </a:lnTo>
                <a:lnTo>
                  <a:pt x="131295" y="343174"/>
                </a:lnTo>
                <a:lnTo>
                  <a:pt x="163806" y="292712"/>
                </a:lnTo>
                <a:lnTo>
                  <a:pt x="199310" y="245506"/>
                </a:lnTo>
                <a:lnTo>
                  <a:pt x="237633" y="201773"/>
                </a:lnTo>
                <a:lnTo>
                  <a:pt x="278599" y="161726"/>
                </a:lnTo>
                <a:lnTo>
                  <a:pt x="322033" y="125584"/>
                </a:lnTo>
                <a:lnTo>
                  <a:pt x="367760" y="93560"/>
                </a:lnTo>
                <a:lnTo>
                  <a:pt x="415605" y="65871"/>
                </a:lnTo>
                <a:lnTo>
                  <a:pt x="465393" y="42732"/>
                </a:lnTo>
                <a:lnTo>
                  <a:pt x="516947" y="24360"/>
                </a:lnTo>
                <a:lnTo>
                  <a:pt x="570095" y="10970"/>
                </a:lnTo>
                <a:lnTo>
                  <a:pt x="624659" y="2778"/>
                </a:lnTo>
                <a:lnTo>
                  <a:pt x="680466" y="0"/>
                </a:lnTo>
                <a:lnTo>
                  <a:pt x="736272" y="2778"/>
                </a:lnTo>
                <a:lnTo>
                  <a:pt x="790836" y="10970"/>
                </a:lnTo>
                <a:lnTo>
                  <a:pt x="843984" y="24360"/>
                </a:lnTo>
                <a:lnTo>
                  <a:pt x="895538" y="42732"/>
                </a:lnTo>
                <a:lnTo>
                  <a:pt x="945326" y="65871"/>
                </a:lnTo>
                <a:lnTo>
                  <a:pt x="993171" y="93560"/>
                </a:lnTo>
                <a:lnTo>
                  <a:pt x="1038898" y="125584"/>
                </a:lnTo>
                <a:lnTo>
                  <a:pt x="1082332" y="161726"/>
                </a:lnTo>
                <a:lnTo>
                  <a:pt x="1123298" y="201773"/>
                </a:lnTo>
                <a:lnTo>
                  <a:pt x="1161621" y="245506"/>
                </a:lnTo>
                <a:lnTo>
                  <a:pt x="1197125" y="292712"/>
                </a:lnTo>
                <a:lnTo>
                  <a:pt x="1229636" y="343174"/>
                </a:lnTo>
                <a:lnTo>
                  <a:pt x="1258978" y="396676"/>
                </a:lnTo>
                <a:lnTo>
                  <a:pt x="1284976" y="453003"/>
                </a:lnTo>
                <a:lnTo>
                  <a:pt x="1307455" y="511938"/>
                </a:lnTo>
                <a:lnTo>
                  <a:pt x="1326239" y="573267"/>
                </a:lnTo>
                <a:lnTo>
                  <a:pt x="1341154" y="636774"/>
                </a:lnTo>
                <a:lnTo>
                  <a:pt x="1352025" y="702242"/>
                </a:lnTo>
                <a:lnTo>
                  <a:pt x="1358676" y="769455"/>
                </a:lnTo>
                <a:lnTo>
                  <a:pt x="1360932" y="838200"/>
                </a:lnTo>
                <a:lnTo>
                  <a:pt x="1358676" y="906944"/>
                </a:lnTo>
                <a:lnTo>
                  <a:pt x="1352025" y="974157"/>
                </a:lnTo>
                <a:lnTo>
                  <a:pt x="1341154" y="1039625"/>
                </a:lnTo>
                <a:lnTo>
                  <a:pt x="1326239" y="1103132"/>
                </a:lnTo>
                <a:lnTo>
                  <a:pt x="1307455" y="1164461"/>
                </a:lnTo>
                <a:lnTo>
                  <a:pt x="1284976" y="1223396"/>
                </a:lnTo>
                <a:lnTo>
                  <a:pt x="1258978" y="1279723"/>
                </a:lnTo>
                <a:lnTo>
                  <a:pt x="1229636" y="1333225"/>
                </a:lnTo>
                <a:lnTo>
                  <a:pt x="1197125" y="1383687"/>
                </a:lnTo>
                <a:lnTo>
                  <a:pt x="1161621" y="1430893"/>
                </a:lnTo>
                <a:lnTo>
                  <a:pt x="1123298" y="1474626"/>
                </a:lnTo>
                <a:lnTo>
                  <a:pt x="1082332" y="1514673"/>
                </a:lnTo>
                <a:lnTo>
                  <a:pt x="1038898" y="1550815"/>
                </a:lnTo>
                <a:lnTo>
                  <a:pt x="993171" y="1582839"/>
                </a:lnTo>
                <a:lnTo>
                  <a:pt x="945326" y="1610528"/>
                </a:lnTo>
                <a:lnTo>
                  <a:pt x="895538" y="1633667"/>
                </a:lnTo>
                <a:lnTo>
                  <a:pt x="843984" y="1652039"/>
                </a:lnTo>
                <a:lnTo>
                  <a:pt x="790836" y="1665429"/>
                </a:lnTo>
                <a:lnTo>
                  <a:pt x="736272" y="1673621"/>
                </a:lnTo>
                <a:lnTo>
                  <a:pt x="680466" y="1676400"/>
                </a:lnTo>
                <a:lnTo>
                  <a:pt x="624659" y="1673621"/>
                </a:lnTo>
                <a:lnTo>
                  <a:pt x="570095" y="1665429"/>
                </a:lnTo>
                <a:lnTo>
                  <a:pt x="516947" y="1652039"/>
                </a:lnTo>
                <a:lnTo>
                  <a:pt x="465393" y="1633667"/>
                </a:lnTo>
                <a:lnTo>
                  <a:pt x="415605" y="1610528"/>
                </a:lnTo>
                <a:lnTo>
                  <a:pt x="367760" y="1582839"/>
                </a:lnTo>
                <a:lnTo>
                  <a:pt x="322033" y="1550815"/>
                </a:lnTo>
                <a:lnTo>
                  <a:pt x="278599" y="1514673"/>
                </a:lnTo>
                <a:lnTo>
                  <a:pt x="237633" y="1474626"/>
                </a:lnTo>
                <a:lnTo>
                  <a:pt x="199310" y="1430893"/>
                </a:lnTo>
                <a:lnTo>
                  <a:pt x="163806" y="1383687"/>
                </a:lnTo>
                <a:lnTo>
                  <a:pt x="131295" y="1333225"/>
                </a:lnTo>
                <a:lnTo>
                  <a:pt x="101953" y="1279723"/>
                </a:lnTo>
                <a:lnTo>
                  <a:pt x="75955" y="1223396"/>
                </a:lnTo>
                <a:lnTo>
                  <a:pt x="53476" y="1164461"/>
                </a:lnTo>
                <a:lnTo>
                  <a:pt x="34692" y="1103132"/>
                </a:lnTo>
                <a:lnTo>
                  <a:pt x="19777" y="1039625"/>
                </a:lnTo>
                <a:lnTo>
                  <a:pt x="8906" y="974157"/>
                </a:lnTo>
                <a:lnTo>
                  <a:pt x="2255" y="906944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63640" y="4173220"/>
            <a:ext cx="132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53961" y="3550158"/>
            <a:ext cx="1371600" cy="1327785"/>
          </a:xfrm>
          <a:custGeom>
            <a:avLst/>
            <a:gdLst/>
            <a:ahLst/>
            <a:cxnLst/>
            <a:rect l="l" t="t" r="r" b="b"/>
            <a:pathLst>
              <a:path w="1371600" h="1327785">
                <a:moveTo>
                  <a:pt x="0" y="663701"/>
                </a:moveTo>
                <a:lnTo>
                  <a:pt x="2273" y="609272"/>
                </a:lnTo>
                <a:lnTo>
                  <a:pt x="8977" y="556053"/>
                </a:lnTo>
                <a:lnTo>
                  <a:pt x="19933" y="504216"/>
                </a:lnTo>
                <a:lnTo>
                  <a:pt x="34966" y="453932"/>
                </a:lnTo>
                <a:lnTo>
                  <a:pt x="53899" y="405372"/>
                </a:lnTo>
                <a:lnTo>
                  <a:pt x="76555" y="358706"/>
                </a:lnTo>
                <a:lnTo>
                  <a:pt x="102758" y="314105"/>
                </a:lnTo>
                <a:lnTo>
                  <a:pt x="132331" y="271741"/>
                </a:lnTo>
                <a:lnTo>
                  <a:pt x="165098" y="231784"/>
                </a:lnTo>
                <a:lnTo>
                  <a:pt x="200882" y="194405"/>
                </a:lnTo>
                <a:lnTo>
                  <a:pt x="239506" y="159775"/>
                </a:lnTo>
                <a:lnTo>
                  <a:pt x="280793" y="128064"/>
                </a:lnTo>
                <a:lnTo>
                  <a:pt x="324568" y="99445"/>
                </a:lnTo>
                <a:lnTo>
                  <a:pt x="370654" y="74086"/>
                </a:lnTo>
                <a:lnTo>
                  <a:pt x="418873" y="52161"/>
                </a:lnTo>
                <a:lnTo>
                  <a:pt x="469050" y="33838"/>
                </a:lnTo>
                <a:lnTo>
                  <a:pt x="521008" y="19290"/>
                </a:lnTo>
                <a:lnTo>
                  <a:pt x="574570" y="8687"/>
                </a:lnTo>
                <a:lnTo>
                  <a:pt x="629559" y="2200"/>
                </a:lnTo>
                <a:lnTo>
                  <a:pt x="685800" y="0"/>
                </a:lnTo>
                <a:lnTo>
                  <a:pt x="742040" y="2200"/>
                </a:lnTo>
                <a:lnTo>
                  <a:pt x="797029" y="8687"/>
                </a:lnTo>
                <a:lnTo>
                  <a:pt x="850591" y="19290"/>
                </a:lnTo>
                <a:lnTo>
                  <a:pt x="902549" y="33838"/>
                </a:lnTo>
                <a:lnTo>
                  <a:pt x="952726" y="52161"/>
                </a:lnTo>
                <a:lnTo>
                  <a:pt x="1000945" y="74086"/>
                </a:lnTo>
                <a:lnTo>
                  <a:pt x="1047031" y="99445"/>
                </a:lnTo>
                <a:lnTo>
                  <a:pt x="1090806" y="128064"/>
                </a:lnTo>
                <a:lnTo>
                  <a:pt x="1132093" y="159775"/>
                </a:lnTo>
                <a:lnTo>
                  <a:pt x="1170717" y="194405"/>
                </a:lnTo>
                <a:lnTo>
                  <a:pt x="1206501" y="231784"/>
                </a:lnTo>
                <a:lnTo>
                  <a:pt x="1239268" y="271741"/>
                </a:lnTo>
                <a:lnTo>
                  <a:pt x="1268841" y="314105"/>
                </a:lnTo>
                <a:lnTo>
                  <a:pt x="1295044" y="358706"/>
                </a:lnTo>
                <a:lnTo>
                  <a:pt x="1317700" y="405372"/>
                </a:lnTo>
                <a:lnTo>
                  <a:pt x="1336633" y="453932"/>
                </a:lnTo>
                <a:lnTo>
                  <a:pt x="1351666" y="504216"/>
                </a:lnTo>
                <a:lnTo>
                  <a:pt x="1362622" y="556053"/>
                </a:lnTo>
                <a:lnTo>
                  <a:pt x="1369326" y="609272"/>
                </a:lnTo>
                <a:lnTo>
                  <a:pt x="1371600" y="663701"/>
                </a:lnTo>
                <a:lnTo>
                  <a:pt x="1369326" y="718131"/>
                </a:lnTo>
                <a:lnTo>
                  <a:pt x="1362622" y="771350"/>
                </a:lnTo>
                <a:lnTo>
                  <a:pt x="1351666" y="823187"/>
                </a:lnTo>
                <a:lnTo>
                  <a:pt x="1336633" y="873471"/>
                </a:lnTo>
                <a:lnTo>
                  <a:pt x="1317700" y="922031"/>
                </a:lnTo>
                <a:lnTo>
                  <a:pt x="1295044" y="968697"/>
                </a:lnTo>
                <a:lnTo>
                  <a:pt x="1268841" y="1013298"/>
                </a:lnTo>
                <a:lnTo>
                  <a:pt x="1239268" y="1055662"/>
                </a:lnTo>
                <a:lnTo>
                  <a:pt x="1206501" y="1095619"/>
                </a:lnTo>
                <a:lnTo>
                  <a:pt x="1170717" y="1132998"/>
                </a:lnTo>
                <a:lnTo>
                  <a:pt x="1132093" y="1167628"/>
                </a:lnTo>
                <a:lnTo>
                  <a:pt x="1090806" y="1199339"/>
                </a:lnTo>
                <a:lnTo>
                  <a:pt x="1047031" y="1227958"/>
                </a:lnTo>
                <a:lnTo>
                  <a:pt x="1000945" y="1253317"/>
                </a:lnTo>
                <a:lnTo>
                  <a:pt x="952726" y="1275242"/>
                </a:lnTo>
                <a:lnTo>
                  <a:pt x="902549" y="1293565"/>
                </a:lnTo>
                <a:lnTo>
                  <a:pt x="850591" y="1308113"/>
                </a:lnTo>
                <a:lnTo>
                  <a:pt x="797029" y="1318716"/>
                </a:lnTo>
                <a:lnTo>
                  <a:pt x="742040" y="1325203"/>
                </a:lnTo>
                <a:lnTo>
                  <a:pt x="685800" y="1327403"/>
                </a:lnTo>
                <a:lnTo>
                  <a:pt x="629559" y="1325203"/>
                </a:lnTo>
                <a:lnTo>
                  <a:pt x="574570" y="1318716"/>
                </a:lnTo>
                <a:lnTo>
                  <a:pt x="521008" y="1308113"/>
                </a:lnTo>
                <a:lnTo>
                  <a:pt x="469050" y="1293565"/>
                </a:lnTo>
                <a:lnTo>
                  <a:pt x="418873" y="1275242"/>
                </a:lnTo>
                <a:lnTo>
                  <a:pt x="370654" y="1253317"/>
                </a:lnTo>
                <a:lnTo>
                  <a:pt x="324568" y="1227958"/>
                </a:lnTo>
                <a:lnTo>
                  <a:pt x="280793" y="1199339"/>
                </a:lnTo>
                <a:lnTo>
                  <a:pt x="239506" y="1167628"/>
                </a:lnTo>
                <a:lnTo>
                  <a:pt x="200882" y="1132998"/>
                </a:lnTo>
                <a:lnTo>
                  <a:pt x="165098" y="1095619"/>
                </a:lnTo>
                <a:lnTo>
                  <a:pt x="132331" y="1055662"/>
                </a:lnTo>
                <a:lnTo>
                  <a:pt x="102758" y="1013298"/>
                </a:lnTo>
                <a:lnTo>
                  <a:pt x="76555" y="968697"/>
                </a:lnTo>
                <a:lnTo>
                  <a:pt x="53899" y="922031"/>
                </a:lnTo>
                <a:lnTo>
                  <a:pt x="34966" y="873471"/>
                </a:lnTo>
                <a:lnTo>
                  <a:pt x="19933" y="823187"/>
                </a:lnTo>
                <a:lnTo>
                  <a:pt x="8977" y="771350"/>
                </a:lnTo>
                <a:lnTo>
                  <a:pt x="2273" y="718131"/>
                </a:lnTo>
                <a:lnTo>
                  <a:pt x="0" y="66370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78040" y="4119245"/>
            <a:ext cx="124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78190" y="6478778"/>
            <a:ext cx="229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(7/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974601" y="176872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485" y="0"/>
                </a:moveTo>
                <a:lnTo>
                  <a:pt x="356734" y="15077"/>
                </a:lnTo>
                <a:lnTo>
                  <a:pt x="368559" y="20380"/>
                </a:lnTo>
                <a:lnTo>
                  <a:pt x="379364" y="26979"/>
                </a:lnTo>
                <a:lnTo>
                  <a:pt x="405827" y="54893"/>
                </a:lnTo>
                <a:lnTo>
                  <a:pt x="424111" y="98727"/>
                </a:lnTo>
                <a:lnTo>
                  <a:pt x="430235" y="137219"/>
                </a:lnTo>
                <a:lnTo>
                  <a:pt x="431388" y="167269"/>
                </a:lnTo>
                <a:lnTo>
                  <a:pt x="430919" y="181406"/>
                </a:lnTo>
                <a:lnTo>
                  <a:pt x="425893" y="220478"/>
                </a:lnTo>
                <a:lnTo>
                  <a:pt x="410191" y="266149"/>
                </a:lnTo>
                <a:lnTo>
                  <a:pt x="385960" y="296859"/>
                </a:lnTo>
                <a:lnTo>
                  <a:pt x="352294" y="315595"/>
                </a:lnTo>
                <a:lnTo>
                  <a:pt x="364585" y="326553"/>
                </a:lnTo>
                <a:lnTo>
                  <a:pt x="399366" y="309300"/>
                </a:lnTo>
                <a:lnTo>
                  <a:pt x="426845" y="282516"/>
                </a:lnTo>
                <a:lnTo>
                  <a:pt x="449377" y="239797"/>
                </a:lnTo>
                <a:lnTo>
                  <a:pt x="460038" y="189559"/>
                </a:lnTo>
                <a:lnTo>
                  <a:pt x="461356" y="160412"/>
                </a:lnTo>
                <a:lnTo>
                  <a:pt x="460830" y="147280"/>
                </a:lnTo>
                <a:lnTo>
                  <a:pt x="451661" y="97816"/>
                </a:lnTo>
                <a:lnTo>
                  <a:pt x="436469" y="62425"/>
                </a:lnTo>
                <a:lnTo>
                  <a:pt x="412814" y="30879"/>
                </a:lnTo>
                <a:lnTo>
                  <a:pt x="381457" y="9147"/>
                </a:lnTo>
                <a:lnTo>
                  <a:pt x="369378" y="4037"/>
                </a:lnTo>
                <a:lnTo>
                  <a:pt x="356485" y="0"/>
                </a:lnTo>
                <a:close/>
              </a:path>
              <a:path w="461644" h="328930">
                <a:moveTo>
                  <a:pt x="104860" y="0"/>
                </a:moveTo>
                <a:lnTo>
                  <a:pt x="66976" y="16815"/>
                </a:lnTo>
                <a:lnTo>
                  <a:pt x="38703" y="42959"/>
                </a:lnTo>
                <a:lnTo>
                  <a:pt x="16388" y="78300"/>
                </a:lnTo>
                <a:lnTo>
                  <a:pt x="2995" y="126070"/>
                </a:lnTo>
                <a:lnTo>
                  <a:pt x="0" y="168659"/>
                </a:lnTo>
                <a:lnTo>
                  <a:pt x="513" y="181811"/>
                </a:lnTo>
                <a:lnTo>
                  <a:pt x="9593" y="231362"/>
                </a:lnTo>
                <a:lnTo>
                  <a:pt x="24729" y="266730"/>
                </a:lnTo>
                <a:lnTo>
                  <a:pt x="48395" y="298156"/>
                </a:lnTo>
                <a:lnTo>
                  <a:pt x="79816" y="319800"/>
                </a:lnTo>
                <a:lnTo>
                  <a:pt x="104860" y="328930"/>
                </a:lnTo>
                <a:lnTo>
                  <a:pt x="104495" y="313979"/>
                </a:lnTo>
                <a:lnTo>
                  <a:pt x="92780" y="308669"/>
                </a:lnTo>
                <a:lnTo>
                  <a:pt x="82061" y="302035"/>
                </a:lnTo>
                <a:lnTo>
                  <a:pt x="55728" y="273872"/>
                </a:lnTo>
                <a:lnTo>
                  <a:pt x="37334" y="229330"/>
                </a:lnTo>
                <a:lnTo>
                  <a:pt x="31137" y="190837"/>
                </a:lnTo>
                <a:lnTo>
                  <a:pt x="29958" y="161497"/>
                </a:lnTo>
                <a:lnTo>
                  <a:pt x="30314" y="147385"/>
                </a:lnTo>
                <a:lnTo>
                  <a:pt x="35162" y="108249"/>
                </a:lnTo>
                <a:lnTo>
                  <a:pt x="51163" y="62267"/>
                </a:lnTo>
                <a:lnTo>
                  <a:pt x="75526" y="31951"/>
                </a:lnTo>
                <a:lnTo>
                  <a:pt x="109546" y="13335"/>
                </a:lnTo>
                <a:lnTo>
                  <a:pt x="10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4030" y="1768729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4" h="328930">
                <a:moveTo>
                  <a:pt x="370176" y="0"/>
                </a:moveTo>
                <a:lnTo>
                  <a:pt x="370425" y="15077"/>
                </a:lnTo>
                <a:lnTo>
                  <a:pt x="382249" y="20380"/>
                </a:lnTo>
                <a:lnTo>
                  <a:pt x="393054" y="26979"/>
                </a:lnTo>
                <a:lnTo>
                  <a:pt x="419517" y="54893"/>
                </a:lnTo>
                <a:lnTo>
                  <a:pt x="437801" y="98727"/>
                </a:lnTo>
                <a:lnTo>
                  <a:pt x="443925" y="137219"/>
                </a:lnTo>
                <a:lnTo>
                  <a:pt x="445079" y="167269"/>
                </a:lnTo>
                <a:lnTo>
                  <a:pt x="444610" y="181406"/>
                </a:lnTo>
                <a:lnTo>
                  <a:pt x="439584" y="220478"/>
                </a:lnTo>
                <a:lnTo>
                  <a:pt x="423882" y="266149"/>
                </a:lnTo>
                <a:lnTo>
                  <a:pt x="399651" y="296859"/>
                </a:lnTo>
                <a:lnTo>
                  <a:pt x="365985" y="315595"/>
                </a:lnTo>
                <a:lnTo>
                  <a:pt x="378275" y="326553"/>
                </a:lnTo>
                <a:lnTo>
                  <a:pt x="413056" y="309300"/>
                </a:lnTo>
                <a:lnTo>
                  <a:pt x="440535" y="282516"/>
                </a:lnTo>
                <a:lnTo>
                  <a:pt x="463068" y="239797"/>
                </a:lnTo>
                <a:lnTo>
                  <a:pt x="473729" y="189559"/>
                </a:lnTo>
                <a:lnTo>
                  <a:pt x="475047" y="160412"/>
                </a:lnTo>
                <a:lnTo>
                  <a:pt x="474521" y="147280"/>
                </a:lnTo>
                <a:lnTo>
                  <a:pt x="465352" y="97816"/>
                </a:lnTo>
                <a:lnTo>
                  <a:pt x="450159" y="62425"/>
                </a:lnTo>
                <a:lnTo>
                  <a:pt x="426504" y="30879"/>
                </a:lnTo>
                <a:lnTo>
                  <a:pt x="395148" y="9147"/>
                </a:lnTo>
                <a:lnTo>
                  <a:pt x="383069" y="4037"/>
                </a:lnTo>
                <a:lnTo>
                  <a:pt x="370176" y="0"/>
                </a:lnTo>
                <a:close/>
              </a:path>
              <a:path w="475614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426" y="176872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30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577469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5765" algn="l"/>
                <a:tab pos="783590" algn="l"/>
                <a:tab pos="1259205" algn="l"/>
                <a:tab pos="2494915" algn="l"/>
                <a:tab pos="2873375" algn="l"/>
                <a:tab pos="3362960" algn="l"/>
                <a:tab pos="4521200" algn="l"/>
                <a:tab pos="4899025" algn="l"/>
              </a:tabLst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.3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.2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ties: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789" y="1736741"/>
            <a:ext cx="24314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855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5769" y="3041269"/>
            <a:ext cx="1205230" cy="328930"/>
          </a:xfrm>
          <a:custGeom>
            <a:avLst/>
            <a:gdLst/>
            <a:ahLst/>
            <a:cxnLst/>
            <a:rect l="l" t="t" r="r" b="b"/>
            <a:pathLst>
              <a:path w="1205230" h="328929">
                <a:moveTo>
                  <a:pt x="1100197" y="0"/>
                </a:moveTo>
                <a:lnTo>
                  <a:pt x="1100446" y="15077"/>
                </a:lnTo>
                <a:lnTo>
                  <a:pt x="1112271" y="20380"/>
                </a:lnTo>
                <a:lnTo>
                  <a:pt x="1123075" y="26979"/>
                </a:lnTo>
                <a:lnTo>
                  <a:pt x="1149538" y="54893"/>
                </a:lnTo>
                <a:lnTo>
                  <a:pt x="1167822" y="98727"/>
                </a:lnTo>
                <a:lnTo>
                  <a:pt x="1173947" y="137219"/>
                </a:lnTo>
                <a:lnTo>
                  <a:pt x="1175100" y="167269"/>
                </a:lnTo>
                <a:lnTo>
                  <a:pt x="1174631" y="181406"/>
                </a:lnTo>
                <a:lnTo>
                  <a:pt x="1169605" y="220478"/>
                </a:lnTo>
                <a:lnTo>
                  <a:pt x="1153903" y="266149"/>
                </a:lnTo>
                <a:lnTo>
                  <a:pt x="1129672" y="296859"/>
                </a:lnTo>
                <a:lnTo>
                  <a:pt x="1096006" y="315595"/>
                </a:lnTo>
                <a:lnTo>
                  <a:pt x="1108296" y="326553"/>
                </a:lnTo>
                <a:lnTo>
                  <a:pt x="1143077" y="309300"/>
                </a:lnTo>
                <a:lnTo>
                  <a:pt x="1170556" y="282516"/>
                </a:lnTo>
                <a:lnTo>
                  <a:pt x="1193089" y="239797"/>
                </a:lnTo>
                <a:lnTo>
                  <a:pt x="1203750" y="189559"/>
                </a:lnTo>
                <a:lnTo>
                  <a:pt x="1205068" y="160412"/>
                </a:lnTo>
                <a:lnTo>
                  <a:pt x="1204542" y="147280"/>
                </a:lnTo>
                <a:lnTo>
                  <a:pt x="1195373" y="97816"/>
                </a:lnTo>
                <a:lnTo>
                  <a:pt x="1180180" y="62425"/>
                </a:lnTo>
                <a:lnTo>
                  <a:pt x="1156525" y="30879"/>
                </a:lnTo>
                <a:lnTo>
                  <a:pt x="1125169" y="9147"/>
                </a:lnTo>
                <a:lnTo>
                  <a:pt x="1113090" y="4037"/>
                </a:lnTo>
                <a:lnTo>
                  <a:pt x="1100197" y="0"/>
                </a:lnTo>
                <a:close/>
              </a:path>
              <a:path w="1205230" h="328929">
                <a:moveTo>
                  <a:pt x="104898" y="0"/>
                </a:moveTo>
                <a:lnTo>
                  <a:pt x="62038" y="19713"/>
                </a:lnTo>
                <a:lnTo>
                  <a:pt x="34617" y="46591"/>
                </a:lnTo>
                <a:lnTo>
                  <a:pt x="12027" y="89401"/>
                </a:lnTo>
                <a:lnTo>
                  <a:pt x="1324" y="139583"/>
                </a:lnTo>
                <a:lnTo>
                  <a:pt x="0" y="168687"/>
                </a:lnTo>
                <a:lnTo>
                  <a:pt x="515" y="181836"/>
                </a:lnTo>
                <a:lnTo>
                  <a:pt x="9599" y="231378"/>
                </a:lnTo>
                <a:lnTo>
                  <a:pt x="24742" y="266750"/>
                </a:lnTo>
                <a:lnTo>
                  <a:pt x="48411" y="298170"/>
                </a:lnTo>
                <a:lnTo>
                  <a:pt x="79838" y="319804"/>
                </a:lnTo>
                <a:lnTo>
                  <a:pt x="104898" y="328930"/>
                </a:lnTo>
                <a:lnTo>
                  <a:pt x="104455" y="313984"/>
                </a:lnTo>
                <a:lnTo>
                  <a:pt x="92759" y="308674"/>
                </a:lnTo>
                <a:lnTo>
                  <a:pt x="82051" y="302039"/>
                </a:lnTo>
                <a:lnTo>
                  <a:pt x="55719" y="273856"/>
                </a:lnTo>
                <a:lnTo>
                  <a:pt x="37327" y="229304"/>
                </a:lnTo>
                <a:lnTo>
                  <a:pt x="31136" y="190808"/>
                </a:lnTo>
                <a:lnTo>
                  <a:pt x="29958" y="161455"/>
                </a:lnTo>
                <a:lnTo>
                  <a:pt x="30316" y="147349"/>
                </a:lnTo>
                <a:lnTo>
                  <a:pt x="35168" y="108227"/>
                </a:lnTo>
                <a:lnTo>
                  <a:pt x="51181" y="62232"/>
                </a:lnTo>
                <a:lnTo>
                  <a:pt x="75547" y="31939"/>
                </a:lnTo>
                <a:lnTo>
                  <a:pt x="109597" y="13335"/>
                </a:lnTo>
                <a:lnTo>
                  <a:pt x="104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2964152"/>
            <a:ext cx="22072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30" algn="l"/>
                <a:tab pos="984885" algn="l"/>
              </a:tabLst>
            </a:pPr>
            <a:r>
              <a:rPr sz="2800" spc="-10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GB" sz="2800" dirty="0" smtClean="0"/>
              <a:t> 𝐴</a:t>
            </a:r>
            <a:r>
              <a:rPr lang="en-GB" sz="2800" b="1" baseline="30000" dirty="0" smtClean="0"/>
              <a:t>c</a:t>
            </a:r>
            <a:r>
              <a:rPr sz="3000" baseline="27777" smtClean="0">
                <a:latin typeface="Cambria Math"/>
                <a:cs typeface="Cambria Math"/>
              </a:rPr>
              <a:t> </a:t>
            </a:r>
            <a:r>
              <a:rPr sz="3000" spc="-202" baseline="27777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01234" y="2946654"/>
            <a:ext cx="3124200" cy="2554605"/>
          </a:xfrm>
          <a:custGeom>
            <a:avLst/>
            <a:gdLst/>
            <a:ahLst/>
            <a:cxnLst/>
            <a:rect l="l" t="t" r="r" b="b"/>
            <a:pathLst>
              <a:path w="3124200" h="2554604">
                <a:moveTo>
                  <a:pt x="0" y="2554224"/>
                </a:moveTo>
                <a:lnTo>
                  <a:pt x="3124200" y="2554224"/>
                </a:lnTo>
                <a:lnTo>
                  <a:pt x="3124200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98056" y="3018180"/>
            <a:ext cx="1308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50229" y="3429761"/>
            <a:ext cx="1361440" cy="1676400"/>
          </a:xfrm>
          <a:custGeom>
            <a:avLst/>
            <a:gdLst/>
            <a:ahLst/>
            <a:cxnLst/>
            <a:rect l="l" t="t" r="r" b="b"/>
            <a:pathLst>
              <a:path w="1361440" h="1676400">
                <a:moveTo>
                  <a:pt x="0" y="838200"/>
                </a:moveTo>
                <a:lnTo>
                  <a:pt x="2255" y="769455"/>
                </a:lnTo>
                <a:lnTo>
                  <a:pt x="8906" y="702242"/>
                </a:lnTo>
                <a:lnTo>
                  <a:pt x="19777" y="636774"/>
                </a:lnTo>
                <a:lnTo>
                  <a:pt x="34692" y="573267"/>
                </a:lnTo>
                <a:lnTo>
                  <a:pt x="53476" y="511938"/>
                </a:lnTo>
                <a:lnTo>
                  <a:pt x="75955" y="453003"/>
                </a:lnTo>
                <a:lnTo>
                  <a:pt x="101953" y="396676"/>
                </a:lnTo>
                <a:lnTo>
                  <a:pt x="131295" y="343174"/>
                </a:lnTo>
                <a:lnTo>
                  <a:pt x="163806" y="292712"/>
                </a:lnTo>
                <a:lnTo>
                  <a:pt x="199310" y="245506"/>
                </a:lnTo>
                <a:lnTo>
                  <a:pt x="237633" y="201773"/>
                </a:lnTo>
                <a:lnTo>
                  <a:pt x="278599" y="161726"/>
                </a:lnTo>
                <a:lnTo>
                  <a:pt x="322033" y="125584"/>
                </a:lnTo>
                <a:lnTo>
                  <a:pt x="367760" y="93560"/>
                </a:lnTo>
                <a:lnTo>
                  <a:pt x="415605" y="65871"/>
                </a:lnTo>
                <a:lnTo>
                  <a:pt x="465393" y="42732"/>
                </a:lnTo>
                <a:lnTo>
                  <a:pt x="516947" y="24360"/>
                </a:lnTo>
                <a:lnTo>
                  <a:pt x="570095" y="10970"/>
                </a:lnTo>
                <a:lnTo>
                  <a:pt x="624659" y="2778"/>
                </a:lnTo>
                <a:lnTo>
                  <a:pt x="680466" y="0"/>
                </a:lnTo>
                <a:lnTo>
                  <a:pt x="736272" y="2778"/>
                </a:lnTo>
                <a:lnTo>
                  <a:pt x="790836" y="10970"/>
                </a:lnTo>
                <a:lnTo>
                  <a:pt x="843984" y="24360"/>
                </a:lnTo>
                <a:lnTo>
                  <a:pt x="895538" y="42732"/>
                </a:lnTo>
                <a:lnTo>
                  <a:pt x="945326" y="65871"/>
                </a:lnTo>
                <a:lnTo>
                  <a:pt x="993171" y="93560"/>
                </a:lnTo>
                <a:lnTo>
                  <a:pt x="1038898" y="125584"/>
                </a:lnTo>
                <a:lnTo>
                  <a:pt x="1082332" y="161726"/>
                </a:lnTo>
                <a:lnTo>
                  <a:pt x="1123298" y="201773"/>
                </a:lnTo>
                <a:lnTo>
                  <a:pt x="1161621" y="245506"/>
                </a:lnTo>
                <a:lnTo>
                  <a:pt x="1197125" y="292712"/>
                </a:lnTo>
                <a:lnTo>
                  <a:pt x="1229636" y="343174"/>
                </a:lnTo>
                <a:lnTo>
                  <a:pt x="1258978" y="396676"/>
                </a:lnTo>
                <a:lnTo>
                  <a:pt x="1284976" y="453003"/>
                </a:lnTo>
                <a:lnTo>
                  <a:pt x="1307455" y="511938"/>
                </a:lnTo>
                <a:lnTo>
                  <a:pt x="1326239" y="573267"/>
                </a:lnTo>
                <a:lnTo>
                  <a:pt x="1341154" y="636774"/>
                </a:lnTo>
                <a:lnTo>
                  <a:pt x="1352025" y="702242"/>
                </a:lnTo>
                <a:lnTo>
                  <a:pt x="1358676" y="769455"/>
                </a:lnTo>
                <a:lnTo>
                  <a:pt x="1360932" y="838200"/>
                </a:lnTo>
                <a:lnTo>
                  <a:pt x="1358676" y="906944"/>
                </a:lnTo>
                <a:lnTo>
                  <a:pt x="1352025" y="974157"/>
                </a:lnTo>
                <a:lnTo>
                  <a:pt x="1341154" y="1039625"/>
                </a:lnTo>
                <a:lnTo>
                  <a:pt x="1326239" y="1103132"/>
                </a:lnTo>
                <a:lnTo>
                  <a:pt x="1307455" y="1164461"/>
                </a:lnTo>
                <a:lnTo>
                  <a:pt x="1284976" y="1223396"/>
                </a:lnTo>
                <a:lnTo>
                  <a:pt x="1258978" y="1279723"/>
                </a:lnTo>
                <a:lnTo>
                  <a:pt x="1229636" y="1333225"/>
                </a:lnTo>
                <a:lnTo>
                  <a:pt x="1197125" y="1383687"/>
                </a:lnTo>
                <a:lnTo>
                  <a:pt x="1161621" y="1430893"/>
                </a:lnTo>
                <a:lnTo>
                  <a:pt x="1123298" y="1474626"/>
                </a:lnTo>
                <a:lnTo>
                  <a:pt x="1082332" y="1514673"/>
                </a:lnTo>
                <a:lnTo>
                  <a:pt x="1038898" y="1550815"/>
                </a:lnTo>
                <a:lnTo>
                  <a:pt x="993171" y="1582839"/>
                </a:lnTo>
                <a:lnTo>
                  <a:pt x="945326" y="1610528"/>
                </a:lnTo>
                <a:lnTo>
                  <a:pt x="895538" y="1633667"/>
                </a:lnTo>
                <a:lnTo>
                  <a:pt x="843984" y="1652039"/>
                </a:lnTo>
                <a:lnTo>
                  <a:pt x="790836" y="1665429"/>
                </a:lnTo>
                <a:lnTo>
                  <a:pt x="736272" y="1673621"/>
                </a:lnTo>
                <a:lnTo>
                  <a:pt x="680466" y="1676400"/>
                </a:lnTo>
                <a:lnTo>
                  <a:pt x="624659" y="1673621"/>
                </a:lnTo>
                <a:lnTo>
                  <a:pt x="570095" y="1665429"/>
                </a:lnTo>
                <a:lnTo>
                  <a:pt x="516947" y="1652039"/>
                </a:lnTo>
                <a:lnTo>
                  <a:pt x="465393" y="1633667"/>
                </a:lnTo>
                <a:lnTo>
                  <a:pt x="415605" y="1610528"/>
                </a:lnTo>
                <a:lnTo>
                  <a:pt x="367760" y="1582839"/>
                </a:lnTo>
                <a:lnTo>
                  <a:pt x="322033" y="1550815"/>
                </a:lnTo>
                <a:lnTo>
                  <a:pt x="278599" y="1514673"/>
                </a:lnTo>
                <a:lnTo>
                  <a:pt x="237633" y="1474626"/>
                </a:lnTo>
                <a:lnTo>
                  <a:pt x="199310" y="1430893"/>
                </a:lnTo>
                <a:lnTo>
                  <a:pt x="163806" y="1383687"/>
                </a:lnTo>
                <a:lnTo>
                  <a:pt x="131295" y="1333225"/>
                </a:lnTo>
                <a:lnTo>
                  <a:pt x="101953" y="1279723"/>
                </a:lnTo>
                <a:lnTo>
                  <a:pt x="75955" y="1223396"/>
                </a:lnTo>
                <a:lnTo>
                  <a:pt x="53476" y="1164461"/>
                </a:lnTo>
                <a:lnTo>
                  <a:pt x="34692" y="1103132"/>
                </a:lnTo>
                <a:lnTo>
                  <a:pt x="19777" y="1039625"/>
                </a:lnTo>
                <a:lnTo>
                  <a:pt x="8906" y="974157"/>
                </a:lnTo>
                <a:lnTo>
                  <a:pt x="2255" y="906944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50940" y="4160520"/>
            <a:ext cx="158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53961" y="3550158"/>
            <a:ext cx="1371600" cy="1327785"/>
          </a:xfrm>
          <a:custGeom>
            <a:avLst/>
            <a:gdLst/>
            <a:ahLst/>
            <a:cxnLst/>
            <a:rect l="l" t="t" r="r" b="b"/>
            <a:pathLst>
              <a:path w="1371600" h="1327785">
                <a:moveTo>
                  <a:pt x="0" y="663701"/>
                </a:moveTo>
                <a:lnTo>
                  <a:pt x="2273" y="609272"/>
                </a:lnTo>
                <a:lnTo>
                  <a:pt x="8977" y="556053"/>
                </a:lnTo>
                <a:lnTo>
                  <a:pt x="19933" y="504216"/>
                </a:lnTo>
                <a:lnTo>
                  <a:pt x="34966" y="453932"/>
                </a:lnTo>
                <a:lnTo>
                  <a:pt x="53899" y="405372"/>
                </a:lnTo>
                <a:lnTo>
                  <a:pt x="76555" y="358706"/>
                </a:lnTo>
                <a:lnTo>
                  <a:pt x="102758" y="314105"/>
                </a:lnTo>
                <a:lnTo>
                  <a:pt x="132331" y="271741"/>
                </a:lnTo>
                <a:lnTo>
                  <a:pt x="165098" y="231784"/>
                </a:lnTo>
                <a:lnTo>
                  <a:pt x="200882" y="194405"/>
                </a:lnTo>
                <a:lnTo>
                  <a:pt x="239506" y="159775"/>
                </a:lnTo>
                <a:lnTo>
                  <a:pt x="280793" y="128064"/>
                </a:lnTo>
                <a:lnTo>
                  <a:pt x="324568" y="99445"/>
                </a:lnTo>
                <a:lnTo>
                  <a:pt x="370654" y="74086"/>
                </a:lnTo>
                <a:lnTo>
                  <a:pt x="418873" y="52161"/>
                </a:lnTo>
                <a:lnTo>
                  <a:pt x="469050" y="33838"/>
                </a:lnTo>
                <a:lnTo>
                  <a:pt x="521008" y="19290"/>
                </a:lnTo>
                <a:lnTo>
                  <a:pt x="574570" y="8687"/>
                </a:lnTo>
                <a:lnTo>
                  <a:pt x="629559" y="2200"/>
                </a:lnTo>
                <a:lnTo>
                  <a:pt x="685800" y="0"/>
                </a:lnTo>
                <a:lnTo>
                  <a:pt x="742040" y="2200"/>
                </a:lnTo>
                <a:lnTo>
                  <a:pt x="797029" y="8687"/>
                </a:lnTo>
                <a:lnTo>
                  <a:pt x="850591" y="19290"/>
                </a:lnTo>
                <a:lnTo>
                  <a:pt x="902549" y="33838"/>
                </a:lnTo>
                <a:lnTo>
                  <a:pt x="952726" y="52161"/>
                </a:lnTo>
                <a:lnTo>
                  <a:pt x="1000945" y="74086"/>
                </a:lnTo>
                <a:lnTo>
                  <a:pt x="1047031" y="99445"/>
                </a:lnTo>
                <a:lnTo>
                  <a:pt x="1090806" y="128064"/>
                </a:lnTo>
                <a:lnTo>
                  <a:pt x="1132093" y="159775"/>
                </a:lnTo>
                <a:lnTo>
                  <a:pt x="1170717" y="194405"/>
                </a:lnTo>
                <a:lnTo>
                  <a:pt x="1206501" y="231784"/>
                </a:lnTo>
                <a:lnTo>
                  <a:pt x="1239268" y="271741"/>
                </a:lnTo>
                <a:lnTo>
                  <a:pt x="1268841" y="314105"/>
                </a:lnTo>
                <a:lnTo>
                  <a:pt x="1295044" y="358706"/>
                </a:lnTo>
                <a:lnTo>
                  <a:pt x="1317700" y="405372"/>
                </a:lnTo>
                <a:lnTo>
                  <a:pt x="1336633" y="453932"/>
                </a:lnTo>
                <a:lnTo>
                  <a:pt x="1351666" y="504216"/>
                </a:lnTo>
                <a:lnTo>
                  <a:pt x="1362622" y="556053"/>
                </a:lnTo>
                <a:lnTo>
                  <a:pt x="1369326" y="609272"/>
                </a:lnTo>
                <a:lnTo>
                  <a:pt x="1371600" y="663701"/>
                </a:lnTo>
                <a:lnTo>
                  <a:pt x="1369326" y="718131"/>
                </a:lnTo>
                <a:lnTo>
                  <a:pt x="1362622" y="771350"/>
                </a:lnTo>
                <a:lnTo>
                  <a:pt x="1351666" y="823187"/>
                </a:lnTo>
                <a:lnTo>
                  <a:pt x="1336633" y="873471"/>
                </a:lnTo>
                <a:lnTo>
                  <a:pt x="1317700" y="922031"/>
                </a:lnTo>
                <a:lnTo>
                  <a:pt x="1295044" y="968697"/>
                </a:lnTo>
                <a:lnTo>
                  <a:pt x="1268841" y="1013298"/>
                </a:lnTo>
                <a:lnTo>
                  <a:pt x="1239268" y="1055662"/>
                </a:lnTo>
                <a:lnTo>
                  <a:pt x="1206501" y="1095619"/>
                </a:lnTo>
                <a:lnTo>
                  <a:pt x="1170717" y="1132998"/>
                </a:lnTo>
                <a:lnTo>
                  <a:pt x="1132093" y="1167628"/>
                </a:lnTo>
                <a:lnTo>
                  <a:pt x="1090806" y="1199339"/>
                </a:lnTo>
                <a:lnTo>
                  <a:pt x="1047031" y="1227958"/>
                </a:lnTo>
                <a:lnTo>
                  <a:pt x="1000945" y="1253317"/>
                </a:lnTo>
                <a:lnTo>
                  <a:pt x="952726" y="1275242"/>
                </a:lnTo>
                <a:lnTo>
                  <a:pt x="902549" y="1293565"/>
                </a:lnTo>
                <a:lnTo>
                  <a:pt x="850591" y="1308113"/>
                </a:lnTo>
                <a:lnTo>
                  <a:pt x="797029" y="1318716"/>
                </a:lnTo>
                <a:lnTo>
                  <a:pt x="742040" y="1325203"/>
                </a:lnTo>
                <a:lnTo>
                  <a:pt x="685800" y="1327403"/>
                </a:lnTo>
                <a:lnTo>
                  <a:pt x="629559" y="1325203"/>
                </a:lnTo>
                <a:lnTo>
                  <a:pt x="574570" y="1318716"/>
                </a:lnTo>
                <a:lnTo>
                  <a:pt x="521008" y="1308113"/>
                </a:lnTo>
                <a:lnTo>
                  <a:pt x="469050" y="1293565"/>
                </a:lnTo>
                <a:lnTo>
                  <a:pt x="418873" y="1275242"/>
                </a:lnTo>
                <a:lnTo>
                  <a:pt x="370654" y="1253317"/>
                </a:lnTo>
                <a:lnTo>
                  <a:pt x="324568" y="1227958"/>
                </a:lnTo>
                <a:lnTo>
                  <a:pt x="280793" y="1199339"/>
                </a:lnTo>
                <a:lnTo>
                  <a:pt x="239506" y="1167628"/>
                </a:lnTo>
                <a:lnTo>
                  <a:pt x="200882" y="1132998"/>
                </a:lnTo>
                <a:lnTo>
                  <a:pt x="165098" y="1095619"/>
                </a:lnTo>
                <a:lnTo>
                  <a:pt x="132331" y="1055662"/>
                </a:lnTo>
                <a:lnTo>
                  <a:pt x="102758" y="1013298"/>
                </a:lnTo>
                <a:lnTo>
                  <a:pt x="76555" y="968697"/>
                </a:lnTo>
                <a:lnTo>
                  <a:pt x="53899" y="922031"/>
                </a:lnTo>
                <a:lnTo>
                  <a:pt x="34966" y="873471"/>
                </a:lnTo>
                <a:lnTo>
                  <a:pt x="19933" y="823187"/>
                </a:lnTo>
                <a:lnTo>
                  <a:pt x="8977" y="771350"/>
                </a:lnTo>
                <a:lnTo>
                  <a:pt x="2273" y="718131"/>
                </a:lnTo>
                <a:lnTo>
                  <a:pt x="0" y="66370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65340" y="4106545"/>
            <a:ext cx="149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78879" y="291086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1458" y="294665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2747" y="291086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75326" y="294665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48655" y="2927591"/>
            <a:ext cx="698004" cy="86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1234" y="2963417"/>
            <a:ext cx="594995" cy="760095"/>
          </a:xfrm>
          <a:custGeom>
            <a:avLst/>
            <a:gdLst/>
            <a:ahLst/>
            <a:cxnLst/>
            <a:rect l="l" t="t" r="r" b="b"/>
            <a:pathLst>
              <a:path w="594995" h="760095">
                <a:moveTo>
                  <a:pt x="0" y="759967"/>
                </a:moveTo>
                <a:lnTo>
                  <a:pt x="594995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48655" y="2930651"/>
            <a:ext cx="1054620" cy="135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1234" y="2966466"/>
            <a:ext cx="951865" cy="1257935"/>
          </a:xfrm>
          <a:custGeom>
            <a:avLst/>
            <a:gdLst/>
            <a:ahLst/>
            <a:cxnLst/>
            <a:rect l="l" t="t" r="r" b="b"/>
            <a:pathLst>
              <a:path w="951864" h="1257935">
                <a:moveTo>
                  <a:pt x="0" y="1257808"/>
                </a:moveTo>
                <a:lnTo>
                  <a:pt x="951484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8655" y="434342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1234" y="437921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33971" y="2910814"/>
            <a:ext cx="615708" cy="705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6550" y="2946654"/>
            <a:ext cx="511809" cy="603885"/>
          </a:xfrm>
          <a:custGeom>
            <a:avLst/>
            <a:gdLst/>
            <a:ahLst/>
            <a:cxnLst/>
            <a:rect l="l" t="t" r="r" b="b"/>
            <a:pathLst>
              <a:path w="511809" h="603885">
                <a:moveTo>
                  <a:pt x="0" y="603503"/>
                </a:moveTo>
                <a:lnTo>
                  <a:pt x="51168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34940" y="4709159"/>
            <a:ext cx="608076" cy="7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7517" y="4744973"/>
            <a:ext cx="504190" cy="670560"/>
          </a:xfrm>
          <a:custGeom>
            <a:avLst/>
            <a:gdLst/>
            <a:ahLst/>
            <a:cxnLst/>
            <a:rect l="l" t="t" r="r" b="b"/>
            <a:pathLst>
              <a:path w="504189" h="670560">
                <a:moveTo>
                  <a:pt x="0" y="670432"/>
                </a:moveTo>
                <a:lnTo>
                  <a:pt x="504190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90004" y="2927604"/>
            <a:ext cx="851928" cy="1037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2581" y="2963417"/>
            <a:ext cx="748665" cy="936625"/>
          </a:xfrm>
          <a:custGeom>
            <a:avLst/>
            <a:gdLst/>
            <a:ahLst/>
            <a:cxnLst/>
            <a:rect l="l" t="t" r="r" b="b"/>
            <a:pathLst>
              <a:path w="748665" h="936625">
                <a:moveTo>
                  <a:pt x="0" y="936243"/>
                </a:moveTo>
                <a:lnTo>
                  <a:pt x="748411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55564" y="5000269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8141" y="5036058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599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72300" y="2927604"/>
            <a:ext cx="1155192" cy="1415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24878" y="2963417"/>
            <a:ext cx="1052830" cy="1313815"/>
          </a:xfrm>
          <a:custGeom>
            <a:avLst/>
            <a:gdLst/>
            <a:ahLst/>
            <a:cxnLst/>
            <a:rect l="l" t="t" r="r" b="b"/>
            <a:pathLst>
              <a:path w="1052829" h="1313814">
                <a:moveTo>
                  <a:pt x="0" y="1313434"/>
                </a:moveTo>
                <a:lnTo>
                  <a:pt x="1052576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57900" y="5070335"/>
            <a:ext cx="484670" cy="515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0478" y="5106161"/>
            <a:ext cx="381635" cy="412750"/>
          </a:xfrm>
          <a:custGeom>
            <a:avLst/>
            <a:gdLst/>
            <a:ahLst/>
            <a:cxnLst/>
            <a:rect l="l" t="t" r="r" b="b"/>
            <a:pathLst>
              <a:path w="381635" h="412750">
                <a:moveTo>
                  <a:pt x="0" y="412750"/>
                </a:moveTo>
                <a:lnTo>
                  <a:pt x="381127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74535" y="3101339"/>
            <a:ext cx="1911096" cy="2481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7114" y="3137154"/>
            <a:ext cx="1807210" cy="2379345"/>
          </a:xfrm>
          <a:custGeom>
            <a:avLst/>
            <a:gdLst/>
            <a:ahLst/>
            <a:cxnLst/>
            <a:rect l="l" t="t" r="r" b="b"/>
            <a:pathLst>
              <a:path w="1807209" h="2379345">
                <a:moveTo>
                  <a:pt x="0" y="2378964"/>
                </a:moveTo>
                <a:lnTo>
                  <a:pt x="180708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93635" y="3649979"/>
            <a:ext cx="1458468" cy="1903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46214" y="3685794"/>
            <a:ext cx="1355090" cy="1802130"/>
          </a:xfrm>
          <a:custGeom>
            <a:avLst/>
            <a:gdLst/>
            <a:ahLst/>
            <a:cxnLst/>
            <a:rect l="l" t="t" r="r" b="b"/>
            <a:pathLst>
              <a:path w="1355090" h="1802129">
                <a:moveTo>
                  <a:pt x="0" y="1802002"/>
                </a:moveTo>
                <a:lnTo>
                  <a:pt x="135496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8247" y="4187952"/>
            <a:ext cx="1156716" cy="14020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70826" y="4223765"/>
            <a:ext cx="1054100" cy="1299845"/>
          </a:xfrm>
          <a:custGeom>
            <a:avLst/>
            <a:gdLst/>
            <a:ahLst/>
            <a:cxnLst/>
            <a:rect l="l" t="t" r="r" b="b"/>
            <a:pathLst>
              <a:path w="1054100" h="1299845">
                <a:moveTo>
                  <a:pt x="0" y="1299718"/>
                </a:moveTo>
                <a:lnTo>
                  <a:pt x="105371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35823" y="4709172"/>
            <a:ext cx="729970" cy="8214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88402" y="4744973"/>
            <a:ext cx="627380" cy="720090"/>
          </a:xfrm>
          <a:custGeom>
            <a:avLst/>
            <a:gdLst/>
            <a:ahLst/>
            <a:cxnLst/>
            <a:rect l="l" t="t" r="r" b="b"/>
            <a:pathLst>
              <a:path w="627379" h="720089">
                <a:moveTo>
                  <a:pt x="0" y="719582"/>
                </a:moveTo>
                <a:lnTo>
                  <a:pt x="627126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49768" y="5070335"/>
            <a:ext cx="414540" cy="4968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02345" y="5106161"/>
            <a:ext cx="311785" cy="394970"/>
          </a:xfrm>
          <a:custGeom>
            <a:avLst/>
            <a:gdLst/>
            <a:ahLst/>
            <a:cxnLst/>
            <a:rect l="l" t="t" r="r" b="b"/>
            <a:pathLst>
              <a:path w="311784" h="394970">
                <a:moveTo>
                  <a:pt x="0" y="394843"/>
                </a:moveTo>
                <a:lnTo>
                  <a:pt x="311531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3677" y="2884170"/>
            <a:ext cx="510540" cy="666115"/>
          </a:xfrm>
          <a:custGeom>
            <a:avLst/>
            <a:gdLst/>
            <a:ahLst/>
            <a:cxnLst/>
            <a:rect l="l" t="t" r="r" b="b"/>
            <a:pathLst>
              <a:path w="510539" h="666114">
                <a:moveTo>
                  <a:pt x="0" y="332993"/>
                </a:moveTo>
                <a:lnTo>
                  <a:pt x="3341" y="278983"/>
                </a:lnTo>
                <a:lnTo>
                  <a:pt x="13014" y="227746"/>
                </a:lnTo>
                <a:lnTo>
                  <a:pt x="28494" y="179969"/>
                </a:lnTo>
                <a:lnTo>
                  <a:pt x="49255" y="136337"/>
                </a:lnTo>
                <a:lnTo>
                  <a:pt x="74771" y="97535"/>
                </a:lnTo>
                <a:lnTo>
                  <a:pt x="104515" y="64251"/>
                </a:lnTo>
                <a:lnTo>
                  <a:pt x="137963" y="37170"/>
                </a:lnTo>
                <a:lnTo>
                  <a:pt x="174589" y="16977"/>
                </a:lnTo>
                <a:lnTo>
                  <a:pt x="213866" y="4358"/>
                </a:lnTo>
                <a:lnTo>
                  <a:pt x="255270" y="0"/>
                </a:lnTo>
                <a:lnTo>
                  <a:pt x="276204" y="1103"/>
                </a:lnTo>
                <a:lnTo>
                  <a:pt x="316610" y="9678"/>
                </a:lnTo>
                <a:lnTo>
                  <a:pt x="354627" y="26169"/>
                </a:lnTo>
                <a:lnTo>
                  <a:pt x="389730" y="49892"/>
                </a:lnTo>
                <a:lnTo>
                  <a:pt x="421392" y="80161"/>
                </a:lnTo>
                <a:lnTo>
                  <a:pt x="449088" y="116289"/>
                </a:lnTo>
                <a:lnTo>
                  <a:pt x="472291" y="157592"/>
                </a:lnTo>
                <a:lnTo>
                  <a:pt x="490477" y="203382"/>
                </a:lnTo>
                <a:lnTo>
                  <a:pt x="503120" y="252975"/>
                </a:lnTo>
                <a:lnTo>
                  <a:pt x="509693" y="305684"/>
                </a:lnTo>
                <a:lnTo>
                  <a:pt x="510540" y="332993"/>
                </a:lnTo>
                <a:lnTo>
                  <a:pt x="509693" y="360303"/>
                </a:lnTo>
                <a:lnTo>
                  <a:pt x="503120" y="413012"/>
                </a:lnTo>
                <a:lnTo>
                  <a:pt x="490477" y="462605"/>
                </a:lnTo>
                <a:lnTo>
                  <a:pt x="472291" y="508395"/>
                </a:lnTo>
                <a:lnTo>
                  <a:pt x="449088" y="549698"/>
                </a:lnTo>
                <a:lnTo>
                  <a:pt x="421392" y="585826"/>
                </a:lnTo>
                <a:lnTo>
                  <a:pt x="389730" y="616095"/>
                </a:lnTo>
                <a:lnTo>
                  <a:pt x="354627" y="639818"/>
                </a:lnTo>
                <a:lnTo>
                  <a:pt x="316610" y="656309"/>
                </a:lnTo>
                <a:lnTo>
                  <a:pt x="276204" y="664884"/>
                </a:lnTo>
                <a:lnTo>
                  <a:pt x="255270" y="665987"/>
                </a:lnTo>
                <a:lnTo>
                  <a:pt x="234335" y="664884"/>
                </a:lnTo>
                <a:lnTo>
                  <a:pt x="193929" y="656309"/>
                </a:lnTo>
                <a:lnTo>
                  <a:pt x="155912" y="639818"/>
                </a:lnTo>
                <a:lnTo>
                  <a:pt x="120809" y="616095"/>
                </a:lnTo>
                <a:lnTo>
                  <a:pt x="89147" y="585826"/>
                </a:lnTo>
                <a:lnTo>
                  <a:pt x="61451" y="549698"/>
                </a:lnTo>
                <a:lnTo>
                  <a:pt x="38248" y="508395"/>
                </a:lnTo>
                <a:lnTo>
                  <a:pt x="20062" y="462605"/>
                </a:lnTo>
                <a:lnTo>
                  <a:pt x="7419" y="413012"/>
                </a:lnTo>
                <a:lnTo>
                  <a:pt x="846" y="360303"/>
                </a:lnTo>
                <a:lnTo>
                  <a:pt x="0" y="332993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34083" y="2636532"/>
            <a:ext cx="4331208" cy="775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7010" y="2659633"/>
            <a:ext cx="4174490" cy="655320"/>
          </a:xfrm>
          <a:custGeom>
            <a:avLst/>
            <a:gdLst/>
            <a:ahLst/>
            <a:cxnLst/>
            <a:rect l="l" t="t" r="r" b="b"/>
            <a:pathLst>
              <a:path w="4174490" h="655320">
                <a:moveTo>
                  <a:pt x="4098290" y="578992"/>
                </a:moveTo>
                <a:lnTo>
                  <a:pt x="4098035" y="604402"/>
                </a:lnTo>
                <a:lnTo>
                  <a:pt x="4110736" y="604519"/>
                </a:lnTo>
                <a:lnTo>
                  <a:pt x="4110482" y="629919"/>
                </a:lnTo>
                <a:lnTo>
                  <a:pt x="4097780" y="629919"/>
                </a:lnTo>
                <a:lnTo>
                  <a:pt x="4097528" y="655192"/>
                </a:lnTo>
                <a:lnTo>
                  <a:pt x="4149363" y="629919"/>
                </a:lnTo>
                <a:lnTo>
                  <a:pt x="4110482" y="629919"/>
                </a:lnTo>
                <a:lnTo>
                  <a:pt x="4149602" y="629803"/>
                </a:lnTo>
                <a:lnTo>
                  <a:pt x="4174109" y="617854"/>
                </a:lnTo>
                <a:lnTo>
                  <a:pt x="4098290" y="578992"/>
                </a:lnTo>
                <a:close/>
              </a:path>
              <a:path w="4174490" h="655320">
                <a:moveTo>
                  <a:pt x="4098035" y="604402"/>
                </a:moveTo>
                <a:lnTo>
                  <a:pt x="4097781" y="629803"/>
                </a:lnTo>
                <a:lnTo>
                  <a:pt x="4110482" y="629919"/>
                </a:lnTo>
                <a:lnTo>
                  <a:pt x="4110736" y="604519"/>
                </a:lnTo>
                <a:lnTo>
                  <a:pt x="4098035" y="604402"/>
                </a:lnTo>
                <a:close/>
              </a:path>
              <a:path w="4174490" h="655320">
                <a:moveTo>
                  <a:pt x="1482179" y="25399"/>
                </a:moveTo>
                <a:lnTo>
                  <a:pt x="1091311" y="25399"/>
                </a:lnTo>
                <a:lnTo>
                  <a:pt x="1141984" y="26034"/>
                </a:lnTo>
                <a:lnTo>
                  <a:pt x="1192403" y="27304"/>
                </a:lnTo>
                <a:lnTo>
                  <a:pt x="1242314" y="29463"/>
                </a:lnTo>
                <a:lnTo>
                  <a:pt x="1292098" y="32384"/>
                </a:lnTo>
                <a:lnTo>
                  <a:pt x="1341501" y="36067"/>
                </a:lnTo>
                <a:lnTo>
                  <a:pt x="1390396" y="40512"/>
                </a:lnTo>
                <a:lnTo>
                  <a:pt x="1438656" y="45592"/>
                </a:lnTo>
                <a:lnTo>
                  <a:pt x="1486154" y="51434"/>
                </a:lnTo>
                <a:lnTo>
                  <a:pt x="1533017" y="58038"/>
                </a:lnTo>
                <a:lnTo>
                  <a:pt x="1578991" y="65150"/>
                </a:lnTo>
                <a:lnTo>
                  <a:pt x="1623949" y="72897"/>
                </a:lnTo>
                <a:lnTo>
                  <a:pt x="1667637" y="81152"/>
                </a:lnTo>
                <a:lnTo>
                  <a:pt x="1710308" y="90042"/>
                </a:lnTo>
                <a:lnTo>
                  <a:pt x="1751583" y="99440"/>
                </a:lnTo>
                <a:lnTo>
                  <a:pt x="1791589" y="109346"/>
                </a:lnTo>
                <a:lnTo>
                  <a:pt x="1830070" y="119633"/>
                </a:lnTo>
                <a:lnTo>
                  <a:pt x="1866900" y="130428"/>
                </a:lnTo>
                <a:lnTo>
                  <a:pt x="1935480" y="153161"/>
                </a:lnTo>
                <a:lnTo>
                  <a:pt x="1996313" y="177291"/>
                </a:lnTo>
                <a:lnTo>
                  <a:pt x="2048764" y="202437"/>
                </a:lnTo>
                <a:lnTo>
                  <a:pt x="2081911" y="221868"/>
                </a:lnTo>
                <a:lnTo>
                  <a:pt x="2117344" y="247903"/>
                </a:lnTo>
                <a:lnTo>
                  <a:pt x="2146173" y="280161"/>
                </a:lnTo>
                <a:lnTo>
                  <a:pt x="2157857" y="316102"/>
                </a:lnTo>
                <a:lnTo>
                  <a:pt x="2157984" y="317880"/>
                </a:lnTo>
                <a:lnTo>
                  <a:pt x="2160905" y="332104"/>
                </a:lnTo>
                <a:lnTo>
                  <a:pt x="2161159" y="333628"/>
                </a:lnTo>
                <a:lnTo>
                  <a:pt x="2161794" y="335025"/>
                </a:lnTo>
                <a:lnTo>
                  <a:pt x="2171192" y="350392"/>
                </a:lnTo>
                <a:lnTo>
                  <a:pt x="2171700" y="351154"/>
                </a:lnTo>
                <a:lnTo>
                  <a:pt x="2172335" y="351916"/>
                </a:lnTo>
                <a:lnTo>
                  <a:pt x="2187194" y="366775"/>
                </a:lnTo>
                <a:lnTo>
                  <a:pt x="2187575" y="367283"/>
                </a:lnTo>
                <a:lnTo>
                  <a:pt x="2188083" y="367664"/>
                </a:lnTo>
                <a:lnTo>
                  <a:pt x="2188718" y="368045"/>
                </a:lnTo>
                <a:lnTo>
                  <a:pt x="2208022" y="382015"/>
                </a:lnTo>
                <a:lnTo>
                  <a:pt x="2264156" y="410971"/>
                </a:lnTo>
                <a:lnTo>
                  <a:pt x="2338578" y="438530"/>
                </a:lnTo>
                <a:lnTo>
                  <a:pt x="2382266" y="451738"/>
                </a:lnTo>
                <a:lnTo>
                  <a:pt x="2430018" y="464819"/>
                </a:lnTo>
                <a:lnTo>
                  <a:pt x="2481961" y="477519"/>
                </a:lnTo>
                <a:lnTo>
                  <a:pt x="2537587" y="489965"/>
                </a:lnTo>
                <a:lnTo>
                  <a:pt x="2596769" y="501903"/>
                </a:lnTo>
                <a:lnTo>
                  <a:pt x="2659507" y="513587"/>
                </a:lnTo>
                <a:lnTo>
                  <a:pt x="2725547" y="525017"/>
                </a:lnTo>
                <a:lnTo>
                  <a:pt x="2794635" y="535939"/>
                </a:lnTo>
                <a:lnTo>
                  <a:pt x="2941447" y="556259"/>
                </a:lnTo>
                <a:lnTo>
                  <a:pt x="3098546" y="574674"/>
                </a:lnTo>
                <a:lnTo>
                  <a:pt x="3180334" y="583056"/>
                </a:lnTo>
                <a:lnTo>
                  <a:pt x="3350005" y="598042"/>
                </a:lnTo>
                <a:lnTo>
                  <a:pt x="3437382" y="604519"/>
                </a:lnTo>
                <a:lnTo>
                  <a:pt x="3616325" y="615568"/>
                </a:lnTo>
                <a:lnTo>
                  <a:pt x="3799840" y="623696"/>
                </a:lnTo>
                <a:lnTo>
                  <a:pt x="3986149" y="628776"/>
                </a:lnTo>
                <a:lnTo>
                  <a:pt x="4097781" y="629803"/>
                </a:lnTo>
                <a:lnTo>
                  <a:pt x="4098035" y="604402"/>
                </a:lnTo>
                <a:lnTo>
                  <a:pt x="3986911" y="603376"/>
                </a:lnTo>
                <a:lnTo>
                  <a:pt x="3800983" y="598423"/>
                </a:lnTo>
                <a:lnTo>
                  <a:pt x="3617976" y="590168"/>
                </a:lnTo>
                <a:lnTo>
                  <a:pt x="3439287" y="579119"/>
                </a:lnTo>
                <a:lnTo>
                  <a:pt x="3352165" y="572642"/>
                </a:lnTo>
                <a:lnTo>
                  <a:pt x="3183001" y="557783"/>
                </a:lnTo>
                <a:lnTo>
                  <a:pt x="3101340" y="549401"/>
                </a:lnTo>
                <a:lnTo>
                  <a:pt x="2944876" y="530986"/>
                </a:lnTo>
                <a:lnTo>
                  <a:pt x="2870327" y="521207"/>
                </a:lnTo>
                <a:lnTo>
                  <a:pt x="2798699" y="510793"/>
                </a:lnTo>
                <a:lnTo>
                  <a:pt x="2729865" y="499998"/>
                </a:lnTo>
                <a:lnTo>
                  <a:pt x="2664206" y="488695"/>
                </a:lnTo>
                <a:lnTo>
                  <a:pt x="2601849" y="477138"/>
                </a:lnTo>
                <a:lnTo>
                  <a:pt x="2543175" y="465073"/>
                </a:lnTo>
                <a:lnTo>
                  <a:pt x="2487930" y="452754"/>
                </a:lnTo>
                <a:lnTo>
                  <a:pt x="2436749" y="440308"/>
                </a:lnTo>
                <a:lnTo>
                  <a:pt x="2389632" y="427481"/>
                </a:lnTo>
                <a:lnTo>
                  <a:pt x="2346833" y="414400"/>
                </a:lnTo>
                <a:lnTo>
                  <a:pt x="2308479" y="401192"/>
                </a:lnTo>
                <a:lnTo>
                  <a:pt x="2246249" y="374649"/>
                </a:lnTo>
                <a:lnTo>
                  <a:pt x="2205490" y="348868"/>
                </a:lnTo>
                <a:lnTo>
                  <a:pt x="2205101" y="348868"/>
                </a:lnTo>
                <a:lnTo>
                  <a:pt x="2203577" y="347471"/>
                </a:lnTo>
                <a:lnTo>
                  <a:pt x="2203704" y="347471"/>
                </a:lnTo>
                <a:lnTo>
                  <a:pt x="2193290" y="337057"/>
                </a:lnTo>
                <a:lnTo>
                  <a:pt x="2192782" y="337057"/>
                </a:lnTo>
                <a:lnTo>
                  <a:pt x="2191004" y="334771"/>
                </a:lnTo>
                <a:lnTo>
                  <a:pt x="2191381" y="334771"/>
                </a:lnTo>
                <a:lnTo>
                  <a:pt x="2186713" y="327151"/>
                </a:lnTo>
                <a:lnTo>
                  <a:pt x="2185797" y="327151"/>
                </a:lnTo>
                <a:lnTo>
                  <a:pt x="2184146" y="322960"/>
                </a:lnTo>
                <a:lnTo>
                  <a:pt x="2184973" y="322960"/>
                </a:lnTo>
                <a:lnTo>
                  <a:pt x="2183352" y="314705"/>
                </a:lnTo>
                <a:lnTo>
                  <a:pt x="2183130" y="314705"/>
                </a:lnTo>
                <a:lnTo>
                  <a:pt x="2183013" y="313069"/>
                </a:lnTo>
                <a:lnTo>
                  <a:pt x="2183022" y="312927"/>
                </a:lnTo>
                <a:lnTo>
                  <a:pt x="2182622" y="306323"/>
                </a:lnTo>
                <a:lnTo>
                  <a:pt x="2167128" y="265810"/>
                </a:lnTo>
                <a:lnTo>
                  <a:pt x="2141601" y="235711"/>
                </a:lnTo>
                <a:lnTo>
                  <a:pt x="2105660" y="207136"/>
                </a:lnTo>
                <a:lnTo>
                  <a:pt x="2072513" y="186562"/>
                </a:lnTo>
                <a:lnTo>
                  <a:pt x="2034158" y="166623"/>
                </a:lnTo>
                <a:lnTo>
                  <a:pt x="1975866" y="141350"/>
                </a:lnTo>
                <a:lnTo>
                  <a:pt x="1909699" y="117474"/>
                </a:lnTo>
                <a:lnTo>
                  <a:pt x="1836547" y="95122"/>
                </a:lnTo>
                <a:lnTo>
                  <a:pt x="1797685" y="84708"/>
                </a:lnTo>
                <a:lnTo>
                  <a:pt x="1757299" y="74675"/>
                </a:lnTo>
                <a:lnTo>
                  <a:pt x="1715516" y="65277"/>
                </a:lnTo>
                <a:lnTo>
                  <a:pt x="1672463" y="56260"/>
                </a:lnTo>
                <a:lnTo>
                  <a:pt x="1628139" y="47751"/>
                </a:lnTo>
                <a:lnTo>
                  <a:pt x="1582801" y="40004"/>
                </a:lnTo>
                <a:lnTo>
                  <a:pt x="1536573" y="32892"/>
                </a:lnTo>
                <a:lnTo>
                  <a:pt x="1489329" y="26288"/>
                </a:lnTo>
                <a:lnTo>
                  <a:pt x="1482179" y="25399"/>
                </a:lnTo>
                <a:close/>
              </a:path>
              <a:path w="4174490" h="655320">
                <a:moveTo>
                  <a:pt x="2203577" y="347471"/>
                </a:moveTo>
                <a:lnTo>
                  <a:pt x="2205101" y="348868"/>
                </a:lnTo>
                <a:lnTo>
                  <a:pt x="2204047" y="347815"/>
                </a:lnTo>
                <a:lnTo>
                  <a:pt x="2203577" y="347471"/>
                </a:lnTo>
                <a:close/>
              </a:path>
              <a:path w="4174490" h="655320">
                <a:moveTo>
                  <a:pt x="2204047" y="347815"/>
                </a:moveTo>
                <a:lnTo>
                  <a:pt x="2205101" y="348868"/>
                </a:lnTo>
                <a:lnTo>
                  <a:pt x="2205490" y="348868"/>
                </a:lnTo>
                <a:lnTo>
                  <a:pt x="2204047" y="347815"/>
                </a:lnTo>
                <a:close/>
              </a:path>
              <a:path w="4174490" h="655320">
                <a:moveTo>
                  <a:pt x="2203704" y="347471"/>
                </a:moveTo>
                <a:lnTo>
                  <a:pt x="2203577" y="347471"/>
                </a:lnTo>
                <a:lnTo>
                  <a:pt x="2204047" y="347815"/>
                </a:lnTo>
                <a:lnTo>
                  <a:pt x="2203704" y="347471"/>
                </a:lnTo>
                <a:close/>
              </a:path>
              <a:path w="4174490" h="655320">
                <a:moveTo>
                  <a:pt x="2191004" y="334771"/>
                </a:moveTo>
                <a:lnTo>
                  <a:pt x="2192782" y="337057"/>
                </a:lnTo>
                <a:lnTo>
                  <a:pt x="2191978" y="335746"/>
                </a:lnTo>
                <a:lnTo>
                  <a:pt x="2191004" y="334771"/>
                </a:lnTo>
                <a:close/>
              </a:path>
              <a:path w="4174490" h="655320">
                <a:moveTo>
                  <a:pt x="2191978" y="335746"/>
                </a:moveTo>
                <a:lnTo>
                  <a:pt x="2192782" y="337057"/>
                </a:lnTo>
                <a:lnTo>
                  <a:pt x="2193290" y="337057"/>
                </a:lnTo>
                <a:lnTo>
                  <a:pt x="2191978" y="335746"/>
                </a:lnTo>
                <a:close/>
              </a:path>
              <a:path w="4174490" h="655320">
                <a:moveTo>
                  <a:pt x="2191381" y="334771"/>
                </a:moveTo>
                <a:lnTo>
                  <a:pt x="2191004" y="334771"/>
                </a:lnTo>
                <a:lnTo>
                  <a:pt x="2191978" y="335746"/>
                </a:lnTo>
                <a:lnTo>
                  <a:pt x="2191381" y="334771"/>
                </a:lnTo>
                <a:close/>
              </a:path>
              <a:path w="4174490" h="655320">
                <a:moveTo>
                  <a:pt x="2184146" y="322960"/>
                </a:moveTo>
                <a:lnTo>
                  <a:pt x="2185797" y="327151"/>
                </a:lnTo>
                <a:lnTo>
                  <a:pt x="2185364" y="324949"/>
                </a:lnTo>
                <a:lnTo>
                  <a:pt x="2184146" y="322960"/>
                </a:lnTo>
                <a:close/>
              </a:path>
              <a:path w="4174490" h="655320">
                <a:moveTo>
                  <a:pt x="2185364" y="324949"/>
                </a:moveTo>
                <a:lnTo>
                  <a:pt x="2185797" y="327151"/>
                </a:lnTo>
                <a:lnTo>
                  <a:pt x="2186713" y="327151"/>
                </a:lnTo>
                <a:lnTo>
                  <a:pt x="2185364" y="324949"/>
                </a:lnTo>
                <a:close/>
              </a:path>
              <a:path w="4174490" h="655320">
                <a:moveTo>
                  <a:pt x="2184973" y="322960"/>
                </a:moveTo>
                <a:lnTo>
                  <a:pt x="2184146" y="322960"/>
                </a:lnTo>
                <a:lnTo>
                  <a:pt x="2185364" y="324949"/>
                </a:lnTo>
                <a:lnTo>
                  <a:pt x="2184973" y="322960"/>
                </a:lnTo>
                <a:close/>
              </a:path>
              <a:path w="4174490" h="655320">
                <a:moveTo>
                  <a:pt x="2183003" y="312927"/>
                </a:moveTo>
                <a:lnTo>
                  <a:pt x="2183130" y="314705"/>
                </a:lnTo>
                <a:lnTo>
                  <a:pt x="2183030" y="313069"/>
                </a:lnTo>
                <a:lnTo>
                  <a:pt x="2183003" y="312927"/>
                </a:lnTo>
                <a:close/>
              </a:path>
              <a:path w="4174490" h="655320">
                <a:moveTo>
                  <a:pt x="2183030" y="313069"/>
                </a:moveTo>
                <a:lnTo>
                  <a:pt x="2183130" y="314705"/>
                </a:lnTo>
                <a:lnTo>
                  <a:pt x="2183352" y="314705"/>
                </a:lnTo>
                <a:lnTo>
                  <a:pt x="2183030" y="313069"/>
                </a:lnTo>
                <a:close/>
              </a:path>
              <a:path w="4174490" h="655320">
                <a:moveTo>
                  <a:pt x="2183022" y="312927"/>
                </a:moveTo>
                <a:lnTo>
                  <a:pt x="2183030" y="313069"/>
                </a:lnTo>
                <a:lnTo>
                  <a:pt x="2183022" y="312927"/>
                </a:lnTo>
                <a:close/>
              </a:path>
              <a:path w="4174490" h="655320">
                <a:moveTo>
                  <a:pt x="1091057" y="0"/>
                </a:moveTo>
                <a:lnTo>
                  <a:pt x="1040384" y="380"/>
                </a:lnTo>
                <a:lnTo>
                  <a:pt x="989838" y="1269"/>
                </a:lnTo>
                <a:lnTo>
                  <a:pt x="939546" y="2793"/>
                </a:lnTo>
                <a:lnTo>
                  <a:pt x="889381" y="4825"/>
                </a:lnTo>
                <a:lnTo>
                  <a:pt x="839724" y="7492"/>
                </a:lnTo>
                <a:lnTo>
                  <a:pt x="741934" y="14223"/>
                </a:lnTo>
                <a:lnTo>
                  <a:pt x="694055" y="18287"/>
                </a:lnTo>
                <a:lnTo>
                  <a:pt x="600710" y="27939"/>
                </a:lnTo>
                <a:lnTo>
                  <a:pt x="555498" y="33400"/>
                </a:lnTo>
                <a:lnTo>
                  <a:pt x="511175" y="39369"/>
                </a:lnTo>
                <a:lnTo>
                  <a:pt x="468248" y="45592"/>
                </a:lnTo>
                <a:lnTo>
                  <a:pt x="426466" y="52323"/>
                </a:lnTo>
                <a:lnTo>
                  <a:pt x="386207" y="59308"/>
                </a:lnTo>
                <a:lnTo>
                  <a:pt x="347218" y="66547"/>
                </a:lnTo>
                <a:lnTo>
                  <a:pt x="274320" y="82168"/>
                </a:lnTo>
                <a:lnTo>
                  <a:pt x="208407" y="98932"/>
                </a:lnTo>
                <a:lnTo>
                  <a:pt x="149987" y="116585"/>
                </a:lnTo>
                <a:lnTo>
                  <a:pt x="112014" y="130428"/>
                </a:lnTo>
                <a:lnTo>
                  <a:pt x="69088" y="149732"/>
                </a:lnTo>
                <a:lnTo>
                  <a:pt x="35306" y="170179"/>
                </a:lnTo>
                <a:lnTo>
                  <a:pt x="7746" y="198754"/>
                </a:lnTo>
                <a:lnTo>
                  <a:pt x="2412" y="209930"/>
                </a:lnTo>
                <a:lnTo>
                  <a:pt x="2158" y="210438"/>
                </a:lnTo>
                <a:lnTo>
                  <a:pt x="1904" y="211835"/>
                </a:lnTo>
                <a:lnTo>
                  <a:pt x="762" y="216788"/>
                </a:lnTo>
                <a:lnTo>
                  <a:pt x="508" y="217296"/>
                </a:lnTo>
                <a:lnTo>
                  <a:pt x="508" y="217931"/>
                </a:lnTo>
                <a:lnTo>
                  <a:pt x="381" y="218566"/>
                </a:lnTo>
                <a:lnTo>
                  <a:pt x="0" y="223519"/>
                </a:lnTo>
                <a:lnTo>
                  <a:pt x="25400" y="225551"/>
                </a:lnTo>
                <a:lnTo>
                  <a:pt x="25644" y="222376"/>
                </a:lnTo>
                <a:lnTo>
                  <a:pt x="25400" y="222376"/>
                </a:lnTo>
                <a:lnTo>
                  <a:pt x="25780" y="220598"/>
                </a:lnTo>
                <a:lnTo>
                  <a:pt x="26103" y="219328"/>
                </a:lnTo>
                <a:lnTo>
                  <a:pt x="26543" y="217423"/>
                </a:lnTo>
                <a:lnTo>
                  <a:pt x="26767" y="217423"/>
                </a:lnTo>
                <a:lnTo>
                  <a:pt x="27940" y="214375"/>
                </a:lnTo>
                <a:lnTo>
                  <a:pt x="30099" y="210692"/>
                </a:lnTo>
                <a:lnTo>
                  <a:pt x="64516" y="181355"/>
                </a:lnTo>
                <a:lnTo>
                  <a:pt x="100076" y="162940"/>
                </a:lnTo>
                <a:lnTo>
                  <a:pt x="158496" y="140461"/>
                </a:lnTo>
                <a:lnTo>
                  <a:pt x="215392" y="123316"/>
                </a:lnTo>
                <a:lnTo>
                  <a:pt x="280289" y="106806"/>
                </a:lnTo>
                <a:lnTo>
                  <a:pt x="352298" y="91439"/>
                </a:lnTo>
                <a:lnTo>
                  <a:pt x="390906" y="84200"/>
                </a:lnTo>
                <a:lnTo>
                  <a:pt x="472313" y="70611"/>
                </a:lnTo>
                <a:lnTo>
                  <a:pt x="514858" y="64515"/>
                </a:lnTo>
                <a:lnTo>
                  <a:pt x="558800" y="58673"/>
                </a:lnTo>
                <a:lnTo>
                  <a:pt x="603758" y="53212"/>
                </a:lnTo>
                <a:lnTo>
                  <a:pt x="649732" y="48132"/>
                </a:lnTo>
                <a:lnTo>
                  <a:pt x="744220" y="39496"/>
                </a:lnTo>
                <a:lnTo>
                  <a:pt x="841375" y="32765"/>
                </a:lnTo>
                <a:lnTo>
                  <a:pt x="890651" y="30225"/>
                </a:lnTo>
                <a:lnTo>
                  <a:pt x="940562" y="28193"/>
                </a:lnTo>
                <a:lnTo>
                  <a:pt x="990600" y="26669"/>
                </a:lnTo>
                <a:lnTo>
                  <a:pt x="1040891" y="25780"/>
                </a:lnTo>
                <a:lnTo>
                  <a:pt x="1482179" y="25399"/>
                </a:lnTo>
                <a:lnTo>
                  <a:pt x="1441323" y="20319"/>
                </a:lnTo>
                <a:lnTo>
                  <a:pt x="1392682" y="15239"/>
                </a:lnTo>
                <a:lnTo>
                  <a:pt x="1343279" y="10667"/>
                </a:lnTo>
                <a:lnTo>
                  <a:pt x="1293622" y="6984"/>
                </a:lnTo>
                <a:lnTo>
                  <a:pt x="1243457" y="4063"/>
                </a:lnTo>
                <a:lnTo>
                  <a:pt x="1192911" y="1904"/>
                </a:lnTo>
                <a:lnTo>
                  <a:pt x="1142365" y="634"/>
                </a:lnTo>
                <a:lnTo>
                  <a:pt x="1091057" y="0"/>
                </a:lnTo>
                <a:close/>
              </a:path>
              <a:path w="4174490" h="655320">
                <a:moveTo>
                  <a:pt x="25780" y="220598"/>
                </a:moveTo>
                <a:lnTo>
                  <a:pt x="25400" y="222376"/>
                </a:lnTo>
                <a:lnTo>
                  <a:pt x="25693" y="221106"/>
                </a:lnTo>
                <a:lnTo>
                  <a:pt x="25780" y="220598"/>
                </a:lnTo>
                <a:close/>
              </a:path>
              <a:path w="4174490" h="655320">
                <a:moveTo>
                  <a:pt x="25766" y="220789"/>
                </a:moveTo>
                <a:lnTo>
                  <a:pt x="25400" y="222376"/>
                </a:lnTo>
                <a:lnTo>
                  <a:pt x="25644" y="222376"/>
                </a:lnTo>
                <a:lnTo>
                  <a:pt x="25766" y="220789"/>
                </a:lnTo>
                <a:close/>
              </a:path>
              <a:path w="4174490" h="655320">
                <a:moveTo>
                  <a:pt x="25810" y="220598"/>
                </a:moveTo>
                <a:lnTo>
                  <a:pt x="25766" y="220789"/>
                </a:lnTo>
                <a:lnTo>
                  <a:pt x="25810" y="220598"/>
                </a:lnTo>
                <a:close/>
              </a:path>
              <a:path w="4174490" h="655320">
                <a:moveTo>
                  <a:pt x="26543" y="217423"/>
                </a:moveTo>
                <a:lnTo>
                  <a:pt x="26034" y="219328"/>
                </a:lnTo>
                <a:lnTo>
                  <a:pt x="26205" y="218884"/>
                </a:lnTo>
                <a:lnTo>
                  <a:pt x="26543" y="217423"/>
                </a:lnTo>
                <a:close/>
              </a:path>
              <a:path w="4174490" h="655320">
                <a:moveTo>
                  <a:pt x="26205" y="218884"/>
                </a:moveTo>
                <a:lnTo>
                  <a:pt x="26034" y="219328"/>
                </a:lnTo>
                <a:lnTo>
                  <a:pt x="26205" y="218884"/>
                </a:lnTo>
                <a:close/>
              </a:path>
              <a:path w="4174490" h="655320">
                <a:moveTo>
                  <a:pt x="26767" y="217423"/>
                </a:moveTo>
                <a:lnTo>
                  <a:pt x="26543" y="217423"/>
                </a:lnTo>
                <a:lnTo>
                  <a:pt x="26205" y="218884"/>
                </a:lnTo>
                <a:lnTo>
                  <a:pt x="26767" y="217423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52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(7/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974601" y="176872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485" y="0"/>
                </a:moveTo>
                <a:lnTo>
                  <a:pt x="356734" y="15077"/>
                </a:lnTo>
                <a:lnTo>
                  <a:pt x="368559" y="20380"/>
                </a:lnTo>
                <a:lnTo>
                  <a:pt x="379364" y="26979"/>
                </a:lnTo>
                <a:lnTo>
                  <a:pt x="405827" y="54893"/>
                </a:lnTo>
                <a:lnTo>
                  <a:pt x="424111" y="98727"/>
                </a:lnTo>
                <a:lnTo>
                  <a:pt x="430235" y="137219"/>
                </a:lnTo>
                <a:lnTo>
                  <a:pt x="431388" y="167269"/>
                </a:lnTo>
                <a:lnTo>
                  <a:pt x="430919" y="181406"/>
                </a:lnTo>
                <a:lnTo>
                  <a:pt x="425893" y="220478"/>
                </a:lnTo>
                <a:lnTo>
                  <a:pt x="410191" y="266149"/>
                </a:lnTo>
                <a:lnTo>
                  <a:pt x="385960" y="296859"/>
                </a:lnTo>
                <a:lnTo>
                  <a:pt x="352294" y="315595"/>
                </a:lnTo>
                <a:lnTo>
                  <a:pt x="364585" y="326553"/>
                </a:lnTo>
                <a:lnTo>
                  <a:pt x="399366" y="309300"/>
                </a:lnTo>
                <a:lnTo>
                  <a:pt x="426845" y="282516"/>
                </a:lnTo>
                <a:lnTo>
                  <a:pt x="449377" y="239797"/>
                </a:lnTo>
                <a:lnTo>
                  <a:pt x="460038" y="189559"/>
                </a:lnTo>
                <a:lnTo>
                  <a:pt x="461356" y="160412"/>
                </a:lnTo>
                <a:lnTo>
                  <a:pt x="460830" y="147280"/>
                </a:lnTo>
                <a:lnTo>
                  <a:pt x="451661" y="97816"/>
                </a:lnTo>
                <a:lnTo>
                  <a:pt x="436469" y="62425"/>
                </a:lnTo>
                <a:lnTo>
                  <a:pt x="412814" y="30879"/>
                </a:lnTo>
                <a:lnTo>
                  <a:pt x="381457" y="9147"/>
                </a:lnTo>
                <a:lnTo>
                  <a:pt x="369378" y="4037"/>
                </a:lnTo>
                <a:lnTo>
                  <a:pt x="356485" y="0"/>
                </a:lnTo>
                <a:close/>
              </a:path>
              <a:path w="461644" h="328930">
                <a:moveTo>
                  <a:pt x="104860" y="0"/>
                </a:moveTo>
                <a:lnTo>
                  <a:pt x="66976" y="16815"/>
                </a:lnTo>
                <a:lnTo>
                  <a:pt x="38703" y="42959"/>
                </a:lnTo>
                <a:lnTo>
                  <a:pt x="16388" y="78300"/>
                </a:lnTo>
                <a:lnTo>
                  <a:pt x="2995" y="126070"/>
                </a:lnTo>
                <a:lnTo>
                  <a:pt x="0" y="168659"/>
                </a:lnTo>
                <a:lnTo>
                  <a:pt x="513" y="181811"/>
                </a:lnTo>
                <a:lnTo>
                  <a:pt x="9593" y="231362"/>
                </a:lnTo>
                <a:lnTo>
                  <a:pt x="24729" y="266730"/>
                </a:lnTo>
                <a:lnTo>
                  <a:pt x="48395" y="298156"/>
                </a:lnTo>
                <a:lnTo>
                  <a:pt x="79816" y="319800"/>
                </a:lnTo>
                <a:lnTo>
                  <a:pt x="104860" y="328930"/>
                </a:lnTo>
                <a:lnTo>
                  <a:pt x="104495" y="313979"/>
                </a:lnTo>
                <a:lnTo>
                  <a:pt x="92780" y="308669"/>
                </a:lnTo>
                <a:lnTo>
                  <a:pt x="82061" y="302035"/>
                </a:lnTo>
                <a:lnTo>
                  <a:pt x="55728" y="273872"/>
                </a:lnTo>
                <a:lnTo>
                  <a:pt x="37334" y="229330"/>
                </a:lnTo>
                <a:lnTo>
                  <a:pt x="31137" y="190837"/>
                </a:lnTo>
                <a:lnTo>
                  <a:pt x="29958" y="161497"/>
                </a:lnTo>
                <a:lnTo>
                  <a:pt x="30314" y="147385"/>
                </a:lnTo>
                <a:lnTo>
                  <a:pt x="35162" y="108249"/>
                </a:lnTo>
                <a:lnTo>
                  <a:pt x="51163" y="62267"/>
                </a:lnTo>
                <a:lnTo>
                  <a:pt x="75526" y="31951"/>
                </a:lnTo>
                <a:lnTo>
                  <a:pt x="109546" y="13335"/>
                </a:lnTo>
                <a:lnTo>
                  <a:pt x="10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4030" y="1768729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4" h="328930">
                <a:moveTo>
                  <a:pt x="370176" y="0"/>
                </a:moveTo>
                <a:lnTo>
                  <a:pt x="370425" y="15077"/>
                </a:lnTo>
                <a:lnTo>
                  <a:pt x="382249" y="20380"/>
                </a:lnTo>
                <a:lnTo>
                  <a:pt x="393054" y="26979"/>
                </a:lnTo>
                <a:lnTo>
                  <a:pt x="419517" y="54893"/>
                </a:lnTo>
                <a:lnTo>
                  <a:pt x="437801" y="98727"/>
                </a:lnTo>
                <a:lnTo>
                  <a:pt x="443925" y="137219"/>
                </a:lnTo>
                <a:lnTo>
                  <a:pt x="445079" y="167269"/>
                </a:lnTo>
                <a:lnTo>
                  <a:pt x="444610" y="181406"/>
                </a:lnTo>
                <a:lnTo>
                  <a:pt x="439584" y="220478"/>
                </a:lnTo>
                <a:lnTo>
                  <a:pt x="423882" y="266149"/>
                </a:lnTo>
                <a:lnTo>
                  <a:pt x="399651" y="296859"/>
                </a:lnTo>
                <a:lnTo>
                  <a:pt x="365985" y="315595"/>
                </a:lnTo>
                <a:lnTo>
                  <a:pt x="378275" y="326553"/>
                </a:lnTo>
                <a:lnTo>
                  <a:pt x="413056" y="309300"/>
                </a:lnTo>
                <a:lnTo>
                  <a:pt x="440535" y="282516"/>
                </a:lnTo>
                <a:lnTo>
                  <a:pt x="463068" y="239797"/>
                </a:lnTo>
                <a:lnTo>
                  <a:pt x="473729" y="189559"/>
                </a:lnTo>
                <a:lnTo>
                  <a:pt x="475047" y="160412"/>
                </a:lnTo>
                <a:lnTo>
                  <a:pt x="474521" y="147280"/>
                </a:lnTo>
                <a:lnTo>
                  <a:pt x="465352" y="97816"/>
                </a:lnTo>
                <a:lnTo>
                  <a:pt x="450159" y="62425"/>
                </a:lnTo>
                <a:lnTo>
                  <a:pt x="426504" y="30879"/>
                </a:lnTo>
                <a:lnTo>
                  <a:pt x="395148" y="9147"/>
                </a:lnTo>
                <a:lnTo>
                  <a:pt x="383069" y="4037"/>
                </a:lnTo>
                <a:lnTo>
                  <a:pt x="370176" y="0"/>
                </a:lnTo>
                <a:close/>
              </a:path>
              <a:path w="475614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426" y="176872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30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577469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5765" algn="l"/>
                <a:tab pos="783590" algn="l"/>
                <a:tab pos="1259205" algn="l"/>
                <a:tab pos="2494915" algn="l"/>
                <a:tab pos="2873375" algn="l"/>
                <a:tab pos="3362960" algn="l"/>
                <a:tab pos="4521200" algn="l"/>
                <a:tab pos="4899025" algn="l"/>
              </a:tabLst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.3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.2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ties: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789" y="1736741"/>
            <a:ext cx="24314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855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5769" y="3041269"/>
            <a:ext cx="1205230" cy="328930"/>
          </a:xfrm>
          <a:custGeom>
            <a:avLst/>
            <a:gdLst/>
            <a:ahLst/>
            <a:cxnLst/>
            <a:rect l="l" t="t" r="r" b="b"/>
            <a:pathLst>
              <a:path w="1205230" h="328929">
                <a:moveTo>
                  <a:pt x="1100197" y="0"/>
                </a:moveTo>
                <a:lnTo>
                  <a:pt x="1100446" y="15077"/>
                </a:lnTo>
                <a:lnTo>
                  <a:pt x="1112271" y="20380"/>
                </a:lnTo>
                <a:lnTo>
                  <a:pt x="1123075" y="26979"/>
                </a:lnTo>
                <a:lnTo>
                  <a:pt x="1149538" y="54893"/>
                </a:lnTo>
                <a:lnTo>
                  <a:pt x="1167822" y="98727"/>
                </a:lnTo>
                <a:lnTo>
                  <a:pt x="1173947" y="137219"/>
                </a:lnTo>
                <a:lnTo>
                  <a:pt x="1175100" y="167269"/>
                </a:lnTo>
                <a:lnTo>
                  <a:pt x="1174631" y="181406"/>
                </a:lnTo>
                <a:lnTo>
                  <a:pt x="1169605" y="220478"/>
                </a:lnTo>
                <a:lnTo>
                  <a:pt x="1153903" y="266149"/>
                </a:lnTo>
                <a:lnTo>
                  <a:pt x="1129672" y="296859"/>
                </a:lnTo>
                <a:lnTo>
                  <a:pt x="1096006" y="315595"/>
                </a:lnTo>
                <a:lnTo>
                  <a:pt x="1108296" y="326553"/>
                </a:lnTo>
                <a:lnTo>
                  <a:pt x="1143077" y="309300"/>
                </a:lnTo>
                <a:lnTo>
                  <a:pt x="1170556" y="282516"/>
                </a:lnTo>
                <a:lnTo>
                  <a:pt x="1193089" y="239797"/>
                </a:lnTo>
                <a:lnTo>
                  <a:pt x="1203750" y="189559"/>
                </a:lnTo>
                <a:lnTo>
                  <a:pt x="1205068" y="160412"/>
                </a:lnTo>
                <a:lnTo>
                  <a:pt x="1204542" y="147280"/>
                </a:lnTo>
                <a:lnTo>
                  <a:pt x="1195373" y="97816"/>
                </a:lnTo>
                <a:lnTo>
                  <a:pt x="1180180" y="62425"/>
                </a:lnTo>
                <a:lnTo>
                  <a:pt x="1156525" y="30879"/>
                </a:lnTo>
                <a:lnTo>
                  <a:pt x="1125169" y="9147"/>
                </a:lnTo>
                <a:lnTo>
                  <a:pt x="1113090" y="4037"/>
                </a:lnTo>
                <a:lnTo>
                  <a:pt x="1100197" y="0"/>
                </a:lnTo>
                <a:close/>
              </a:path>
              <a:path w="1205230" h="328929">
                <a:moveTo>
                  <a:pt x="104898" y="0"/>
                </a:moveTo>
                <a:lnTo>
                  <a:pt x="62038" y="19713"/>
                </a:lnTo>
                <a:lnTo>
                  <a:pt x="34617" y="46591"/>
                </a:lnTo>
                <a:lnTo>
                  <a:pt x="12027" y="89401"/>
                </a:lnTo>
                <a:lnTo>
                  <a:pt x="1324" y="139583"/>
                </a:lnTo>
                <a:lnTo>
                  <a:pt x="0" y="168687"/>
                </a:lnTo>
                <a:lnTo>
                  <a:pt x="515" y="181836"/>
                </a:lnTo>
                <a:lnTo>
                  <a:pt x="9599" y="231378"/>
                </a:lnTo>
                <a:lnTo>
                  <a:pt x="24742" y="266750"/>
                </a:lnTo>
                <a:lnTo>
                  <a:pt x="48411" y="298170"/>
                </a:lnTo>
                <a:lnTo>
                  <a:pt x="79838" y="319804"/>
                </a:lnTo>
                <a:lnTo>
                  <a:pt x="104898" y="328930"/>
                </a:lnTo>
                <a:lnTo>
                  <a:pt x="104455" y="313984"/>
                </a:lnTo>
                <a:lnTo>
                  <a:pt x="92759" y="308674"/>
                </a:lnTo>
                <a:lnTo>
                  <a:pt x="82051" y="302039"/>
                </a:lnTo>
                <a:lnTo>
                  <a:pt x="55719" y="273856"/>
                </a:lnTo>
                <a:lnTo>
                  <a:pt x="37327" y="229304"/>
                </a:lnTo>
                <a:lnTo>
                  <a:pt x="31136" y="190808"/>
                </a:lnTo>
                <a:lnTo>
                  <a:pt x="29958" y="161455"/>
                </a:lnTo>
                <a:lnTo>
                  <a:pt x="30316" y="147349"/>
                </a:lnTo>
                <a:lnTo>
                  <a:pt x="35168" y="108227"/>
                </a:lnTo>
                <a:lnTo>
                  <a:pt x="51181" y="62232"/>
                </a:lnTo>
                <a:lnTo>
                  <a:pt x="75547" y="31939"/>
                </a:lnTo>
                <a:lnTo>
                  <a:pt x="109597" y="13335"/>
                </a:lnTo>
                <a:lnTo>
                  <a:pt x="104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2964152"/>
            <a:ext cx="22834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30" algn="l"/>
                <a:tab pos="984885" algn="l"/>
              </a:tabLst>
            </a:pPr>
            <a:r>
              <a:rPr sz="2800" spc="-10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GB" sz="2800" dirty="0" smtClean="0"/>
              <a:t> 𝐴</a:t>
            </a:r>
            <a:r>
              <a:rPr lang="en-GB" sz="2800" b="1" baseline="30000" dirty="0" smtClean="0"/>
              <a:t>c  </a:t>
            </a:r>
            <a:r>
              <a:rPr sz="2800" spc="-5" smtClean="0">
                <a:latin typeface="Cambria Math"/>
                <a:cs typeface="Cambria Math"/>
              </a:rPr>
              <a:t>∩</a:t>
            </a:r>
            <a:r>
              <a:rPr sz="2800" spc="10" smtClean="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01234" y="2946654"/>
            <a:ext cx="3124200" cy="2554605"/>
          </a:xfrm>
          <a:custGeom>
            <a:avLst/>
            <a:gdLst/>
            <a:ahLst/>
            <a:cxnLst/>
            <a:rect l="l" t="t" r="r" b="b"/>
            <a:pathLst>
              <a:path w="3124200" h="2554604">
                <a:moveTo>
                  <a:pt x="0" y="2554224"/>
                </a:moveTo>
                <a:lnTo>
                  <a:pt x="3124200" y="2554224"/>
                </a:lnTo>
                <a:lnTo>
                  <a:pt x="3124200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98056" y="3018180"/>
            <a:ext cx="1308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50229" y="3429761"/>
            <a:ext cx="1361440" cy="1676400"/>
          </a:xfrm>
          <a:custGeom>
            <a:avLst/>
            <a:gdLst/>
            <a:ahLst/>
            <a:cxnLst/>
            <a:rect l="l" t="t" r="r" b="b"/>
            <a:pathLst>
              <a:path w="1361440" h="1676400">
                <a:moveTo>
                  <a:pt x="0" y="838200"/>
                </a:moveTo>
                <a:lnTo>
                  <a:pt x="2255" y="769455"/>
                </a:lnTo>
                <a:lnTo>
                  <a:pt x="8906" y="702242"/>
                </a:lnTo>
                <a:lnTo>
                  <a:pt x="19777" y="636774"/>
                </a:lnTo>
                <a:lnTo>
                  <a:pt x="34692" y="573267"/>
                </a:lnTo>
                <a:lnTo>
                  <a:pt x="53476" y="511938"/>
                </a:lnTo>
                <a:lnTo>
                  <a:pt x="75955" y="453003"/>
                </a:lnTo>
                <a:lnTo>
                  <a:pt x="101953" y="396676"/>
                </a:lnTo>
                <a:lnTo>
                  <a:pt x="131295" y="343174"/>
                </a:lnTo>
                <a:lnTo>
                  <a:pt x="163806" y="292712"/>
                </a:lnTo>
                <a:lnTo>
                  <a:pt x="199310" y="245506"/>
                </a:lnTo>
                <a:lnTo>
                  <a:pt x="237633" y="201773"/>
                </a:lnTo>
                <a:lnTo>
                  <a:pt x="278599" y="161726"/>
                </a:lnTo>
                <a:lnTo>
                  <a:pt x="322033" y="125584"/>
                </a:lnTo>
                <a:lnTo>
                  <a:pt x="367760" y="93560"/>
                </a:lnTo>
                <a:lnTo>
                  <a:pt x="415605" y="65871"/>
                </a:lnTo>
                <a:lnTo>
                  <a:pt x="465393" y="42732"/>
                </a:lnTo>
                <a:lnTo>
                  <a:pt x="516947" y="24360"/>
                </a:lnTo>
                <a:lnTo>
                  <a:pt x="570095" y="10970"/>
                </a:lnTo>
                <a:lnTo>
                  <a:pt x="624659" y="2778"/>
                </a:lnTo>
                <a:lnTo>
                  <a:pt x="680466" y="0"/>
                </a:lnTo>
                <a:lnTo>
                  <a:pt x="736272" y="2778"/>
                </a:lnTo>
                <a:lnTo>
                  <a:pt x="790836" y="10970"/>
                </a:lnTo>
                <a:lnTo>
                  <a:pt x="843984" y="24360"/>
                </a:lnTo>
                <a:lnTo>
                  <a:pt x="895538" y="42732"/>
                </a:lnTo>
                <a:lnTo>
                  <a:pt x="945326" y="65871"/>
                </a:lnTo>
                <a:lnTo>
                  <a:pt x="993171" y="93560"/>
                </a:lnTo>
                <a:lnTo>
                  <a:pt x="1038898" y="125584"/>
                </a:lnTo>
                <a:lnTo>
                  <a:pt x="1082332" y="161726"/>
                </a:lnTo>
                <a:lnTo>
                  <a:pt x="1123298" y="201773"/>
                </a:lnTo>
                <a:lnTo>
                  <a:pt x="1161621" y="245506"/>
                </a:lnTo>
                <a:lnTo>
                  <a:pt x="1197125" y="292712"/>
                </a:lnTo>
                <a:lnTo>
                  <a:pt x="1229636" y="343174"/>
                </a:lnTo>
                <a:lnTo>
                  <a:pt x="1258978" y="396676"/>
                </a:lnTo>
                <a:lnTo>
                  <a:pt x="1284976" y="453003"/>
                </a:lnTo>
                <a:lnTo>
                  <a:pt x="1307455" y="511938"/>
                </a:lnTo>
                <a:lnTo>
                  <a:pt x="1326239" y="573267"/>
                </a:lnTo>
                <a:lnTo>
                  <a:pt x="1341154" y="636774"/>
                </a:lnTo>
                <a:lnTo>
                  <a:pt x="1352025" y="702242"/>
                </a:lnTo>
                <a:lnTo>
                  <a:pt x="1358676" y="769455"/>
                </a:lnTo>
                <a:lnTo>
                  <a:pt x="1360932" y="838200"/>
                </a:lnTo>
                <a:lnTo>
                  <a:pt x="1358676" y="906944"/>
                </a:lnTo>
                <a:lnTo>
                  <a:pt x="1352025" y="974157"/>
                </a:lnTo>
                <a:lnTo>
                  <a:pt x="1341154" y="1039625"/>
                </a:lnTo>
                <a:lnTo>
                  <a:pt x="1326239" y="1103132"/>
                </a:lnTo>
                <a:lnTo>
                  <a:pt x="1307455" y="1164461"/>
                </a:lnTo>
                <a:lnTo>
                  <a:pt x="1284976" y="1223396"/>
                </a:lnTo>
                <a:lnTo>
                  <a:pt x="1258978" y="1279723"/>
                </a:lnTo>
                <a:lnTo>
                  <a:pt x="1229636" y="1333225"/>
                </a:lnTo>
                <a:lnTo>
                  <a:pt x="1197125" y="1383687"/>
                </a:lnTo>
                <a:lnTo>
                  <a:pt x="1161621" y="1430893"/>
                </a:lnTo>
                <a:lnTo>
                  <a:pt x="1123298" y="1474626"/>
                </a:lnTo>
                <a:lnTo>
                  <a:pt x="1082332" y="1514673"/>
                </a:lnTo>
                <a:lnTo>
                  <a:pt x="1038898" y="1550815"/>
                </a:lnTo>
                <a:lnTo>
                  <a:pt x="993171" y="1582839"/>
                </a:lnTo>
                <a:lnTo>
                  <a:pt x="945326" y="1610528"/>
                </a:lnTo>
                <a:lnTo>
                  <a:pt x="895538" y="1633667"/>
                </a:lnTo>
                <a:lnTo>
                  <a:pt x="843984" y="1652039"/>
                </a:lnTo>
                <a:lnTo>
                  <a:pt x="790836" y="1665429"/>
                </a:lnTo>
                <a:lnTo>
                  <a:pt x="736272" y="1673621"/>
                </a:lnTo>
                <a:lnTo>
                  <a:pt x="680466" y="1676400"/>
                </a:lnTo>
                <a:lnTo>
                  <a:pt x="624659" y="1673621"/>
                </a:lnTo>
                <a:lnTo>
                  <a:pt x="570095" y="1665429"/>
                </a:lnTo>
                <a:lnTo>
                  <a:pt x="516947" y="1652039"/>
                </a:lnTo>
                <a:lnTo>
                  <a:pt x="465393" y="1633667"/>
                </a:lnTo>
                <a:lnTo>
                  <a:pt x="415605" y="1610528"/>
                </a:lnTo>
                <a:lnTo>
                  <a:pt x="367760" y="1582839"/>
                </a:lnTo>
                <a:lnTo>
                  <a:pt x="322033" y="1550815"/>
                </a:lnTo>
                <a:lnTo>
                  <a:pt x="278599" y="1514673"/>
                </a:lnTo>
                <a:lnTo>
                  <a:pt x="237633" y="1474626"/>
                </a:lnTo>
                <a:lnTo>
                  <a:pt x="199310" y="1430893"/>
                </a:lnTo>
                <a:lnTo>
                  <a:pt x="163806" y="1383687"/>
                </a:lnTo>
                <a:lnTo>
                  <a:pt x="131295" y="1333225"/>
                </a:lnTo>
                <a:lnTo>
                  <a:pt x="101953" y="1279723"/>
                </a:lnTo>
                <a:lnTo>
                  <a:pt x="75955" y="1223396"/>
                </a:lnTo>
                <a:lnTo>
                  <a:pt x="53476" y="1164461"/>
                </a:lnTo>
                <a:lnTo>
                  <a:pt x="34692" y="1103132"/>
                </a:lnTo>
                <a:lnTo>
                  <a:pt x="19777" y="1039625"/>
                </a:lnTo>
                <a:lnTo>
                  <a:pt x="8906" y="974157"/>
                </a:lnTo>
                <a:lnTo>
                  <a:pt x="2255" y="906944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50940" y="4160520"/>
            <a:ext cx="158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53961" y="3550158"/>
            <a:ext cx="1371600" cy="1327785"/>
          </a:xfrm>
          <a:custGeom>
            <a:avLst/>
            <a:gdLst/>
            <a:ahLst/>
            <a:cxnLst/>
            <a:rect l="l" t="t" r="r" b="b"/>
            <a:pathLst>
              <a:path w="1371600" h="1327785">
                <a:moveTo>
                  <a:pt x="0" y="663701"/>
                </a:moveTo>
                <a:lnTo>
                  <a:pt x="2273" y="609272"/>
                </a:lnTo>
                <a:lnTo>
                  <a:pt x="8977" y="556053"/>
                </a:lnTo>
                <a:lnTo>
                  <a:pt x="19933" y="504216"/>
                </a:lnTo>
                <a:lnTo>
                  <a:pt x="34966" y="453932"/>
                </a:lnTo>
                <a:lnTo>
                  <a:pt x="53899" y="405372"/>
                </a:lnTo>
                <a:lnTo>
                  <a:pt x="76555" y="358706"/>
                </a:lnTo>
                <a:lnTo>
                  <a:pt x="102758" y="314105"/>
                </a:lnTo>
                <a:lnTo>
                  <a:pt x="132331" y="271741"/>
                </a:lnTo>
                <a:lnTo>
                  <a:pt x="165098" y="231784"/>
                </a:lnTo>
                <a:lnTo>
                  <a:pt x="200882" y="194405"/>
                </a:lnTo>
                <a:lnTo>
                  <a:pt x="239506" y="159775"/>
                </a:lnTo>
                <a:lnTo>
                  <a:pt x="280793" y="128064"/>
                </a:lnTo>
                <a:lnTo>
                  <a:pt x="324568" y="99445"/>
                </a:lnTo>
                <a:lnTo>
                  <a:pt x="370654" y="74086"/>
                </a:lnTo>
                <a:lnTo>
                  <a:pt x="418873" y="52161"/>
                </a:lnTo>
                <a:lnTo>
                  <a:pt x="469050" y="33838"/>
                </a:lnTo>
                <a:lnTo>
                  <a:pt x="521008" y="19290"/>
                </a:lnTo>
                <a:lnTo>
                  <a:pt x="574570" y="8687"/>
                </a:lnTo>
                <a:lnTo>
                  <a:pt x="629559" y="2200"/>
                </a:lnTo>
                <a:lnTo>
                  <a:pt x="685800" y="0"/>
                </a:lnTo>
                <a:lnTo>
                  <a:pt x="742040" y="2200"/>
                </a:lnTo>
                <a:lnTo>
                  <a:pt x="797029" y="8687"/>
                </a:lnTo>
                <a:lnTo>
                  <a:pt x="850591" y="19290"/>
                </a:lnTo>
                <a:lnTo>
                  <a:pt x="902549" y="33838"/>
                </a:lnTo>
                <a:lnTo>
                  <a:pt x="952726" y="52161"/>
                </a:lnTo>
                <a:lnTo>
                  <a:pt x="1000945" y="74086"/>
                </a:lnTo>
                <a:lnTo>
                  <a:pt x="1047031" y="99445"/>
                </a:lnTo>
                <a:lnTo>
                  <a:pt x="1090806" y="128064"/>
                </a:lnTo>
                <a:lnTo>
                  <a:pt x="1132093" y="159775"/>
                </a:lnTo>
                <a:lnTo>
                  <a:pt x="1170717" y="194405"/>
                </a:lnTo>
                <a:lnTo>
                  <a:pt x="1206501" y="231784"/>
                </a:lnTo>
                <a:lnTo>
                  <a:pt x="1239268" y="271741"/>
                </a:lnTo>
                <a:lnTo>
                  <a:pt x="1268841" y="314105"/>
                </a:lnTo>
                <a:lnTo>
                  <a:pt x="1295044" y="358706"/>
                </a:lnTo>
                <a:lnTo>
                  <a:pt x="1317700" y="405372"/>
                </a:lnTo>
                <a:lnTo>
                  <a:pt x="1336633" y="453932"/>
                </a:lnTo>
                <a:lnTo>
                  <a:pt x="1351666" y="504216"/>
                </a:lnTo>
                <a:lnTo>
                  <a:pt x="1362622" y="556053"/>
                </a:lnTo>
                <a:lnTo>
                  <a:pt x="1369326" y="609272"/>
                </a:lnTo>
                <a:lnTo>
                  <a:pt x="1371600" y="663701"/>
                </a:lnTo>
                <a:lnTo>
                  <a:pt x="1369326" y="718131"/>
                </a:lnTo>
                <a:lnTo>
                  <a:pt x="1362622" y="771350"/>
                </a:lnTo>
                <a:lnTo>
                  <a:pt x="1351666" y="823187"/>
                </a:lnTo>
                <a:lnTo>
                  <a:pt x="1336633" y="873471"/>
                </a:lnTo>
                <a:lnTo>
                  <a:pt x="1317700" y="922031"/>
                </a:lnTo>
                <a:lnTo>
                  <a:pt x="1295044" y="968697"/>
                </a:lnTo>
                <a:lnTo>
                  <a:pt x="1268841" y="1013298"/>
                </a:lnTo>
                <a:lnTo>
                  <a:pt x="1239268" y="1055662"/>
                </a:lnTo>
                <a:lnTo>
                  <a:pt x="1206501" y="1095619"/>
                </a:lnTo>
                <a:lnTo>
                  <a:pt x="1170717" y="1132998"/>
                </a:lnTo>
                <a:lnTo>
                  <a:pt x="1132093" y="1167628"/>
                </a:lnTo>
                <a:lnTo>
                  <a:pt x="1090806" y="1199339"/>
                </a:lnTo>
                <a:lnTo>
                  <a:pt x="1047031" y="1227958"/>
                </a:lnTo>
                <a:lnTo>
                  <a:pt x="1000945" y="1253317"/>
                </a:lnTo>
                <a:lnTo>
                  <a:pt x="952726" y="1275242"/>
                </a:lnTo>
                <a:lnTo>
                  <a:pt x="902549" y="1293565"/>
                </a:lnTo>
                <a:lnTo>
                  <a:pt x="850591" y="1308113"/>
                </a:lnTo>
                <a:lnTo>
                  <a:pt x="797029" y="1318716"/>
                </a:lnTo>
                <a:lnTo>
                  <a:pt x="742040" y="1325203"/>
                </a:lnTo>
                <a:lnTo>
                  <a:pt x="685800" y="1327403"/>
                </a:lnTo>
                <a:lnTo>
                  <a:pt x="629559" y="1325203"/>
                </a:lnTo>
                <a:lnTo>
                  <a:pt x="574570" y="1318716"/>
                </a:lnTo>
                <a:lnTo>
                  <a:pt x="521008" y="1308113"/>
                </a:lnTo>
                <a:lnTo>
                  <a:pt x="469050" y="1293565"/>
                </a:lnTo>
                <a:lnTo>
                  <a:pt x="418873" y="1275242"/>
                </a:lnTo>
                <a:lnTo>
                  <a:pt x="370654" y="1253317"/>
                </a:lnTo>
                <a:lnTo>
                  <a:pt x="324568" y="1227958"/>
                </a:lnTo>
                <a:lnTo>
                  <a:pt x="280793" y="1199339"/>
                </a:lnTo>
                <a:lnTo>
                  <a:pt x="239506" y="1167628"/>
                </a:lnTo>
                <a:lnTo>
                  <a:pt x="200882" y="1132998"/>
                </a:lnTo>
                <a:lnTo>
                  <a:pt x="165098" y="1095619"/>
                </a:lnTo>
                <a:lnTo>
                  <a:pt x="132331" y="1055662"/>
                </a:lnTo>
                <a:lnTo>
                  <a:pt x="102758" y="1013298"/>
                </a:lnTo>
                <a:lnTo>
                  <a:pt x="76555" y="968697"/>
                </a:lnTo>
                <a:lnTo>
                  <a:pt x="53899" y="922031"/>
                </a:lnTo>
                <a:lnTo>
                  <a:pt x="34966" y="873471"/>
                </a:lnTo>
                <a:lnTo>
                  <a:pt x="19933" y="823187"/>
                </a:lnTo>
                <a:lnTo>
                  <a:pt x="8977" y="771350"/>
                </a:lnTo>
                <a:lnTo>
                  <a:pt x="2273" y="718131"/>
                </a:lnTo>
                <a:lnTo>
                  <a:pt x="0" y="66370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65340" y="4106545"/>
            <a:ext cx="149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78879" y="291086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1458" y="294665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2747" y="291086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75326" y="294665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48655" y="2927591"/>
            <a:ext cx="698004" cy="86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1234" y="2963417"/>
            <a:ext cx="594995" cy="760095"/>
          </a:xfrm>
          <a:custGeom>
            <a:avLst/>
            <a:gdLst/>
            <a:ahLst/>
            <a:cxnLst/>
            <a:rect l="l" t="t" r="r" b="b"/>
            <a:pathLst>
              <a:path w="594995" h="760095">
                <a:moveTo>
                  <a:pt x="0" y="759967"/>
                </a:moveTo>
                <a:lnTo>
                  <a:pt x="594995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48655" y="2930651"/>
            <a:ext cx="1054620" cy="135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1234" y="2966466"/>
            <a:ext cx="951865" cy="1257935"/>
          </a:xfrm>
          <a:custGeom>
            <a:avLst/>
            <a:gdLst/>
            <a:ahLst/>
            <a:cxnLst/>
            <a:rect l="l" t="t" r="r" b="b"/>
            <a:pathLst>
              <a:path w="951864" h="1257935">
                <a:moveTo>
                  <a:pt x="0" y="1257808"/>
                </a:moveTo>
                <a:lnTo>
                  <a:pt x="951484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8655" y="434342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1234" y="437921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33971" y="2910814"/>
            <a:ext cx="615708" cy="705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6550" y="2946654"/>
            <a:ext cx="511809" cy="603885"/>
          </a:xfrm>
          <a:custGeom>
            <a:avLst/>
            <a:gdLst/>
            <a:ahLst/>
            <a:cxnLst/>
            <a:rect l="l" t="t" r="r" b="b"/>
            <a:pathLst>
              <a:path w="511809" h="603885">
                <a:moveTo>
                  <a:pt x="0" y="603503"/>
                </a:moveTo>
                <a:lnTo>
                  <a:pt x="51168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34940" y="4709159"/>
            <a:ext cx="608076" cy="7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7517" y="4744973"/>
            <a:ext cx="504190" cy="670560"/>
          </a:xfrm>
          <a:custGeom>
            <a:avLst/>
            <a:gdLst/>
            <a:ahLst/>
            <a:cxnLst/>
            <a:rect l="l" t="t" r="r" b="b"/>
            <a:pathLst>
              <a:path w="504189" h="670560">
                <a:moveTo>
                  <a:pt x="0" y="670432"/>
                </a:moveTo>
                <a:lnTo>
                  <a:pt x="504190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90004" y="2927604"/>
            <a:ext cx="851928" cy="1037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2581" y="2963417"/>
            <a:ext cx="748665" cy="936625"/>
          </a:xfrm>
          <a:custGeom>
            <a:avLst/>
            <a:gdLst/>
            <a:ahLst/>
            <a:cxnLst/>
            <a:rect l="l" t="t" r="r" b="b"/>
            <a:pathLst>
              <a:path w="748665" h="936625">
                <a:moveTo>
                  <a:pt x="0" y="936243"/>
                </a:moveTo>
                <a:lnTo>
                  <a:pt x="748411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55564" y="5000269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8141" y="5036058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599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72300" y="2927604"/>
            <a:ext cx="1155192" cy="1415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24878" y="2963417"/>
            <a:ext cx="1052830" cy="1313815"/>
          </a:xfrm>
          <a:custGeom>
            <a:avLst/>
            <a:gdLst/>
            <a:ahLst/>
            <a:cxnLst/>
            <a:rect l="l" t="t" r="r" b="b"/>
            <a:pathLst>
              <a:path w="1052829" h="1313814">
                <a:moveTo>
                  <a:pt x="0" y="1313434"/>
                </a:moveTo>
                <a:lnTo>
                  <a:pt x="1052576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57900" y="5070335"/>
            <a:ext cx="484670" cy="515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0478" y="5106161"/>
            <a:ext cx="381635" cy="412750"/>
          </a:xfrm>
          <a:custGeom>
            <a:avLst/>
            <a:gdLst/>
            <a:ahLst/>
            <a:cxnLst/>
            <a:rect l="l" t="t" r="r" b="b"/>
            <a:pathLst>
              <a:path w="381635" h="412750">
                <a:moveTo>
                  <a:pt x="0" y="412750"/>
                </a:moveTo>
                <a:lnTo>
                  <a:pt x="381127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74535" y="3101339"/>
            <a:ext cx="1911096" cy="2481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7114" y="3137154"/>
            <a:ext cx="1807210" cy="2379345"/>
          </a:xfrm>
          <a:custGeom>
            <a:avLst/>
            <a:gdLst/>
            <a:ahLst/>
            <a:cxnLst/>
            <a:rect l="l" t="t" r="r" b="b"/>
            <a:pathLst>
              <a:path w="1807209" h="2379345">
                <a:moveTo>
                  <a:pt x="0" y="2378964"/>
                </a:moveTo>
                <a:lnTo>
                  <a:pt x="180708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93635" y="3649979"/>
            <a:ext cx="1458468" cy="1903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46214" y="3685794"/>
            <a:ext cx="1355090" cy="1802130"/>
          </a:xfrm>
          <a:custGeom>
            <a:avLst/>
            <a:gdLst/>
            <a:ahLst/>
            <a:cxnLst/>
            <a:rect l="l" t="t" r="r" b="b"/>
            <a:pathLst>
              <a:path w="1355090" h="1802129">
                <a:moveTo>
                  <a:pt x="0" y="1802002"/>
                </a:moveTo>
                <a:lnTo>
                  <a:pt x="135496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8247" y="4187952"/>
            <a:ext cx="1156716" cy="14020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70826" y="4223765"/>
            <a:ext cx="1054100" cy="1299845"/>
          </a:xfrm>
          <a:custGeom>
            <a:avLst/>
            <a:gdLst/>
            <a:ahLst/>
            <a:cxnLst/>
            <a:rect l="l" t="t" r="r" b="b"/>
            <a:pathLst>
              <a:path w="1054100" h="1299845">
                <a:moveTo>
                  <a:pt x="0" y="1299718"/>
                </a:moveTo>
                <a:lnTo>
                  <a:pt x="105371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35823" y="4709172"/>
            <a:ext cx="729970" cy="8214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88402" y="4744973"/>
            <a:ext cx="627380" cy="720090"/>
          </a:xfrm>
          <a:custGeom>
            <a:avLst/>
            <a:gdLst/>
            <a:ahLst/>
            <a:cxnLst/>
            <a:rect l="l" t="t" r="r" b="b"/>
            <a:pathLst>
              <a:path w="627379" h="720089">
                <a:moveTo>
                  <a:pt x="0" y="719582"/>
                </a:moveTo>
                <a:lnTo>
                  <a:pt x="627126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49768" y="5070335"/>
            <a:ext cx="414540" cy="4968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02345" y="5106161"/>
            <a:ext cx="311785" cy="394970"/>
          </a:xfrm>
          <a:custGeom>
            <a:avLst/>
            <a:gdLst/>
            <a:ahLst/>
            <a:cxnLst/>
            <a:rect l="l" t="t" r="r" b="b"/>
            <a:pathLst>
              <a:path w="311784" h="394970">
                <a:moveTo>
                  <a:pt x="0" y="394843"/>
                </a:moveTo>
                <a:lnTo>
                  <a:pt x="311531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30145" y="2917698"/>
            <a:ext cx="512445" cy="666115"/>
          </a:xfrm>
          <a:custGeom>
            <a:avLst/>
            <a:gdLst/>
            <a:ahLst/>
            <a:cxnLst/>
            <a:rect l="l" t="t" r="r" b="b"/>
            <a:pathLst>
              <a:path w="512444" h="666114">
                <a:moveTo>
                  <a:pt x="0" y="332993"/>
                </a:moveTo>
                <a:lnTo>
                  <a:pt x="3352" y="278983"/>
                </a:lnTo>
                <a:lnTo>
                  <a:pt x="13057" y="227746"/>
                </a:lnTo>
                <a:lnTo>
                  <a:pt x="28587" y="179969"/>
                </a:lnTo>
                <a:lnTo>
                  <a:pt x="49414" y="136337"/>
                </a:lnTo>
                <a:lnTo>
                  <a:pt x="75009" y="97535"/>
                </a:lnTo>
                <a:lnTo>
                  <a:pt x="104845" y="64251"/>
                </a:lnTo>
                <a:lnTo>
                  <a:pt x="138393" y="37170"/>
                </a:lnTo>
                <a:lnTo>
                  <a:pt x="175125" y="16977"/>
                </a:lnTo>
                <a:lnTo>
                  <a:pt x="214514" y="4358"/>
                </a:lnTo>
                <a:lnTo>
                  <a:pt x="256032" y="0"/>
                </a:lnTo>
                <a:lnTo>
                  <a:pt x="277023" y="1103"/>
                </a:lnTo>
                <a:lnTo>
                  <a:pt x="317542" y="9678"/>
                </a:lnTo>
                <a:lnTo>
                  <a:pt x="355669" y="26169"/>
                </a:lnTo>
                <a:lnTo>
                  <a:pt x="390875" y="49892"/>
                </a:lnTo>
                <a:lnTo>
                  <a:pt x="422633" y="80161"/>
                </a:lnTo>
                <a:lnTo>
                  <a:pt x="450415" y="116289"/>
                </a:lnTo>
                <a:lnTo>
                  <a:pt x="473692" y="157592"/>
                </a:lnTo>
                <a:lnTo>
                  <a:pt x="491936" y="203382"/>
                </a:lnTo>
                <a:lnTo>
                  <a:pt x="504620" y="252975"/>
                </a:lnTo>
                <a:lnTo>
                  <a:pt x="511214" y="305684"/>
                </a:lnTo>
                <a:lnTo>
                  <a:pt x="512064" y="332993"/>
                </a:lnTo>
                <a:lnTo>
                  <a:pt x="511214" y="360303"/>
                </a:lnTo>
                <a:lnTo>
                  <a:pt x="504620" y="413012"/>
                </a:lnTo>
                <a:lnTo>
                  <a:pt x="491936" y="462605"/>
                </a:lnTo>
                <a:lnTo>
                  <a:pt x="473692" y="508395"/>
                </a:lnTo>
                <a:lnTo>
                  <a:pt x="450415" y="549698"/>
                </a:lnTo>
                <a:lnTo>
                  <a:pt x="422633" y="585826"/>
                </a:lnTo>
                <a:lnTo>
                  <a:pt x="390875" y="616095"/>
                </a:lnTo>
                <a:lnTo>
                  <a:pt x="355669" y="639818"/>
                </a:lnTo>
                <a:lnTo>
                  <a:pt x="317542" y="656309"/>
                </a:lnTo>
                <a:lnTo>
                  <a:pt x="277023" y="664884"/>
                </a:lnTo>
                <a:lnTo>
                  <a:pt x="256032" y="665987"/>
                </a:lnTo>
                <a:lnTo>
                  <a:pt x="235040" y="664884"/>
                </a:lnTo>
                <a:lnTo>
                  <a:pt x="194521" y="656309"/>
                </a:lnTo>
                <a:lnTo>
                  <a:pt x="156394" y="639818"/>
                </a:lnTo>
                <a:lnTo>
                  <a:pt x="121188" y="616095"/>
                </a:lnTo>
                <a:lnTo>
                  <a:pt x="89430" y="585826"/>
                </a:lnTo>
                <a:lnTo>
                  <a:pt x="61648" y="549698"/>
                </a:lnTo>
                <a:lnTo>
                  <a:pt x="38371" y="508395"/>
                </a:lnTo>
                <a:lnTo>
                  <a:pt x="20127" y="462605"/>
                </a:lnTo>
                <a:lnTo>
                  <a:pt x="7443" y="413012"/>
                </a:lnTo>
                <a:lnTo>
                  <a:pt x="849" y="360303"/>
                </a:lnTo>
                <a:lnTo>
                  <a:pt x="0" y="33299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30551" y="2653283"/>
            <a:ext cx="5125211" cy="19796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73985" y="2680842"/>
            <a:ext cx="4967605" cy="1854200"/>
          </a:xfrm>
          <a:custGeom>
            <a:avLst/>
            <a:gdLst/>
            <a:ahLst/>
            <a:cxnLst/>
            <a:rect l="l" t="t" r="r" b="b"/>
            <a:pathLst>
              <a:path w="4967605" h="1854200">
                <a:moveTo>
                  <a:pt x="4891786" y="1778000"/>
                </a:moveTo>
                <a:lnTo>
                  <a:pt x="4891324" y="1812598"/>
                </a:lnTo>
                <a:lnTo>
                  <a:pt x="4904105" y="1816100"/>
                </a:lnTo>
                <a:lnTo>
                  <a:pt x="4903851" y="1841500"/>
                </a:lnTo>
                <a:lnTo>
                  <a:pt x="4890939" y="1841500"/>
                </a:lnTo>
                <a:lnTo>
                  <a:pt x="4890770" y="1854200"/>
                </a:lnTo>
                <a:lnTo>
                  <a:pt x="4929124" y="1841500"/>
                </a:lnTo>
                <a:lnTo>
                  <a:pt x="4903851" y="1841500"/>
                </a:lnTo>
                <a:lnTo>
                  <a:pt x="4890985" y="1838013"/>
                </a:lnTo>
                <a:lnTo>
                  <a:pt x="4939653" y="1838013"/>
                </a:lnTo>
                <a:lnTo>
                  <a:pt x="4967478" y="1828800"/>
                </a:lnTo>
                <a:lnTo>
                  <a:pt x="4891786" y="1778000"/>
                </a:lnTo>
                <a:close/>
              </a:path>
              <a:path w="4967605" h="1854200">
                <a:moveTo>
                  <a:pt x="4891324" y="1812598"/>
                </a:moveTo>
                <a:lnTo>
                  <a:pt x="4890985" y="1838013"/>
                </a:lnTo>
                <a:lnTo>
                  <a:pt x="4903851" y="1841500"/>
                </a:lnTo>
                <a:lnTo>
                  <a:pt x="4904105" y="1816100"/>
                </a:lnTo>
                <a:lnTo>
                  <a:pt x="4891324" y="1812598"/>
                </a:lnTo>
                <a:close/>
              </a:path>
              <a:path w="4967605" h="1854200">
                <a:moveTo>
                  <a:pt x="1590167" y="25400"/>
                </a:moveTo>
                <a:lnTo>
                  <a:pt x="1405890" y="25400"/>
                </a:lnTo>
                <a:lnTo>
                  <a:pt x="1436116" y="38100"/>
                </a:lnTo>
                <a:lnTo>
                  <a:pt x="1526159" y="38100"/>
                </a:lnTo>
                <a:lnTo>
                  <a:pt x="1556004" y="50800"/>
                </a:lnTo>
                <a:lnTo>
                  <a:pt x="1585849" y="50800"/>
                </a:lnTo>
                <a:lnTo>
                  <a:pt x="1615440" y="63500"/>
                </a:lnTo>
                <a:lnTo>
                  <a:pt x="1789684" y="101600"/>
                </a:lnTo>
                <a:lnTo>
                  <a:pt x="1845945" y="127000"/>
                </a:lnTo>
                <a:lnTo>
                  <a:pt x="1901317" y="139700"/>
                </a:lnTo>
                <a:lnTo>
                  <a:pt x="1955419" y="165100"/>
                </a:lnTo>
                <a:lnTo>
                  <a:pt x="2008124" y="190500"/>
                </a:lnTo>
                <a:lnTo>
                  <a:pt x="2059432" y="215900"/>
                </a:lnTo>
                <a:lnTo>
                  <a:pt x="2109216" y="241300"/>
                </a:lnTo>
                <a:lnTo>
                  <a:pt x="2157222" y="279400"/>
                </a:lnTo>
                <a:lnTo>
                  <a:pt x="2203577" y="304800"/>
                </a:lnTo>
                <a:lnTo>
                  <a:pt x="2248027" y="342900"/>
                </a:lnTo>
                <a:lnTo>
                  <a:pt x="2290445" y="368300"/>
                </a:lnTo>
                <a:lnTo>
                  <a:pt x="2330704" y="406400"/>
                </a:lnTo>
                <a:lnTo>
                  <a:pt x="2349754" y="419100"/>
                </a:lnTo>
                <a:lnTo>
                  <a:pt x="2368550" y="444500"/>
                </a:lnTo>
                <a:lnTo>
                  <a:pt x="2386711" y="457200"/>
                </a:lnTo>
                <a:lnTo>
                  <a:pt x="2404110" y="482600"/>
                </a:lnTo>
                <a:lnTo>
                  <a:pt x="2421001" y="495300"/>
                </a:lnTo>
                <a:lnTo>
                  <a:pt x="2437130" y="520700"/>
                </a:lnTo>
                <a:lnTo>
                  <a:pt x="2452751" y="533400"/>
                </a:lnTo>
                <a:lnTo>
                  <a:pt x="2467610" y="558800"/>
                </a:lnTo>
                <a:lnTo>
                  <a:pt x="2481961" y="571500"/>
                </a:lnTo>
                <a:lnTo>
                  <a:pt x="2495423" y="596900"/>
                </a:lnTo>
                <a:lnTo>
                  <a:pt x="2508123" y="609600"/>
                </a:lnTo>
                <a:lnTo>
                  <a:pt x="2520188" y="635000"/>
                </a:lnTo>
                <a:lnTo>
                  <a:pt x="2531618" y="647700"/>
                </a:lnTo>
                <a:lnTo>
                  <a:pt x="2542159" y="673100"/>
                </a:lnTo>
                <a:lnTo>
                  <a:pt x="2551811" y="698500"/>
                </a:lnTo>
                <a:lnTo>
                  <a:pt x="2560955" y="711200"/>
                </a:lnTo>
                <a:lnTo>
                  <a:pt x="2569083" y="736600"/>
                </a:lnTo>
                <a:lnTo>
                  <a:pt x="2576576" y="749300"/>
                </a:lnTo>
                <a:lnTo>
                  <a:pt x="2583053" y="774700"/>
                </a:lnTo>
                <a:lnTo>
                  <a:pt x="2588895" y="800100"/>
                </a:lnTo>
                <a:lnTo>
                  <a:pt x="2593848" y="812800"/>
                </a:lnTo>
                <a:lnTo>
                  <a:pt x="2597785" y="838200"/>
                </a:lnTo>
                <a:lnTo>
                  <a:pt x="2600960" y="850900"/>
                </a:lnTo>
                <a:lnTo>
                  <a:pt x="2603246" y="876300"/>
                </a:lnTo>
                <a:lnTo>
                  <a:pt x="2604643" y="901700"/>
                </a:lnTo>
                <a:lnTo>
                  <a:pt x="2605024" y="914400"/>
                </a:lnTo>
                <a:lnTo>
                  <a:pt x="2605913" y="939800"/>
                </a:lnTo>
                <a:lnTo>
                  <a:pt x="2608580" y="965200"/>
                </a:lnTo>
                <a:lnTo>
                  <a:pt x="2612898" y="990600"/>
                </a:lnTo>
                <a:lnTo>
                  <a:pt x="2618994" y="1003300"/>
                </a:lnTo>
                <a:lnTo>
                  <a:pt x="2626741" y="1028700"/>
                </a:lnTo>
                <a:lnTo>
                  <a:pt x="2636139" y="1054100"/>
                </a:lnTo>
                <a:lnTo>
                  <a:pt x="2647061" y="1066800"/>
                </a:lnTo>
                <a:lnTo>
                  <a:pt x="2659507" y="1092200"/>
                </a:lnTo>
                <a:lnTo>
                  <a:pt x="2688844" y="1130300"/>
                </a:lnTo>
                <a:lnTo>
                  <a:pt x="2724277" y="1181100"/>
                </a:lnTo>
                <a:lnTo>
                  <a:pt x="2765171" y="1219200"/>
                </a:lnTo>
                <a:lnTo>
                  <a:pt x="2811272" y="1257300"/>
                </a:lnTo>
                <a:lnTo>
                  <a:pt x="2862707" y="1295400"/>
                </a:lnTo>
                <a:lnTo>
                  <a:pt x="2918841" y="1333500"/>
                </a:lnTo>
                <a:lnTo>
                  <a:pt x="2979674" y="1371600"/>
                </a:lnTo>
                <a:lnTo>
                  <a:pt x="3045206" y="1409700"/>
                </a:lnTo>
                <a:lnTo>
                  <a:pt x="3114802" y="1447800"/>
                </a:lnTo>
                <a:lnTo>
                  <a:pt x="3188589" y="1485900"/>
                </a:lnTo>
                <a:lnTo>
                  <a:pt x="3266059" y="1524000"/>
                </a:lnTo>
                <a:lnTo>
                  <a:pt x="3347339" y="1549400"/>
                </a:lnTo>
                <a:lnTo>
                  <a:pt x="3431921" y="1587500"/>
                </a:lnTo>
                <a:lnTo>
                  <a:pt x="3519804" y="1612900"/>
                </a:lnTo>
                <a:lnTo>
                  <a:pt x="3704208" y="1663700"/>
                </a:lnTo>
                <a:lnTo>
                  <a:pt x="3999611" y="1739900"/>
                </a:lnTo>
                <a:lnTo>
                  <a:pt x="4102354" y="1752600"/>
                </a:lnTo>
                <a:lnTo>
                  <a:pt x="4206621" y="1778000"/>
                </a:lnTo>
                <a:lnTo>
                  <a:pt x="4637024" y="1828800"/>
                </a:lnTo>
                <a:lnTo>
                  <a:pt x="4856988" y="1828800"/>
                </a:lnTo>
                <a:lnTo>
                  <a:pt x="4890985" y="1838013"/>
                </a:lnTo>
                <a:lnTo>
                  <a:pt x="4891324" y="1812598"/>
                </a:lnTo>
                <a:lnTo>
                  <a:pt x="4857750" y="1803400"/>
                </a:lnTo>
                <a:lnTo>
                  <a:pt x="4639056" y="1803400"/>
                </a:lnTo>
                <a:lnTo>
                  <a:pt x="4210812" y="1752600"/>
                </a:lnTo>
                <a:lnTo>
                  <a:pt x="4107053" y="1727200"/>
                </a:lnTo>
                <a:lnTo>
                  <a:pt x="4004945" y="1714500"/>
                </a:lnTo>
                <a:lnTo>
                  <a:pt x="3711194" y="1638300"/>
                </a:lnTo>
                <a:lnTo>
                  <a:pt x="3527932" y="1587500"/>
                </a:lnTo>
                <a:lnTo>
                  <a:pt x="3440683" y="1562100"/>
                </a:lnTo>
                <a:lnTo>
                  <a:pt x="3356737" y="1524000"/>
                </a:lnTo>
                <a:lnTo>
                  <a:pt x="3276219" y="1498600"/>
                </a:lnTo>
                <a:lnTo>
                  <a:pt x="3199511" y="1460500"/>
                </a:lnTo>
                <a:lnTo>
                  <a:pt x="3126486" y="1422400"/>
                </a:lnTo>
                <a:lnTo>
                  <a:pt x="3057652" y="1397000"/>
                </a:lnTo>
                <a:lnTo>
                  <a:pt x="2993263" y="1358900"/>
                </a:lnTo>
                <a:lnTo>
                  <a:pt x="2933319" y="1320800"/>
                </a:lnTo>
                <a:lnTo>
                  <a:pt x="2878201" y="1282700"/>
                </a:lnTo>
                <a:lnTo>
                  <a:pt x="2828036" y="1244600"/>
                </a:lnTo>
                <a:lnTo>
                  <a:pt x="2783205" y="1206500"/>
                </a:lnTo>
                <a:lnTo>
                  <a:pt x="2743708" y="1168400"/>
                </a:lnTo>
                <a:lnTo>
                  <a:pt x="2709672" y="1117600"/>
                </a:lnTo>
                <a:lnTo>
                  <a:pt x="2681478" y="1079500"/>
                </a:lnTo>
                <a:lnTo>
                  <a:pt x="2669794" y="1066800"/>
                </a:lnTo>
                <a:lnTo>
                  <a:pt x="2659380" y="1041400"/>
                </a:lnTo>
                <a:lnTo>
                  <a:pt x="2650744" y="1016000"/>
                </a:lnTo>
                <a:lnTo>
                  <a:pt x="2643505" y="1003300"/>
                </a:lnTo>
                <a:lnTo>
                  <a:pt x="2637790" y="977900"/>
                </a:lnTo>
                <a:lnTo>
                  <a:pt x="2633853" y="965200"/>
                </a:lnTo>
                <a:lnTo>
                  <a:pt x="2631313" y="939800"/>
                </a:lnTo>
                <a:lnTo>
                  <a:pt x="2629916" y="901700"/>
                </a:lnTo>
                <a:lnTo>
                  <a:pt x="2625979" y="850900"/>
                </a:lnTo>
                <a:lnTo>
                  <a:pt x="2618486" y="812800"/>
                </a:lnTo>
                <a:lnTo>
                  <a:pt x="2613279" y="787400"/>
                </a:lnTo>
                <a:lnTo>
                  <a:pt x="2607310" y="762000"/>
                </a:lnTo>
                <a:lnTo>
                  <a:pt x="2600452" y="749300"/>
                </a:lnTo>
                <a:lnTo>
                  <a:pt x="2592705" y="723900"/>
                </a:lnTo>
                <a:lnTo>
                  <a:pt x="2584069" y="698500"/>
                </a:lnTo>
                <a:lnTo>
                  <a:pt x="2574671" y="685800"/>
                </a:lnTo>
                <a:lnTo>
                  <a:pt x="2564638" y="660400"/>
                </a:lnTo>
                <a:lnTo>
                  <a:pt x="2553589" y="635000"/>
                </a:lnTo>
                <a:lnTo>
                  <a:pt x="2541905" y="622300"/>
                </a:lnTo>
                <a:lnTo>
                  <a:pt x="2529459" y="596900"/>
                </a:lnTo>
                <a:lnTo>
                  <a:pt x="2516251" y="584200"/>
                </a:lnTo>
                <a:lnTo>
                  <a:pt x="2502281" y="558800"/>
                </a:lnTo>
                <a:lnTo>
                  <a:pt x="2487676" y="533400"/>
                </a:lnTo>
                <a:lnTo>
                  <a:pt x="2472436" y="520700"/>
                </a:lnTo>
                <a:lnTo>
                  <a:pt x="2456434" y="495300"/>
                </a:lnTo>
                <a:lnTo>
                  <a:pt x="2439797" y="482600"/>
                </a:lnTo>
                <a:lnTo>
                  <a:pt x="2422525" y="457200"/>
                </a:lnTo>
                <a:lnTo>
                  <a:pt x="2404618" y="444500"/>
                </a:lnTo>
                <a:lnTo>
                  <a:pt x="2386076" y="419100"/>
                </a:lnTo>
                <a:lnTo>
                  <a:pt x="2367026" y="406400"/>
                </a:lnTo>
                <a:lnTo>
                  <a:pt x="2347214" y="393700"/>
                </a:lnTo>
                <a:lnTo>
                  <a:pt x="2306193" y="355600"/>
                </a:lnTo>
                <a:lnTo>
                  <a:pt x="2263013" y="317500"/>
                </a:lnTo>
                <a:lnTo>
                  <a:pt x="2217674" y="292100"/>
                </a:lnTo>
                <a:lnTo>
                  <a:pt x="2170557" y="254000"/>
                </a:lnTo>
                <a:lnTo>
                  <a:pt x="2121662" y="228600"/>
                </a:lnTo>
                <a:lnTo>
                  <a:pt x="2070989" y="203200"/>
                </a:lnTo>
                <a:lnTo>
                  <a:pt x="2018919" y="165100"/>
                </a:lnTo>
                <a:lnTo>
                  <a:pt x="1965325" y="139700"/>
                </a:lnTo>
                <a:lnTo>
                  <a:pt x="1910461" y="127000"/>
                </a:lnTo>
                <a:lnTo>
                  <a:pt x="1797050" y="76200"/>
                </a:lnTo>
                <a:lnTo>
                  <a:pt x="1620393" y="38100"/>
                </a:lnTo>
                <a:lnTo>
                  <a:pt x="1590167" y="25400"/>
                </a:lnTo>
                <a:close/>
              </a:path>
              <a:path w="4967605" h="1854200">
                <a:moveTo>
                  <a:pt x="28067" y="228600"/>
                </a:moveTo>
                <a:lnTo>
                  <a:pt x="381" y="228600"/>
                </a:lnTo>
                <a:lnTo>
                  <a:pt x="0" y="241300"/>
                </a:lnTo>
                <a:lnTo>
                  <a:pt x="26416" y="241300"/>
                </a:lnTo>
                <a:lnTo>
                  <a:pt x="28067" y="228600"/>
                </a:lnTo>
                <a:close/>
              </a:path>
              <a:path w="4967605" h="1854200">
                <a:moveTo>
                  <a:pt x="37973" y="215900"/>
                </a:moveTo>
                <a:lnTo>
                  <a:pt x="4699" y="215900"/>
                </a:lnTo>
                <a:lnTo>
                  <a:pt x="1778" y="228600"/>
                </a:lnTo>
                <a:lnTo>
                  <a:pt x="33782" y="228600"/>
                </a:lnTo>
                <a:lnTo>
                  <a:pt x="37973" y="215900"/>
                </a:lnTo>
                <a:close/>
              </a:path>
              <a:path w="4967605" h="1854200">
                <a:moveTo>
                  <a:pt x="56261" y="203200"/>
                </a:moveTo>
                <a:lnTo>
                  <a:pt x="13843" y="203200"/>
                </a:lnTo>
                <a:lnTo>
                  <a:pt x="8763" y="215900"/>
                </a:lnTo>
                <a:lnTo>
                  <a:pt x="49276" y="215900"/>
                </a:lnTo>
                <a:lnTo>
                  <a:pt x="56261" y="203200"/>
                </a:lnTo>
                <a:close/>
              </a:path>
              <a:path w="4967605" h="1854200">
                <a:moveTo>
                  <a:pt x="72898" y="190500"/>
                </a:moveTo>
                <a:lnTo>
                  <a:pt x="26035" y="190500"/>
                </a:lnTo>
                <a:lnTo>
                  <a:pt x="19685" y="203200"/>
                </a:lnTo>
                <a:lnTo>
                  <a:pt x="64135" y="203200"/>
                </a:lnTo>
                <a:lnTo>
                  <a:pt x="72898" y="190500"/>
                </a:lnTo>
                <a:close/>
              </a:path>
              <a:path w="4967605" h="1854200">
                <a:moveTo>
                  <a:pt x="104013" y="177800"/>
                </a:moveTo>
                <a:lnTo>
                  <a:pt x="50673" y="177800"/>
                </a:lnTo>
                <a:lnTo>
                  <a:pt x="41910" y="190500"/>
                </a:lnTo>
                <a:lnTo>
                  <a:pt x="92837" y="190500"/>
                </a:lnTo>
                <a:lnTo>
                  <a:pt x="104013" y="177800"/>
                </a:lnTo>
                <a:close/>
              </a:path>
              <a:path w="4967605" h="1854200">
                <a:moveTo>
                  <a:pt x="128778" y="165100"/>
                </a:moveTo>
                <a:lnTo>
                  <a:pt x="70739" y="165100"/>
                </a:lnTo>
                <a:lnTo>
                  <a:pt x="60325" y="177800"/>
                </a:lnTo>
                <a:lnTo>
                  <a:pt x="115951" y="177800"/>
                </a:lnTo>
                <a:lnTo>
                  <a:pt x="128778" y="165100"/>
                </a:lnTo>
                <a:close/>
              </a:path>
              <a:path w="4967605" h="1854200">
                <a:moveTo>
                  <a:pt x="171196" y="152400"/>
                </a:moveTo>
                <a:lnTo>
                  <a:pt x="93726" y="152400"/>
                </a:lnTo>
                <a:lnTo>
                  <a:pt x="81915" y="165100"/>
                </a:lnTo>
                <a:lnTo>
                  <a:pt x="156464" y="165100"/>
                </a:lnTo>
                <a:lnTo>
                  <a:pt x="171196" y="152400"/>
                </a:lnTo>
                <a:close/>
              </a:path>
              <a:path w="4967605" h="1854200">
                <a:moveTo>
                  <a:pt x="219964" y="139700"/>
                </a:moveTo>
                <a:lnTo>
                  <a:pt x="133477" y="139700"/>
                </a:lnTo>
                <a:lnTo>
                  <a:pt x="119507" y="152400"/>
                </a:lnTo>
                <a:lnTo>
                  <a:pt x="203200" y="152400"/>
                </a:lnTo>
                <a:lnTo>
                  <a:pt x="219964" y="139700"/>
                </a:lnTo>
                <a:close/>
              </a:path>
              <a:path w="4967605" h="1854200">
                <a:moveTo>
                  <a:pt x="255778" y="127000"/>
                </a:moveTo>
                <a:lnTo>
                  <a:pt x="163449" y="127000"/>
                </a:lnTo>
                <a:lnTo>
                  <a:pt x="148209" y="139700"/>
                </a:lnTo>
                <a:lnTo>
                  <a:pt x="237490" y="139700"/>
                </a:lnTo>
                <a:lnTo>
                  <a:pt x="255778" y="127000"/>
                </a:lnTo>
                <a:close/>
              </a:path>
              <a:path w="4967605" h="1854200">
                <a:moveTo>
                  <a:pt x="376936" y="101600"/>
                </a:moveTo>
                <a:lnTo>
                  <a:pt x="268605" y="101600"/>
                </a:lnTo>
                <a:lnTo>
                  <a:pt x="249428" y="114300"/>
                </a:lnTo>
                <a:lnTo>
                  <a:pt x="213233" y="114300"/>
                </a:lnTo>
                <a:lnTo>
                  <a:pt x="195961" y="127000"/>
                </a:lnTo>
                <a:lnTo>
                  <a:pt x="293878" y="127000"/>
                </a:lnTo>
                <a:lnTo>
                  <a:pt x="334391" y="114300"/>
                </a:lnTo>
                <a:lnTo>
                  <a:pt x="376936" y="101600"/>
                </a:lnTo>
                <a:close/>
              </a:path>
              <a:path w="4967605" h="1854200">
                <a:moveTo>
                  <a:pt x="618109" y="63500"/>
                </a:moveTo>
                <a:lnTo>
                  <a:pt x="463804" y="63500"/>
                </a:lnTo>
                <a:lnTo>
                  <a:pt x="417068" y="76200"/>
                </a:lnTo>
                <a:lnTo>
                  <a:pt x="371983" y="76200"/>
                </a:lnTo>
                <a:lnTo>
                  <a:pt x="328930" y="88900"/>
                </a:lnTo>
                <a:lnTo>
                  <a:pt x="288163" y="101600"/>
                </a:lnTo>
                <a:lnTo>
                  <a:pt x="421513" y="101600"/>
                </a:lnTo>
                <a:lnTo>
                  <a:pt x="468122" y="88900"/>
                </a:lnTo>
                <a:lnTo>
                  <a:pt x="516509" y="88900"/>
                </a:lnTo>
                <a:lnTo>
                  <a:pt x="618109" y="63500"/>
                </a:lnTo>
                <a:close/>
              </a:path>
              <a:path w="4967605" h="1854200">
                <a:moveTo>
                  <a:pt x="895223" y="38100"/>
                </a:moveTo>
                <a:lnTo>
                  <a:pt x="614807" y="38100"/>
                </a:lnTo>
                <a:lnTo>
                  <a:pt x="512572" y="63500"/>
                </a:lnTo>
                <a:lnTo>
                  <a:pt x="725424" y="63500"/>
                </a:lnTo>
                <a:lnTo>
                  <a:pt x="780923" y="50800"/>
                </a:lnTo>
                <a:lnTo>
                  <a:pt x="837565" y="50800"/>
                </a:lnTo>
                <a:lnTo>
                  <a:pt x="895223" y="38100"/>
                </a:lnTo>
                <a:close/>
              </a:path>
              <a:path w="4967605" h="1854200">
                <a:moveTo>
                  <a:pt x="1132586" y="25400"/>
                </a:moveTo>
                <a:lnTo>
                  <a:pt x="778510" y="25400"/>
                </a:lnTo>
                <a:lnTo>
                  <a:pt x="722757" y="38100"/>
                </a:lnTo>
                <a:lnTo>
                  <a:pt x="1072388" y="38100"/>
                </a:lnTo>
                <a:lnTo>
                  <a:pt x="1132586" y="25400"/>
                </a:lnTo>
                <a:close/>
              </a:path>
              <a:path w="4967605" h="1854200">
                <a:moveTo>
                  <a:pt x="1529588" y="12700"/>
                </a:moveTo>
                <a:lnTo>
                  <a:pt x="893191" y="12700"/>
                </a:lnTo>
                <a:lnTo>
                  <a:pt x="835406" y="25400"/>
                </a:lnTo>
                <a:lnTo>
                  <a:pt x="1559941" y="25400"/>
                </a:lnTo>
                <a:lnTo>
                  <a:pt x="1529588" y="12700"/>
                </a:lnTo>
                <a:close/>
              </a:path>
              <a:path w="4967605" h="1854200">
                <a:moveTo>
                  <a:pt x="1407287" y="0"/>
                </a:moveTo>
                <a:lnTo>
                  <a:pt x="1131570" y="0"/>
                </a:lnTo>
                <a:lnTo>
                  <a:pt x="1071118" y="12700"/>
                </a:lnTo>
                <a:lnTo>
                  <a:pt x="1437894" y="12700"/>
                </a:lnTo>
                <a:lnTo>
                  <a:pt x="140728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16623" y="3997464"/>
            <a:ext cx="630974" cy="9296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72250" y="4033265"/>
            <a:ext cx="527050" cy="828675"/>
          </a:xfrm>
          <a:custGeom>
            <a:avLst/>
            <a:gdLst/>
            <a:ahLst/>
            <a:cxnLst/>
            <a:rect l="l" t="t" r="r" b="b"/>
            <a:pathLst>
              <a:path w="527050" h="828675">
                <a:moveTo>
                  <a:pt x="526669" y="828674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50735" y="3794747"/>
            <a:ext cx="745235" cy="1162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6361" y="3830573"/>
            <a:ext cx="641350" cy="1061720"/>
          </a:xfrm>
          <a:custGeom>
            <a:avLst/>
            <a:gdLst/>
            <a:ahLst/>
            <a:cxnLst/>
            <a:rect l="l" t="t" r="r" b="b"/>
            <a:pathLst>
              <a:path w="641350" h="1061720">
                <a:moveTo>
                  <a:pt x="640842" y="1061593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21423" y="3607320"/>
            <a:ext cx="830567" cy="1269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77050" y="3643121"/>
            <a:ext cx="727075" cy="1169035"/>
          </a:xfrm>
          <a:custGeom>
            <a:avLst/>
            <a:gdLst/>
            <a:ahLst/>
            <a:cxnLst/>
            <a:rect l="l" t="t" r="r" b="b"/>
            <a:pathLst>
              <a:path w="727075" h="1169035">
                <a:moveTo>
                  <a:pt x="726821" y="1169034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42404" y="3508235"/>
            <a:ext cx="815352" cy="11430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8030" y="3544061"/>
            <a:ext cx="711835" cy="1042669"/>
          </a:xfrm>
          <a:custGeom>
            <a:avLst/>
            <a:gdLst/>
            <a:ahLst/>
            <a:cxnLst/>
            <a:rect l="l" t="t" r="r" b="b"/>
            <a:pathLst>
              <a:path w="711834" h="1042670">
                <a:moveTo>
                  <a:pt x="711326" y="1042288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80731" y="3540239"/>
            <a:ext cx="594398" cy="861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36357" y="3576065"/>
            <a:ext cx="490220" cy="760095"/>
          </a:xfrm>
          <a:custGeom>
            <a:avLst/>
            <a:gdLst/>
            <a:ahLst/>
            <a:cxnLst/>
            <a:rect l="l" t="t" r="r" b="b"/>
            <a:pathLst>
              <a:path w="490220" h="760095">
                <a:moveTo>
                  <a:pt x="489966" y="759968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53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(7/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974601" y="176872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485" y="0"/>
                </a:moveTo>
                <a:lnTo>
                  <a:pt x="356734" y="15077"/>
                </a:lnTo>
                <a:lnTo>
                  <a:pt x="368559" y="20380"/>
                </a:lnTo>
                <a:lnTo>
                  <a:pt x="379364" y="26979"/>
                </a:lnTo>
                <a:lnTo>
                  <a:pt x="405827" y="54893"/>
                </a:lnTo>
                <a:lnTo>
                  <a:pt x="424111" y="98727"/>
                </a:lnTo>
                <a:lnTo>
                  <a:pt x="430235" y="137219"/>
                </a:lnTo>
                <a:lnTo>
                  <a:pt x="431388" y="167269"/>
                </a:lnTo>
                <a:lnTo>
                  <a:pt x="430919" y="181406"/>
                </a:lnTo>
                <a:lnTo>
                  <a:pt x="425893" y="220478"/>
                </a:lnTo>
                <a:lnTo>
                  <a:pt x="410191" y="266149"/>
                </a:lnTo>
                <a:lnTo>
                  <a:pt x="385960" y="296859"/>
                </a:lnTo>
                <a:lnTo>
                  <a:pt x="352294" y="315595"/>
                </a:lnTo>
                <a:lnTo>
                  <a:pt x="364585" y="326553"/>
                </a:lnTo>
                <a:lnTo>
                  <a:pt x="399366" y="309300"/>
                </a:lnTo>
                <a:lnTo>
                  <a:pt x="426845" y="282516"/>
                </a:lnTo>
                <a:lnTo>
                  <a:pt x="449377" y="239797"/>
                </a:lnTo>
                <a:lnTo>
                  <a:pt x="460038" y="189559"/>
                </a:lnTo>
                <a:lnTo>
                  <a:pt x="461356" y="160412"/>
                </a:lnTo>
                <a:lnTo>
                  <a:pt x="460830" y="147280"/>
                </a:lnTo>
                <a:lnTo>
                  <a:pt x="451661" y="97816"/>
                </a:lnTo>
                <a:lnTo>
                  <a:pt x="436469" y="62425"/>
                </a:lnTo>
                <a:lnTo>
                  <a:pt x="412814" y="30879"/>
                </a:lnTo>
                <a:lnTo>
                  <a:pt x="381457" y="9147"/>
                </a:lnTo>
                <a:lnTo>
                  <a:pt x="369378" y="4037"/>
                </a:lnTo>
                <a:lnTo>
                  <a:pt x="356485" y="0"/>
                </a:lnTo>
                <a:close/>
              </a:path>
              <a:path w="461644" h="328930">
                <a:moveTo>
                  <a:pt x="104860" y="0"/>
                </a:moveTo>
                <a:lnTo>
                  <a:pt x="66976" y="16815"/>
                </a:lnTo>
                <a:lnTo>
                  <a:pt x="38703" y="42959"/>
                </a:lnTo>
                <a:lnTo>
                  <a:pt x="16388" y="78300"/>
                </a:lnTo>
                <a:lnTo>
                  <a:pt x="2995" y="126070"/>
                </a:lnTo>
                <a:lnTo>
                  <a:pt x="0" y="168659"/>
                </a:lnTo>
                <a:lnTo>
                  <a:pt x="513" y="181811"/>
                </a:lnTo>
                <a:lnTo>
                  <a:pt x="9593" y="231362"/>
                </a:lnTo>
                <a:lnTo>
                  <a:pt x="24729" y="266730"/>
                </a:lnTo>
                <a:lnTo>
                  <a:pt x="48395" y="298156"/>
                </a:lnTo>
                <a:lnTo>
                  <a:pt x="79816" y="319800"/>
                </a:lnTo>
                <a:lnTo>
                  <a:pt x="104860" y="328930"/>
                </a:lnTo>
                <a:lnTo>
                  <a:pt x="104495" y="313979"/>
                </a:lnTo>
                <a:lnTo>
                  <a:pt x="92780" y="308669"/>
                </a:lnTo>
                <a:lnTo>
                  <a:pt x="82061" y="302035"/>
                </a:lnTo>
                <a:lnTo>
                  <a:pt x="55728" y="273872"/>
                </a:lnTo>
                <a:lnTo>
                  <a:pt x="37334" y="229330"/>
                </a:lnTo>
                <a:lnTo>
                  <a:pt x="31137" y="190837"/>
                </a:lnTo>
                <a:lnTo>
                  <a:pt x="29958" y="161497"/>
                </a:lnTo>
                <a:lnTo>
                  <a:pt x="30314" y="147385"/>
                </a:lnTo>
                <a:lnTo>
                  <a:pt x="35162" y="108249"/>
                </a:lnTo>
                <a:lnTo>
                  <a:pt x="51163" y="62267"/>
                </a:lnTo>
                <a:lnTo>
                  <a:pt x="75526" y="31951"/>
                </a:lnTo>
                <a:lnTo>
                  <a:pt x="109546" y="13335"/>
                </a:lnTo>
                <a:lnTo>
                  <a:pt x="10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4030" y="1768729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4" h="328930">
                <a:moveTo>
                  <a:pt x="370176" y="0"/>
                </a:moveTo>
                <a:lnTo>
                  <a:pt x="370425" y="15077"/>
                </a:lnTo>
                <a:lnTo>
                  <a:pt x="382249" y="20380"/>
                </a:lnTo>
                <a:lnTo>
                  <a:pt x="393054" y="26979"/>
                </a:lnTo>
                <a:lnTo>
                  <a:pt x="419517" y="54893"/>
                </a:lnTo>
                <a:lnTo>
                  <a:pt x="437801" y="98727"/>
                </a:lnTo>
                <a:lnTo>
                  <a:pt x="443925" y="137219"/>
                </a:lnTo>
                <a:lnTo>
                  <a:pt x="445079" y="167269"/>
                </a:lnTo>
                <a:lnTo>
                  <a:pt x="444610" y="181406"/>
                </a:lnTo>
                <a:lnTo>
                  <a:pt x="439584" y="220478"/>
                </a:lnTo>
                <a:lnTo>
                  <a:pt x="423882" y="266149"/>
                </a:lnTo>
                <a:lnTo>
                  <a:pt x="399651" y="296859"/>
                </a:lnTo>
                <a:lnTo>
                  <a:pt x="365985" y="315595"/>
                </a:lnTo>
                <a:lnTo>
                  <a:pt x="378275" y="326553"/>
                </a:lnTo>
                <a:lnTo>
                  <a:pt x="413056" y="309300"/>
                </a:lnTo>
                <a:lnTo>
                  <a:pt x="440535" y="282516"/>
                </a:lnTo>
                <a:lnTo>
                  <a:pt x="463068" y="239797"/>
                </a:lnTo>
                <a:lnTo>
                  <a:pt x="473729" y="189559"/>
                </a:lnTo>
                <a:lnTo>
                  <a:pt x="475047" y="160412"/>
                </a:lnTo>
                <a:lnTo>
                  <a:pt x="474521" y="147280"/>
                </a:lnTo>
                <a:lnTo>
                  <a:pt x="465352" y="97816"/>
                </a:lnTo>
                <a:lnTo>
                  <a:pt x="450159" y="62425"/>
                </a:lnTo>
                <a:lnTo>
                  <a:pt x="426504" y="30879"/>
                </a:lnTo>
                <a:lnTo>
                  <a:pt x="395148" y="9147"/>
                </a:lnTo>
                <a:lnTo>
                  <a:pt x="383069" y="4037"/>
                </a:lnTo>
                <a:lnTo>
                  <a:pt x="370176" y="0"/>
                </a:lnTo>
                <a:close/>
              </a:path>
              <a:path w="475614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426" y="176872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30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577469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5765" algn="l"/>
                <a:tab pos="783590" algn="l"/>
                <a:tab pos="1259205" algn="l"/>
                <a:tab pos="2494915" algn="l"/>
                <a:tab pos="2873375" algn="l"/>
                <a:tab pos="3362960" algn="l"/>
                <a:tab pos="4521200" algn="l"/>
                <a:tab pos="4899025" algn="l"/>
              </a:tabLst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.3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.2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ties: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789" y="1736741"/>
            <a:ext cx="24314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855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1234" y="2946654"/>
            <a:ext cx="3124200" cy="2554605"/>
          </a:xfrm>
          <a:custGeom>
            <a:avLst/>
            <a:gdLst/>
            <a:ahLst/>
            <a:cxnLst/>
            <a:rect l="l" t="t" r="r" b="b"/>
            <a:pathLst>
              <a:path w="3124200" h="2554604">
                <a:moveTo>
                  <a:pt x="0" y="2554224"/>
                </a:moveTo>
                <a:lnTo>
                  <a:pt x="3124200" y="2554224"/>
                </a:lnTo>
                <a:lnTo>
                  <a:pt x="3124200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98056" y="3018180"/>
            <a:ext cx="1308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50229" y="3429761"/>
            <a:ext cx="1361440" cy="1676400"/>
          </a:xfrm>
          <a:custGeom>
            <a:avLst/>
            <a:gdLst/>
            <a:ahLst/>
            <a:cxnLst/>
            <a:rect l="l" t="t" r="r" b="b"/>
            <a:pathLst>
              <a:path w="1361440" h="1676400">
                <a:moveTo>
                  <a:pt x="0" y="838200"/>
                </a:moveTo>
                <a:lnTo>
                  <a:pt x="2255" y="769455"/>
                </a:lnTo>
                <a:lnTo>
                  <a:pt x="8906" y="702242"/>
                </a:lnTo>
                <a:lnTo>
                  <a:pt x="19777" y="636774"/>
                </a:lnTo>
                <a:lnTo>
                  <a:pt x="34692" y="573267"/>
                </a:lnTo>
                <a:lnTo>
                  <a:pt x="53476" y="511938"/>
                </a:lnTo>
                <a:lnTo>
                  <a:pt x="75955" y="453003"/>
                </a:lnTo>
                <a:lnTo>
                  <a:pt x="101953" y="396676"/>
                </a:lnTo>
                <a:lnTo>
                  <a:pt x="131295" y="343174"/>
                </a:lnTo>
                <a:lnTo>
                  <a:pt x="163806" y="292712"/>
                </a:lnTo>
                <a:lnTo>
                  <a:pt x="199310" y="245506"/>
                </a:lnTo>
                <a:lnTo>
                  <a:pt x="237633" y="201773"/>
                </a:lnTo>
                <a:lnTo>
                  <a:pt x="278599" y="161726"/>
                </a:lnTo>
                <a:lnTo>
                  <a:pt x="322033" y="125584"/>
                </a:lnTo>
                <a:lnTo>
                  <a:pt x="367760" y="93560"/>
                </a:lnTo>
                <a:lnTo>
                  <a:pt x="415605" y="65871"/>
                </a:lnTo>
                <a:lnTo>
                  <a:pt x="465393" y="42732"/>
                </a:lnTo>
                <a:lnTo>
                  <a:pt x="516947" y="24360"/>
                </a:lnTo>
                <a:lnTo>
                  <a:pt x="570095" y="10970"/>
                </a:lnTo>
                <a:lnTo>
                  <a:pt x="624659" y="2778"/>
                </a:lnTo>
                <a:lnTo>
                  <a:pt x="680466" y="0"/>
                </a:lnTo>
                <a:lnTo>
                  <a:pt x="736272" y="2778"/>
                </a:lnTo>
                <a:lnTo>
                  <a:pt x="790836" y="10970"/>
                </a:lnTo>
                <a:lnTo>
                  <a:pt x="843984" y="24360"/>
                </a:lnTo>
                <a:lnTo>
                  <a:pt x="895538" y="42732"/>
                </a:lnTo>
                <a:lnTo>
                  <a:pt x="945326" y="65871"/>
                </a:lnTo>
                <a:lnTo>
                  <a:pt x="993171" y="93560"/>
                </a:lnTo>
                <a:lnTo>
                  <a:pt x="1038898" y="125584"/>
                </a:lnTo>
                <a:lnTo>
                  <a:pt x="1082332" y="161726"/>
                </a:lnTo>
                <a:lnTo>
                  <a:pt x="1123298" y="201773"/>
                </a:lnTo>
                <a:lnTo>
                  <a:pt x="1161621" y="245506"/>
                </a:lnTo>
                <a:lnTo>
                  <a:pt x="1197125" y="292712"/>
                </a:lnTo>
                <a:lnTo>
                  <a:pt x="1229636" y="343174"/>
                </a:lnTo>
                <a:lnTo>
                  <a:pt x="1258978" y="396676"/>
                </a:lnTo>
                <a:lnTo>
                  <a:pt x="1284976" y="453003"/>
                </a:lnTo>
                <a:lnTo>
                  <a:pt x="1307455" y="511938"/>
                </a:lnTo>
                <a:lnTo>
                  <a:pt x="1326239" y="573267"/>
                </a:lnTo>
                <a:lnTo>
                  <a:pt x="1341154" y="636774"/>
                </a:lnTo>
                <a:lnTo>
                  <a:pt x="1352025" y="702242"/>
                </a:lnTo>
                <a:lnTo>
                  <a:pt x="1358676" y="769455"/>
                </a:lnTo>
                <a:lnTo>
                  <a:pt x="1360932" y="838200"/>
                </a:lnTo>
                <a:lnTo>
                  <a:pt x="1358676" y="906944"/>
                </a:lnTo>
                <a:lnTo>
                  <a:pt x="1352025" y="974157"/>
                </a:lnTo>
                <a:lnTo>
                  <a:pt x="1341154" y="1039625"/>
                </a:lnTo>
                <a:lnTo>
                  <a:pt x="1326239" y="1103132"/>
                </a:lnTo>
                <a:lnTo>
                  <a:pt x="1307455" y="1164461"/>
                </a:lnTo>
                <a:lnTo>
                  <a:pt x="1284976" y="1223396"/>
                </a:lnTo>
                <a:lnTo>
                  <a:pt x="1258978" y="1279723"/>
                </a:lnTo>
                <a:lnTo>
                  <a:pt x="1229636" y="1333225"/>
                </a:lnTo>
                <a:lnTo>
                  <a:pt x="1197125" y="1383687"/>
                </a:lnTo>
                <a:lnTo>
                  <a:pt x="1161621" y="1430893"/>
                </a:lnTo>
                <a:lnTo>
                  <a:pt x="1123298" y="1474626"/>
                </a:lnTo>
                <a:lnTo>
                  <a:pt x="1082332" y="1514673"/>
                </a:lnTo>
                <a:lnTo>
                  <a:pt x="1038898" y="1550815"/>
                </a:lnTo>
                <a:lnTo>
                  <a:pt x="993171" y="1582839"/>
                </a:lnTo>
                <a:lnTo>
                  <a:pt x="945326" y="1610528"/>
                </a:lnTo>
                <a:lnTo>
                  <a:pt x="895538" y="1633667"/>
                </a:lnTo>
                <a:lnTo>
                  <a:pt x="843984" y="1652039"/>
                </a:lnTo>
                <a:lnTo>
                  <a:pt x="790836" y="1665429"/>
                </a:lnTo>
                <a:lnTo>
                  <a:pt x="736272" y="1673621"/>
                </a:lnTo>
                <a:lnTo>
                  <a:pt x="680466" y="1676400"/>
                </a:lnTo>
                <a:lnTo>
                  <a:pt x="624659" y="1673621"/>
                </a:lnTo>
                <a:lnTo>
                  <a:pt x="570095" y="1665429"/>
                </a:lnTo>
                <a:lnTo>
                  <a:pt x="516947" y="1652039"/>
                </a:lnTo>
                <a:lnTo>
                  <a:pt x="465393" y="1633667"/>
                </a:lnTo>
                <a:lnTo>
                  <a:pt x="415605" y="1610528"/>
                </a:lnTo>
                <a:lnTo>
                  <a:pt x="367760" y="1582839"/>
                </a:lnTo>
                <a:lnTo>
                  <a:pt x="322033" y="1550815"/>
                </a:lnTo>
                <a:lnTo>
                  <a:pt x="278599" y="1514673"/>
                </a:lnTo>
                <a:lnTo>
                  <a:pt x="237633" y="1474626"/>
                </a:lnTo>
                <a:lnTo>
                  <a:pt x="199310" y="1430893"/>
                </a:lnTo>
                <a:lnTo>
                  <a:pt x="163806" y="1383687"/>
                </a:lnTo>
                <a:lnTo>
                  <a:pt x="131295" y="1333225"/>
                </a:lnTo>
                <a:lnTo>
                  <a:pt x="101953" y="1279723"/>
                </a:lnTo>
                <a:lnTo>
                  <a:pt x="75955" y="1223396"/>
                </a:lnTo>
                <a:lnTo>
                  <a:pt x="53476" y="1164461"/>
                </a:lnTo>
                <a:lnTo>
                  <a:pt x="34692" y="1103132"/>
                </a:lnTo>
                <a:lnTo>
                  <a:pt x="19777" y="1039625"/>
                </a:lnTo>
                <a:lnTo>
                  <a:pt x="8906" y="974157"/>
                </a:lnTo>
                <a:lnTo>
                  <a:pt x="2255" y="906944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50940" y="4160520"/>
            <a:ext cx="158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3961" y="3550158"/>
            <a:ext cx="1371600" cy="1327785"/>
          </a:xfrm>
          <a:custGeom>
            <a:avLst/>
            <a:gdLst/>
            <a:ahLst/>
            <a:cxnLst/>
            <a:rect l="l" t="t" r="r" b="b"/>
            <a:pathLst>
              <a:path w="1371600" h="1327785">
                <a:moveTo>
                  <a:pt x="0" y="663701"/>
                </a:moveTo>
                <a:lnTo>
                  <a:pt x="2273" y="609272"/>
                </a:lnTo>
                <a:lnTo>
                  <a:pt x="8977" y="556053"/>
                </a:lnTo>
                <a:lnTo>
                  <a:pt x="19933" y="504216"/>
                </a:lnTo>
                <a:lnTo>
                  <a:pt x="34966" y="453932"/>
                </a:lnTo>
                <a:lnTo>
                  <a:pt x="53899" y="405372"/>
                </a:lnTo>
                <a:lnTo>
                  <a:pt x="76555" y="358706"/>
                </a:lnTo>
                <a:lnTo>
                  <a:pt x="102758" y="314105"/>
                </a:lnTo>
                <a:lnTo>
                  <a:pt x="132331" y="271741"/>
                </a:lnTo>
                <a:lnTo>
                  <a:pt x="165098" y="231784"/>
                </a:lnTo>
                <a:lnTo>
                  <a:pt x="200882" y="194405"/>
                </a:lnTo>
                <a:lnTo>
                  <a:pt x="239506" y="159775"/>
                </a:lnTo>
                <a:lnTo>
                  <a:pt x="280793" y="128064"/>
                </a:lnTo>
                <a:lnTo>
                  <a:pt x="324568" y="99445"/>
                </a:lnTo>
                <a:lnTo>
                  <a:pt x="370654" y="74086"/>
                </a:lnTo>
                <a:lnTo>
                  <a:pt x="418873" y="52161"/>
                </a:lnTo>
                <a:lnTo>
                  <a:pt x="469050" y="33838"/>
                </a:lnTo>
                <a:lnTo>
                  <a:pt x="521008" y="19290"/>
                </a:lnTo>
                <a:lnTo>
                  <a:pt x="574570" y="8687"/>
                </a:lnTo>
                <a:lnTo>
                  <a:pt x="629559" y="2200"/>
                </a:lnTo>
                <a:lnTo>
                  <a:pt x="685800" y="0"/>
                </a:lnTo>
                <a:lnTo>
                  <a:pt x="742040" y="2200"/>
                </a:lnTo>
                <a:lnTo>
                  <a:pt x="797029" y="8687"/>
                </a:lnTo>
                <a:lnTo>
                  <a:pt x="850591" y="19290"/>
                </a:lnTo>
                <a:lnTo>
                  <a:pt x="902549" y="33838"/>
                </a:lnTo>
                <a:lnTo>
                  <a:pt x="952726" y="52161"/>
                </a:lnTo>
                <a:lnTo>
                  <a:pt x="1000945" y="74086"/>
                </a:lnTo>
                <a:lnTo>
                  <a:pt x="1047031" y="99445"/>
                </a:lnTo>
                <a:lnTo>
                  <a:pt x="1090806" y="128064"/>
                </a:lnTo>
                <a:lnTo>
                  <a:pt x="1132093" y="159775"/>
                </a:lnTo>
                <a:lnTo>
                  <a:pt x="1170717" y="194405"/>
                </a:lnTo>
                <a:lnTo>
                  <a:pt x="1206501" y="231784"/>
                </a:lnTo>
                <a:lnTo>
                  <a:pt x="1239268" y="271741"/>
                </a:lnTo>
                <a:lnTo>
                  <a:pt x="1268841" y="314105"/>
                </a:lnTo>
                <a:lnTo>
                  <a:pt x="1295044" y="358706"/>
                </a:lnTo>
                <a:lnTo>
                  <a:pt x="1317700" y="405372"/>
                </a:lnTo>
                <a:lnTo>
                  <a:pt x="1336633" y="453932"/>
                </a:lnTo>
                <a:lnTo>
                  <a:pt x="1351666" y="504216"/>
                </a:lnTo>
                <a:lnTo>
                  <a:pt x="1362622" y="556053"/>
                </a:lnTo>
                <a:lnTo>
                  <a:pt x="1369326" y="609272"/>
                </a:lnTo>
                <a:lnTo>
                  <a:pt x="1371600" y="663701"/>
                </a:lnTo>
                <a:lnTo>
                  <a:pt x="1369326" y="718131"/>
                </a:lnTo>
                <a:lnTo>
                  <a:pt x="1362622" y="771350"/>
                </a:lnTo>
                <a:lnTo>
                  <a:pt x="1351666" y="823187"/>
                </a:lnTo>
                <a:lnTo>
                  <a:pt x="1336633" y="873471"/>
                </a:lnTo>
                <a:lnTo>
                  <a:pt x="1317700" y="922031"/>
                </a:lnTo>
                <a:lnTo>
                  <a:pt x="1295044" y="968697"/>
                </a:lnTo>
                <a:lnTo>
                  <a:pt x="1268841" y="1013298"/>
                </a:lnTo>
                <a:lnTo>
                  <a:pt x="1239268" y="1055662"/>
                </a:lnTo>
                <a:lnTo>
                  <a:pt x="1206501" y="1095619"/>
                </a:lnTo>
                <a:lnTo>
                  <a:pt x="1170717" y="1132998"/>
                </a:lnTo>
                <a:lnTo>
                  <a:pt x="1132093" y="1167628"/>
                </a:lnTo>
                <a:lnTo>
                  <a:pt x="1090806" y="1199339"/>
                </a:lnTo>
                <a:lnTo>
                  <a:pt x="1047031" y="1227958"/>
                </a:lnTo>
                <a:lnTo>
                  <a:pt x="1000945" y="1253317"/>
                </a:lnTo>
                <a:lnTo>
                  <a:pt x="952726" y="1275242"/>
                </a:lnTo>
                <a:lnTo>
                  <a:pt x="902549" y="1293565"/>
                </a:lnTo>
                <a:lnTo>
                  <a:pt x="850591" y="1308113"/>
                </a:lnTo>
                <a:lnTo>
                  <a:pt x="797029" y="1318716"/>
                </a:lnTo>
                <a:lnTo>
                  <a:pt x="742040" y="1325203"/>
                </a:lnTo>
                <a:lnTo>
                  <a:pt x="685800" y="1327403"/>
                </a:lnTo>
                <a:lnTo>
                  <a:pt x="629559" y="1325203"/>
                </a:lnTo>
                <a:lnTo>
                  <a:pt x="574570" y="1318716"/>
                </a:lnTo>
                <a:lnTo>
                  <a:pt x="521008" y="1308113"/>
                </a:lnTo>
                <a:lnTo>
                  <a:pt x="469050" y="1293565"/>
                </a:lnTo>
                <a:lnTo>
                  <a:pt x="418873" y="1275242"/>
                </a:lnTo>
                <a:lnTo>
                  <a:pt x="370654" y="1253317"/>
                </a:lnTo>
                <a:lnTo>
                  <a:pt x="324568" y="1227958"/>
                </a:lnTo>
                <a:lnTo>
                  <a:pt x="280793" y="1199339"/>
                </a:lnTo>
                <a:lnTo>
                  <a:pt x="239506" y="1167628"/>
                </a:lnTo>
                <a:lnTo>
                  <a:pt x="200882" y="1132998"/>
                </a:lnTo>
                <a:lnTo>
                  <a:pt x="165098" y="1095619"/>
                </a:lnTo>
                <a:lnTo>
                  <a:pt x="132331" y="1055662"/>
                </a:lnTo>
                <a:lnTo>
                  <a:pt x="102758" y="1013298"/>
                </a:lnTo>
                <a:lnTo>
                  <a:pt x="76555" y="968697"/>
                </a:lnTo>
                <a:lnTo>
                  <a:pt x="53899" y="922031"/>
                </a:lnTo>
                <a:lnTo>
                  <a:pt x="34966" y="873471"/>
                </a:lnTo>
                <a:lnTo>
                  <a:pt x="19933" y="823187"/>
                </a:lnTo>
                <a:lnTo>
                  <a:pt x="8977" y="771350"/>
                </a:lnTo>
                <a:lnTo>
                  <a:pt x="2273" y="718131"/>
                </a:lnTo>
                <a:lnTo>
                  <a:pt x="0" y="66370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65340" y="4106545"/>
            <a:ext cx="149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78879" y="291086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1458" y="294665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2747" y="291086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75326" y="294665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48655" y="2927591"/>
            <a:ext cx="698004" cy="86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01234" y="2963417"/>
            <a:ext cx="594995" cy="760095"/>
          </a:xfrm>
          <a:custGeom>
            <a:avLst/>
            <a:gdLst/>
            <a:ahLst/>
            <a:cxnLst/>
            <a:rect l="l" t="t" r="r" b="b"/>
            <a:pathLst>
              <a:path w="594995" h="760095">
                <a:moveTo>
                  <a:pt x="0" y="759967"/>
                </a:moveTo>
                <a:lnTo>
                  <a:pt x="594995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8655" y="2930651"/>
            <a:ext cx="1054620" cy="135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01234" y="2966466"/>
            <a:ext cx="951865" cy="1257935"/>
          </a:xfrm>
          <a:custGeom>
            <a:avLst/>
            <a:gdLst/>
            <a:ahLst/>
            <a:cxnLst/>
            <a:rect l="l" t="t" r="r" b="b"/>
            <a:pathLst>
              <a:path w="951864" h="1257935">
                <a:moveTo>
                  <a:pt x="0" y="1257808"/>
                </a:moveTo>
                <a:lnTo>
                  <a:pt x="951484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48655" y="4343425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01234" y="4379214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600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3971" y="2910814"/>
            <a:ext cx="615708" cy="705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86550" y="2946654"/>
            <a:ext cx="511809" cy="603885"/>
          </a:xfrm>
          <a:custGeom>
            <a:avLst/>
            <a:gdLst/>
            <a:ahLst/>
            <a:cxnLst/>
            <a:rect l="l" t="t" r="r" b="b"/>
            <a:pathLst>
              <a:path w="511809" h="603885">
                <a:moveTo>
                  <a:pt x="0" y="603503"/>
                </a:moveTo>
                <a:lnTo>
                  <a:pt x="51168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34940" y="4709159"/>
            <a:ext cx="608076" cy="7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87517" y="4744973"/>
            <a:ext cx="504190" cy="670560"/>
          </a:xfrm>
          <a:custGeom>
            <a:avLst/>
            <a:gdLst/>
            <a:ahLst/>
            <a:cxnLst/>
            <a:rect l="l" t="t" r="r" b="b"/>
            <a:pathLst>
              <a:path w="504189" h="670560">
                <a:moveTo>
                  <a:pt x="0" y="670432"/>
                </a:moveTo>
                <a:lnTo>
                  <a:pt x="504190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90004" y="2927604"/>
            <a:ext cx="851928" cy="1037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2581" y="2963417"/>
            <a:ext cx="748665" cy="936625"/>
          </a:xfrm>
          <a:custGeom>
            <a:avLst/>
            <a:gdLst/>
            <a:ahLst/>
            <a:cxnLst/>
            <a:rect l="l" t="t" r="r" b="b"/>
            <a:pathLst>
              <a:path w="748665" h="936625">
                <a:moveTo>
                  <a:pt x="0" y="936243"/>
                </a:moveTo>
                <a:lnTo>
                  <a:pt x="748411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5564" y="5000269"/>
            <a:ext cx="478548" cy="5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8141" y="5036058"/>
            <a:ext cx="375920" cy="482600"/>
          </a:xfrm>
          <a:custGeom>
            <a:avLst/>
            <a:gdLst/>
            <a:ahLst/>
            <a:cxnLst/>
            <a:rect l="l" t="t" r="r" b="b"/>
            <a:pathLst>
              <a:path w="375920" h="482600">
                <a:moveTo>
                  <a:pt x="0" y="482599"/>
                </a:moveTo>
                <a:lnTo>
                  <a:pt x="37553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72300" y="2927604"/>
            <a:ext cx="1155192" cy="1415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4878" y="2963417"/>
            <a:ext cx="1052830" cy="1313815"/>
          </a:xfrm>
          <a:custGeom>
            <a:avLst/>
            <a:gdLst/>
            <a:ahLst/>
            <a:cxnLst/>
            <a:rect l="l" t="t" r="r" b="b"/>
            <a:pathLst>
              <a:path w="1052829" h="1313814">
                <a:moveTo>
                  <a:pt x="0" y="1313434"/>
                </a:moveTo>
                <a:lnTo>
                  <a:pt x="1052576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57900" y="5070335"/>
            <a:ext cx="484670" cy="515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10478" y="5106161"/>
            <a:ext cx="381635" cy="412750"/>
          </a:xfrm>
          <a:custGeom>
            <a:avLst/>
            <a:gdLst/>
            <a:ahLst/>
            <a:cxnLst/>
            <a:rect l="l" t="t" r="r" b="b"/>
            <a:pathLst>
              <a:path w="381635" h="412750">
                <a:moveTo>
                  <a:pt x="0" y="412750"/>
                </a:moveTo>
                <a:lnTo>
                  <a:pt x="381127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74535" y="3101339"/>
            <a:ext cx="1911096" cy="2481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27114" y="3137154"/>
            <a:ext cx="1807210" cy="2379345"/>
          </a:xfrm>
          <a:custGeom>
            <a:avLst/>
            <a:gdLst/>
            <a:ahLst/>
            <a:cxnLst/>
            <a:rect l="l" t="t" r="r" b="b"/>
            <a:pathLst>
              <a:path w="1807209" h="2379345">
                <a:moveTo>
                  <a:pt x="0" y="2378964"/>
                </a:moveTo>
                <a:lnTo>
                  <a:pt x="180708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93635" y="3649979"/>
            <a:ext cx="1458468" cy="1903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46214" y="3685794"/>
            <a:ext cx="1355090" cy="1802130"/>
          </a:xfrm>
          <a:custGeom>
            <a:avLst/>
            <a:gdLst/>
            <a:ahLst/>
            <a:cxnLst/>
            <a:rect l="l" t="t" r="r" b="b"/>
            <a:pathLst>
              <a:path w="1355090" h="1802129">
                <a:moveTo>
                  <a:pt x="0" y="1802002"/>
                </a:moveTo>
                <a:lnTo>
                  <a:pt x="1354963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8247" y="4187952"/>
            <a:ext cx="1156716" cy="14020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70826" y="4223765"/>
            <a:ext cx="1054100" cy="1299845"/>
          </a:xfrm>
          <a:custGeom>
            <a:avLst/>
            <a:gdLst/>
            <a:ahLst/>
            <a:cxnLst/>
            <a:rect l="l" t="t" r="r" b="b"/>
            <a:pathLst>
              <a:path w="1054100" h="1299845">
                <a:moveTo>
                  <a:pt x="0" y="1299718"/>
                </a:moveTo>
                <a:lnTo>
                  <a:pt x="105371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35823" y="4709172"/>
            <a:ext cx="729970" cy="8214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88402" y="4744973"/>
            <a:ext cx="627380" cy="720090"/>
          </a:xfrm>
          <a:custGeom>
            <a:avLst/>
            <a:gdLst/>
            <a:ahLst/>
            <a:cxnLst/>
            <a:rect l="l" t="t" r="r" b="b"/>
            <a:pathLst>
              <a:path w="627379" h="720089">
                <a:moveTo>
                  <a:pt x="0" y="719582"/>
                </a:moveTo>
                <a:lnTo>
                  <a:pt x="627126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49768" y="5070335"/>
            <a:ext cx="414540" cy="4968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02345" y="5106161"/>
            <a:ext cx="311785" cy="394970"/>
          </a:xfrm>
          <a:custGeom>
            <a:avLst/>
            <a:gdLst/>
            <a:ahLst/>
            <a:cxnLst/>
            <a:rect l="l" t="t" r="r" b="b"/>
            <a:pathLst>
              <a:path w="311784" h="394970">
                <a:moveTo>
                  <a:pt x="0" y="394843"/>
                </a:moveTo>
                <a:lnTo>
                  <a:pt x="311531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16623" y="3997464"/>
            <a:ext cx="630974" cy="9296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72250" y="4033265"/>
            <a:ext cx="527050" cy="828675"/>
          </a:xfrm>
          <a:custGeom>
            <a:avLst/>
            <a:gdLst/>
            <a:ahLst/>
            <a:cxnLst/>
            <a:rect l="l" t="t" r="r" b="b"/>
            <a:pathLst>
              <a:path w="527050" h="828675">
                <a:moveTo>
                  <a:pt x="526669" y="828674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50735" y="3794747"/>
            <a:ext cx="745235" cy="11628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6361" y="3830573"/>
            <a:ext cx="641350" cy="1061720"/>
          </a:xfrm>
          <a:custGeom>
            <a:avLst/>
            <a:gdLst/>
            <a:ahLst/>
            <a:cxnLst/>
            <a:rect l="l" t="t" r="r" b="b"/>
            <a:pathLst>
              <a:path w="641350" h="1061720">
                <a:moveTo>
                  <a:pt x="640842" y="1061593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21423" y="3607320"/>
            <a:ext cx="830567" cy="1269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77050" y="3643121"/>
            <a:ext cx="727075" cy="1169035"/>
          </a:xfrm>
          <a:custGeom>
            <a:avLst/>
            <a:gdLst/>
            <a:ahLst/>
            <a:cxnLst/>
            <a:rect l="l" t="t" r="r" b="b"/>
            <a:pathLst>
              <a:path w="727075" h="1169035">
                <a:moveTo>
                  <a:pt x="726821" y="1169034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42404" y="3508235"/>
            <a:ext cx="815352" cy="11430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8030" y="3544061"/>
            <a:ext cx="711835" cy="1042669"/>
          </a:xfrm>
          <a:custGeom>
            <a:avLst/>
            <a:gdLst/>
            <a:ahLst/>
            <a:cxnLst/>
            <a:rect l="l" t="t" r="r" b="b"/>
            <a:pathLst>
              <a:path w="711834" h="1042670">
                <a:moveTo>
                  <a:pt x="711326" y="1042288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80731" y="3540239"/>
            <a:ext cx="594398" cy="8610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36357" y="3576065"/>
            <a:ext cx="490220" cy="760095"/>
          </a:xfrm>
          <a:custGeom>
            <a:avLst/>
            <a:gdLst/>
            <a:ahLst/>
            <a:cxnLst/>
            <a:rect l="l" t="t" r="r" b="b"/>
            <a:pathLst>
              <a:path w="490220" h="760095">
                <a:moveTo>
                  <a:pt x="489966" y="759968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54</a:t>
            </a:fld>
            <a:endParaRPr spc="-5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52242" r="48932" b="30065"/>
          <a:stretch/>
        </p:blipFill>
        <p:spPr bwMode="auto">
          <a:xfrm>
            <a:off x="307340" y="2946654"/>
            <a:ext cx="4828080" cy="198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(8/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974601" y="176872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485" y="0"/>
                </a:moveTo>
                <a:lnTo>
                  <a:pt x="356734" y="15077"/>
                </a:lnTo>
                <a:lnTo>
                  <a:pt x="368559" y="20380"/>
                </a:lnTo>
                <a:lnTo>
                  <a:pt x="379364" y="26979"/>
                </a:lnTo>
                <a:lnTo>
                  <a:pt x="405827" y="54893"/>
                </a:lnTo>
                <a:lnTo>
                  <a:pt x="424111" y="98727"/>
                </a:lnTo>
                <a:lnTo>
                  <a:pt x="430235" y="137219"/>
                </a:lnTo>
                <a:lnTo>
                  <a:pt x="431388" y="167269"/>
                </a:lnTo>
                <a:lnTo>
                  <a:pt x="430919" y="181406"/>
                </a:lnTo>
                <a:lnTo>
                  <a:pt x="425893" y="220478"/>
                </a:lnTo>
                <a:lnTo>
                  <a:pt x="410191" y="266149"/>
                </a:lnTo>
                <a:lnTo>
                  <a:pt x="385960" y="296859"/>
                </a:lnTo>
                <a:lnTo>
                  <a:pt x="352294" y="315595"/>
                </a:lnTo>
                <a:lnTo>
                  <a:pt x="364585" y="326553"/>
                </a:lnTo>
                <a:lnTo>
                  <a:pt x="399366" y="309300"/>
                </a:lnTo>
                <a:lnTo>
                  <a:pt x="426845" y="282516"/>
                </a:lnTo>
                <a:lnTo>
                  <a:pt x="449377" y="239797"/>
                </a:lnTo>
                <a:lnTo>
                  <a:pt x="460038" y="189559"/>
                </a:lnTo>
                <a:lnTo>
                  <a:pt x="461356" y="160412"/>
                </a:lnTo>
                <a:lnTo>
                  <a:pt x="460830" y="147280"/>
                </a:lnTo>
                <a:lnTo>
                  <a:pt x="451661" y="97816"/>
                </a:lnTo>
                <a:lnTo>
                  <a:pt x="436469" y="62425"/>
                </a:lnTo>
                <a:lnTo>
                  <a:pt x="412814" y="30879"/>
                </a:lnTo>
                <a:lnTo>
                  <a:pt x="381457" y="9147"/>
                </a:lnTo>
                <a:lnTo>
                  <a:pt x="369378" y="4037"/>
                </a:lnTo>
                <a:lnTo>
                  <a:pt x="356485" y="0"/>
                </a:lnTo>
                <a:close/>
              </a:path>
              <a:path w="461644" h="328930">
                <a:moveTo>
                  <a:pt x="104860" y="0"/>
                </a:moveTo>
                <a:lnTo>
                  <a:pt x="66976" y="16815"/>
                </a:lnTo>
                <a:lnTo>
                  <a:pt x="38703" y="42959"/>
                </a:lnTo>
                <a:lnTo>
                  <a:pt x="16388" y="78300"/>
                </a:lnTo>
                <a:lnTo>
                  <a:pt x="2995" y="126070"/>
                </a:lnTo>
                <a:lnTo>
                  <a:pt x="0" y="168659"/>
                </a:lnTo>
                <a:lnTo>
                  <a:pt x="513" y="181811"/>
                </a:lnTo>
                <a:lnTo>
                  <a:pt x="9593" y="231362"/>
                </a:lnTo>
                <a:lnTo>
                  <a:pt x="24729" y="266730"/>
                </a:lnTo>
                <a:lnTo>
                  <a:pt x="48395" y="298156"/>
                </a:lnTo>
                <a:lnTo>
                  <a:pt x="79816" y="319800"/>
                </a:lnTo>
                <a:lnTo>
                  <a:pt x="104860" y="328930"/>
                </a:lnTo>
                <a:lnTo>
                  <a:pt x="104495" y="313979"/>
                </a:lnTo>
                <a:lnTo>
                  <a:pt x="92780" y="308669"/>
                </a:lnTo>
                <a:lnTo>
                  <a:pt x="82061" y="302035"/>
                </a:lnTo>
                <a:lnTo>
                  <a:pt x="55728" y="273872"/>
                </a:lnTo>
                <a:lnTo>
                  <a:pt x="37334" y="229330"/>
                </a:lnTo>
                <a:lnTo>
                  <a:pt x="31137" y="190837"/>
                </a:lnTo>
                <a:lnTo>
                  <a:pt x="29958" y="161497"/>
                </a:lnTo>
                <a:lnTo>
                  <a:pt x="30314" y="147385"/>
                </a:lnTo>
                <a:lnTo>
                  <a:pt x="35162" y="108249"/>
                </a:lnTo>
                <a:lnTo>
                  <a:pt x="51163" y="62267"/>
                </a:lnTo>
                <a:lnTo>
                  <a:pt x="75526" y="31951"/>
                </a:lnTo>
                <a:lnTo>
                  <a:pt x="109546" y="13335"/>
                </a:lnTo>
                <a:lnTo>
                  <a:pt x="10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4030" y="1768729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4" h="328930">
                <a:moveTo>
                  <a:pt x="370176" y="0"/>
                </a:moveTo>
                <a:lnTo>
                  <a:pt x="370425" y="15077"/>
                </a:lnTo>
                <a:lnTo>
                  <a:pt x="382249" y="20380"/>
                </a:lnTo>
                <a:lnTo>
                  <a:pt x="393054" y="26979"/>
                </a:lnTo>
                <a:lnTo>
                  <a:pt x="419517" y="54893"/>
                </a:lnTo>
                <a:lnTo>
                  <a:pt x="437801" y="98727"/>
                </a:lnTo>
                <a:lnTo>
                  <a:pt x="443925" y="137219"/>
                </a:lnTo>
                <a:lnTo>
                  <a:pt x="445079" y="167269"/>
                </a:lnTo>
                <a:lnTo>
                  <a:pt x="444610" y="181406"/>
                </a:lnTo>
                <a:lnTo>
                  <a:pt x="439584" y="220478"/>
                </a:lnTo>
                <a:lnTo>
                  <a:pt x="423882" y="266149"/>
                </a:lnTo>
                <a:lnTo>
                  <a:pt x="399651" y="296859"/>
                </a:lnTo>
                <a:lnTo>
                  <a:pt x="365985" y="315595"/>
                </a:lnTo>
                <a:lnTo>
                  <a:pt x="378275" y="326553"/>
                </a:lnTo>
                <a:lnTo>
                  <a:pt x="413056" y="309300"/>
                </a:lnTo>
                <a:lnTo>
                  <a:pt x="440535" y="282516"/>
                </a:lnTo>
                <a:lnTo>
                  <a:pt x="463068" y="239797"/>
                </a:lnTo>
                <a:lnTo>
                  <a:pt x="473729" y="189559"/>
                </a:lnTo>
                <a:lnTo>
                  <a:pt x="475047" y="160412"/>
                </a:lnTo>
                <a:lnTo>
                  <a:pt x="474521" y="147280"/>
                </a:lnTo>
                <a:lnTo>
                  <a:pt x="465352" y="97816"/>
                </a:lnTo>
                <a:lnTo>
                  <a:pt x="450159" y="62425"/>
                </a:lnTo>
                <a:lnTo>
                  <a:pt x="426504" y="30879"/>
                </a:lnTo>
                <a:lnTo>
                  <a:pt x="395148" y="9147"/>
                </a:lnTo>
                <a:lnTo>
                  <a:pt x="383069" y="4037"/>
                </a:lnTo>
                <a:lnTo>
                  <a:pt x="370176" y="0"/>
                </a:lnTo>
                <a:close/>
              </a:path>
              <a:path w="475614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426" y="176872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30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577469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5765" algn="l"/>
                <a:tab pos="783590" algn="l"/>
                <a:tab pos="1259205" algn="l"/>
                <a:tab pos="2494915" algn="l"/>
                <a:tab pos="2873375" algn="l"/>
                <a:tab pos="3362960" algn="l"/>
                <a:tab pos="4521200" algn="l"/>
                <a:tab pos="4899025" algn="l"/>
              </a:tabLst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.3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.2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ties: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789" y="1736741"/>
            <a:ext cx="24314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855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52573" y="336448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5501" y="3054604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28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573" y="304761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43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059" y="336448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8448" y="3054604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287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059" y="304761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3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0762" y="304126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29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29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7340" y="3018990"/>
            <a:ext cx="19856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30" algn="l"/>
                <a:tab pos="1109980" algn="l"/>
              </a:tabLst>
            </a:pPr>
            <a:r>
              <a:rPr sz="2800" spc="-10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>
                <a:latin typeface="Calibri"/>
                <a:cs typeface="Calibri"/>
              </a:rPr>
              <a:t>	</a:t>
            </a:r>
            <a:r>
              <a:rPr sz="2800" spc="-5" smtClean="0">
                <a:latin typeface="Cambria Math"/>
                <a:cs typeface="Cambria Math"/>
              </a:rPr>
              <a:t>𝑃</a:t>
            </a:r>
            <a:r>
              <a:rPr lang="en-US" sz="2800" spc="-5" dirty="0" smtClean="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∪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55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2424429" y="2964152"/>
            <a:ext cx="1181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210" dirty="0" smtClean="0">
                <a:latin typeface="Cambria Math"/>
                <a:cs typeface="Cambria Math"/>
              </a:rPr>
              <a:t>C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(8/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974601" y="176872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485" y="0"/>
                </a:moveTo>
                <a:lnTo>
                  <a:pt x="356734" y="15077"/>
                </a:lnTo>
                <a:lnTo>
                  <a:pt x="368559" y="20380"/>
                </a:lnTo>
                <a:lnTo>
                  <a:pt x="379364" y="26979"/>
                </a:lnTo>
                <a:lnTo>
                  <a:pt x="405827" y="54893"/>
                </a:lnTo>
                <a:lnTo>
                  <a:pt x="424111" y="98727"/>
                </a:lnTo>
                <a:lnTo>
                  <a:pt x="430235" y="137219"/>
                </a:lnTo>
                <a:lnTo>
                  <a:pt x="431388" y="167269"/>
                </a:lnTo>
                <a:lnTo>
                  <a:pt x="430919" y="181406"/>
                </a:lnTo>
                <a:lnTo>
                  <a:pt x="425893" y="220478"/>
                </a:lnTo>
                <a:lnTo>
                  <a:pt x="410191" y="266149"/>
                </a:lnTo>
                <a:lnTo>
                  <a:pt x="385960" y="296859"/>
                </a:lnTo>
                <a:lnTo>
                  <a:pt x="352294" y="315595"/>
                </a:lnTo>
                <a:lnTo>
                  <a:pt x="364585" y="326553"/>
                </a:lnTo>
                <a:lnTo>
                  <a:pt x="399366" y="309300"/>
                </a:lnTo>
                <a:lnTo>
                  <a:pt x="426845" y="282516"/>
                </a:lnTo>
                <a:lnTo>
                  <a:pt x="449377" y="239797"/>
                </a:lnTo>
                <a:lnTo>
                  <a:pt x="460038" y="189559"/>
                </a:lnTo>
                <a:lnTo>
                  <a:pt x="461356" y="160412"/>
                </a:lnTo>
                <a:lnTo>
                  <a:pt x="460830" y="147280"/>
                </a:lnTo>
                <a:lnTo>
                  <a:pt x="451661" y="97816"/>
                </a:lnTo>
                <a:lnTo>
                  <a:pt x="436469" y="62425"/>
                </a:lnTo>
                <a:lnTo>
                  <a:pt x="412814" y="30879"/>
                </a:lnTo>
                <a:lnTo>
                  <a:pt x="381457" y="9147"/>
                </a:lnTo>
                <a:lnTo>
                  <a:pt x="369378" y="4037"/>
                </a:lnTo>
                <a:lnTo>
                  <a:pt x="356485" y="0"/>
                </a:lnTo>
                <a:close/>
              </a:path>
              <a:path w="461644" h="328930">
                <a:moveTo>
                  <a:pt x="104860" y="0"/>
                </a:moveTo>
                <a:lnTo>
                  <a:pt x="66976" y="16815"/>
                </a:lnTo>
                <a:lnTo>
                  <a:pt x="38703" y="42959"/>
                </a:lnTo>
                <a:lnTo>
                  <a:pt x="16388" y="78300"/>
                </a:lnTo>
                <a:lnTo>
                  <a:pt x="2995" y="126070"/>
                </a:lnTo>
                <a:lnTo>
                  <a:pt x="0" y="168659"/>
                </a:lnTo>
                <a:lnTo>
                  <a:pt x="513" y="181811"/>
                </a:lnTo>
                <a:lnTo>
                  <a:pt x="9593" y="231362"/>
                </a:lnTo>
                <a:lnTo>
                  <a:pt x="24729" y="266730"/>
                </a:lnTo>
                <a:lnTo>
                  <a:pt x="48395" y="298156"/>
                </a:lnTo>
                <a:lnTo>
                  <a:pt x="79816" y="319800"/>
                </a:lnTo>
                <a:lnTo>
                  <a:pt x="104860" y="328930"/>
                </a:lnTo>
                <a:lnTo>
                  <a:pt x="104495" y="313979"/>
                </a:lnTo>
                <a:lnTo>
                  <a:pt x="92780" y="308669"/>
                </a:lnTo>
                <a:lnTo>
                  <a:pt x="82061" y="302035"/>
                </a:lnTo>
                <a:lnTo>
                  <a:pt x="55728" y="273872"/>
                </a:lnTo>
                <a:lnTo>
                  <a:pt x="37334" y="229330"/>
                </a:lnTo>
                <a:lnTo>
                  <a:pt x="31137" y="190837"/>
                </a:lnTo>
                <a:lnTo>
                  <a:pt x="29958" y="161497"/>
                </a:lnTo>
                <a:lnTo>
                  <a:pt x="30314" y="147385"/>
                </a:lnTo>
                <a:lnTo>
                  <a:pt x="35162" y="108249"/>
                </a:lnTo>
                <a:lnTo>
                  <a:pt x="51163" y="62267"/>
                </a:lnTo>
                <a:lnTo>
                  <a:pt x="75526" y="31951"/>
                </a:lnTo>
                <a:lnTo>
                  <a:pt x="109546" y="13335"/>
                </a:lnTo>
                <a:lnTo>
                  <a:pt x="10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4030" y="1768729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4" h="328930">
                <a:moveTo>
                  <a:pt x="370176" y="0"/>
                </a:moveTo>
                <a:lnTo>
                  <a:pt x="370425" y="15077"/>
                </a:lnTo>
                <a:lnTo>
                  <a:pt x="382249" y="20380"/>
                </a:lnTo>
                <a:lnTo>
                  <a:pt x="393054" y="26979"/>
                </a:lnTo>
                <a:lnTo>
                  <a:pt x="419517" y="54893"/>
                </a:lnTo>
                <a:lnTo>
                  <a:pt x="437801" y="98727"/>
                </a:lnTo>
                <a:lnTo>
                  <a:pt x="443925" y="137219"/>
                </a:lnTo>
                <a:lnTo>
                  <a:pt x="445079" y="167269"/>
                </a:lnTo>
                <a:lnTo>
                  <a:pt x="444610" y="181406"/>
                </a:lnTo>
                <a:lnTo>
                  <a:pt x="439584" y="220478"/>
                </a:lnTo>
                <a:lnTo>
                  <a:pt x="423882" y="266149"/>
                </a:lnTo>
                <a:lnTo>
                  <a:pt x="399651" y="296859"/>
                </a:lnTo>
                <a:lnTo>
                  <a:pt x="365985" y="315595"/>
                </a:lnTo>
                <a:lnTo>
                  <a:pt x="378275" y="326553"/>
                </a:lnTo>
                <a:lnTo>
                  <a:pt x="413056" y="309300"/>
                </a:lnTo>
                <a:lnTo>
                  <a:pt x="440535" y="282516"/>
                </a:lnTo>
                <a:lnTo>
                  <a:pt x="463068" y="239797"/>
                </a:lnTo>
                <a:lnTo>
                  <a:pt x="473729" y="189559"/>
                </a:lnTo>
                <a:lnTo>
                  <a:pt x="475047" y="160412"/>
                </a:lnTo>
                <a:lnTo>
                  <a:pt x="474521" y="147280"/>
                </a:lnTo>
                <a:lnTo>
                  <a:pt x="465352" y="97816"/>
                </a:lnTo>
                <a:lnTo>
                  <a:pt x="450159" y="62425"/>
                </a:lnTo>
                <a:lnTo>
                  <a:pt x="426504" y="30879"/>
                </a:lnTo>
                <a:lnTo>
                  <a:pt x="395148" y="9147"/>
                </a:lnTo>
                <a:lnTo>
                  <a:pt x="383069" y="4037"/>
                </a:lnTo>
                <a:lnTo>
                  <a:pt x="370176" y="0"/>
                </a:lnTo>
                <a:close/>
              </a:path>
              <a:path w="475614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426" y="176872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30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577469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5765" algn="l"/>
                <a:tab pos="783590" algn="l"/>
                <a:tab pos="1259205" algn="l"/>
                <a:tab pos="2494915" algn="l"/>
                <a:tab pos="2873375" algn="l"/>
                <a:tab pos="3362960" algn="l"/>
                <a:tab pos="4521200" algn="l"/>
                <a:tab pos="4899025" algn="l"/>
              </a:tabLst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.3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.2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ties: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789" y="1736741"/>
            <a:ext cx="24314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855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52573" y="336448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5501" y="3054604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28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573" y="304761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43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059" y="336448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8448" y="3054604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287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059" y="304761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3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0762" y="304126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29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29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7340" y="3018990"/>
            <a:ext cx="19856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30" algn="l"/>
                <a:tab pos="1109980" algn="l"/>
              </a:tabLst>
            </a:pPr>
            <a:r>
              <a:rPr sz="2800" spc="-10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∪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2200" y="2819400"/>
            <a:ext cx="11811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3200" b="1" baseline="30000" dirty="0" smtClean="0"/>
              <a:t>c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1691" y="3041269"/>
            <a:ext cx="1313815" cy="328930"/>
          </a:xfrm>
          <a:custGeom>
            <a:avLst/>
            <a:gdLst/>
            <a:ahLst/>
            <a:cxnLst/>
            <a:rect l="l" t="t" r="r" b="b"/>
            <a:pathLst>
              <a:path w="1313814" h="328929">
                <a:moveTo>
                  <a:pt x="1208376" y="0"/>
                </a:moveTo>
                <a:lnTo>
                  <a:pt x="1208625" y="15077"/>
                </a:lnTo>
                <a:lnTo>
                  <a:pt x="1220449" y="20380"/>
                </a:lnTo>
                <a:lnTo>
                  <a:pt x="1231254" y="26979"/>
                </a:lnTo>
                <a:lnTo>
                  <a:pt x="1257717" y="54893"/>
                </a:lnTo>
                <a:lnTo>
                  <a:pt x="1276001" y="98727"/>
                </a:lnTo>
                <a:lnTo>
                  <a:pt x="1282125" y="137219"/>
                </a:lnTo>
                <a:lnTo>
                  <a:pt x="1283279" y="167269"/>
                </a:lnTo>
                <a:lnTo>
                  <a:pt x="1282810" y="181406"/>
                </a:lnTo>
                <a:lnTo>
                  <a:pt x="1277784" y="220478"/>
                </a:lnTo>
                <a:lnTo>
                  <a:pt x="1262082" y="266149"/>
                </a:lnTo>
                <a:lnTo>
                  <a:pt x="1237851" y="296859"/>
                </a:lnTo>
                <a:lnTo>
                  <a:pt x="1204185" y="315595"/>
                </a:lnTo>
                <a:lnTo>
                  <a:pt x="1216475" y="326553"/>
                </a:lnTo>
                <a:lnTo>
                  <a:pt x="1251256" y="309300"/>
                </a:lnTo>
                <a:lnTo>
                  <a:pt x="1278735" y="282516"/>
                </a:lnTo>
                <a:lnTo>
                  <a:pt x="1301268" y="239797"/>
                </a:lnTo>
                <a:lnTo>
                  <a:pt x="1311929" y="189559"/>
                </a:lnTo>
                <a:lnTo>
                  <a:pt x="1313247" y="160412"/>
                </a:lnTo>
                <a:lnTo>
                  <a:pt x="1312721" y="147280"/>
                </a:lnTo>
                <a:lnTo>
                  <a:pt x="1303552" y="97816"/>
                </a:lnTo>
                <a:lnTo>
                  <a:pt x="1288359" y="62425"/>
                </a:lnTo>
                <a:lnTo>
                  <a:pt x="1264704" y="30879"/>
                </a:lnTo>
                <a:lnTo>
                  <a:pt x="1233348" y="9147"/>
                </a:lnTo>
                <a:lnTo>
                  <a:pt x="1221269" y="4037"/>
                </a:lnTo>
                <a:lnTo>
                  <a:pt x="1208376" y="0"/>
                </a:lnTo>
                <a:close/>
              </a:path>
              <a:path w="1313814" h="328929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55138" y="2964152"/>
            <a:ext cx="21216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3110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lang="en-US" sz="2800" spc="-5" dirty="0" smtClean="0">
                <a:latin typeface="Cambria Math"/>
                <a:cs typeface="Cambria Math"/>
              </a:rPr>
              <a:t>P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lang="en-US" sz="2800" spc="-145" dirty="0" smtClean="0">
                <a:latin typeface="Cambria Math"/>
                <a:cs typeface="Cambria Math"/>
              </a:rPr>
              <a:t>A</a:t>
            </a:r>
            <a:r>
              <a:rPr lang="en-GB" sz="2800" b="1" baseline="30000" dirty="0" smtClean="0"/>
              <a:t> c</a:t>
            </a:r>
            <a:r>
              <a:rPr sz="3000" spc="-217" baseline="27777" dirty="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lang="en-US" sz="2800" spc="50" dirty="0" smtClean="0">
                <a:latin typeface="Cambria Math"/>
                <a:cs typeface="Cambria Math"/>
              </a:rPr>
              <a:t>B</a:t>
            </a:r>
            <a:r>
              <a:rPr lang="en-GB" sz="3200" b="1" baseline="30000" dirty="0" smtClean="0"/>
              <a:t>c</a:t>
            </a:r>
            <a:endParaRPr sz="3000" baseline="27777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63361" y="2946654"/>
            <a:ext cx="3124200" cy="2554605"/>
          </a:xfrm>
          <a:custGeom>
            <a:avLst/>
            <a:gdLst/>
            <a:ahLst/>
            <a:cxnLst/>
            <a:rect l="l" t="t" r="r" b="b"/>
            <a:pathLst>
              <a:path w="3124200" h="2554604">
                <a:moveTo>
                  <a:pt x="0" y="2554224"/>
                </a:moveTo>
                <a:lnTo>
                  <a:pt x="3124199" y="2554224"/>
                </a:lnTo>
                <a:lnTo>
                  <a:pt x="3124199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73138" y="3030880"/>
            <a:ext cx="1054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12358" y="3429761"/>
            <a:ext cx="1361440" cy="1676400"/>
          </a:xfrm>
          <a:custGeom>
            <a:avLst/>
            <a:gdLst/>
            <a:ahLst/>
            <a:cxnLst/>
            <a:rect l="l" t="t" r="r" b="b"/>
            <a:pathLst>
              <a:path w="1361440" h="1676400">
                <a:moveTo>
                  <a:pt x="0" y="838200"/>
                </a:moveTo>
                <a:lnTo>
                  <a:pt x="2255" y="769455"/>
                </a:lnTo>
                <a:lnTo>
                  <a:pt x="8906" y="702242"/>
                </a:lnTo>
                <a:lnTo>
                  <a:pt x="19777" y="636774"/>
                </a:lnTo>
                <a:lnTo>
                  <a:pt x="34692" y="573267"/>
                </a:lnTo>
                <a:lnTo>
                  <a:pt x="53476" y="511938"/>
                </a:lnTo>
                <a:lnTo>
                  <a:pt x="75955" y="453003"/>
                </a:lnTo>
                <a:lnTo>
                  <a:pt x="101953" y="396676"/>
                </a:lnTo>
                <a:lnTo>
                  <a:pt x="131295" y="343174"/>
                </a:lnTo>
                <a:lnTo>
                  <a:pt x="163806" y="292712"/>
                </a:lnTo>
                <a:lnTo>
                  <a:pt x="199310" y="245506"/>
                </a:lnTo>
                <a:lnTo>
                  <a:pt x="237633" y="201773"/>
                </a:lnTo>
                <a:lnTo>
                  <a:pt x="278599" y="161726"/>
                </a:lnTo>
                <a:lnTo>
                  <a:pt x="322033" y="125584"/>
                </a:lnTo>
                <a:lnTo>
                  <a:pt x="367760" y="93560"/>
                </a:lnTo>
                <a:lnTo>
                  <a:pt x="415605" y="65871"/>
                </a:lnTo>
                <a:lnTo>
                  <a:pt x="465393" y="42732"/>
                </a:lnTo>
                <a:lnTo>
                  <a:pt x="516947" y="24360"/>
                </a:lnTo>
                <a:lnTo>
                  <a:pt x="570095" y="10970"/>
                </a:lnTo>
                <a:lnTo>
                  <a:pt x="624659" y="2778"/>
                </a:lnTo>
                <a:lnTo>
                  <a:pt x="680466" y="0"/>
                </a:lnTo>
                <a:lnTo>
                  <a:pt x="736272" y="2778"/>
                </a:lnTo>
                <a:lnTo>
                  <a:pt x="790836" y="10970"/>
                </a:lnTo>
                <a:lnTo>
                  <a:pt x="843984" y="24360"/>
                </a:lnTo>
                <a:lnTo>
                  <a:pt x="895538" y="42732"/>
                </a:lnTo>
                <a:lnTo>
                  <a:pt x="945326" y="65871"/>
                </a:lnTo>
                <a:lnTo>
                  <a:pt x="993171" y="93560"/>
                </a:lnTo>
                <a:lnTo>
                  <a:pt x="1038898" y="125584"/>
                </a:lnTo>
                <a:lnTo>
                  <a:pt x="1082332" y="161726"/>
                </a:lnTo>
                <a:lnTo>
                  <a:pt x="1123298" y="201773"/>
                </a:lnTo>
                <a:lnTo>
                  <a:pt x="1161621" y="245506"/>
                </a:lnTo>
                <a:lnTo>
                  <a:pt x="1197125" y="292712"/>
                </a:lnTo>
                <a:lnTo>
                  <a:pt x="1229636" y="343174"/>
                </a:lnTo>
                <a:lnTo>
                  <a:pt x="1258978" y="396676"/>
                </a:lnTo>
                <a:lnTo>
                  <a:pt x="1284976" y="453003"/>
                </a:lnTo>
                <a:lnTo>
                  <a:pt x="1307455" y="511938"/>
                </a:lnTo>
                <a:lnTo>
                  <a:pt x="1326239" y="573267"/>
                </a:lnTo>
                <a:lnTo>
                  <a:pt x="1341154" y="636774"/>
                </a:lnTo>
                <a:lnTo>
                  <a:pt x="1352025" y="702242"/>
                </a:lnTo>
                <a:lnTo>
                  <a:pt x="1358676" y="769455"/>
                </a:lnTo>
                <a:lnTo>
                  <a:pt x="1360932" y="838200"/>
                </a:lnTo>
                <a:lnTo>
                  <a:pt x="1358676" y="906944"/>
                </a:lnTo>
                <a:lnTo>
                  <a:pt x="1352025" y="974157"/>
                </a:lnTo>
                <a:lnTo>
                  <a:pt x="1341154" y="1039625"/>
                </a:lnTo>
                <a:lnTo>
                  <a:pt x="1326239" y="1103132"/>
                </a:lnTo>
                <a:lnTo>
                  <a:pt x="1307455" y="1164461"/>
                </a:lnTo>
                <a:lnTo>
                  <a:pt x="1284976" y="1223396"/>
                </a:lnTo>
                <a:lnTo>
                  <a:pt x="1258978" y="1279723"/>
                </a:lnTo>
                <a:lnTo>
                  <a:pt x="1229636" y="1333225"/>
                </a:lnTo>
                <a:lnTo>
                  <a:pt x="1197125" y="1383687"/>
                </a:lnTo>
                <a:lnTo>
                  <a:pt x="1161621" y="1430893"/>
                </a:lnTo>
                <a:lnTo>
                  <a:pt x="1123298" y="1474626"/>
                </a:lnTo>
                <a:lnTo>
                  <a:pt x="1082332" y="1514673"/>
                </a:lnTo>
                <a:lnTo>
                  <a:pt x="1038898" y="1550815"/>
                </a:lnTo>
                <a:lnTo>
                  <a:pt x="993171" y="1582839"/>
                </a:lnTo>
                <a:lnTo>
                  <a:pt x="945326" y="1610528"/>
                </a:lnTo>
                <a:lnTo>
                  <a:pt x="895538" y="1633667"/>
                </a:lnTo>
                <a:lnTo>
                  <a:pt x="843984" y="1652039"/>
                </a:lnTo>
                <a:lnTo>
                  <a:pt x="790836" y="1665429"/>
                </a:lnTo>
                <a:lnTo>
                  <a:pt x="736272" y="1673621"/>
                </a:lnTo>
                <a:lnTo>
                  <a:pt x="680466" y="1676400"/>
                </a:lnTo>
                <a:lnTo>
                  <a:pt x="624659" y="1673621"/>
                </a:lnTo>
                <a:lnTo>
                  <a:pt x="570095" y="1665429"/>
                </a:lnTo>
                <a:lnTo>
                  <a:pt x="516947" y="1652039"/>
                </a:lnTo>
                <a:lnTo>
                  <a:pt x="465393" y="1633667"/>
                </a:lnTo>
                <a:lnTo>
                  <a:pt x="415605" y="1610528"/>
                </a:lnTo>
                <a:lnTo>
                  <a:pt x="367760" y="1582839"/>
                </a:lnTo>
                <a:lnTo>
                  <a:pt x="322033" y="1550815"/>
                </a:lnTo>
                <a:lnTo>
                  <a:pt x="278599" y="1514673"/>
                </a:lnTo>
                <a:lnTo>
                  <a:pt x="237633" y="1474626"/>
                </a:lnTo>
                <a:lnTo>
                  <a:pt x="199310" y="1430893"/>
                </a:lnTo>
                <a:lnTo>
                  <a:pt x="163806" y="1383687"/>
                </a:lnTo>
                <a:lnTo>
                  <a:pt x="131295" y="1333225"/>
                </a:lnTo>
                <a:lnTo>
                  <a:pt x="101953" y="1279723"/>
                </a:lnTo>
                <a:lnTo>
                  <a:pt x="75955" y="1223396"/>
                </a:lnTo>
                <a:lnTo>
                  <a:pt x="53476" y="1164461"/>
                </a:lnTo>
                <a:lnTo>
                  <a:pt x="34692" y="1103132"/>
                </a:lnTo>
                <a:lnTo>
                  <a:pt x="19777" y="1039625"/>
                </a:lnTo>
                <a:lnTo>
                  <a:pt x="8906" y="974157"/>
                </a:lnTo>
                <a:lnTo>
                  <a:pt x="2255" y="906944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26021" y="4173220"/>
            <a:ext cx="132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16090" y="3550158"/>
            <a:ext cx="1371600" cy="1327785"/>
          </a:xfrm>
          <a:custGeom>
            <a:avLst/>
            <a:gdLst/>
            <a:ahLst/>
            <a:cxnLst/>
            <a:rect l="l" t="t" r="r" b="b"/>
            <a:pathLst>
              <a:path w="1371600" h="1327785">
                <a:moveTo>
                  <a:pt x="0" y="663701"/>
                </a:moveTo>
                <a:lnTo>
                  <a:pt x="2273" y="609272"/>
                </a:lnTo>
                <a:lnTo>
                  <a:pt x="8977" y="556053"/>
                </a:lnTo>
                <a:lnTo>
                  <a:pt x="19933" y="504216"/>
                </a:lnTo>
                <a:lnTo>
                  <a:pt x="34966" y="453932"/>
                </a:lnTo>
                <a:lnTo>
                  <a:pt x="53899" y="405372"/>
                </a:lnTo>
                <a:lnTo>
                  <a:pt x="76555" y="358706"/>
                </a:lnTo>
                <a:lnTo>
                  <a:pt x="102758" y="314105"/>
                </a:lnTo>
                <a:lnTo>
                  <a:pt x="132331" y="271741"/>
                </a:lnTo>
                <a:lnTo>
                  <a:pt x="165098" y="231784"/>
                </a:lnTo>
                <a:lnTo>
                  <a:pt x="200882" y="194405"/>
                </a:lnTo>
                <a:lnTo>
                  <a:pt x="239506" y="159775"/>
                </a:lnTo>
                <a:lnTo>
                  <a:pt x="280793" y="128064"/>
                </a:lnTo>
                <a:lnTo>
                  <a:pt x="324568" y="99445"/>
                </a:lnTo>
                <a:lnTo>
                  <a:pt x="370654" y="74086"/>
                </a:lnTo>
                <a:lnTo>
                  <a:pt x="418873" y="52161"/>
                </a:lnTo>
                <a:lnTo>
                  <a:pt x="469050" y="33838"/>
                </a:lnTo>
                <a:lnTo>
                  <a:pt x="521008" y="19290"/>
                </a:lnTo>
                <a:lnTo>
                  <a:pt x="574570" y="8687"/>
                </a:lnTo>
                <a:lnTo>
                  <a:pt x="629559" y="2200"/>
                </a:lnTo>
                <a:lnTo>
                  <a:pt x="685800" y="0"/>
                </a:lnTo>
                <a:lnTo>
                  <a:pt x="742040" y="2200"/>
                </a:lnTo>
                <a:lnTo>
                  <a:pt x="797029" y="8687"/>
                </a:lnTo>
                <a:lnTo>
                  <a:pt x="850591" y="19290"/>
                </a:lnTo>
                <a:lnTo>
                  <a:pt x="902549" y="33838"/>
                </a:lnTo>
                <a:lnTo>
                  <a:pt x="952726" y="52161"/>
                </a:lnTo>
                <a:lnTo>
                  <a:pt x="1000945" y="74086"/>
                </a:lnTo>
                <a:lnTo>
                  <a:pt x="1047031" y="99445"/>
                </a:lnTo>
                <a:lnTo>
                  <a:pt x="1090806" y="128064"/>
                </a:lnTo>
                <a:lnTo>
                  <a:pt x="1132093" y="159775"/>
                </a:lnTo>
                <a:lnTo>
                  <a:pt x="1170717" y="194405"/>
                </a:lnTo>
                <a:lnTo>
                  <a:pt x="1206501" y="231784"/>
                </a:lnTo>
                <a:lnTo>
                  <a:pt x="1239268" y="271741"/>
                </a:lnTo>
                <a:lnTo>
                  <a:pt x="1268841" y="314105"/>
                </a:lnTo>
                <a:lnTo>
                  <a:pt x="1295044" y="358706"/>
                </a:lnTo>
                <a:lnTo>
                  <a:pt x="1317700" y="405372"/>
                </a:lnTo>
                <a:lnTo>
                  <a:pt x="1336633" y="453932"/>
                </a:lnTo>
                <a:lnTo>
                  <a:pt x="1351666" y="504216"/>
                </a:lnTo>
                <a:lnTo>
                  <a:pt x="1362622" y="556053"/>
                </a:lnTo>
                <a:lnTo>
                  <a:pt x="1369326" y="609272"/>
                </a:lnTo>
                <a:lnTo>
                  <a:pt x="1371600" y="663701"/>
                </a:lnTo>
                <a:lnTo>
                  <a:pt x="1369326" y="718131"/>
                </a:lnTo>
                <a:lnTo>
                  <a:pt x="1362622" y="771350"/>
                </a:lnTo>
                <a:lnTo>
                  <a:pt x="1351666" y="823187"/>
                </a:lnTo>
                <a:lnTo>
                  <a:pt x="1336633" y="873471"/>
                </a:lnTo>
                <a:lnTo>
                  <a:pt x="1317700" y="922031"/>
                </a:lnTo>
                <a:lnTo>
                  <a:pt x="1295044" y="968697"/>
                </a:lnTo>
                <a:lnTo>
                  <a:pt x="1268841" y="1013298"/>
                </a:lnTo>
                <a:lnTo>
                  <a:pt x="1239268" y="1055662"/>
                </a:lnTo>
                <a:lnTo>
                  <a:pt x="1206501" y="1095619"/>
                </a:lnTo>
                <a:lnTo>
                  <a:pt x="1170717" y="1132998"/>
                </a:lnTo>
                <a:lnTo>
                  <a:pt x="1132093" y="1167628"/>
                </a:lnTo>
                <a:lnTo>
                  <a:pt x="1090806" y="1199339"/>
                </a:lnTo>
                <a:lnTo>
                  <a:pt x="1047031" y="1227958"/>
                </a:lnTo>
                <a:lnTo>
                  <a:pt x="1000945" y="1253317"/>
                </a:lnTo>
                <a:lnTo>
                  <a:pt x="952726" y="1275242"/>
                </a:lnTo>
                <a:lnTo>
                  <a:pt x="902549" y="1293565"/>
                </a:lnTo>
                <a:lnTo>
                  <a:pt x="850591" y="1308113"/>
                </a:lnTo>
                <a:lnTo>
                  <a:pt x="797029" y="1318716"/>
                </a:lnTo>
                <a:lnTo>
                  <a:pt x="742040" y="1325203"/>
                </a:lnTo>
                <a:lnTo>
                  <a:pt x="685800" y="1327403"/>
                </a:lnTo>
                <a:lnTo>
                  <a:pt x="629559" y="1325203"/>
                </a:lnTo>
                <a:lnTo>
                  <a:pt x="574570" y="1318716"/>
                </a:lnTo>
                <a:lnTo>
                  <a:pt x="521008" y="1308113"/>
                </a:lnTo>
                <a:lnTo>
                  <a:pt x="469050" y="1293565"/>
                </a:lnTo>
                <a:lnTo>
                  <a:pt x="418873" y="1275242"/>
                </a:lnTo>
                <a:lnTo>
                  <a:pt x="370654" y="1253317"/>
                </a:lnTo>
                <a:lnTo>
                  <a:pt x="324568" y="1227958"/>
                </a:lnTo>
                <a:lnTo>
                  <a:pt x="280793" y="1199339"/>
                </a:lnTo>
                <a:lnTo>
                  <a:pt x="239506" y="1167628"/>
                </a:lnTo>
                <a:lnTo>
                  <a:pt x="200882" y="1132998"/>
                </a:lnTo>
                <a:lnTo>
                  <a:pt x="165098" y="1095619"/>
                </a:lnTo>
                <a:lnTo>
                  <a:pt x="132331" y="1055662"/>
                </a:lnTo>
                <a:lnTo>
                  <a:pt x="102758" y="1013298"/>
                </a:lnTo>
                <a:lnTo>
                  <a:pt x="76555" y="968697"/>
                </a:lnTo>
                <a:lnTo>
                  <a:pt x="53899" y="922031"/>
                </a:lnTo>
                <a:lnTo>
                  <a:pt x="34966" y="873471"/>
                </a:lnTo>
                <a:lnTo>
                  <a:pt x="19933" y="823187"/>
                </a:lnTo>
                <a:lnTo>
                  <a:pt x="8977" y="771350"/>
                </a:lnTo>
                <a:lnTo>
                  <a:pt x="2273" y="718131"/>
                </a:lnTo>
                <a:lnTo>
                  <a:pt x="0" y="66370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40421" y="4119245"/>
            <a:ext cx="124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56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/>
              <a:t>Additive</a:t>
            </a:r>
            <a:r>
              <a:rPr spc="-60" dirty="0"/>
              <a:t> </a:t>
            </a:r>
            <a:r>
              <a:rPr spc="-5" dirty="0"/>
              <a:t>Rule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(8/</a:t>
            </a:r>
            <a:r>
              <a:rPr spc="-10" dirty="0"/>
              <a:t>1</a:t>
            </a:r>
            <a:r>
              <a:rPr dirty="0"/>
              <a:t>3)</a:t>
            </a:r>
          </a:p>
        </p:txBody>
      </p:sp>
      <p:sp>
        <p:nvSpPr>
          <p:cNvPr id="3" name="object 3"/>
          <p:cNvSpPr/>
          <p:nvPr/>
        </p:nvSpPr>
        <p:spPr>
          <a:xfrm>
            <a:off x="974601" y="176872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485" y="0"/>
                </a:moveTo>
                <a:lnTo>
                  <a:pt x="356734" y="15077"/>
                </a:lnTo>
                <a:lnTo>
                  <a:pt x="368559" y="20380"/>
                </a:lnTo>
                <a:lnTo>
                  <a:pt x="379364" y="26979"/>
                </a:lnTo>
                <a:lnTo>
                  <a:pt x="405827" y="54893"/>
                </a:lnTo>
                <a:lnTo>
                  <a:pt x="424111" y="98727"/>
                </a:lnTo>
                <a:lnTo>
                  <a:pt x="430235" y="137219"/>
                </a:lnTo>
                <a:lnTo>
                  <a:pt x="431388" y="167269"/>
                </a:lnTo>
                <a:lnTo>
                  <a:pt x="430919" y="181406"/>
                </a:lnTo>
                <a:lnTo>
                  <a:pt x="425893" y="220478"/>
                </a:lnTo>
                <a:lnTo>
                  <a:pt x="410191" y="266149"/>
                </a:lnTo>
                <a:lnTo>
                  <a:pt x="385960" y="296859"/>
                </a:lnTo>
                <a:lnTo>
                  <a:pt x="352294" y="315595"/>
                </a:lnTo>
                <a:lnTo>
                  <a:pt x="364585" y="326553"/>
                </a:lnTo>
                <a:lnTo>
                  <a:pt x="399366" y="309300"/>
                </a:lnTo>
                <a:lnTo>
                  <a:pt x="426845" y="282516"/>
                </a:lnTo>
                <a:lnTo>
                  <a:pt x="449377" y="239797"/>
                </a:lnTo>
                <a:lnTo>
                  <a:pt x="460038" y="189559"/>
                </a:lnTo>
                <a:lnTo>
                  <a:pt x="461356" y="160412"/>
                </a:lnTo>
                <a:lnTo>
                  <a:pt x="460830" y="147280"/>
                </a:lnTo>
                <a:lnTo>
                  <a:pt x="451661" y="97816"/>
                </a:lnTo>
                <a:lnTo>
                  <a:pt x="436469" y="62425"/>
                </a:lnTo>
                <a:lnTo>
                  <a:pt x="412814" y="30879"/>
                </a:lnTo>
                <a:lnTo>
                  <a:pt x="381457" y="9147"/>
                </a:lnTo>
                <a:lnTo>
                  <a:pt x="369378" y="4037"/>
                </a:lnTo>
                <a:lnTo>
                  <a:pt x="356485" y="0"/>
                </a:lnTo>
                <a:close/>
              </a:path>
              <a:path w="461644" h="328930">
                <a:moveTo>
                  <a:pt x="104860" y="0"/>
                </a:moveTo>
                <a:lnTo>
                  <a:pt x="66976" y="16815"/>
                </a:lnTo>
                <a:lnTo>
                  <a:pt x="38703" y="42959"/>
                </a:lnTo>
                <a:lnTo>
                  <a:pt x="16388" y="78300"/>
                </a:lnTo>
                <a:lnTo>
                  <a:pt x="2995" y="126070"/>
                </a:lnTo>
                <a:lnTo>
                  <a:pt x="0" y="168659"/>
                </a:lnTo>
                <a:lnTo>
                  <a:pt x="513" y="181811"/>
                </a:lnTo>
                <a:lnTo>
                  <a:pt x="9593" y="231362"/>
                </a:lnTo>
                <a:lnTo>
                  <a:pt x="24729" y="266730"/>
                </a:lnTo>
                <a:lnTo>
                  <a:pt x="48395" y="298156"/>
                </a:lnTo>
                <a:lnTo>
                  <a:pt x="79816" y="319800"/>
                </a:lnTo>
                <a:lnTo>
                  <a:pt x="104860" y="328930"/>
                </a:lnTo>
                <a:lnTo>
                  <a:pt x="104495" y="313979"/>
                </a:lnTo>
                <a:lnTo>
                  <a:pt x="92780" y="308669"/>
                </a:lnTo>
                <a:lnTo>
                  <a:pt x="82061" y="302035"/>
                </a:lnTo>
                <a:lnTo>
                  <a:pt x="55728" y="273872"/>
                </a:lnTo>
                <a:lnTo>
                  <a:pt x="37334" y="229330"/>
                </a:lnTo>
                <a:lnTo>
                  <a:pt x="31137" y="190837"/>
                </a:lnTo>
                <a:lnTo>
                  <a:pt x="29958" y="161497"/>
                </a:lnTo>
                <a:lnTo>
                  <a:pt x="30314" y="147385"/>
                </a:lnTo>
                <a:lnTo>
                  <a:pt x="35162" y="108249"/>
                </a:lnTo>
                <a:lnTo>
                  <a:pt x="51163" y="62267"/>
                </a:lnTo>
                <a:lnTo>
                  <a:pt x="75526" y="31951"/>
                </a:lnTo>
                <a:lnTo>
                  <a:pt x="109546" y="13335"/>
                </a:lnTo>
                <a:lnTo>
                  <a:pt x="10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4030" y="1768729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4" h="328930">
                <a:moveTo>
                  <a:pt x="370176" y="0"/>
                </a:moveTo>
                <a:lnTo>
                  <a:pt x="370425" y="15077"/>
                </a:lnTo>
                <a:lnTo>
                  <a:pt x="382249" y="20380"/>
                </a:lnTo>
                <a:lnTo>
                  <a:pt x="393054" y="26979"/>
                </a:lnTo>
                <a:lnTo>
                  <a:pt x="419517" y="54893"/>
                </a:lnTo>
                <a:lnTo>
                  <a:pt x="437801" y="98727"/>
                </a:lnTo>
                <a:lnTo>
                  <a:pt x="443925" y="137219"/>
                </a:lnTo>
                <a:lnTo>
                  <a:pt x="445079" y="167269"/>
                </a:lnTo>
                <a:lnTo>
                  <a:pt x="444610" y="181406"/>
                </a:lnTo>
                <a:lnTo>
                  <a:pt x="439584" y="220478"/>
                </a:lnTo>
                <a:lnTo>
                  <a:pt x="423882" y="266149"/>
                </a:lnTo>
                <a:lnTo>
                  <a:pt x="399651" y="296859"/>
                </a:lnTo>
                <a:lnTo>
                  <a:pt x="365985" y="315595"/>
                </a:lnTo>
                <a:lnTo>
                  <a:pt x="378275" y="326553"/>
                </a:lnTo>
                <a:lnTo>
                  <a:pt x="413056" y="309300"/>
                </a:lnTo>
                <a:lnTo>
                  <a:pt x="440535" y="282516"/>
                </a:lnTo>
                <a:lnTo>
                  <a:pt x="463068" y="239797"/>
                </a:lnTo>
                <a:lnTo>
                  <a:pt x="473729" y="189559"/>
                </a:lnTo>
                <a:lnTo>
                  <a:pt x="475047" y="160412"/>
                </a:lnTo>
                <a:lnTo>
                  <a:pt x="474521" y="147280"/>
                </a:lnTo>
                <a:lnTo>
                  <a:pt x="465352" y="97816"/>
                </a:lnTo>
                <a:lnTo>
                  <a:pt x="450159" y="62425"/>
                </a:lnTo>
                <a:lnTo>
                  <a:pt x="426504" y="30879"/>
                </a:lnTo>
                <a:lnTo>
                  <a:pt x="395148" y="9147"/>
                </a:lnTo>
                <a:lnTo>
                  <a:pt x="383069" y="4037"/>
                </a:lnTo>
                <a:lnTo>
                  <a:pt x="370176" y="0"/>
                </a:lnTo>
                <a:close/>
              </a:path>
              <a:path w="475614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426" y="176872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30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30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577469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5765" algn="l"/>
                <a:tab pos="783590" algn="l"/>
                <a:tab pos="1259205" algn="l"/>
                <a:tab pos="2494915" algn="l"/>
                <a:tab pos="2873375" algn="l"/>
                <a:tab pos="3362960" algn="l"/>
                <a:tab pos="4521200" algn="l"/>
                <a:tab pos="4899025" algn="l"/>
              </a:tabLst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.3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.2 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∩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abil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ties: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789" y="1736741"/>
            <a:ext cx="24314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855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deter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52573" y="336448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5501" y="3054604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28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573" y="304761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43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059" y="336448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8448" y="3054604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287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059" y="304761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3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0762" y="3041269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29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29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7340" y="3018990"/>
            <a:ext cx="19856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30" algn="l"/>
                <a:tab pos="1109980" algn="l"/>
              </a:tabLst>
            </a:pPr>
            <a:r>
              <a:rPr sz="2800" spc="-10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smtClean="0">
                <a:latin typeface="Cambria Math"/>
                <a:cs typeface="Cambria Math"/>
              </a:rPr>
              <a:t> </a:t>
            </a:r>
            <a:r>
              <a:rPr sz="2800" spc="-5">
                <a:latin typeface="Cambria Math"/>
                <a:cs typeface="Cambria Math"/>
              </a:rPr>
              <a:t>∪</a:t>
            </a:r>
            <a:r>
              <a:rPr sz="2800" spc="1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2200" y="2895600"/>
            <a:ext cx="11811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3200" b="1" baseline="30000" dirty="0" smtClean="0"/>
              <a:t>c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1691" y="3041269"/>
            <a:ext cx="1313815" cy="328930"/>
          </a:xfrm>
          <a:custGeom>
            <a:avLst/>
            <a:gdLst/>
            <a:ahLst/>
            <a:cxnLst/>
            <a:rect l="l" t="t" r="r" b="b"/>
            <a:pathLst>
              <a:path w="1313814" h="328929">
                <a:moveTo>
                  <a:pt x="1208376" y="0"/>
                </a:moveTo>
                <a:lnTo>
                  <a:pt x="1208625" y="15077"/>
                </a:lnTo>
                <a:lnTo>
                  <a:pt x="1220449" y="20380"/>
                </a:lnTo>
                <a:lnTo>
                  <a:pt x="1231254" y="26979"/>
                </a:lnTo>
                <a:lnTo>
                  <a:pt x="1257717" y="54893"/>
                </a:lnTo>
                <a:lnTo>
                  <a:pt x="1276001" y="98727"/>
                </a:lnTo>
                <a:lnTo>
                  <a:pt x="1282125" y="137219"/>
                </a:lnTo>
                <a:lnTo>
                  <a:pt x="1283279" y="167269"/>
                </a:lnTo>
                <a:lnTo>
                  <a:pt x="1282810" y="181406"/>
                </a:lnTo>
                <a:lnTo>
                  <a:pt x="1277784" y="220478"/>
                </a:lnTo>
                <a:lnTo>
                  <a:pt x="1262082" y="266149"/>
                </a:lnTo>
                <a:lnTo>
                  <a:pt x="1237851" y="296859"/>
                </a:lnTo>
                <a:lnTo>
                  <a:pt x="1204185" y="315595"/>
                </a:lnTo>
                <a:lnTo>
                  <a:pt x="1216475" y="326553"/>
                </a:lnTo>
                <a:lnTo>
                  <a:pt x="1251256" y="309300"/>
                </a:lnTo>
                <a:lnTo>
                  <a:pt x="1278735" y="282516"/>
                </a:lnTo>
                <a:lnTo>
                  <a:pt x="1301268" y="239797"/>
                </a:lnTo>
                <a:lnTo>
                  <a:pt x="1311929" y="189559"/>
                </a:lnTo>
                <a:lnTo>
                  <a:pt x="1313247" y="160412"/>
                </a:lnTo>
                <a:lnTo>
                  <a:pt x="1312721" y="147280"/>
                </a:lnTo>
                <a:lnTo>
                  <a:pt x="1303552" y="97816"/>
                </a:lnTo>
                <a:lnTo>
                  <a:pt x="1288359" y="62425"/>
                </a:lnTo>
                <a:lnTo>
                  <a:pt x="1264704" y="30879"/>
                </a:lnTo>
                <a:lnTo>
                  <a:pt x="1233348" y="9147"/>
                </a:lnTo>
                <a:lnTo>
                  <a:pt x="1221269" y="4037"/>
                </a:lnTo>
                <a:lnTo>
                  <a:pt x="1208376" y="0"/>
                </a:lnTo>
                <a:close/>
              </a:path>
              <a:path w="1313814" h="328929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55138" y="2964152"/>
            <a:ext cx="19692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3110" algn="l"/>
              </a:tabLst>
            </a:pP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lang="en-US" sz="2800" spc="-145" dirty="0" smtClean="0">
                <a:latin typeface="Cambria Math"/>
                <a:cs typeface="Cambria Math"/>
              </a:rPr>
              <a:t>A</a:t>
            </a:r>
            <a:r>
              <a:rPr lang="en-GB" sz="2800" b="1" baseline="30000" dirty="0" smtClean="0"/>
              <a:t> c </a:t>
            </a:r>
            <a:r>
              <a:rPr sz="2800" spc="-5" smtClean="0">
                <a:latin typeface="Cambria Math"/>
                <a:cs typeface="Cambria Math"/>
              </a:rPr>
              <a:t>∩</a:t>
            </a:r>
            <a:r>
              <a:rPr sz="2800" spc="20" smtClean="0">
                <a:latin typeface="Cambria Math"/>
                <a:cs typeface="Cambria Math"/>
              </a:rPr>
              <a:t> </a:t>
            </a:r>
            <a:r>
              <a:rPr lang="en-US" sz="2800" spc="50" dirty="0" smtClean="0">
                <a:latin typeface="Cambria Math"/>
                <a:cs typeface="Cambria Math"/>
              </a:rPr>
              <a:t>B</a:t>
            </a:r>
            <a:r>
              <a:rPr lang="en-GB" sz="2800" b="1" baseline="30000" dirty="0" smtClean="0"/>
              <a:t> c</a:t>
            </a:r>
            <a:endParaRPr sz="3000" baseline="27777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64414" y="4207128"/>
            <a:ext cx="1104900" cy="328930"/>
          </a:xfrm>
          <a:custGeom>
            <a:avLst/>
            <a:gdLst/>
            <a:ahLst/>
            <a:cxnLst/>
            <a:rect l="l" t="t" r="r" b="b"/>
            <a:pathLst>
              <a:path w="1104900" h="328929">
                <a:moveTo>
                  <a:pt x="999588" y="0"/>
                </a:moveTo>
                <a:lnTo>
                  <a:pt x="999837" y="15077"/>
                </a:lnTo>
                <a:lnTo>
                  <a:pt x="1011661" y="20380"/>
                </a:lnTo>
                <a:lnTo>
                  <a:pt x="1022466" y="26979"/>
                </a:lnTo>
                <a:lnTo>
                  <a:pt x="1048929" y="54893"/>
                </a:lnTo>
                <a:lnTo>
                  <a:pt x="1067213" y="98727"/>
                </a:lnTo>
                <a:lnTo>
                  <a:pt x="1073337" y="137219"/>
                </a:lnTo>
                <a:lnTo>
                  <a:pt x="1074491" y="167269"/>
                </a:lnTo>
                <a:lnTo>
                  <a:pt x="1074022" y="181406"/>
                </a:lnTo>
                <a:lnTo>
                  <a:pt x="1068996" y="220478"/>
                </a:lnTo>
                <a:lnTo>
                  <a:pt x="1053294" y="266149"/>
                </a:lnTo>
                <a:lnTo>
                  <a:pt x="1029063" y="296859"/>
                </a:lnTo>
                <a:lnTo>
                  <a:pt x="995397" y="315595"/>
                </a:lnTo>
                <a:lnTo>
                  <a:pt x="1007687" y="326553"/>
                </a:lnTo>
                <a:lnTo>
                  <a:pt x="1042468" y="309300"/>
                </a:lnTo>
                <a:lnTo>
                  <a:pt x="1069947" y="282516"/>
                </a:lnTo>
                <a:lnTo>
                  <a:pt x="1092480" y="239797"/>
                </a:lnTo>
                <a:lnTo>
                  <a:pt x="1103141" y="189559"/>
                </a:lnTo>
                <a:lnTo>
                  <a:pt x="1104459" y="160412"/>
                </a:lnTo>
                <a:lnTo>
                  <a:pt x="1103933" y="147280"/>
                </a:lnTo>
                <a:lnTo>
                  <a:pt x="1094764" y="97816"/>
                </a:lnTo>
                <a:lnTo>
                  <a:pt x="1079571" y="62425"/>
                </a:lnTo>
                <a:lnTo>
                  <a:pt x="1055916" y="30879"/>
                </a:lnTo>
                <a:lnTo>
                  <a:pt x="1024560" y="9147"/>
                </a:lnTo>
                <a:lnTo>
                  <a:pt x="1012481" y="4037"/>
                </a:lnTo>
                <a:lnTo>
                  <a:pt x="999588" y="0"/>
                </a:lnTo>
                <a:close/>
              </a:path>
              <a:path w="1104900" h="328929">
                <a:moveTo>
                  <a:pt x="104873" y="0"/>
                </a:moveTo>
                <a:lnTo>
                  <a:pt x="66943" y="16828"/>
                </a:lnTo>
                <a:lnTo>
                  <a:pt x="38668" y="42963"/>
                </a:lnTo>
                <a:lnTo>
                  <a:pt x="16347" y="78290"/>
                </a:lnTo>
                <a:lnTo>
                  <a:pt x="2987" y="126066"/>
                </a:lnTo>
                <a:lnTo>
                  <a:pt x="0" y="168662"/>
                </a:lnTo>
                <a:lnTo>
                  <a:pt x="514" y="181814"/>
                </a:lnTo>
                <a:lnTo>
                  <a:pt x="9601" y="231363"/>
                </a:lnTo>
                <a:lnTo>
                  <a:pt x="24741" y="266730"/>
                </a:lnTo>
                <a:lnTo>
                  <a:pt x="48399" y="298156"/>
                </a:lnTo>
                <a:lnTo>
                  <a:pt x="79812" y="319800"/>
                </a:lnTo>
                <a:lnTo>
                  <a:pt x="104873" y="328930"/>
                </a:lnTo>
                <a:lnTo>
                  <a:pt x="104490" y="314008"/>
                </a:lnTo>
                <a:lnTo>
                  <a:pt x="92774" y="308700"/>
                </a:lnTo>
                <a:lnTo>
                  <a:pt x="82057" y="302066"/>
                </a:lnTo>
                <a:lnTo>
                  <a:pt x="55746" y="273880"/>
                </a:lnTo>
                <a:lnTo>
                  <a:pt x="37320" y="229325"/>
                </a:lnTo>
                <a:lnTo>
                  <a:pt x="31121" y="190835"/>
                </a:lnTo>
                <a:lnTo>
                  <a:pt x="29945" y="161498"/>
                </a:lnTo>
                <a:lnTo>
                  <a:pt x="30300" y="147385"/>
                </a:lnTo>
                <a:lnTo>
                  <a:pt x="35145" y="108251"/>
                </a:lnTo>
                <a:lnTo>
                  <a:pt x="51190" y="62276"/>
                </a:lnTo>
                <a:lnTo>
                  <a:pt x="75536" y="31954"/>
                </a:lnTo>
                <a:lnTo>
                  <a:pt x="109572" y="13335"/>
                </a:lnTo>
                <a:lnTo>
                  <a:pt x="10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7340" y="4185230"/>
            <a:ext cx="2249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73505" algn="l"/>
              </a:tabLst>
            </a:pP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spc="160" dirty="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lang="en-US" sz="2800" spc="-5" dirty="0" smtClean="0">
                <a:latin typeface="Cambria Math"/>
                <a:cs typeface="Cambria Math"/>
              </a:rPr>
              <a:t>-</a:t>
            </a:r>
            <a:r>
              <a:rPr sz="2800" spc="5" dirty="0" smtClean="0">
                <a:latin typeface="Cambria Math"/>
                <a:cs typeface="Cambria Math"/>
              </a:rPr>
              <a:t> </a:t>
            </a:r>
            <a:r>
              <a:rPr lang="en-US" sz="2800" spc="-5" dirty="0" smtClean="0">
                <a:latin typeface="Cambria Math"/>
                <a:cs typeface="Cambria Math"/>
              </a:rPr>
              <a:t>P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lang="en-US" sz="2800" spc="-114" dirty="0" smtClean="0">
                <a:latin typeface="Cambria Math"/>
                <a:cs typeface="Cambria Math"/>
              </a:rPr>
              <a:t>A</a:t>
            </a:r>
            <a:r>
              <a:rPr sz="2800" spc="35" dirty="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∪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lang="en-US" sz="2800" spc="-15" dirty="0" smtClean="0">
                <a:latin typeface="Cambria Math"/>
                <a:cs typeface="Cambria Math"/>
              </a:rPr>
              <a:t>B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87142" y="4185230"/>
            <a:ext cx="24066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spc="165" dirty="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lang="en-US" sz="2800" spc="-5" dirty="0" smtClean="0">
                <a:latin typeface="Cambria Math"/>
                <a:cs typeface="Cambria Math"/>
              </a:rPr>
              <a:t>- </a:t>
            </a:r>
            <a:r>
              <a:rPr sz="2800" spc="5" dirty="0" smtClean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.4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lang="en-US" sz="2800" spc="-5" dirty="0" smtClean="0">
                <a:latin typeface="Cambria Math"/>
                <a:cs typeface="Cambria Math"/>
              </a:rPr>
              <a:t>=</a:t>
            </a:r>
            <a:r>
              <a:rPr sz="2800" spc="160" dirty="0" smtClean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0.6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63361" y="2946654"/>
            <a:ext cx="3124200" cy="2554605"/>
          </a:xfrm>
          <a:custGeom>
            <a:avLst/>
            <a:gdLst/>
            <a:ahLst/>
            <a:cxnLst/>
            <a:rect l="l" t="t" r="r" b="b"/>
            <a:pathLst>
              <a:path w="3124200" h="2554604">
                <a:moveTo>
                  <a:pt x="0" y="2554224"/>
                </a:moveTo>
                <a:lnTo>
                  <a:pt x="3124199" y="2554224"/>
                </a:lnTo>
                <a:lnTo>
                  <a:pt x="3124199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73138" y="3030880"/>
            <a:ext cx="1054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12358" y="3429761"/>
            <a:ext cx="1361440" cy="1676400"/>
          </a:xfrm>
          <a:custGeom>
            <a:avLst/>
            <a:gdLst/>
            <a:ahLst/>
            <a:cxnLst/>
            <a:rect l="l" t="t" r="r" b="b"/>
            <a:pathLst>
              <a:path w="1361440" h="1676400">
                <a:moveTo>
                  <a:pt x="0" y="838200"/>
                </a:moveTo>
                <a:lnTo>
                  <a:pt x="2255" y="769455"/>
                </a:lnTo>
                <a:lnTo>
                  <a:pt x="8906" y="702242"/>
                </a:lnTo>
                <a:lnTo>
                  <a:pt x="19777" y="636774"/>
                </a:lnTo>
                <a:lnTo>
                  <a:pt x="34692" y="573267"/>
                </a:lnTo>
                <a:lnTo>
                  <a:pt x="53476" y="511938"/>
                </a:lnTo>
                <a:lnTo>
                  <a:pt x="75955" y="453003"/>
                </a:lnTo>
                <a:lnTo>
                  <a:pt x="101953" y="396676"/>
                </a:lnTo>
                <a:lnTo>
                  <a:pt x="131295" y="343174"/>
                </a:lnTo>
                <a:lnTo>
                  <a:pt x="163806" y="292712"/>
                </a:lnTo>
                <a:lnTo>
                  <a:pt x="199310" y="245506"/>
                </a:lnTo>
                <a:lnTo>
                  <a:pt x="237633" y="201773"/>
                </a:lnTo>
                <a:lnTo>
                  <a:pt x="278599" y="161726"/>
                </a:lnTo>
                <a:lnTo>
                  <a:pt x="322033" y="125584"/>
                </a:lnTo>
                <a:lnTo>
                  <a:pt x="367760" y="93560"/>
                </a:lnTo>
                <a:lnTo>
                  <a:pt x="415605" y="65871"/>
                </a:lnTo>
                <a:lnTo>
                  <a:pt x="465393" y="42732"/>
                </a:lnTo>
                <a:lnTo>
                  <a:pt x="516947" y="24360"/>
                </a:lnTo>
                <a:lnTo>
                  <a:pt x="570095" y="10970"/>
                </a:lnTo>
                <a:lnTo>
                  <a:pt x="624659" y="2778"/>
                </a:lnTo>
                <a:lnTo>
                  <a:pt x="680466" y="0"/>
                </a:lnTo>
                <a:lnTo>
                  <a:pt x="736272" y="2778"/>
                </a:lnTo>
                <a:lnTo>
                  <a:pt x="790836" y="10970"/>
                </a:lnTo>
                <a:lnTo>
                  <a:pt x="843984" y="24360"/>
                </a:lnTo>
                <a:lnTo>
                  <a:pt x="895538" y="42732"/>
                </a:lnTo>
                <a:lnTo>
                  <a:pt x="945326" y="65871"/>
                </a:lnTo>
                <a:lnTo>
                  <a:pt x="993171" y="93560"/>
                </a:lnTo>
                <a:lnTo>
                  <a:pt x="1038898" y="125584"/>
                </a:lnTo>
                <a:lnTo>
                  <a:pt x="1082332" y="161726"/>
                </a:lnTo>
                <a:lnTo>
                  <a:pt x="1123298" y="201773"/>
                </a:lnTo>
                <a:lnTo>
                  <a:pt x="1161621" y="245506"/>
                </a:lnTo>
                <a:lnTo>
                  <a:pt x="1197125" y="292712"/>
                </a:lnTo>
                <a:lnTo>
                  <a:pt x="1229636" y="343174"/>
                </a:lnTo>
                <a:lnTo>
                  <a:pt x="1258978" y="396676"/>
                </a:lnTo>
                <a:lnTo>
                  <a:pt x="1284976" y="453003"/>
                </a:lnTo>
                <a:lnTo>
                  <a:pt x="1307455" y="511938"/>
                </a:lnTo>
                <a:lnTo>
                  <a:pt x="1326239" y="573267"/>
                </a:lnTo>
                <a:lnTo>
                  <a:pt x="1341154" y="636774"/>
                </a:lnTo>
                <a:lnTo>
                  <a:pt x="1352025" y="702242"/>
                </a:lnTo>
                <a:lnTo>
                  <a:pt x="1358676" y="769455"/>
                </a:lnTo>
                <a:lnTo>
                  <a:pt x="1360932" y="838200"/>
                </a:lnTo>
                <a:lnTo>
                  <a:pt x="1358676" y="906944"/>
                </a:lnTo>
                <a:lnTo>
                  <a:pt x="1352025" y="974157"/>
                </a:lnTo>
                <a:lnTo>
                  <a:pt x="1341154" y="1039625"/>
                </a:lnTo>
                <a:lnTo>
                  <a:pt x="1326239" y="1103132"/>
                </a:lnTo>
                <a:lnTo>
                  <a:pt x="1307455" y="1164461"/>
                </a:lnTo>
                <a:lnTo>
                  <a:pt x="1284976" y="1223396"/>
                </a:lnTo>
                <a:lnTo>
                  <a:pt x="1258978" y="1279723"/>
                </a:lnTo>
                <a:lnTo>
                  <a:pt x="1229636" y="1333225"/>
                </a:lnTo>
                <a:lnTo>
                  <a:pt x="1197125" y="1383687"/>
                </a:lnTo>
                <a:lnTo>
                  <a:pt x="1161621" y="1430893"/>
                </a:lnTo>
                <a:lnTo>
                  <a:pt x="1123298" y="1474626"/>
                </a:lnTo>
                <a:lnTo>
                  <a:pt x="1082332" y="1514673"/>
                </a:lnTo>
                <a:lnTo>
                  <a:pt x="1038898" y="1550815"/>
                </a:lnTo>
                <a:lnTo>
                  <a:pt x="993171" y="1582839"/>
                </a:lnTo>
                <a:lnTo>
                  <a:pt x="945326" y="1610528"/>
                </a:lnTo>
                <a:lnTo>
                  <a:pt x="895538" y="1633667"/>
                </a:lnTo>
                <a:lnTo>
                  <a:pt x="843984" y="1652039"/>
                </a:lnTo>
                <a:lnTo>
                  <a:pt x="790836" y="1665429"/>
                </a:lnTo>
                <a:lnTo>
                  <a:pt x="736272" y="1673621"/>
                </a:lnTo>
                <a:lnTo>
                  <a:pt x="680466" y="1676400"/>
                </a:lnTo>
                <a:lnTo>
                  <a:pt x="624659" y="1673621"/>
                </a:lnTo>
                <a:lnTo>
                  <a:pt x="570095" y="1665429"/>
                </a:lnTo>
                <a:lnTo>
                  <a:pt x="516947" y="1652039"/>
                </a:lnTo>
                <a:lnTo>
                  <a:pt x="465393" y="1633667"/>
                </a:lnTo>
                <a:lnTo>
                  <a:pt x="415605" y="1610528"/>
                </a:lnTo>
                <a:lnTo>
                  <a:pt x="367760" y="1582839"/>
                </a:lnTo>
                <a:lnTo>
                  <a:pt x="322033" y="1550815"/>
                </a:lnTo>
                <a:lnTo>
                  <a:pt x="278599" y="1514673"/>
                </a:lnTo>
                <a:lnTo>
                  <a:pt x="237633" y="1474626"/>
                </a:lnTo>
                <a:lnTo>
                  <a:pt x="199310" y="1430893"/>
                </a:lnTo>
                <a:lnTo>
                  <a:pt x="163806" y="1383687"/>
                </a:lnTo>
                <a:lnTo>
                  <a:pt x="131295" y="1333225"/>
                </a:lnTo>
                <a:lnTo>
                  <a:pt x="101953" y="1279723"/>
                </a:lnTo>
                <a:lnTo>
                  <a:pt x="75955" y="1223396"/>
                </a:lnTo>
                <a:lnTo>
                  <a:pt x="53476" y="1164461"/>
                </a:lnTo>
                <a:lnTo>
                  <a:pt x="34692" y="1103132"/>
                </a:lnTo>
                <a:lnTo>
                  <a:pt x="19777" y="1039625"/>
                </a:lnTo>
                <a:lnTo>
                  <a:pt x="8906" y="974157"/>
                </a:lnTo>
                <a:lnTo>
                  <a:pt x="2255" y="906944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26021" y="4173220"/>
            <a:ext cx="132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16090" y="3550158"/>
            <a:ext cx="1371600" cy="1327785"/>
          </a:xfrm>
          <a:custGeom>
            <a:avLst/>
            <a:gdLst/>
            <a:ahLst/>
            <a:cxnLst/>
            <a:rect l="l" t="t" r="r" b="b"/>
            <a:pathLst>
              <a:path w="1371600" h="1327785">
                <a:moveTo>
                  <a:pt x="0" y="663701"/>
                </a:moveTo>
                <a:lnTo>
                  <a:pt x="2273" y="609272"/>
                </a:lnTo>
                <a:lnTo>
                  <a:pt x="8977" y="556053"/>
                </a:lnTo>
                <a:lnTo>
                  <a:pt x="19933" y="504216"/>
                </a:lnTo>
                <a:lnTo>
                  <a:pt x="34966" y="453932"/>
                </a:lnTo>
                <a:lnTo>
                  <a:pt x="53899" y="405372"/>
                </a:lnTo>
                <a:lnTo>
                  <a:pt x="76555" y="358706"/>
                </a:lnTo>
                <a:lnTo>
                  <a:pt x="102758" y="314105"/>
                </a:lnTo>
                <a:lnTo>
                  <a:pt x="132331" y="271741"/>
                </a:lnTo>
                <a:lnTo>
                  <a:pt x="165098" y="231784"/>
                </a:lnTo>
                <a:lnTo>
                  <a:pt x="200882" y="194405"/>
                </a:lnTo>
                <a:lnTo>
                  <a:pt x="239506" y="159775"/>
                </a:lnTo>
                <a:lnTo>
                  <a:pt x="280793" y="128064"/>
                </a:lnTo>
                <a:lnTo>
                  <a:pt x="324568" y="99445"/>
                </a:lnTo>
                <a:lnTo>
                  <a:pt x="370654" y="74086"/>
                </a:lnTo>
                <a:lnTo>
                  <a:pt x="418873" y="52161"/>
                </a:lnTo>
                <a:lnTo>
                  <a:pt x="469050" y="33838"/>
                </a:lnTo>
                <a:lnTo>
                  <a:pt x="521008" y="19290"/>
                </a:lnTo>
                <a:lnTo>
                  <a:pt x="574570" y="8687"/>
                </a:lnTo>
                <a:lnTo>
                  <a:pt x="629559" y="2200"/>
                </a:lnTo>
                <a:lnTo>
                  <a:pt x="685800" y="0"/>
                </a:lnTo>
                <a:lnTo>
                  <a:pt x="742040" y="2200"/>
                </a:lnTo>
                <a:lnTo>
                  <a:pt x="797029" y="8687"/>
                </a:lnTo>
                <a:lnTo>
                  <a:pt x="850591" y="19290"/>
                </a:lnTo>
                <a:lnTo>
                  <a:pt x="902549" y="33838"/>
                </a:lnTo>
                <a:lnTo>
                  <a:pt x="952726" y="52161"/>
                </a:lnTo>
                <a:lnTo>
                  <a:pt x="1000945" y="74086"/>
                </a:lnTo>
                <a:lnTo>
                  <a:pt x="1047031" y="99445"/>
                </a:lnTo>
                <a:lnTo>
                  <a:pt x="1090806" y="128064"/>
                </a:lnTo>
                <a:lnTo>
                  <a:pt x="1132093" y="159775"/>
                </a:lnTo>
                <a:lnTo>
                  <a:pt x="1170717" y="194405"/>
                </a:lnTo>
                <a:lnTo>
                  <a:pt x="1206501" y="231784"/>
                </a:lnTo>
                <a:lnTo>
                  <a:pt x="1239268" y="271741"/>
                </a:lnTo>
                <a:lnTo>
                  <a:pt x="1268841" y="314105"/>
                </a:lnTo>
                <a:lnTo>
                  <a:pt x="1295044" y="358706"/>
                </a:lnTo>
                <a:lnTo>
                  <a:pt x="1317700" y="405372"/>
                </a:lnTo>
                <a:lnTo>
                  <a:pt x="1336633" y="453932"/>
                </a:lnTo>
                <a:lnTo>
                  <a:pt x="1351666" y="504216"/>
                </a:lnTo>
                <a:lnTo>
                  <a:pt x="1362622" y="556053"/>
                </a:lnTo>
                <a:lnTo>
                  <a:pt x="1369326" y="609272"/>
                </a:lnTo>
                <a:lnTo>
                  <a:pt x="1371600" y="663701"/>
                </a:lnTo>
                <a:lnTo>
                  <a:pt x="1369326" y="718131"/>
                </a:lnTo>
                <a:lnTo>
                  <a:pt x="1362622" y="771350"/>
                </a:lnTo>
                <a:lnTo>
                  <a:pt x="1351666" y="823187"/>
                </a:lnTo>
                <a:lnTo>
                  <a:pt x="1336633" y="873471"/>
                </a:lnTo>
                <a:lnTo>
                  <a:pt x="1317700" y="922031"/>
                </a:lnTo>
                <a:lnTo>
                  <a:pt x="1295044" y="968697"/>
                </a:lnTo>
                <a:lnTo>
                  <a:pt x="1268841" y="1013298"/>
                </a:lnTo>
                <a:lnTo>
                  <a:pt x="1239268" y="1055662"/>
                </a:lnTo>
                <a:lnTo>
                  <a:pt x="1206501" y="1095619"/>
                </a:lnTo>
                <a:lnTo>
                  <a:pt x="1170717" y="1132998"/>
                </a:lnTo>
                <a:lnTo>
                  <a:pt x="1132093" y="1167628"/>
                </a:lnTo>
                <a:lnTo>
                  <a:pt x="1090806" y="1199339"/>
                </a:lnTo>
                <a:lnTo>
                  <a:pt x="1047031" y="1227958"/>
                </a:lnTo>
                <a:lnTo>
                  <a:pt x="1000945" y="1253317"/>
                </a:lnTo>
                <a:lnTo>
                  <a:pt x="952726" y="1275242"/>
                </a:lnTo>
                <a:lnTo>
                  <a:pt x="902549" y="1293565"/>
                </a:lnTo>
                <a:lnTo>
                  <a:pt x="850591" y="1308113"/>
                </a:lnTo>
                <a:lnTo>
                  <a:pt x="797029" y="1318716"/>
                </a:lnTo>
                <a:lnTo>
                  <a:pt x="742040" y="1325203"/>
                </a:lnTo>
                <a:lnTo>
                  <a:pt x="685800" y="1327403"/>
                </a:lnTo>
                <a:lnTo>
                  <a:pt x="629559" y="1325203"/>
                </a:lnTo>
                <a:lnTo>
                  <a:pt x="574570" y="1318716"/>
                </a:lnTo>
                <a:lnTo>
                  <a:pt x="521008" y="1308113"/>
                </a:lnTo>
                <a:lnTo>
                  <a:pt x="469050" y="1293565"/>
                </a:lnTo>
                <a:lnTo>
                  <a:pt x="418873" y="1275242"/>
                </a:lnTo>
                <a:lnTo>
                  <a:pt x="370654" y="1253317"/>
                </a:lnTo>
                <a:lnTo>
                  <a:pt x="324568" y="1227958"/>
                </a:lnTo>
                <a:lnTo>
                  <a:pt x="280793" y="1199339"/>
                </a:lnTo>
                <a:lnTo>
                  <a:pt x="239506" y="1167628"/>
                </a:lnTo>
                <a:lnTo>
                  <a:pt x="200882" y="1132998"/>
                </a:lnTo>
                <a:lnTo>
                  <a:pt x="165098" y="1095619"/>
                </a:lnTo>
                <a:lnTo>
                  <a:pt x="132331" y="1055662"/>
                </a:lnTo>
                <a:lnTo>
                  <a:pt x="102758" y="1013298"/>
                </a:lnTo>
                <a:lnTo>
                  <a:pt x="76555" y="968697"/>
                </a:lnTo>
                <a:lnTo>
                  <a:pt x="53899" y="922031"/>
                </a:lnTo>
                <a:lnTo>
                  <a:pt x="34966" y="873471"/>
                </a:lnTo>
                <a:lnTo>
                  <a:pt x="19933" y="823187"/>
                </a:lnTo>
                <a:lnTo>
                  <a:pt x="8977" y="771350"/>
                </a:lnTo>
                <a:lnTo>
                  <a:pt x="2273" y="718131"/>
                </a:lnTo>
                <a:lnTo>
                  <a:pt x="0" y="66370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40421" y="4119245"/>
            <a:ext cx="124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57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535940" y="6453174"/>
            <a:ext cx="1239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BS</a:t>
            </a:r>
            <a:r>
              <a:rPr spc="-10" dirty="0"/>
              <a:t>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58</a:t>
            </a:fld>
            <a:endParaRPr spc="-5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GB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Example of Venn diagram</a:t>
            </a:r>
            <a:endParaRPr lang="en-GB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 l="4319" t="35714" r="5490" b="17033"/>
          <a:stretch>
            <a:fillRect/>
          </a:stretch>
        </p:blipFill>
        <p:spPr bwMode="auto">
          <a:xfrm>
            <a:off x="0" y="838200"/>
            <a:ext cx="91422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8519"/>
            <a:ext cx="2463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Seve</a:t>
            </a:r>
            <a:r>
              <a:rPr sz="28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al Result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5557" y="175548"/>
            <a:ext cx="315087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E</a:t>
            </a:r>
            <a:r>
              <a:rPr sz="3200" b="1" spc="-15" dirty="0">
                <a:latin typeface="Tahoma"/>
                <a:cs typeface="Tahoma"/>
              </a:rPr>
              <a:t>v</a:t>
            </a:r>
            <a:r>
              <a:rPr sz="3200" b="1" dirty="0">
                <a:latin typeface="Tahoma"/>
                <a:cs typeface="Tahoma"/>
              </a:rPr>
              <a:t>ents </a:t>
            </a:r>
            <a:r>
              <a:rPr sz="3200" b="1" spc="-10" dirty="0">
                <a:latin typeface="Tahoma"/>
                <a:cs typeface="Tahoma"/>
              </a:rPr>
              <a:t>(</a:t>
            </a:r>
            <a:r>
              <a:rPr sz="3200" b="1" spc="-5" dirty="0">
                <a:latin typeface="Tahoma"/>
                <a:cs typeface="Tahoma"/>
              </a:rPr>
              <a:t>19/</a:t>
            </a:r>
            <a:r>
              <a:rPr sz="3200" b="1" dirty="0">
                <a:latin typeface="Tahoma"/>
                <a:cs typeface="Tahoma"/>
              </a:rPr>
              <a:t>1</a:t>
            </a:r>
            <a:r>
              <a:rPr sz="3200" b="1" spc="-5" dirty="0">
                <a:latin typeface="Tahoma"/>
                <a:cs typeface="Tahoma"/>
              </a:rPr>
              <a:t>9</a:t>
            </a:r>
            <a:r>
              <a:rPr sz="3200" b="1" dirty="0">
                <a:latin typeface="Tahoma"/>
                <a:cs typeface="Tahoma"/>
              </a:rPr>
              <a:t>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996439"/>
            <a:ext cx="2590800" cy="258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5444" y="1996439"/>
            <a:ext cx="3610355" cy="244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78190" y="6478778"/>
            <a:ext cx="229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1/9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2884932" y="1661160"/>
            <a:ext cx="3641598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Ran</a:t>
            </a:r>
            <a:r>
              <a:rPr dirty="0"/>
              <a:t>d</a:t>
            </a:r>
            <a:r>
              <a:rPr spc="-5" dirty="0"/>
              <a:t>om</a:t>
            </a:r>
            <a:r>
              <a:rPr spc="15" dirty="0"/>
              <a:t> </a:t>
            </a:r>
            <a:r>
              <a:rPr spc="-5" dirty="0"/>
              <a:t>(S</a:t>
            </a:r>
            <a:r>
              <a:rPr dirty="0"/>
              <a:t>t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is</a:t>
            </a:r>
            <a:r>
              <a:rPr dirty="0"/>
              <a:t>t</a:t>
            </a:r>
            <a:r>
              <a:rPr spc="-5" dirty="0"/>
              <a:t>ical) Experi</a:t>
            </a:r>
            <a:r>
              <a:rPr spc="-15" dirty="0"/>
              <a:t>m</a:t>
            </a:r>
            <a:r>
              <a:rPr spc="-5" dirty="0"/>
              <a:t>ent: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exper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ent</a:t>
            </a:r>
            <a:r>
              <a:rPr b="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&lt;</a:t>
            </a:r>
            <a:r>
              <a:rPr b="0" spc="-5" dirty="0">
                <a:latin typeface="Times New Roman"/>
                <a:cs typeface="Times New Roman"/>
              </a:rPr>
              <a:t>with</a:t>
            </a:r>
            <a:r>
              <a:rPr b="0" spc="13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k</a:t>
            </a:r>
            <a:r>
              <a:rPr b="0" dirty="0">
                <a:latin typeface="Times New Roman"/>
                <a:cs typeface="Times New Roman"/>
              </a:rPr>
              <a:t>n</a:t>
            </a:r>
            <a:r>
              <a:rPr b="0" spc="-5" dirty="0">
                <a:latin typeface="Times New Roman"/>
                <a:cs typeface="Times New Roman"/>
              </a:rPr>
              <a:t>own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o</a:t>
            </a:r>
            <a:r>
              <a:rPr b="0" dirty="0">
                <a:latin typeface="Times New Roman"/>
                <a:cs typeface="Times New Roman"/>
              </a:rPr>
              <a:t>u</a:t>
            </a:r>
            <a:r>
              <a:rPr b="0" spc="-5" dirty="0">
                <a:latin typeface="Times New Roman"/>
                <a:cs typeface="Times New Roman"/>
              </a:rPr>
              <a:t>tco</a:t>
            </a:r>
            <a:r>
              <a:rPr b="0" spc="-20" dirty="0">
                <a:latin typeface="Times New Roman"/>
                <a:cs typeface="Times New Roman"/>
              </a:rPr>
              <a:t>m</a:t>
            </a:r>
            <a:r>
              <a:rPr b="0" spc="-5" dirty="0">
                <a:latin typeface="Times New Roman"/>
                <a:cs typeface="Times New Roman"/>
              </a:rPr>
              <a:t>e</a:t>
            </a:r>
            <a:r>
              <a:rPr b="0" spc="10" dirty="0"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b="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wh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b="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tco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 c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ot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edicted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b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rtai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spc="-180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bef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re</a:t>
            </a:r>
            <a:r>
              <a:rPr b="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exper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ent is 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De Morgan’s Laws</a:t>
            </a:r>
            <a:endParaRPr lang="en-GB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5282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0016" y="4362450"/>
            <a:ext cx="2672384" cy="514350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7616" y="4362450"/>
            <a:ext cx="2672384" cy="514350"/>
          </a:xfrm>
          <a:prstGeom prst="rect">
            <a:avLst/>
          </a:prstGeom>
          <a:noFill/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De Morgan’s Laws</a:t>
            </a:r>
            <a:endParaRPr lang="en-GB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143000"/>
            <a:ext cx="2672384" cy="514350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https://www.onlinemath4all.com/images/demorganlaw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2914650" cy="3829051"/>
          </a:xfrm>
          <a:prstGeom prst="rect">
            <a:avLst/>
          </a:prstGeom>
          <a:noFill/>
        </p:spPr>
      </p:pic>
      <p:pic>
        <p:nvPicPr>
          <p:cNvPr id="69636" name="Picture 4" descr="https://www.onlinemath4all.com/images/demorganlaw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33400"/>
            <a:ext cx="2819400" cy="558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De Morgan’s Laws</a:t>
            </a:r>
            <a:endParaRPr lang="en-GB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43000"/>
            <a:ext cx="2672384" cy="514350"/>
          </a:xfrm>
          <a:prstGeom prst="rect">
            <a:avLst/>
          </a:prstGeom>
          <a:noFill/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 descr="https://www.onlinemath4all.com/images/demorganlaw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2914650" cy="3829051"/>
          </a:xfrm>
          <a:prstGeom prst="rect">
            <a:avLst/>
          </a:prstGeom>
          <a:noFill/>
        </p:spPr>
      </p:pic>
      <p:pic>
        <p:nvPicPr>
          <p:cNvPr id="70660" name="Picture 4" descr="https://www.onlinemath4all.com/images/demorganlaw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609600"/>
            <a:ext cx="2819400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De Morgan’s Laws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156995"/>
            <a:ext cx="8529319" cy="3447098"/>
          </a:xfrm>
        </p:spPr>
        <p:txBody>
          <a:bodyPr/>
          <a:lstStyle/>
          <a:p>
            <a:r>
              <a:rPr lang="en-US" dirty="0" smtClean="0"/>
              <a:t>EX1;	suppose you are about to interview for a two jobs,</a:t>
            </a:r>
          </a:p>
          <a:p>
            <a:r>
              <a:rPr lang="en-US" dirty="0" smtClean="0"/>
              <a:t>“A” you get offered job A				</a:t>
            </a:r>
          </a:p>
          <a:p>
            <a:r>
              <a:rPr lang="en-US" dirty="0" smtClean="0"/>
              <a:t>“B” you get offered job 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Suppose: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P(A)= 0.2,	P(B)= 0.6,	P(A </a:t>
            </a:r>
            <a:r>
              <a:rPr lang="en-GB" spc="-5" dirty="0" smtClean="0">
                <a:latin typeface="Cambria Math"/>
                <a:cs typeface="Cambria Math"/>
              </a:rPr>
              <a:t>∩ </a:t>
            </a:r>
            <a:r>
              <a:rPr lang="en-GB" dirty="0" smtClean="0">
                <a:solidFill>
                  <a:schemeClr val="tx1"/>
                </a:solidFill>
              </a:rPr>
              <a:t>B) = 0.15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is the probability that you get offered neither job?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Line Callout 2 (Accent Bar) 3"/>
          <p:cNvSpPr/>
          <p:nvPr/>
        </p:nvSpPr>
        <p:spPr>
          <a:xfrm>
            <a:off x="6629400" y="1828800"/>
            <a:ext cx="2057400" cy="990600"/>
          </a:xfrm>
          <a:prstGeom prst="accentCallout2">
            <a:avLst>
              <a:gd name="adj1" fmla="val 18750"/>
              <a:gd name="adj2" fmla="val -8333"/>
              <a:gd name="adj3" fmla="val 32212"/>
              <a:gd name="adj4" fmla="val -33334"/>
              <a:gd name="adj5" fmla="val 100962"/>
              <a:gd name="adj6" fmla="val -34630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Both jobs</a:t>
            </a:r>
            <a:endParaRPr lang="en-GB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8816" y="5048250"/>
            <a:ext cx="2672384" cy="5143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47244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You do not get either JOB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648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You do not get job A </a:t>
            </a:r>
            <a:r>
              <a:rPr lang="en-US" sz="2800" b="1" dirty="0" smtClean="0">
                <a:solidFill>
                  <a:srgbClr val="002060"/>
                </a:solidFill>
              </a:rPr>
              <a:t>AND</a:t>
            </a:r>
            <a:r>
              <a:rPr lang="en-US" sz="2800" dirty="0" smtClean="0">
                <a:solidFill>
                  <a:srgbClr val="C00000"/>
                </a:solidFill>
              </a:rPr>
              <a:t> you do not get job B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De Morgan’s Laws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156995"/>
            <a:ext cx="8529319" cy="2154436"/>
          </a:xfrm>
        </p:spPr>
        <p:txBody>
          <a:bodyPr/>
          <a:lstStyle/>
          <a:p>
            <a:r>
              <a:rPr lang="en-US" dirty="0" smtClean="0"/>
              <a:t>EX1;	suppose you are about to interview for a two jobs,</a:t>
            </a:r>
          </a:p>
          <a:p>
            <a:r>
              <a:rPr lang="en-US" dirty="0" smtClean="0"/>
              <a:t>“A” you get offered job A				</a:t>
            </a:r>
          </a:p>
          <a:p>
            <a:r>
              <a:rPr lang="en-US" dirty="0" smtClean="0"/>
              <a:t>“B” you get offered job 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Suppose: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P(A)= 0.2,	P(B)= 0.6,	P(A </a:t>
            </a:r>
            <a:r>
              <a:rPr lang="en-GB" spc="-5" dirty="0" smtClean="0">
                <a:latin typeface="Cambria Math"/>
                <a:cs typeface="Cambria Math"/>
              </a:rPr>
              <a:t>∩ </a:t>
            </a:r>
            <a:r>
              <a:rPr lang="en-GB" dirty="0" smtClean="0">
                <a:solidFill>
                  <a:schemeClr val="tx1"/>
                </a:solidFill>
              </a:rPr>
              <a:t>B) = 0.15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Line Callout 2 (Accent Bar) 3"/>
          <p:cNvSpPr/>
          <p:nvPr/>
        </p:nvSpPr>
        <p:spPr>
          <a:xfrm>
            <a:off x="6629400" y="1828800"/>
            <a:ext cx="2057400" cy="990600"/>
          </a:xfrm>
          <a:prstGeom prst="accentCallout2">
            <a:avLst>
              <a:gd name="adj1" fmla="val 18750"/>
              <a:gd name="adj2" fmla="val -8333"/>
              <a:gd name="adj3" fmla="val 32212"/>
              <a:gd name="adj4" fmla="val -33334"/>
              <a:gd name="adj5" fmla="val 100962"/>
              <a:gd name="adj6" fmla="val -34630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Both jobs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/>
              <p:cNvSpPr txBox="1">
                <a:spLocks/>
              </p:cNvSpPr>
              <p:nvPr/>
            </p:nvSpPr>
            <p:spPr>
              <a:xfrm>
                <a:off x="228600" y="3636764"/>
                <a:ext cx="8529319" cy="219252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 smtClean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Union probability,</a:t>
                </a:r>
              </a:p>
              <a:p>
                <a:pPr lvl="0"/>
                <a:r>
                  <a:rPr lang="en-US" sz="2800" spc="-5" dirty="0" smtClean="0">
                    <a:latin typeface="Cambria Math"/>
                    <a:cs typeface="Cambria Math"/>
                  </a:rPr>
                  <a:t>P(A U B) = P(A)+ P(B) </a:t>
                </a:r>
                <a:r>
                  <a:rPr kumimoji="0" lang="en-US" sz="2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- </a:t>
                </a:r>
                <a:r>
                  <a:rPr lang="en-US" sz="2800" dirty="0" smtClean="0"/>
                  <a:t>P(A </a:t>
                </a:r>
                <a:r>
                  <a:rPr lang="en-GB" sz="2800" spc="-5" dirty="0" smtClean="0">
                    <a:latin typeface="Cambria Math"/>
                    <a:cs typeface="Cambria Math"/>
                  </a:rPr>
                  <a:t>∩ </a:t>
                </a:r>
                <a:r>
                  <a:rPr lang="en-GB" sz="2800" dirty="0" smtClean="0"/>
                  <a:t>B)</a:t>
                </a:r>
              </a:p>
              <a:p>
                <a:pPr lvl="0"/>
                <a:r>
                  <a:rPr lang="en-GB" sz="2800" dirty="0" smtClean="0"/>
                  <a:t>	      = 0.2 + 0.6 -0.15 = 0.65</a:t>
                </a:r>
              </a:p>
              <a:p>
                <a:pPr lvl="0"/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/>
                          </a:rPr>
                          <m:t>𝑃</m:t>
                        </m:r>
                        <m:r>
                          <a:rPr lang="en-GB" sz="2800" i="1" dirty="0">
                            <a:latin typeface="Cambria Math"/>
                          </a:rPr>
                          <m:t>(</m:t>
                        </m:r>
                        <m:r>
                          <a:rPr lang="en-GB" sz="2800" i="1" dirty="0">
                            <a:latin typeface="Cambria Math"/>
                          </a:rPr>
                          <m:t>𝐴</m:t>
                        </m:r>
                        <m:r>
                          <a:rPr lang="en-GB" sz="2800" i="1" dirty="0">
                            <a:latin typeface="Cambria Math"/>
                          </a:rPr>
                          <m:t> </m:t>
                        </m:r>
                        <m:r>
                          <a:rPr lang="en-GB" sz="2800" i="1" dirty="0">
                            <a:latin typeface="Cambria Math"/>
                          </a:rPr>
                          <m:t>𝑈</m:t>
                        </m:r>
                        <m:r>
                          <a:rPr lang="en-GB" sz="2800" i="1" dirty="0">
                            <a:latin typeface="Cambria Math"/>
                          </a:rPr>
                          <m:t> </m:t>
                        </m:r>
                        <m:r>
                          <a:rPr lang="en-GB" sz="2800" i="1" dirty="0">
                            <a:latin typeface="Cambria Math"/>
                          </a:rPr>
                          <m:t>𝐵</m:t>
                        </m:r>
                        <m:r>
                          <a:rPr lang="en-GB" sz="2800" i="1" dirty="0">
                            <a:latin typeface="Cambria Math"/>
                          </a:rPr>
                          <m:t> )</m:t>
                        </m:r>
                      </m:e>
                    </m:acc>
                  </m:oMath>
                </a14:m>
                <a:r>
                  <a:rPr lang="en-GB" sz="2800" dirty="0" smtClean="0"/>
                  <a:t>= 1- P(A U B )</a:t>
                </a:r>
              </a:p>
              <a:p>
                <a:pPr lvl="0"/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	</a:t>
                </a:r>
                <a:r>
                  <a:rPr kumimoji="0" lang="en-US" sz="28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     = </a:t>
                </a:r>
                <a:r>
                  <a:rPr kumimoji="0" lang="en-US" sz="280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1 – 0.65 = 0.35</a:t>
                </a:r>
                <a:endPara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6764"/>
                <a:ext cx="8529319" cy="2192523"/>
              </a:xfrm>
              <a:prstGeom prst="rect">
                <a:avLst/>
              </a:prstGeom>
              <a:blipFill rotWithShape="1">
                <a:blip r:embed="rId2"/>
                <a:stretch>
                  <a:fillRect l="-2573" t="-5014" b="-779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De Morgan’s Laws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156995"/>
            <a:ext cx="8529319" cy="3447098"/>
          </a:xfrm>
        </p:spPr>
        <p:txBody>
          <a:bodyPr/>
          <a:lstStyle/>
          <a:p>
            <a:r>
              <a:rPr lang="en-US" dirty="0" smtClean="0"/>
              <a:t>EX1;	suppose you are about to interview for a two jobs,</a:t>
            </a:r>
          </a:p>
          <a:p>
            <a:r>
              <a:rPr lang="en-US" dirty="0" smtClean="0"/>
              <a:t>“A” you get offered job A				</a:t>
            </a:r>
          </a:p>
          <a:p>
            <a:r>
              <a:rPr lang="en-US" dirty="0" smtClean="0"/>
              <a:t>“B” you get offered job 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Suppose: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P(A)= 0.2,	P(B)= 0.6,	P(A </a:t>
            </a:r>
            <a:r>
              <a:rPr lang="en-GB" spc="-5" dirty="0" smtClean="0">
                <a:latin typeface="Cambria Math"/>
                <a:cs typeface="Cambria Math"/>
              </a:rPr>
              <a:t>∩ </a:t>
            </a:r>
            <a:r>
              <a:rPr lang="en-GB" dirty="0" smtClean="0">
                <a:solidFill>
                  <a:schemeClr val="tx1"/>
                </a:solidFill>
              </a:rPr>
              <a:t>B) = 0.15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is the probability that you don’t get two job offers?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Line Callout 2 (Accent Bar) 3"/>
          <p:cNvSpPr/>
          <p:nvPr/>
        </p:nvSpPr>
        <p:spPr>
          <a:xfrm>
            <a:off x="6629400" y="1828800"/>
            <a:ext cx="2057400" cy="990600"/>
          </a:xfrm>
          <a:prstGeom prst="accentCallout2">
            <a:avLst>
              <a:gd name="adj1" fmla="val 18750"/>
              <a:gd name="adj2" fmla="val -8333"/>
              <a:gd name="adj3" fmla="val 32212"/>
              <a:gd name="adj4" fmla="val -33334"/>
              <a:gd name="adj5" fmla="val 100962"/>
              <a:gd name="adj6" fmla="val -34630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Both jobs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7244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You do not get two JOB offers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648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You do not get job A </a:t>
            </a:r>
            <a:r>
              <a:rPr lang="en-US" sz="2800" b="1" dirty="0" smtClean="0">
                <a:solidFill>
                  <a:srgbClr val="002060"/>
                </a:solidFill>
              </a:rPr>
              <a:t>OR</a:t>
            </a:r>
            <a:r>
              <a:rPr lang="en-US" sz="2800" dirty="0" smtClean="0">
                <a:solidFill>
                  <a:srgbClr val="C00000"/>
                </a:solidFill>
              </a:rPr>
              <a:t> you do not get job B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124450"/>
            <a:ext cx="2672384" cy="51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De Morgan’s Laws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156995"/>
            <a:ext cx="8529319" cy="2154436"/>
          </a:xfrm>
        </p:spPr>
        <p:txBody>
          <a:bodyPr/>
          <a:lstStyle/>
          <a:p>
            <a:r>
              <a:rPr lang="en-US" dirty="0" smtClean="0"/>
              <a:t>EX1;	suppose you are about to interview for a two jobs,</a:t>
            </a:r>
          </a:p>
          <a:p>
            <a:r>
              <a:rPr lang="en-US" dirty="0" smtClean="0"/>
              <a:t>“A” you get offered job A				</a:t>
            </a:r>
          </a:p>
          <a:p>
            <a:r>
              <a:rPr lang="en-US" dirty="0" smtClean="0"/>
              <a:t>“B” you get offered job 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Suppose: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P(A)= 0.2,	P(B)= 0.6,	P(A </a:t>
            </a:r>
            <a:r>
              <a:rPr lang="en-GB" spc="-5" dirty="0" smtClean="0">
                <a:latin typeface="Cambria Math"/>
                <a:cs typeface="Cambria Math"/>
              </a:rPr>
              <a:t>∩ </a:t>
            </a:r>
            <a:r>
              <a:rPr lang="en-GB" dirty="0" smtClean="0">
                <a:solidFill>
                  <a:schemeClr val="tx1"/>
                </a:solidFill>
              </a:rPr>
              <a:t>B) = 0.15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Line Callout 2 (Accent Bar) 3"/>
          <p:cNvSpPr/>
          <p:nvPr/>
        </p:nvSpPr>
        <p:spPr>
          <a:xfrm>
            <a:off x="6629400" y="1828800"/>
            <a:ext cx="2057400" cy="990600"/>
          </a:xfrm>
          <a:prstGeom prst="accentCallout2">
            <a:avLst>
              <a:gd name="adj1" fmla="val 18750"/>
              <a:gd name="adj2" fmla="val -8333"/>
              <a:gd name="adj3" fmla="val 32212"/>
              <a:gd name="adj4" fmla="val -33334"/>
              <a:gd name="adj5" fmla="val 100962"/>
              <a:gd name="adj6" fmla="val -34630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Both jobs</a:t>
            </a:r>
            <a:endParaRPr lang="en-GB" sz="2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8600" y="3636764"/>
            <a:ext cx="8529319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1F487C"/>
                </a:solidFill>
                <a:latin typeface="Times New Roman"/>
                <a:cs typeface="Times New Roman"/>
              </a:rPr>
              <a:t>Union probability,</a:t>
            </a:r>
          </a:p>
          <a:p>
            <a:pPr lvl="0"/>
            <a:r>
              <a:rPr lang="en-US" sz="2800" spc="-5" dirty="0" smtClean="0">
                <a:latin typeface="Cambria Math"/>
                <a:cs typeface="Cambria Math"/>
              </a:rPr>
              <a:t>P(A </a:t>
            </a:r>
            <a:r>
              <a:rPr lang="en-GB" sz="2800" spc="-5" dirty="0" smtClean="0">
                <a:latin typeface="Cambria Math"/>
                <a:cs typeface="Cambria Math"/>
              </a:rPr>
              <a:t>∩</a:t>
            </a:r>
            <a:r>
              <a:rPr lang="en-US" sz="2800" spc="-5" dirty="0" smtClean="0">
                <a:latin typeface="Cambria Math"/>
                <a:cs typeface="Cambria Math"/>
              </a:rPr>
              <a:t> B)’ = 1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 </a:t>
            </a:r>
            <a:r>
              <a:rPr lang="en-US" sz="2800" dirty="0" smtClean="0"/>
              <a:t>P(A </a:t>
            </a:r>
            <a:r>
              <a:rPr lang="en-GB" sz="2800" spc="-5" dirty="0" smtClean="0">
                <a:latin typeface="Cambria Math"/>
                <a:cs typeface="Cambria Math"/>
              </a:rPr>
              <a:t>∩ </a:t>
            </a:r>
            <a:r>
              <a:rPr lang="en-GB" sz="2800" dirty="0" smtClean="0"/>
              <a:t>B)</a:t>
            </a:r>
          </a:p>
          <a:p>
            <a:pPr lvl="0"/>
            <a:r>
              <a:rPr lang="en-GB" sz="2800" dirty="0" smtClean="0"/>
              <a:t>	      = 1 - 0.15 = 0.85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De Morgan’s Laws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156995"/>
            <a:ext cx="8529319" cy="1292662"/>
          </a:xfrm>
        </p:spPr>
        <p:txBody>
          <a:bodyPr/>
          <a:lstStyle/>
          <a:p>
            <a:r>
              <a:rPr lang="en-US" dirty="0" smtClean="0"/>
              <a:t>HW1;	</a:t>
            </a:r>
            <a:r>
              <a:rPr lang="en-US" dirty="0" smtClean="0">
                <a:solidFill>
                  <a:schemeClr val="tx1"/>
                </a:solidFill>
              </a:rPr>
              <a:t>Suppose: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P(A)= 0.6,	P(B)= 0.4,	P(A </a:t>
            </a:r>
            <a:r>
              <a:rPr lang="en-GB" spc="-5" dirty="0" smtClean="0">
                <a:latin typeface="Cambria Math"/>
                <a:cs typeface="Cambria Math"/>
              </a:rPr>
              <a:t>U </a:t>
            </a:r>
            <a:r>
              <a:rPr lang="en-GB" dirty="0" smtClean="0">
                <a:solidFill>
                  <a:schemeClr val="tx1"/>
                </a:solidFill>
              </a:rPr>
              <a:t>B) = 0.9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What is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04800" y="2669738"/>
            <a:ext cx="8529319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HW2;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Suppose: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A={1, 2, 3}	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	B={2, 4, 6}       ,   	C={2, 3, 5}</a:t>
            </a:r>
          </a:p>
          <a:p>
            <a:pPr marL="514350" lvl="0" indent="-514350"/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What is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kern="0" dirty="0" smtClean="0">
                <a:latin typeface="Times New Roman"/>
                <a:cs typeface="Times New Roman"/>
              </a:rPr>
              <a:t>.</a:t>
            </a:r>
            <a:endParaRPr lang="en-GB" sz="2800" b="1" kern="0" dirty="0" smtClean="0">
              <a:latin typeface="Times New Roman"/>
              <a:cs typeface="Times New Roman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					4.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14350" lvl="0" indent="-514350">
              <a:buFont typeface="+mj-lt"/>
              <a:buAutoNum type="arabicPeriod"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038600"/>
            <a:ext cx="1609725" cy="438150"/>
          </a:xfrm>
          <a:prstGeom prst="rect">
            <a:avLst/>
          </a:prstGeom>
          <a:noFill/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724400"/>
            <a:ext cx="1609725" cy="438150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410200"/>
            <a:ext cx="1733550" cy="438150"/>
          </a:xfrm>
          <a:prstGeom prst="rect">
            <a:avLst/>
          </a:prstGeom>
          <a:noFill/>
        </p:spPr>
      </p:pic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572000"/>
            <a:ext cx="2830286" cy="762000"/>
          </a:xfrm>
          <a:prstGeom prst="rect">
            <a:avLst/>
          </a:prstGeom>
          <a:noFill/>
        </p:spPr>
      </p:pic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600200" y="2057400"/>
            <a:ext cx="1984744" cy="533400"/>
          </a:xfrm>
          <a:prstGeom prst="rect">
            <a:avLst/>
          </a:prstGeom>
          <a:noFill/>
        </p:spPr>
      </p:pic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Tree diagram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990600"/>
            <a:ext cx="8529319" cy="3877985"/>
          </a:xfrm>
        </p:spPr>
        <p:txBody>
          <a:bodyPr/>
          <a:lstStyle/>
          <a:p>
            <a:r>
              <a:rPr lang="en-US" dirty="0" smtClean="0"/>
              <a:t>Ex:   </a:t>
            </a:r>
          </a:p>
          <a:p>
            <a:r>
              <a:rPr lang="en-US" dirty="0" smtClean="0"/>
              <a:t>Suppose all used cars in a large city can be classified as: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low, medium, or high (m1, m2, m3) current mileage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moderate or high (P1 or P2) priced; 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 inexpensive, average, or expensive (C1, C2, and C3) to operate.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the probability of choosing M2P1C3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how many ways can a used car be categorized?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372" y="175548"/>
            <a:ext cx="3602228" cy="492443"/>
          </a:xfrm>
        </p:spPr>
        <p:txBody>
          <a:bodyPr/>
          <a:lstStyle/>
          <a:p>
            <a:r>
              <a:rPr lang="en-US" dirty="0" smtClean="0"/>
              <a:t>Tree diagram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415290"/>
            <a:ext cx="8529319" cy="5909310"/>
          </a:xfrm>
        </p:spPr>
        <p:txBody>
          <a:bodyPr/>
          <a:lstStyle/>
          <a:p>
            <a:r>
              <a:rPr lang="en-US" sz="2400" dirty="0" smtClean="0"/>
              <a:t>HW:   </a:t>
            </a:r>
          </a:p>
          <a:p>
            <a:r>
              <a:rPr lang="en-US" sz="2400" dirty="0" smtClean="0"/>
              <a:t>Given Probability of a used cars in a large city can be classified as: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low, medium, or high (m1, m2, m3) current mileage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moderate or high (P1 or P2) priced; and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 inexpensive, average, or expensive (C1, C2, and C3) to operate. Determine the following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P(M1)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P(P1)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P(C3)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P(M1 </a:t>
            </a:r>
            <a:r>
              <a:rPr lang="en-GB" sz="2400" spc="-5" dirty="0" smtClean="0">
                <a:latin typeface="Cambria Math"/>
                <a:cs typeface="Cambria Math"/>
              </a:rPr>
              <a:t>∩</a:t>
            </a:r>
            <a:r>
              <a:rPr lang="en-US" sz="2400" dirty="0" smtClean="0"/>
              <a:t> P1)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P(M1</a:t>
            </a:r>
            <a:r>
              <a:rPr lang="en-GB" sz="2400" spc="-5" dirty="0" smtClean="0">
                <a:latin typeface="Cambria Math"/>
                <a:cs typeface="Cambria Math"/>
              </a:rPr>
              <a:t> ∩</a:t>
            </a:r>
            <a:r>
              <a:rPr lang="en-US" sz="2400" dirty="0" smtClean="0"/>
              <a:t> C3)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P(M1 U C3)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probability that a used car will not have low mileage.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probability that a used car will either not have low or not be expensive to operate.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ink Twice Dice – Was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399"/>
            <a:ext cx="5410200" cy="5410201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1/9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4114800" y="3810000"/>
            <a:ext cx="1926336" cy="1284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600" y="2895600"/>
            <a:ext cx="1513332" cy="2055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19400" y="4953000"/>
            <a:ext cx="58013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9670">
              <a:lnSpc>
                <a:spcPct val="100000"/>
              </a:lnSpc>
              <a:spcBef>
                <a:spcPts val="375"/>
              </a:spcBef>
            </a:pPr>
            <a:r>
              <a:rPr sz="2000" b="1" spc="5" smtClean="0">
                <a:latin typeface="Gabriola"/>
                <a:cs typeface="Gabriola"/>
              </a:rPr>
              <a:t>T</a:t>
            </a:r>
            <a:r>
              <a:rPr sz="2000" b="1" spc="-5" smtClean="0">
                <a:latin typeface="Gabriola"/>
                <a:cs typeface="Gabriola"/>
              </a:rPr>
              <a:t>h</a:t>
            </a:r>
            <a:r>
              <a:rPr sz="2000" b="1" spc="10" smtClean="0">
                <a:latin typeface="Gabriola"/>
                <a:cs typeface="Gabriola"/>
              </a:rPr>
              <a:t>e</a:t>
            </a:r>
            <a:r>
              <a:rPr sz="2000" b="1" spc="-50" smtClean="0">
                <a:latin typeface="Gabriola"/>
                <a:cs typeface="Gabriola"/>
              </a:rPr>
              <a:t> </a:t>
            </a:r>
            <a:r>
              <a:rPr sz="2000" b="1" spc="10" dirty="0">
                <a:latin typeface="Gabriola"/>
                <a:cs typeface="Gabriola"/>
              </a:rPr>
              <a:t>to</a:t>
            </a:r>
            <a:r>
              <a:rPr sz="2000" b="1" dirty="0">
                <a:latin typeface="Gabriola"/>
                <a:cs typeface="Gabriola"/>
              </a:rPr>
              <a:t>s</a:t>
            </a:r>
            <a:r>
              <a:rPr sz="2000" b="1" spc="10" dirty="0">
                <a:latin typeface="Gabriola"/>
                <a:cs typeface="Gabriola"/>
              </a:rPr>
              <a:t>s</a:t>
            </a:r>
            <a:r>
              <a:rPr sz="2000" b="1" spc="-60" dirty="0">
                <a:latin typeface="Gabriola"/>
                <a:cs typeface="Gabriola"/>
              </a:rPr>
              <a:t> </a:t>
            </a:r>
            <a:r>
              <a:rPr sz="2000" b="1" spc="10" dirty="0">
                <a:latin typeface="Gabriola"/>
                <a:cs typeface="Gabriola"/>
              </a:rPr>
              <a:t>of</a:t>
            </a:r>
            <a:r>
              <a:rPr sz="2000" b="1" spc="-30" dirty="0">
                <a:latin typeface="Gabriola"/>
                <a:cs typeface="Gabriola"/>
              </a:rPr>
              <a:t> </a:t>
            </a:r>
            <a:r>
              <a:rPr sz="2000" b="1" spc="10" dirty="0">
                <a:latin typeface="Gabriola"/>
                <a:cs typeface="Gabriola"/>
              </a:rPr>
              <a:t>(</a:t>
            </a:r>
            <a:r>
              <a:rPr sz="2000" b="1" dirty="0">
                <a:latin typeface="Gabriola"/>
                <a:cs typeface="Gabriola"/>
              </a:rPr>
              <a:t>fl</a:t>
            </a:r>
            <a:r>
              <a:rPr sz="2000" b="1" spc="-10" dirty="0">
                <a:latin typeface="Gabriola"/>
                <a:cs typeface="Gabriola"/>
              </a:rPr>
              <a:t>i</a:t>
            </a:r>
            <a:r>
              <a:rPr sz="2000" b="1" dirty="0">
                <a:latin typeface="Gabriola"/>
                <a:cs typeface="Gabriola"/>
              </a:rPr>
              <a:t>p</a:t>
            </a:r>
            <a:r>
              <a:rPr sz="2000" b="1" spc="-10" dirty="0">
                <a:latin typeface="Gabriola"/>
                <a:cs typeface="Gabriola"/>
              </a:rPr>
              <a:t>p</a:t>
            </a:r>
            <a:r>
              <a:rPr sz="2000" b="1" dirty="0">
                <a:latin typeface="Gabriola"/>
                <a:cs typeface="Gabriola"/>
              </a:rPr>
              <a:t>i</a:t>
            </a:r>
            <a:r>
              <a:rPr sz="2000" b="1" spc="-20" dirty="0">
                <a:latin typeface="Gabriola"/>
                <a:cs typeface="Gabriola"/>
              </a:rPr>
              <a:t>n</a:t>
            </a:r>
            <a:r>
              <a:rPr sz="2000" b="1" spc="5" dirty="0">
                <a:latin typeface="Gabriola"/>
                <a:cs typeface="Gabriola"/>
              </a:rPr>
              <a:t>g</a:t>
            </a:r>
            <a:r>
              <a:rPr sz="2000" b="1" spc="10" dirty="0">
                <a:latin typeface="Gabriola"/>
                <a:cs typeface="Gabriola"/>
              </a:rPr>
              <a:t>)</a:t>
            </a:r>
            <a:r>
              <a:rPr sz="2000" b="1" spc="-45" dirty="0">
                <a:latin typeface="Gabriola"/>
                <a:cs typeface="Gabriola"/>
              </a:rPr>
              <a:t> </a:t>
            </a:r>
            <a:r>
              <a:rPr sz="2000" b="1" spc="10" dirty="0">
                <a:latin typeface="Gabriola"/>
                <a:cs typeface="Gabriola"/>
              </a:rPr>
              <a:t>a</a:t>
            </a:r>
            <a:r>
              <a:rPr sz="2000" b="1" spc="-30" dirty="0">
                <a:latin typeface="Gabriola"/>
                <a:cs typeface="Gabriola"/>
              </a:rPr>
              <a:t> </a:t>
            </a:r>
            <a:r>
              <a:rPr sz="2000" b="1" spc="10" dirty="0">
                <a:latin typeface="Gabriola"/>
                <a:cs typeface="Gabriola"/>
              </a:rPr>
              <a:t>coin</a:t>
            </a:r>
            <a:endParaRPr sz="2000">
              <a:latin typeface="Gabriola"/>
              <a:cs typeface="Gabriol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4932" y="1661160"/>
            <a:ext cx="3641598" cy="787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Ran</a:t>
            </a:r>
            <a:r>
              <a:rPr dirty="0"/>
              <a:t>d</a:t>
            </a:r>
            <a:r>
              <a:rPr spc="-5" dirty="0"/>
              <a:t>om</a:t>
            </a:r>
            <a:r>
              <a:rPr spc="15" dirty="0"/>
              <a:t> </a:t>
            </a:r>
            <a:r>
              <a:rPr spc="-5" dirty="0"/>
              <a:t>(S</a:t>
            </a:r>
            <a:r>
              <a:rPr dirty="0"/>
              <a:t>t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is</a:t>
            </a:r>
            <a:r>
              <a:rPr dirty="0"/>
              <a:t>t</a:t>
            </a:r>
            <a:r>
              <a:rPr spc="-5" dirty="0"/>
              <a:t>ical) Experi</a:t>
            </a:r>
            <a:r>
              <a:rPr spc="-15" dirty="0"/>
              <a:t>m</a:t>
            </a:r>
            <a:r>
              <a:rPr spc="-5" dirty="0"/>
              <a:t>ent: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exper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ent</a:t>
            </a:r>
            <a:r>
              <a:rPr b="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&lt;</a:t>
            </a:r>
            <a:r>
              <a:rPr b="0" spc="-5" dirty="0">
                <a:latin typeface="Times New Roman"/>
                <a:cs typeface="Times New Roman"/>
              </a:rPr>
              <a:t>with</a:t>
            </a:r>
            <a:r>
              <a:rPr b="0" spc="13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k</a:t>
            </a:r>
            <a:r>
              <a:rPr b="0" dirty="0">
                <a:latin typeface="Times New Roman"/>
                <a:cs typeface="Times New Roman"/>
              </a:rPr>
              <a:t>n</a:t>
            </a:r>
            <a:r>
              <a:rPr b="0" spc="-5" dirty="0">
                <a:latin typeface="Times New Roman"/>
                <a:cs typeface="Times New Roman"/>
              </a:rPr>
              <a:t>own</a:t>
            </a:r>
            <a:r>
              <a:rPr b="0" spc="14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o</a:t>
            </a:r>
            <a:r>
              <a:rPr b="0" dirty="0">
                <a:latin typeface="Times New Roman"/>
                <a:cs typeface="Times New Roman"/>
              </a:rPr>
              <a:t>u</a:t>
            </a:r>
            <a:r>
              <a:rPr b="0" spc="-5" dirty="0">
                <a:latin typeface="Times New Roman"/>
                <a:cs typeface="Times New Roman"/>
              </a:rPr>
              <a:t>tco</a:t>
            </a:r>
            <a:r>
              <a:rPr b="0" spc="-20" dirty="0">
                <a:latin typeface="Times New Roman"/>
                <a:cs typeface="Times New Roman"/>
              </a:rPr>
              <a:t>m</a:t>
            </a:r>
            <a:r>
              <a:rPr b="0" spc="-5" dirty="0">
                <a:latin typeface="Times New Roman"/>
                <a:cs typeface="Times New Roman"/>
              </a:rPr>
              <a:t>e</a:t>
            </a:r>
            <a:r>
              <a:rPr b="0" spc="10" dirty="0">
                <a:latin typeface="Times New Roman"/>
                <a:cs typeface="Times New Roman"/>
              </a:rPr>
              <a:t>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b="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wh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b="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tco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 c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ot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edicted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b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rtai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spc="-180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bef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re</a:t>
            </a:r>
            <a:r>
              <a:rPr b="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b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exper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ent is r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5334000"/>
            <a:ext cx="133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b="1" spc="5" dirty="0" smtClean="0">
                <a:latin typeface="Gabriola"/>
                <a:cs typeface="Gabriola"/>
              </a:rPr>
              <a:t>T</a:t>
            </a:r>
            <a:r>
              <a:rPr lang="en-GB" b="1" spc="-5" dirty="0" smtClean="0">
                <a:latin typeface="Gabriola"/>
                <a:cs typeface="Gabriola"/>
              </a:rPr>
              <a:t>h</a:t>
            </a:r>
            <a:r>
              <a:rPr lang="en-GB" b="1" spc="10" dirty="0" smtClean="0">
                <a:latin typeface="Gabriola"/>
                <a:cs typeface="Gabriola"/>
              </a:rPr>
              <a:t>e</a:t>
            </a:r>
            <a:r>
              <a:rPr lang="en-GB" b="1" spc="-50" dirty="0" smtClean="0">
                <a:latin typeface="Gabriola"/>
                <a:cs typeface="Gabriola"/>
              </a:rPr>
              <a:t> </a:t>
            </a:r>
            <a:r>
              <a:rPr lang="en-GB" b="1" spc="10" dirty="0" smtClean="0">
                <a:latin typeface="Gabriola"/>
                <a:cs typeface="Gabriola"/>
              </a:rPr>
              <a:t>r</a:t>
            </a:r>
            <a:r>
              <a:rPr lang="en-GB" b="1" spc="5" dirty="0" smtClean="0">
                <a:latin typeface="Gabriola"/>
                <a:cs typeface="Gabriola"/>
              </a:rPr>
              <a:t>oll</a:t>
            </a:r>
            <a:r>
              <a:rPr lang="en-GB" b="1" spc="-55" dirty="0" smtClean="0">
                <a:latin typeface="Gabriola"/>
                <a:cs typeface="Gabriola"/>
              </a:rPr>
              <a:t> </a:t>
            </a:r>
            <a:r>
              <a:rPr lang="en-GB" b="1" spc="10" dirty="0" smtClean="0">
                <a:latin typeface="Gabriola"/>
                <a:cs typeface="Gabriola"/>
              </a:rPr>
              <a:t>of</a:t>
            </a:r>
            <a:r>
              <a:rPr lang="en-GB" b="1" spc="-30" dirty="0" smtClean="0">
                <a:latin typeface="Gabriola"/>
                <a:cs typeface="Gabriola"/>
              </a:rPr>
              <a:t> </a:t>
            </a:r>
            <a:r>
              <a:rPr lang="en-GB" b="1" spc="10" dirty="0" smtClean="0">
                <a:latin typeface="Gabriola"/>
                <a:cs typeface="Gabriola"/>
              </a:rPr>
              <a:t>a</a:t>
            </a:r>
            <a:r>
              <a:rPr lang="en-GB" b="1" spc="-15" dirty="0" smtClean="0">
                <a:latin typeface="Gabriola"/>
                <a:cs typeface="Gabriola"/>
              </a:rPr>
              <a:t> </a:t>
            </a:r>
            <a:r>
              <a:rPr lang="en-GB" b="1" spc="5" dirty="0" smtClean="0">
                <a:latin typeface="Gabriola"/>
                <a:cs typeface="Gabriola"/>
              </a:rPr>
              <a:t>d</a:t>
            </a:r>
            <a:r>
              <a:rPr lang="en-GB" b="1" spc="10" dirty="0" smtClean="0">
                <a:latin typeface="Gabriola"/>
                <a:cs typeface="Gabriola"/>
              </a:rPr>
              <a:t>i</a:t>
            </a:r>
            <a:r>
              <a:rPr lang="en-GB" b="1" spc="-5" dirty="0" smtClean="0">
                <a:latin typeface="Gabriola"/>
                <a:cs typeface="Gabriola"/>
              </a:rPr>
              <a:t>c</a:t>
            </a:r>
            <a:r>
              <a:rPr lang="en-GB" b="1" spc="10" dirty="0" smtClean="0">
                <a:latin typeface="Gabriola"/>
                <a:cs typeface="Gabriola"/>
              </a:rPr>
              <a:t>e</a:t>
            </a:r>
            <a:endParaRPr lang="en-GB" dirty="0">
              <a:latin typeface="Gabriola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85" y="175548"/>
            <a:ext cx="7945628" cy="492443"/>
          </a:xfrm>
        </p:spPr>
        <p:txBody>
          <a:bodyPr/>
          <a:lstStyle/>
          <a:p>
            <a:r>
              <a:rPr lang="en-US" dirty="0" smtClean="0"/>
              <a:t>Tree diagram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990600"/>
            <a:ext cx="8529319" cy="861774"/>
          </a:xfrm>
        </p:spPr>
        <p:txBody>
          <a:bodyPr/>
          <a:lstStyle/>
          <a:p>
            <a:r>
              <a:rPr lang="en-US" dirty="0" smtClean="0"/>
              <a:t>HW: 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2/9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350263" y="1661160"/>
            <a:ext cx="1142238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0608" y="2325623"/>
            <a:ext cx="1572006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7267" y="3416808"/>
            <a:ext cx="2030730" cy="787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8525510" cy="331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mple 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ce</a:t>
            </a:r>
            <a:r>
              <a:rPr sz="2800" b="1" spc="-1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Set of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ALL</a:t>
            </a:r>
            <a:r>
              <a:rPr sz="2800" spc="-9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le ou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 of a rand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 e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buFont typeface="Arial"/>
              <a:buChar char="•"/>
              <a:tabLst>
                <a:tab pos="355600" algn="l"/>
                <a:tab pos="748665" algn="l"/>
                <a:tab pos="1911350" algn="l"/>
                <a:tab pos="2857500" algn="l"/>
                <a:tab pos="3254375" algn="l"/>
                <a:tab pos="4518025" algn="l"/>
                <a:tab pos="4893945" algn="l"/>
                <a:tab pos="5250180" algn="l"/>
                <a:tab pos="6535420" algn="l"/>
                <a:tab pos="6990080" algn="l"/>
                <a:tab pos="7305675" algn="l"/>
                <a:tab pos="8214359" algn="l"/>
              </a:tabLst>
            </a:pPr>
            <a:r>
              <a:rPr sz="2800" spc="-5" dirty="0">
                <a:latin typeface="Times New Roman"/>
                <a:cs typeface="Times New Roman"/>
              </a:rPr>
              <a:t>A	sa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space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di</a:t>
            </a:r>
            <a:r>
              <a:rPr sz="2800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cr</a:t>
            </a:r>
            <a:r>
              <a:rPr sz="2800" spc="-1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te</a:t>
            </a:r>
            <a:r>
              <a:rPr sz="280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cons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cou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table in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ite set of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870"/>
              </a:spcBef>
              <a:buFont typeface="Arial"/>
              <a:buChar char="•"/>
              <a:tabLst>
                <a:tab pos="355600" algn="l"/>
                <a:tab pos="1884680" algn="l"/>
                <a:tab pos="2816860" algn="l"/>
                <a:tab pos="3201035" algn="l"/>
                <a:tab pos="4911090" algn="l"/>
                <a:tab pos="5273675" algn="l"/>
                <a:tab pos="5615940" algn="l"/>
                <a:tab pos="6945630" algn="l"/>
                <a:tab pos="7426959" algn="l"/>
              </a:tabLst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con</a:t>
            </a:r>
            <a:r>
              <a:rPr sz="2800" dirty="0">
                <a:solidFill>
                  <a:srgbClr val="1F487C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rgbClr val="1F487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us</a:t>
            </a:r>
            <a:r>
              <a:rPr sz="280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ains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>
                <a:latin typeface="Times New Roman"/>
                <a:cs typeface="Times New Roman"/>
              </a:rPr>
              <a:t>i</a:t>
            </a:r>
            <a:r>
              <a:rPr sz="2800">
                <a:latin typeface="Times New Roman"/>
                <a:cs typeface="Times New Roman"/>
              </a:rPr>
              <a:t>n</a:t>
            </a:r>
            <a:r>
              <a:rPr sz="2800" spc="-5">
                <a:latin typeface="Times New Roman"/>
                <a:cs typeface="Times New Roman"/>
              </a:rPr>
              <a:t>terval </a:t>
            </a:r>
            <a:r>
              <a:rPr sz="2800" spc="-5" smtClean="0">
                <a:latin typeface="Times New Roman"/>
                <a:cs typeface="Times New Roman"/>
              </a:rPr>
              <a:t>(eit</a:t>
            </a:r>
            <a:r>
              <a:rPr sz="2800" smtClean="0">
                <a:latin typeface="Times New Roman"/>
                <a:cs typeface="Times New Roman"/>
              </a:rPr>
              <a:t>h</a:t>
            </a:r>
            <a:r>
              <a:rPr sz="2800" spc="-5" smtClean="0">
                <a:latin typeface="Times New Roman"/>
                <a:cs typeface="Times New Roman"/>
              </a:rPr>
              <a:t>er 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ite or 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ite)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 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ber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04788"/>
            <a:ext cx="9144000" cy="553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spc="-5" dirty="0"/>
              <a:t>Sampl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Spac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(</a:t>
            </a:r>
            <a:r>
              <a:rPr spc="-5" dirty="0"/>
              <a:t>3/9</a:t>
            </a:r>
            <a:r>
              <a:rPr dirty="0"/>
              <a:t>)</a:t>
            </a:r>
          </a:p>
        </p:txBody>
      </p:sp>
      <p:sp>
        <p:nvSpPr>
          <p:cNvPr id="5" name="object 5"/>
          <p:cNvSpPr/>
          <p:nvPr/>
        </p:nvSpPr>
        <p:spPr>
          <a:xfrm>
            <a:off x="1350263" y="1661160"/>
            <a:ext cx="1142238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56995"/>
            <a:ext cx="8237855" cy="1105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mple 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2800" b="1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800" b="1" spc="-5">
                <a:solidFill>
                  <a:srgbClr val="1F487C"/>
                </a:solidFill>
                <a:latin typeface="Times New Roman"/>
                <a:cs typeface="Times New Roman"/>
              </a:rPr>
              <a:t>ce</a:t>
            </a:r>
            <a:r>
              <a:rPr sz="2800" b="1" spc="-1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10" smtClean="0">
                <a:solidFill>
                  <a:srgbClr val="1F487C"/>
                </a:solidFill>
                <a:latin typeface="Times New Roman"/>
                <a:cs typeface="Times New Roman"/>
              </a:rPr>
              <a:t>(</a:t>
            </a:r>
            <a:r>
              <a:rPr lang="en-GB" sz="2800" spc="-5" dirty="0" smtClean="0">
                <a:solidFill>
                  <a:srgbClr val="1F487C"/>
                </a:solidFill>
                <a:latin typeface="Cambria Math"/>
                <a:cs typeface="Cambria Math"/>
              </a:rPr>
              <a:t>S</a:t>
            </a:r>
            <a:r>
              <a:rPr lang="en-US" sz="2800" spc="-5" dirty="0" smtClean="0">
                <a:solidFill>
                  <a:srgbClr val="1F487C"/>
                </a:solidFill>
                <a:latin typeface="Cambria Math"/>
                <a:cs typeface="Cambria Math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Set of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ALL</a:t>
            </a:r>
            <a:r>
              <a:rPr sz="2800" spc="-9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le ou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 of a rand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 e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995" y="4756070"/>
            <a:ext cx="15386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Gabriola"/>
                <a:cs typeface="Gabriola"/>
              </a:rPr>
              <a:t>T</a:t>
            </a:r>
            <a:r>
              <a:rPr sz="2400" b="1" dirty="0">
                <a:latin typeface="Gabriola"/>
                <a:cs typeface="Gabriola"/>
              </a:rPr>
              <a:t>h</a:t>
            </a:r>
            <a:r>
              <a:rPr sz="2400" b="1" spc="10" dirty="0">
                <a:latin typeface="Gabriola"/>
                <a:cs typeface="Gabriola"/>
              </a:rPr>
              <a:t>e</a:t>
            </a:r>
            <a:r>
              <a:rPr sz="2400" b="1" spc="-50" dirty="0">
                <a:latin typeface="Gabriola"/>
                <a:cs typeface="Gabriola"/>
              </a:rPr>
              <a:t> </a:t>
            </a:r>
            <a:r>
              <a:rPr sz="2400" b="1" spc="15" dirty="0">
                <a:latin typeface="Gabriola"/>
                <a:cs typeface="Gabriola"/>
              </a:rPr>
              <a:t>ro</a:t>
            </a:r>
            <a:r>
              <a:rPr sz="2400" b="1" spc="-5" dirty="0">
                <a:latin typeface="Gabriola"/>
                <a:cs typeface="Gabriola"/>
              </a:rPr>
              <a:t>l</a:t>
            </a:r>
            <a:r>
              <a:rPr sz="2400" b="1" spc="5" dirty="0">
                <a:latin typeface="Gabriola"/>
                <a:cs typeface="Gabriola"/>
              </a:rPr>
              <a:t>l</a:t>
            </a:r>
            <a:r>
              <a:rPr sz="2400" b="1" spc="-35" dirty="0">
                <a:latin typeface="Gabriola"/>
                <a:cs typeface="Gabriola"/>
              </a:rPr>
              <a:t> </a:t>
            </a:r>
            <a:r>
              <a:rPr sz="2400" b="1" spc="10" dirty="0">
                <a:latin typeface="Gabriola"/>
                <a:cs typeface="Gabriola"/>
              </a:rPr>
              <a:t>of</a:t>
            </a:r>
            <a:r>
              <a:rPr sz="2400" b="1" spc="-25" dirty="0">
                <a:latin typeface="Gabriola"/>
                <a:cs typeface="Gabriola"/>
              </a:rPr>
              <a:t> </a:t>
            </a:r>
            <a:r>
              <a:rPr sz="2400" b="1" spc="15" dirty="0">
                <a:latin typeface="Gabriola"/>
                <a:cs typeface="Gabriola"/>
              </a:rPr>
              <a:t>a</a:t>
            </a:r>
            <a:r>
              <a:rPr sz="2400" b="1" spc="-25" dirty="0">
                <a:latin typeface="Gabriola"/>
                <a:cs typeface="Gabriola"/>
              </a:rPr>
              <a:t> </a:t>
            </a:r>
            <a:r>
              <a:rPr sz="2400" b="1" spc="5" dirty="0">
                <a:latin typeface="Gabriola"/>
                <a:cs typeface="Gabriola"/>
              </a:rPr>
              <a:t>dice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0811" y="2667000"/>
            <a:ext cx="2247900" cy="1965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5" dirty="0"/>
              <a:t>S11</a:t>
            </a:r>
            <a:r>
              <a:rPr dirty="0"/>
              <a:t>1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obability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St</a:t>
            </a:r>
            <a:r>
              <a:rPr spc="-15" dirty="0"/>
              <a:t>a</a:t>
            </a:r>
            <a:r>
              <a:rPr dirty="0"/>
              <a:t>ti</a:t>
            </a:r>
            <a:r>
              <a:rPr spc="-10" dirty="0"/>
              <a:t>s</a:t>
            </a:r>
            <a:r>
              <a:rPr dirty="0"/>
              <a:t>ti</a:t>
            </a:r>
            <a:r>
              <a:rPr spc="-5" dirty="0"/>
              <a:t>cs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78190" y="6478778"/>
            <a:ext cx="229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12753</TotalTime>
  <Words>2534</Words>
  <Application>Microsoft Office PowerPoint</Application>
  <PresentationFormat>On-screen Show (4:3)</PresentationFormat>
  <Paragraphs>556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BS111 Probability and Statistics</vt:lpstr>
      <vt:lpstr>Lectures References (1/2)</vt:lpstr>
      <vt:lpstr>Lectures References (2/2)</vt:lpstr>
      <vt:lpstr>Course Syllabus</vt:lpstr>
      <vt:lpstr>Chapter 1: Probability</vt:lpstr>
      <vt:lpstr>Sample Space (1/9)</vt:lpstr>
      <vt:lpstr>Sample Space (1/9)</vt:lpstr>
      <vt:lpstr>Sample Space (2/9)</vt:lpstr>
      <vt:lpstr>Sample Space (3/9)</vt:lpstr>
      <vt:lpstr>Sample Space (3/9)</vt:lpstr>
      <vt:lpstr>Sample Space (3/9)</vt:lpstr>
      <vt:lpstr>Sample Space (4/9)</vt:lpstr>
      <vt:lpstr>Sample Space (4/9)</vt:lpstr>
      <vt:lpstr>Sample Space (5/9)</vt:lpstr>
      <vt:lpstr>Sample Space (5/9)</vt:lpstr>
      <vt:lpstr>Sample Space (6/9)</vt:lpstr>
      <vt:lpstr>Sample Space (7/9)</vt:lpstr>
      <vt:lpstr>Sample Space (7/9)</vt:lpstr>
      <vt:lpstr>Sample Space (8/9)</vt:lpstr>
      <vt:lpstr>Sample Space (9/9)</vt:lpstr>
      <vt:lpstr>Events (1/19)</vt:lpstr>
      <vt:lpstr>Events (2/19)</vt:lpstr>
      <vt:lpstr>Events (3/19)</vt:lpstr>
      <vt:lpstr>Events (4/19)</vt:lpstr>
      <vt:lpstr>Events (5/19)</vt:lpstr>
      <vt:lpstr>Events (6/19)</vt:lpstr>
      <vt:lpstr>Events (6/19)</vt:lpstr>
      <vt:lpstr>Events (7/19)</vt:lpstr>
      <vt:lpstr>Events</vt:lpstr>
      <vt:lpstr>Events (6/19)</vt:lpstr>
      <vt:lpstr>Events</vt:lpstr>
      <vt:lpstr>Events (8/19)</vt:lpstr>
      <vt:lpstr>Events (9/19)</vt:lpstr>
      <vt:lpstr>Events (10/19)</vt:lpstr>
      <vt:lpstr>Events (12/19)</vt:lpstr>
      <vt:lpstr>Events (13/19)</vt:lpstr>
      <vt:lpstr>Events (13/19)</vt:lpstr>
      <vt:lpstr>PowerPoint Presentation</vt:lpstr>
      <vt:lpstr>PowerPoint Presentation</vt:lpstr>
      <vt:lpstr>PowerPoint Presentation</vt:lpstr>
      <vt:lpstr>PowerPoint Presentation</vt:lpstr>
      <vt:lpstr>Events (11/19)</vt:lpstr>
      <vt:lpstr>Additive Rules (3/13)</vt:lpstr>
      <vt:lpstr>Additive Rules (4/13)</vt:lpstr>
      <vt:lpstr>PowerPoint Presentation</vt:lpstr>
      <vt:lpstr>Events (18/19)</vt:lpstr>
      <vt:lpstr>Additive Rules (1/13)</vt:lpstr>
      <vt:lpstr>Additive Rules (2/13)</vt:lpstr>
      <vt:lpstr>Additive Rules (5/13)</vt:lpstr>
      <vt:lpstr>Additive Rules (6/13)</vt:lpstr>
      <vt:lpstr>Additive Rules (7/13)</vt:lpstr>
      <vt:lpstr>Additive Rules (7/13)</vt:lpstr>
      <vt:lpstr>Additive Rules (7/13)</vt:lpstr>
      <vt:lpstr>Additive Rules (7/13)</vt:lpstr>
      <vt:lpstr>Additive Rules (8/13)</vt:lpstr>
      <vt:lpstr>Additive Rules (8/13)</vt:lpstr>
      <vt:lpstr>Additive Rules (8/13)</vt:lpstr>
      <vt:lpstr>Example of Venn diagram</vt:lpstr>
      <vt:lpstr>PowerPoint Presentation</vt:lpstr>
      <vt:lpstr>De Morgan’s Laws</vt:lpstr>
      <vt:lpstr>De Morgan’s Laws</vt:lpstr>
      <vt:lpstr>De Morgan’s Laws</vt:lpstr>
      <vt:lpstr>De Morgan’s Laws</vt:lpstr>
      <vt:lpstr>De Morgan’s Laws</vt:lpstr>
      <vt:lpstr>De Morgan’s Laws</vt:lpstr>
      <vt:lpstr>De Morgan’s Laws</vt:lpstr>
      <vt:lpstr>De Morgan’s Laws</vt:lpstr>
      <vt:lpstr>Tree diagram</vt:lpstr>
      <vt:lpstr>Tree diagram</vt:lpstr>
      <vt:lpstr>Tree diagram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BU_ahagag</dc:title>
  <dc:creator>ahagag</dc:creator>
  <cp:lastModifiedBy>VELAR</cp:lastModifiedBy>
  <cp:revision>37</cp:revision>
  <dcterms:created xsi:type="dcterms:W3CDTF">2022-01-17T18:35:36Z</dcterms:created>
  <dcterms:modified xsi:type="dcterms:W3CDTF">2022-03-27T06:25:53Z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2022-01-17T00:00:00Z</vt:filetime>
  </property>
</Properties>
</file>