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63" r:id="rId3"/>
    <p:sldId id="264" r:id="rId4"/>
    <p:sldId id="265" r:id="rId5"/>
    <p:sldId id="266" r:id="rId6"/>
    <p:sldId id="267" r:id="rId7"/>
    <p:sldId id="268" r:id="rId8"/>
    <p:sldId id="428" r:id="rId9"/>
    <p:sldId id="429" r:id="rId10"/>
    <p:sldId id="447" r:id="rId11"/>
    <p:sldId id="448" r:id="rId12"/>
    <p:sldId id="450" r:id="rId13"/>
    <p:sldId id="452" r:id="rId14"/>
    <p:sldId id="458" r:id="rId15"/>
    <p:sldId id="460" r:id="rId16"/>
    <p:sldId id="461" r:id="rId17"/>
    <p:sldId id="476" r:id="rId18"/>
    <p:sldId id="478" r:id="rId19"/>
    <p:sldId id="479" r:id="rId20"/>
    <p:sldId id="466" r:id="rId21"/>
    <p:sldId id="467" r:id="rId22"/>
    <p:sldId id="468" r:id="rId23"/>
    <p:sldId id="469" r:id="rId24"/>
    <p:sldId id="470" r:id="rId25"/>
    <p:sldId id="472" r:id="rId26"/>
    <p:sldId id="482" r:id="rId27"/>
    <p:sldId id="483" r:id="rId28"/>
    <p:sldId id="486" r:id="rId29"/>
    <p:sldId id="490" r:id="rId30"/>
    <p:sldId id="491" r:id="rId31"/>
    <p:sldId id="493" r:id="rId32"/>
    <p:sldId id="496" r:id="rId33"/>
    <p:sldId id="501" r:id="rId34"/>
    <p:sldId id="505" r:id="rId35"/>
    <p:sldId id="506" r:id="rId36"/>
    <p:sldId id="509" r:id="rId37"/>
    <p:sldId id="510" r:id="rId38"/>
    <p:sldId id="511" r:id="rId39"/>
    <p:sldId id="513" r:id="rId40"/>
    <p:sldId id="51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99CC"/>
    <a:srgbClr val="66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5582" autoAdjust="0"/>
    <p:restoredTop sz="94689" autoAdjust="0"/>
  </p:normalViewPr>
  <p:slideViewPr>
    <p:cSldViewPr>
      <p:cViewPr varScale="1">
        <p:scale>
          <a:sx n="69" d="100"/>
          <a:sy n="69" d="100"/>
        </p:scale>
        <p:origin x="-186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07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970501-B620-4638-81D6-530E88D2FFD7}" type="datetimeFigureOut">
              <a:rPr lang="en-US" smtClean="0"/>
              <a:pPr/>
              <a:t>5/28/2018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1C3B8-706A-4F70-A795-D0EFF75F8096}" type="slidenum">
              <a:rPr lang="en-US" smtClean="0"/>
              <a:pPr/>
              <a:t>‹#›</a:t>
            </a:fld>
            <a:endParaRPr lang="en-US"/>
          </a:p>
        </p:txBody>
      </p:sp>
    </p:spTree>
    <p:extLst>
      <p:ext uri="{BB962C8B-B14F-4D97-AF65-F5344CB8AC3E}">
        <p14:creationId xmlns:p14="http://schemas.microsoft.com/office/powerpoint/2010/main" xmlns="" val="743538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57E0E7B-E3CE-42C0-B03B-BF912206E442}" type="datetimeFigureOut">
              <a:rPr lang="en-US" smtClean="0"/>
              <a:pPr/>
              <a:t>5/28/2018</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C8C424B2-0862-4A2C-AD96-CEABC630868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7E0E7B-E3CE-42C0-B03B-BF912206E442}" type="datetimeFigureOut">
              <a:rPr lang="en-US" smtClean="0"/>
              <a:pPr/>
              <a:t>5/28/2018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C424B2-0862-4A2C-AD96-CEABC630868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7E0E7B-E3CE-42C0-B03B-BF912206E442}" type="datetimeFigureOut">
              <a:rPr lang="en-US" smtClean="0"/>
              <a:pPr/>
              <a:t>5/28/2018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C424B2-0862-4A2C-AD96-CEABC630868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lvl1pPr algn="l">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295400"/>
            <a:ext cx="8305800" cy="51816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757E0E7B-E3CE-42C0-B03B-BF912206E442}" type="datetimeFigureOut">
              <a:rPr lang="en-US" smtClean="0"/>
              <a:pPr/>
              <a:t>5/28/2018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C424B2-0862-4A2C-AD96-CEABC630868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57E0E7B-E3CE-42C0-B03B-BF912206E442}" type="datetimeFigureOut">
              <a:rPr lang="en-US" smtClean="0"/>
              <a:pPr/>
              <a:t>5/28/2018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C424B2-0862-4A2C-AD96-CEABC630868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57E0E7B-E3CE-42C0-B03B-BF912206E442}" type="datetimeFigureOut">
              <a:rPr lang="en-US" smtClean="0"/>
              <a:pPr/>
              <a:t>5/28/2018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C424B2-0862-4A2C-AD96-CEABC630868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57E0E7B-E3CE-42C0-B03B-BF912206E442}" type="datetimeFigureOut">
              <a:rPr lang="en-US" smtClean="0"/>
              <a:pPr/>
              <a:t>5/28/2018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C424B2-0862-4A2C-AD96-CEABC630868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57E0E7B-E3CE-42C0-B03B-BF912206E442}" type="datetimeFigureOut">
              <a:rPr lang="en-US" smtClean="0"/>
              <a:pPr/>
              <a:t>5/28/2018</a:t>
            </a:fld>
            <a:endParaRPr lang="en-US" dirty="0"/>
          </a:p>
        </p:txBody>
      </p:sp>
      <p:sp>
        <p:nvSpPr>
          <p:cNvPr id="8" name="Slide Number Placeholder 7"/>
          <p:cNvSpPr>
            <a:spLocks noGrp="1"/>
          </p:cNvSpPr>
          <p:nvPr>
            <p:ph type="sldNum" sz="quarter" idx="11"/>
          </p:nvPr>
        </p:nvSpPr>
        <p:spPr/>
        <p:txBody>
          <a:bodyPr/>
          <a:lstStyle/>
          <a:p>
            <a:fld id="{C8C424B2-0862-4A2C-AD96-CEABC6308687}"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E0E7B-E3CE-42C0-B03B-BF912206E442}" type="datetimeFigureOut">
              <a:rPr lang="en-US" smtClean="0"/>
              <a:pPr/>
              <a:t>5/28/2018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C424B2-0862-4A2C-AD96-CEABC630868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57E0E7B-E3CE-42C0-B03B-BF912206E442}" type="datetimeFigureOut">
              <a:rPr lang="en-US" smtClean="0"/>
              <a:pPr/>
              <a:t>5/28/2018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C8C424B2-0862-4A2C-AD96-CEABC630868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57E0E7B-E3CE-42C0-B03B-BF912206E442}" type="datetimeFigureOut">
              <a:rPr lang="en-US" smtClean="0"/>
              <a:pPr/>
              <a:t>5/28/2018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C424B2-0862-4A2C-AD96-CEABC630868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57E0E7B-E3CE-42C0-B03B-BF912206E442}" type="datetimeFigureOut">
              <a:rPr lang="en-US" smtClean="0"/>
              <a:pPr/>
              <a:t>5/28/2018</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8C424B2-0862-4A2C-AD96-CEABC630868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Times New Roman" pitchFamily="18" charset="0"/>
          <a:ea typeface="+mj-ea"/>
          <a:cs typeface="Times New Roman" pitchFamily="18" charset="0"/>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Times New Roman" pitchFamily="18" charset="0"/>
          <a:ea typeface="+mn-ea"/>
          <a:cs typeface="Times New Roman" pitchFamily="18" charset="0"/>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Times New Roman" pitchFamily="18" charset="0"/>
          <a:ea typeface="+mn-ea"/>
          <a:cs typeface="Times New Roman" pitchFamily="18" charset="0"/>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Times New Roman" pitchFamily="18" charset="0"/>
          <a:ea typeface="+mn-ea"/>
          <a:cs typeface="Times New Roman" pitchFamily="18" charset="0"/>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Times New Roman" pitchFamily="18" charset="0"/>
          <a:ea typeface="+mn-ea"/>
          <a:cs typeface="Times New Roman" pitchFamily="18" charset="0"/>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Times New Roman" pitchFamily="18" charset="0"/>
          <a:ea typeface="+mn-ea"/>
          <a:cs typeface="Times New Roman" pitchFamily="18" charset="0"/>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Measurement</a:t>
            </a:r>
            <a:endParaRPr lang="en-US" dirty="0"/>
          </a:p>
        </p:txBody>
      </p:sp>
      <p:sp>
        <p:nvSpPr>
          <p:cNvPr id="3" name="Subtitle 2"/>
          <p:cNvSpPr>
            <a:spLocks noGrp="1"/>
          </p:cNvSpPr>
          <p:nvPr>
            <p:ph type="subTitle" idx="1"/>
          </p:nvPr>
        </p:nvSpPr>
        <p:spPr/>
        <p:txBody>
          <a:bodyPr/>
          <a:lstStyle/>
          <a:p>
            <a:r>
              <a:rPr lang="en-US" dirty="0" smtClean="0"/>
              <a:t>By Velar H. Elias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572000" y="5334000"/>
            <a:ext cx="2743200"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rgbClr val="66FF33"/>
                </a:solidFill>
              </a:rPr>
              <a:t>DC Ammeters (Shunt resistor)</a:t>
            </a:r>
            <a:endParaRPr lang="en-US" dirty="0">
              <a:solidFill>
                <a:srgbClr val="66FF33"/>
              </a:solidFill>
            </a:endParaRPr>
          </a:p>
        </p:txBody>
      </p:sp>
      <p:sp>
        <p:nvSpPr>
          <p:cNvPr id="3" name="Content Placeholder 2"/>
          <p:cNvSpPr>
            <a:spLocks noGrp="1"/>
          </p:cNvSpPr>
          <p:nvPr>
            <p:ph idx="1"/>
          </p:nvPr>
        </p:nvSpPr>
        <p:spPr/>
        <p:txBody>
          <a:bodyPr>
            <a:normAutofit fontScale="85000" lnSpcReduction="20000"/>
          </a:bodyPr>
          <a:lstStyle/>
          <a:p>
            <a:r>
              <a:rPr lang="en-US" dirty="0" smtClean="0"/>
              <a:t>Calculation of shunt resistance</a:t>
            </a:r>
          </a:p>
          <a:p>
            <a:pPr lvl="1"/>
            <a:r>
              <a:rPr lang="en-US" dirty="0" err="1" smtClean="0"/>
              <a:t>Rm</a:t>
            </a:r>
            <a:r>
              <a:rPr lang="en-US" dirty="0" smtClean="0"/>
              <a:t> = internal resistance of the movement (the coil)</a:t>
            </a:r>
          </a:p>
          <a:p>
            <a:pPr lvl="1"/>
            <a:r>
              <a:rPr lang="en-US" dirty="0" smtClean="0"/>
              <a:t>Rs=resistance of the shunt ?</a:t>
            </a:r>
          </a:p>
          <a:p>
            <a:pPr lvl="1"/>
            <a:r>
              <a:rPr lang="en-US" dirty="0" err="1" smtClean="0"/>
              <a:t>Im</a:t>
            </a:r>
            <a:r>
              <a:rPr lang="en-US" dirty="0" smtClean="0"/>
              <a:t>=full-scale deflection current of the movement</a:t>
            </a:r>
          </a:p>
          <a:p>
            <a:pPr lvl="1"/>
            <a:r>
              <a:rPr lang="en-US" dirty="0" smtClean="0"/>
              <a:t>Is=shunt current</a:t>
            </a:r>
          </a:p>
          <a:p>
            <a:pPr lvl="1"/>
            <a:r>
              <a:rPr lang="en-US" dirty="0" smtClean="0"/>
              <a:t>I = full-scale current of the ammeter including the shunt</a:t>
            </a:r>
          </a:p>
          <a:p>
            <a:endParaRPr lang="en-US" dirty="0" smtClean="0"/>
          </a:p>
          <a:p>
            <a:r>
              <a:rPr lang="en-US" sz="3800" b="1" i="1" dirty="0" err="1" smtClean="0">
                <a:solidFill>
                  <a:srgbClr val="FFFF00"/>
                </a:solidFill>
              </a:rPr>
              <a:t>V</a:t>
            </a:r>
            <a:r>
              <a:rPr lang="en-US" sz="3300" b="1" i="1" dirty="0" err="1" smtClean="0">
                <a:solidFill>
                  <a:srgbClr val="FFFF00"/>
                </a:solidFill>
              </a:rPr>
              <a:t>shunt</a:t>
            </a:r>
            <a:r>
              <a:rPr lang="en-US" sz="3800" b="1" i="1" dirty="0" smtClean="0">
                <a:solidFill>
                  <a:srgbClr val="FFFF00"/>
                </a:solidFill>
              </a:rPr>
              <a:t> =</a:t>
            </a:r>
            <a:r>
              <a:rPr lang="en-US" sz="3800" b="1" i="1" dirty="0" err="1" smtClean="0">
                <a:solidFill>
                  <a:srgbClr val="FFFF00"/>
                </a:solidFill>
              </a:rPr>
              <a:t>V</a:t>
            </a:r>
            <a:r>
              <a:rPr lang="en-US" sz="3300" b="1" i="1" dirty="0" err="1" smtClean="0">
                <a:solidFill>
                  <a:srgbClr val="FFFF00"/>
                </a:solidFill>
              </a:rPr>
              <a:t>movement</a:t>
            </a:r>
            <a:endParaRPr lang="en-US" sz="3800" b="1" i="1" dirty="0" smtClean="0">
              <a:solidFill>
                <a:srgbClr val="FFFF00"/>
              </a:solidFill>
            </a:endParaRPr>
          </a:p>
          <a:p>
            <a:r>
              <a:rPr lang="en-US" sz="3800" b="1" i="1" dirty="0" err="1" smtClean="0">
                <a:solidFill>
                  <a:srgbClr val="FFFF00"/>
                </a:solidFill>
              </a:rPr>
              <a:t>IsRs</a:t>
            </a:r>
            <a:r>
              <a:rPr lang="en-US" sz="3800" b="1" i="1" dirty="0" smtClean="0">
                <a:solidFill>
                  <a:srgbClr val="FFFF00"/>
                </a:solidFill>
              </a:rPr>
              <a:t>=</a:t>
            </a:r>
            <a:r>
              <a:rPr lang="en-US" sz="3800" b="1" i="1" dirty="0" err="1" smtClean="0">
                <a:solidFill>
                  <a:srgbClr val="FFFF00"/>
                </a:solidFill>
              </a:rPr>
              <a:t>I</a:t>
            </a:r>
            <a:r>
              <a:rPr lang="en-US" sz="3300" b="1" i="1" dirty="0" err="1" smtClean="0">
                <a:solidFill>
                  <a:srgbClr val="FFFF00"/>
                </a:solidFill>
              </a:rPr>
              <a:t>m</a:t>
            </a:r>
            <a:r>
              <a:rPr lang="en-US" sz="3800" b="1" i="1" dirty="0" err="1" smtClean="0">
                <a:solidFill>
                  <a:srgbClr val="FFFF00"/>
                </a:solidFill>
              </a:rPr>
              <a:t>R</a:t>
            </a:r>
            <a:r>
              <a:rPr lang="en-US" sz="3300" b="1" i="1" dirty="0" err="1" smtClean="0">
                <a:solidFill>
                  <a:srgbClr val="FFFF00"/>
                </a:solidFill>
              </a:rPr>
              <a:t>m</a:t>
            </a:r>
            <a:endParaRPr lang="en-US" sz="3800" b="1" i="1" dirty="0" smtClean="0">
              <a:solidFill>
                <a:srgbClr val="FFFF00"/>
              </a:solidFill>
            </a:endParaRPr>
          </a:p>
          <a:p>
            <a:endParaRPr lang="en-US" dirty="0" smtClean="0"/>
          </a:p>
          <a:p>
            <a:r>
              <a:rPr lang="en-US" dirty="0" smtClean="0"/>
              <a:t>Since </a:t>
            </a:r>
            <a:r>
              <a:rPr lang="en-US" sz="3800" b="1" i="1" dirty="0" smtClean="0">
                <a:solidFill>
                  <a:srgbClr val="FFFF00"/>
                </a:solidFill>
              </a:rPr>
              <a:t>Is=I-</a:t>
            </a:r>
            <a:r>
              <a:rPr lang="en-US" sz="3800" b="1" i="1" dirty="0" err="1" smtClean="0">
                <a:solidFill>
                  <a:srgbClr val="FFFF00"/>
                </a:solidFill>
              </a:rPr>
              <a:t>I</a:t>
            </a:r>
            <a:r>
              <a:rPr lang="en-US" sz="3300" b="1" i="1" dirty="0" err="1" smtClean="0">
                <a:solidFill>
                  <a:srgbClr val="FFFF00"/>
                </a:solidFill>
              </a:rPr>
              <a:t>m</a:t>
            </a:r>
            <a:endParaRPr lang="en-US" b="1" i="1" dirty="0" smtClean="0">
              <a:solidFill>
                <a:srgbClr val="FFFF00"/>
              </a:solidFill>
            </a:endParaRPr>
          </a:p>
          <a:p>
            <a:endParaRPr lang="en-US" dirty="0" smtClean="0"/>
          </a:p>
          <a:p>
            <a:r>
              <a:rPr lang="en-US" dirty="0" smtClean="0"/>
              <a:t>-</a:t>
            </a: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Rectangle 3"/>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2"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943600" y="3733800"/>
            <a:ext cx="2266950" cy="1200150"/>
          </a:xfrm>
          <a:prstGeom prst="rect">
            <a:avLst/>
          </a:prstGeom>
          <a:noFill/>
        </p:spPr>
      </p:pic>
      <p:sp>
        <p:nvSpPr>
          <p:cNvPr id="2054" name="Rectangle 6"/>
          <p:cNvSpPr>
            <a:spLocks noChangeArrowheads="1"/>
          </p:cNvSpPr>
          <p:nvPr/>
        </p:nvSpPr>
        <p:spPr bwMode="auto">
          <a:xfrm>
            <a:off x="0" y="1657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724400" y="5410200"/>
            <a:ext cx="2371725" cy="1200150"/>
          </a:xfrm>
          <a:prstGeom prst="rect">
            <a:avLst/>
          </a:prstGeom>
          <a:noFill/>
        </p:spPr>
      </p:pic>
      <p:sp>
        <p:nvSpPr>
          <p:cNvPr id="2057" name="Rectangle 9"/>
          <p:cNvSpPr>
            <a:spLocks noChangeArrowheads="1"/>
          </p:cNvSpPr>
          <p:nvPr/>
        </p:nvSpPr>
        <p:spPr bwMode="auto">
          <a:xfrm>
            <a:off x="0" y="1657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ight Arrow 12"/>
          <p:cNvSpPr/>
          <p:nvPr/>
        </p:nvSpPr>
        <p:spPr>
          <a:xfrm>
            <a:off x="1752600" y="6019800"/>
            <a:ext cx="16764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ight Arrow 13"/>
          <p:cNvSpPr/>
          <p:nvPr/>
        </p:nvSpPr>
        <p:spPr>
          <a:xfrm>
            <a:off x="3505200" y="4267200"/>
            <a:ext cx="16764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FF33"/>
                </a:solidFill>
              </a:rPr>
              <a:t>DC Ammeters (</a:t>
            </a:r>
            <a:r>
              <a:rPr lang="en-US" dirty="0" err="1" smtClean="0">
                <a:solidFill>
                  <a:srgbClr val="66FF33"/>
                </a:solidFill>
              </a:rPr>
              <a:t>Ayrton</a:t>
            </a:r>
            <a:r>
              <a:rPr lang="en-US" dirty="0" smtClean="0">
                <a:solidFill>
                  <a:srgbClr val="66FF33"/>
                </a:solidFill>
              </a:rPr>
              <a:t> Shunt)</a:t>
            </a:r>
            <a:endParaRPr lang="en-US" dirty="0">
              <a:solidFill>
                <a:srgbClr val="66FF33"/>
              </a:solidFill>
            </a:endParaRPr>
          </a:p>
        </p:txBody>
      </p:sp>
      <p:sp>
        <p:nvSpPr>
          <p:cNvPr id="3" name="Content Placeholder 2"/>
          <p:cNvSpPr>
            <a:spLocks noGrp="1"/>
          </p:cNvSpPr>
          <p:nvPr>
            <p:ph idx="1"/>
          </p:nvPr>
        </p:nvSpPr>
        <p:spPr>
          <a:xfrm>
            <a:off x="457200" y="1295400"/>
            <a:ext cx="8305800" cy="1524000"/>
          </a:xfrm>
        </p:spPr>
        <p:txBody>
          <a:bodyPr>
            <a:normAutofit fontScale="92500"/>
          </a:bodyPr>
          <a:lstStyle/>
          <a:p>
            <a:r>
              <a:rPr lang="en-US" dirty="0" smtClean="0"/>
              <a:t>The current range of the DC ammeter may be extended by a number of shunts, selected by a </a:t>
            </a:r>
            <a:r>
              <a:rPr lang="en-US" i="1" dirty="0" smtClean="0"/>
              <a:t>Range Switch</a:t>
            </a:r>
            <a:r>
              <a:rPr lang="en-US" dirty="0" smtClean="0"/>
              <a:t>. Such a meter called a </a:t>
            </a:r>
            <a:r>
              <a:rPr lang="en-US" i="1" dirty="0" err="1" smtClean="0">
                <a:solidFill>
                  <a:srgbClr val="FFFF00"/>
                </a:solidFill>
              </a:rPr>
              <a:t>Multirange</a:t>
            </a:r>
            <a:r>
              <a:rPr lang="en-US" i="1" dirty="0" smtClean="0">
                <a:solidFill>
                  <a:srgbClr val="FFFF00"/>
                </a:solidFill>
              </a:rPr>
              <a:t> Ammeter</a:t>
            </a:r>
            <a:r>
              <a:rPr lang="en-US" dirty="0" smtClean="0"/>
              <a:t>. </a:t>
            </a:r>
            <a:endParaRPr lang="en-US" dirty="0"/>
          </a:p>
        </p:txBody>
      </p:sp>
      <p:pic>
        <p:nvPicPr>
          <p:cNvPr id="208898" name="Picture 2"/>
          <p:cNvPicPr>
            <a:picLocks noChangeAspect="1" noChangeArrowheads="1"/>
          </p:cNvPicPr>
          <p:nvPr/>
        </p:nvPicPr>
        <p:blipFill>
          <a:blip r:embed="rId2"/>
          <a:srcRect l="26190" t="42857" r="20238" b="32967"/>
          <a:stretch>
            <a:fillRect/>
          </a:stretch>
        </p:blipFill>
        <p:spPr bwMode="auto">
          <a:xfrm>
            <a:off x="304800" y="3429000"/>
            <a:ext cx="4520045" cy="2743200"/>
          </a:xfrm>
          <a:prstGeom prst="rect">
            <a:avLst/>
          </a:prstGeom>
          <a:noFill/>
          <a:ln w="9525">
            <a:noFill/>
            <a:miter lim="800000"/>
            <a:headEnd/>
            <a:tailEnd/>
          </a:ln>
          <a:effectLst/>
        </p:spPr>
      </p:pic>
      <p:pic>
        <p:nvPicPr>
          <p:cNvPr id="208899" name="Picture 3"/>
          <p:cNvPicPr>
            <a:picLocks noChangeAspect="1" noChangeArrowheads="1"/>
          </p:cNvPicPr>
          <p:nvPr/>
        </p:nvPicPr>
        <p:blipFill>
          <a:blip r:embed="rId3"/>
          <a:srcRect l="25000" t="41209" r="22619" b="25824"/>
          <a:stretch>
            <a:fillRect/>
          </a:stretch>
        </p:blipFill>
        <p:spPr bwMode="auto">
          <a:xfrm>
            <a:off x="4851400" y="2971800"/>
            <a:ext cx="391160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66FF33"/>
                </a:solidFill>
              </a:rPr>
              <a:t>DC Voltmeter (Multiplier Resistor)</a:t>
            </a:r>
            <a:endParaRPr lang="en-US" dirty="0">
              <a:solidFill>
                <a:srgbClr val="66FF33"/>
              </a:solidFill>
            </a:endParaRPr>
          </a:p>
        </p:txBody>
      </p:sp>
      <p:sp>
        <p:nvSpPr>
          <p:cNvPr id="3" name="Content Placeholder 2"/>
          <p:cNvSpPr>
            <a:spLocks noGrp="1"/>
          </p:cNvSpPr>
          <p:nvPr>
            <p:ph idx="1"/>
          </p:nvPr>
        </p:nvSpPr>
        <p:spPr>
          <a:xfrm>
            <a:off x="457200" y="1295400"/>
            <a:ext cx="8305800" cy="3581400"/>
          </a:xfrm>
        </p:spPr>
        <p:txBody>
          <a:bodyPr>
            <a:normAutofit lnSpcReduction="10000"/>
          </a:bodyPr>
          <a:lstStyle/>
          <a:p>
            <a:r>
              <a:rPr lang="en-US" dirty="0" smtClean="0"/>
              <a:t>The addition of a series resistor, or </a:t>
            </a:r>
            <a:r>
              <a:rPr lang="en-US" i="1" dirty="0" smtClean="0">
                <a:solidFill>
                  <a:srgbClr val="FFFF00"/>
                </a:solidFill>
              </a:rPr>
              <a:t>multiplier</a:t>
            </a:r>
            <a:r>
              <a:rPr lang="en-US" dirty="0" smtClean="0"/>
              <a:t>. Convert the basic </a:t>
            </a:r>
            <a:r>
              <a:rPr lang="en-US" dirty="0" err="1" smtClean="0"/>
              <a:t>d’Arsonval</a:t>
            </a:r>
            <a:r>
              <a:rPr lang="en-US" dirty="0" smtClean="0"/>
              <a:t> movement into a DC </a:t>
            </a:r>
            <a:r>
              <a:rPr lang="en-US" i="1" dirty="0" smtClean="0">
                <a:solidFill>
                  <a:srgbClr val="FFFF00"/>
                </a:solidFill>
              </a:rPr>
              <a:t>voltmeter. </a:t>
            </a:r>
            <a:r>
              <a:rPr lang="en-US" dirty="0" smtClean="0"/>
              <a:t>The </a:t>
            </a:r>
            <a:r>
              <a:rPr lang="en-US" dirty="0" err="1" smtClean="0"/>
              <a:t>multimeter</a:t>
            </a:r>
            <a:r>
              <a:rPr lang="en-US" dirty="0" smtClean="0"/>
              <a:t> limits the current through the movement so as not to exceed the value of the full-scale deflection current (</a:t>
            </a:r>
            <a:r>
              <a:rPr lang="en-US" i="1" dirty="0" err="1" smtClean="0">
                <a:solidFill>
                  <a:srgbClr val="FFFF00"/>
                </a:solidFill>
              </a:rPr>
              <a:t>I</a:t>
            </a:r>
            <a:r>
              <a:rPr lang="en-US" sz="2400" i="1" dirty="0" err="1" smtClean="0">
                <a:solidFill>
                  <a:srgbClr val="FFFF00"/>
                </a:solidFill>
              </a:rPr>
              <a:t>fsd</a:t>
            </a:r>
            <a:r>
              <a:rPr lang="en-US" dirty="0" smtClean="0"/>
              <a:t>).</a:t>
            </a:r>
          </a:p>
          <a:p>
            <a:endParaRPr lang="en-US" dirty="0" smtClean="0"/>
          </a:p>
          <a:p>
            <a:r>
              <a:rPr lang="en-US" sz="3600" i="1" dirty="0" smtClean="0">
                <a:solidFill>
                  <a:srgbClr val="FF99CC"/>
                </a:solidFill>
              </a:rPr>
              <a:t>V=</a:t>
            </a:r>
            <a:r>
              <a:rPr lang="en-US" sz="3600" i="1" dirty="0" err="1" smtClean="0">
                <a:solidFill>
                  <a:srgbClr val="FF99CC"/>
                </a:solidFill>
              </a:rPr>
              <a:t>Im</a:t>
            </a:r>
            <a:r>
              <a:rPr lang="en-US" sz="3600" i="1" dirty="0" smtClean="0">
                <a:solidFill>
                  <a:srgbClr val="FF99CC"/>
                </a:solidFill>
              </a:rPr>
              <a:t>(</a:t>
            </a:r>
            <a:r>
              <a:rPr lang="en-US" sz="3600" i="1" dirty="0" err="1" smtClean="0">
                <a:solidFill>
                  <a:srgbClr val="FF99CC"/>
                </a:solidFill>
              </a:rPr>
              <a:t>Rs+Rm</a:t>
            </a:r>
            <a:r>
              <a:rPr lang="en-US" sz="3600" i="1" dirty="0" smtClean="0">
                <a:solidFill>
                  <a:srgbClr val="FF99CC"/>
                </a:solidFill>
              </a:rPr>
              <a:t>)</a:t>
            </a:r>
          </a:p>
          <a:p>
            <a:endParaRPr lang="en-US" dirty="0" smtClean="0"/>
          </a:p>
          <a:p>
            <a:endParaRPr lang="en-US" dirty="0" smtClean="0"/>
          </a:p>
          <a:p>
            <a:pPr>
              <a:buNone/>
            </a:pPr>
            <a:endParaRPr lang="en-US" dirty="0" smtClean="0"/>
          </a:p>
        </p:txBody>
      </p:sp>
      <p:sp>
        <p:nvSpPr>
          <p:cNvPr id="2109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094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14400" y="5124450"/>
            <a:ext cx="3105150" cy="1200150"/>
          </a:xfrm>
          <a:prstGeom prst="rect">
            <a:avLst/>
          </a:prstGeom>
          <a:noFill/>
        </p:spPr>
      </p:pic>
      <p:sp>
        <p:nvSpPr>
          <p:cNvPr id="210947" name="Rectangle 3"/>
          <p:cNvSpPr>
            <a:spLocks noChangeArrowheads="1"/>
          </p:cNvSpPr>
          <p:nvPr/>
        </p:nvSpPr>
        <p:spPr bwMode="auto">
          <a:xfrm>
            <a:off x="0" y="1657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9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0948" name="Picture 4"/>
          <p:cNvPicPr>
            <a:picLocks noChangeAspect="1" noChangeArrowheads="1"/>
          </p:cNvPicPr>
          <p:nvPr/>
        </p:nvPicPr>
        <p:blipFill>
          <a:blip r:embed="rId3">
            <a:clrChange>
              <a:clrFrom>
                <a:srgbClr val="FFFFFF"/>
              </a:clrFrom>
              <a:clrTo>
                <a:srgbClr val="FFFFFF">
                  <a:alpha val="0"/>
                </a:srgbClr>
              </a:clrTo>
            </a:clrChange>
            <a:lum bright="70000" contrast="-70000"/>
          </a:blip>
          <a:srcRect/>
          <a:stretch>
            <a:fillRect/>
          </a:stretch>
        </p:blipFill>
        <p:spPr bwMode="auto">
          <a:xfrm>
            <a:off x="5486400" y="5048250"/>
            <a:ext cx="2809875" cy="1200150"/>
          </a:xfrm>
          <a:prstGeom prst="rect">
            <a:avLst/>
          </a:prstGeom>
          <a:noFill/>
        </p:spPr>
      </p:pic>
      <p:sp>
        <p:nvSpPr>
          <p:cNvPr id="210950" name="Rectangle 6"/>
          <p:cNvSpPr>
            <a:spLocks noChangeArrowheads="1"/>
          </p:cNvSpPr>
          <p:nvPr/>
        </p:nvSpPr>
        <p:spPr bwMode="auto">
          <a:xfrm>
            <a:off x="0" y="1657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FF33"/>
                </a:solidFill>
              </a:rPr>
              <a:t>Shunt type Ohmmeter</a:t>
            </a:r>
            <a:endParaRPr lang="en-US" dirty="0">
              <a:solidFill>
                <a:srgbClr val="66FF33"/>
              </a:solidFill>
            </a:endParaRPr>
          </a:p>
        </p:txBody>
      </p:sp>
      <p:pic>
        <p:nvPicPr>
          <p:cNvPr id="212994" name="Picture 2"/>
          <p:cNvPicPr>
            <a:picLocks noChangeAspect="1" noChangeArrowheads="1"/>
          </p:cNvPicPr>
          <p:nvPr/>
        </p:nvPicPr>
        <p:blipFill>
          <a:blip r:embed="rId2"/>
          <a:srcRect/>
          <a:stretch>
            <a:fillRect/>
          </a:stretch>
        </p:blipFill>
        <p:spPr bwMode="auto">
          <a:xfrm>
            <a:off x="658504" y="2209800"/>
            <a:ext cx="7952096"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FF33"/>
                </a:solidFill>
              </a:rPr>
              <a:t>AC Indicating Instruments</a:t>
            </a:r>
            <a:endParaRPr lang="en-US" dirty="0">
              <a:solidFill>
                <a:srgbClr val="66FF33"/>
              </a:solidFill>
            </a:endParaRPr>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dirty="0" err="1" smtClean="0"/>
              <a:t>d’Arsonval</a:t>
            </a:r>
            <a:r>
              <a:rPr lang="en-US" dirty="0" smtClean="0"/>
              <a:t> movement responds to the average or DC value of the current through the moving coil. If the movement current carries an AC with positive and negative half-cycles, the driving torque would be in one direction for the positive alternation and in the other direction for the negative alternation.</a:t>
            </a:r>
          </a:p>
          <a:p>
            <a:endParaRPr lang="en-US" dirty="0" smtClean="0"/>
          </a:p>
          <a:p>
            <a:r>
              <a:rPr lang="en-US" dirty="0" smtClean="0">
                <a:solidFill>
                  <a:srgbClr val="FFFF00"/>
                </a:solidFill>
              </a:rPr>
              <a:t>For very low frequency, the pointer would swing around the zero point on the meter scale. </a:t>
            </a:r>
          </a:p>
          <a:p>
            <a:r>
              <a:rPr lang="en-US" dirty="0" smtClean="0">
                <a:solidFill>
                  <a:srgbClr val="FFFF00"/>
                </a:solidFill>
              </a:rPr>
              <a:t>For high frequency, the inertia of the coil is so great that the pointer cannot follow the rapid reversals of the driving torque and hovers around the zero mark, vibrating slightly.</a:t>
            </a:r>
          </a:p>
          <a:p>
            <a:endParaRPr lang="en-US" dirty="0" smtClean="0"/>
          </a:p>
          <a:p>
            <a:r>
              <a:rPr lang="en-US" dirty="0" smtClean="0"/>
              <a:t>To measure AC on a </a:t>
            </a:r>
            <a:r>
              <a:rPr lang="en-US" dirty="0" err="1" smtClean="0"/>
              <a:t>d’Arsonval</a:t>
            </a:r>
            <a:r>
              <a:rPr lang="en-US" dirty="0" smtClean="0"/>
              <a:t> movement some means must be devised to obtain </a:t>
            </a:r>
            <a:r>
              <a:rPr lang="en-US" dirty="0" smtClean="0">
                <a:solidFill>
                  <a:srgbClr val="FF99CC"/>
                </a:solidFill>
              </a:rPr>
              <a:t>a unidirectional torque</a:t>
            </a:r>
            <a:r>
              <a:rPr lang="en-US" dirty="0" smtClean="0"/>
              <a:t>. First is </a:t>
            </a:r>
            <a:r>
              <a:rPr lang="en-US" dirty="0" smtClean="0">
                <a:solidFill>
                  <a:srgbClr val="66FF33"/>
                </a:solidFill>
              </a:rPr>
              <a:t>rectification</a:t>
            </a:r>
            <a:r>
              <a:rPr lang="en-US" dirty="0" smtClean="0"/>
              <a:t> of the AC, and second is using </a:t>
            </a:r>
            <a:r>
              <a:rPr lang="en-US" dirty="0" smtClean="0">
                <a:solidFill>
                  <a:srgbClr val="66FF33"/>
                </a:solidFill>
              </a:rPr>
              <a:t>heating effect </a:t>
            </a:r>
            <a:r>
              <a:rPr lang="en-US" dirty="0" smtClean="0"/>
              <a:t>of the AC to produce an indication of its magnitude.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FF33"/>
                </a:solidFill>
              </a:rPr>
              <a:t>Rectifier –Type instruments</a:t>
            </a:r>
            <a:endParaRPr lang="en-US" dirty="0">
              <a:solidFill>
                <a:srgbClr val="66FF33"/>
              </a:solidFill>
            </a:endParaRPr>
          </a:p>
        </p:txBody>
      </p:sp>
      <p:pic>
        <p:nvPicPr>
          <p:cNvPr id="221188" name="Picture 4" descr="http://highfields-arc.com/constructors/info/meterfiles/rectac.png"/>
          <p:cNvPicPr>
            <a:picLocks noChangeAspect="1" noChangeArrowheads="1"/>
          </p:cNvPicPr>
          <p:nvPr/>
        </p:nvPicPr>
        <p:blipFill>
          <a:blip r:embed="rId2"/>
          <a:srcRect/>
          <a:stretch>
            <a:fillRect/>
          </a:stretch>
        </p:blipFill>
        <p:spPr bwMode="auto">
          <a:xfrm>
            <a:off x="1104901" y="1175658"/>
            <a:ext cx="6667499" cy="532311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FF33"/>
                </a:solidFill>
              </a:rPr>
              <a:t>Rectifier –Type instruments</a:t>
            </a:r>
            <a:endParaRPr lang="en-US" dirty="0">
              <a:solidFill>
                <a:srgbClr val="66FF33"/>
              </a:solidFill>
            </a:endParaRPr>
          </a:p>
        </p:txBody>
      </p:sp>
      <p:sp>
        <p:nvSpPr>
          <p:cNvPr id="3" name="Content Placeholder 2"/>
          <p:cNvSpPr>
            <a:spLocks noGrp="1"/>
          </p:cNvSpPr>
          <p:nvPr>
            <p:ph idx="1"/>
          </p:nvPr>
        </p:nvSpPr>
        <p:spPr>
          <a:xfrm>
            <a:off x="457200" y="1295400"/>
            <a:ext cx="8305800" cy="2209800"/>
          </a:xfrm>
        </p:spPr>
        <p:txBody>
          <a:bodyPr>
            <a:normAutofit fontScale="85000" lnSpcReduction="20000"/>
          </a:bodyPr>
          <a:lstStyle/>
          <a:p>
            <a:r>
              <a:rPr lang="en-US" dirty="0" smtClean="0">
                <a:solidFill>
                  <a:srgbClr val="FFFF00"/>
                </a:solidFill>
              </a:rPr>
              <a:t>Because of the inertia of the moving coil, the meter steady deflection proportional to the </a:t>
            </a:r>
            <a:r>
              <a:rPr lang="en-US" dirty="0" smtClean="0"/>
              <a:t>average value of the current.</a:t>
            </a:r>
          </a:p>
          <a:p>
            <a:r>
              <a:rPr lang="en-US" dirty="0" smtClean="0">
                <a:solidFill>
                  <a:srgbClr val="FFFF00"/>
                </a:solidFill>
              </a:rPr>
              <a:t>Since alternating current and voltage are expressed in </a:t>
            </a:r>
            <a:r>
              <a:rPr lang="en-US" dirty="0" err="1" smtClean="0"/>
              <a:t>rms</a:t>
            </a:r>
            <a:r>
              <a:rPr lang="en-US" dirty="0" smtClean="0">
                <a:solidFill>
                  <a:srgbClr val="FFFF00"/>
                </a:solidFill>
              </a:rPr>
              <a:t> </a:t>
            </a:r>
            <a:r>
              <a:rPr lang="en-US" dirty="0" smtClean="0"/>
              <a:t>values</a:t>
            </a:r>
            <a:r>
              <a:rPr lang="en-US" dirty="0" smtClean="0">
                <a:solidFill>
                  <a:srgbClr val="FFFF00"/>
                </a:solidFill>
              </a:rPr>
              <a:t>, the meter scale must calibrated in terms of the </a:t>
            </a:r>
            <a:r>
              <a:rPr lang="en-US" dirty="0" err="1" smtClean="0"/>
              <a:t>rms</a:t>
            </a:r>
            <a:r>
              <a:rPr lang="en-US" dirty="0" smtClean="0">
                <a:solidFill>
                  <a:srgbClr val="FFFF00"/>
                </a:solidFill>
              </a:rPr>
              <a:t> </a:t>
            </a:r>
            <a:r>
              <a:rPr lang="en-US" dirty="0" smtClean="0"/>
              <a:t>value of a sinusoidal waveform</a:t>
            </a:r>
            <a:r>
              <a:rPr lang="en-US" dirty="0" smtClean="0">
                <a:solidFill>
                  <a:srgbClr val="FFFF00"/>
                </a:solidFill>
              </a:rPr>
              <a:t>.</a:t>
            </a:r>
          </a:p>
          <a:p>
            <a:endParaRPr lang="en-US" dirty="0"/>
          </a:p>
        </p:txBody>
      </p:sp>
      <p:pic>
        <p:nvPicPr>
          <p:cNvPr id="222213" name="Picture 5"/>
          <p:cNvPicPr>
            <a:picLocks noChangeAspect="1" noChangeArrowheads="1"/>
          </p:cNvPicPr>
          <p:nvPr/>
        </p:nvPicPr>
        <p:blipFill>
          <a:blip r:embed="rId2"/>
          <a:srcRect/>
          <a:stretch>
            <a:fillRect/>
          </a:stretch>
        </p:blipFill>
        <p:spPr bwMode="auto">
          <a:xfrm>
            <a:off x="1143000" y="3733800"/>
            <a:ext cx="6962498"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Typical </a:t>
            </a:r>
            <a:r>
              <a:rPr lang="en-US" dirty="0" err="1" smtClean="0">
                <a:solidFill>
                  <a:srgbClr val="FFFF00"/>
                </a:solidFill>
              </a:rPr>
              <a:t>Multimeter</a:t>
            </a:r>
            <a:r>
              <a:rPr lang="en-US" dirty="0" smtClean="0">
                <a:solidFill>
                  <a:srgbClr val="FFFF00"/>
                </a:solidFill>
              </a:rPr>
              <a:t> circuits</a:t>
            </a:r>
            <a:endParaRPr lang="en-US" dirty="0">
              <a:solidFill>
                <a:srgbClr val="FFFF00"/>
              </a:solidFill>
            </a:endParaRPr>
          </a:p>
        </p:txBody>
      </p:sp>
      <p:pic>
        <p:nvPicPr>
          <p:cNvPr id="1027" name="Picture 3"/>
          <p:cNvPicPr>
            <a:picLocks noChangeAspect="1" noChangeArrowheads="1"/>
          </p:cNvPicPr>
          <p:nvPr/>
        </p:nvPicPr>
        <p:blipFill>
          <a:blip r:embed="rId2"/>
          <a:srcRect l="23646" t="54167" r="49414" b="33333"/>
          <a:stretch>
            <a:fillRect/>
          </a:stretch>
        </p:blipFill>
        <p:spPr bwMode="auto">
          <a:xfrm>
            <a:off x="304800" y="4800600"/>
            <a:ext cx="3505200" cy="1219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l="23060" t="54167" r="49414" b="33333"/>
          <a:stretch>
            <a:fillRect/>
          </a:stretch>
        </p:blipFill>
        <p:spPr bwMode="auto">
          <a:xfrm>
            <a:off x="4876800" y="4800600"/>
            <a:ext cx="3581400" cy="1143000"/>
          </a:xfrm>
          <a:prstGeom prst="rect">
            <a:avLst/>
          </a:prstGeom>
          <a:noFill/>
          <a:ln w="9525">
            <a:noFill/>
            <a:miter lim="800000"/>
            <a:headEnd/>
            <a:tailEnd/>
          </a:ln>
          <a:effectLst/>
        </p:spPr>
      </p:pic>
      <p:sp>
        <p:nvSpPr>
          <p:cNvPr id="7" name="TextBox 6"/>
          <p:cNvSpPr txBox="1"/>
          <p:nvPr/>
        </p:nvSpPr>
        <p:spPr>
          <a:xfrm>
            <a:off x="1295400" y="6172200"/>
            <a:ext cx="1676400" cy="369332"/>
          </a:xfrm>
          <a:prstGeom prst="rect">
            <a:avLst/>
          </a:prstGeom>
          <a:noFill/>
        </p:spPr>
        <p:txBody>
          <a:bodyPr wrap="square" rtlCol="0">
            <a:spAutoFit/>
          </a:bodyPr>
          <a:lstStyle/>
          <a:p>
            <a:r>
              <a:rPr lang="en-US" dirty="0" smtClean="0"/>
              <a:t>Without D2</a:t>
            </a:r>
            <a:endParaRPr lang="en-US" dirty="0"/>
          </a:p>
        </p:txBody>
      </p:sp>
      <p:sp>
        <p:nvSpPr>
          <p:cNvPr id="8" name="TextBox 7"/>
          <p:cNvSpPr txBox="1"/>
          <p:nvPr/>
        </p:nvSpPr>
        <p:spPr>
          <a:xfrm>
            <a:off x="6248400" y="6107668"/>
            <a:ext cx="1676400" cy="369332"/>
          </a:xfrm>
          <a:prstGeom prst="rect">
            <a:avLst/>
          </a:prstGeom>
          <a:noFill/>
        </p:spPr>
        <p:txBody>
          <a:bodyPr wrap="square" rtlCol="0">
            <a:spAutoFit/>
          </a:bodyPr>
          <a:lstStyle/>
          <a:p>
            <a:r>
              <a:rPr lang="en-US" dirty="0" smtClean="0"/>
              <a:t>With D2</a:t>
            </a:r>
            <a:endParaRPr lang="en-US" dirty="0"/>
          </a:p>
        </p:txBody>
      </p:sp>
      <p:pic>
        <p:nvPicPr>
          <p:cNvPr id="1029" name="Picture 5"/>
          <p:cNvPicPr>
            <a:picLocks noChangeAspect="1" noChangeArrowheads="1"/>
          </p:cNvPicPr>
          <p:nvPr/>
        </p:nvPicPr>
        <p:blipFill>
          <a:blip r:embed="rId4"/>
          <a:srcRect/>
          <a:stretch>
            <a:fillRect/>
          </a:stretch>
        </p:blipFill>
        <p:spPr bwMode="auto">
          <a:xfrm>
            <a:off x="228600" y="1323975"/>
            <a:ext cx="8610600" cy="3248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Typical </a:t>
            </a:r>
            <a:r>
              <a:rPr lang="en-US" dirty="0" err="1" smtClean="0">
                <a:solidFill>
                  <a:srgbClr val="FFFF00"/>
                </a:solidFill>
              </a:rPr>
              <a:t>Multimeter</a:t>
            </a:r>
            <a:r>
              <a:rPr lang="en-US" dirty="0" smtClean="0">
                <a:solidFill>
                  <a:srgbClr val="FFFF00"/>
                </a:solidFill>
              </a:rPr>
              <a:t> circuits</a:t>
            </a:r>
            <a:endParaRPr lang="en-US" dirty="0"/>
          </a:p>
        </p:txBody>
      </p:sp>
      <p:sp>
        <p:nvSpPr>
          <p:cNvPr id="3" name="Content Placeholder 2"/>
          <p:cNvSpPr>
            <a:spLocks noGrp="1"/>
          </p:cNvSpPr>
          <p:nvPr>
            <p:ph idx="1"/>
          </p:nvPr>
        </p:nvSpPr>
        <p:spPr>
          <a:xfrm>
            <a:off x="457200" y="1295400"/>
            <a:ext cx="8305800" cy="5562600"/>
          </a:xfrm>
        </p:spPr>
        <p:txBody>
          <a:bodyPr>
            <a:normAutofit fontScale="92500" lnSpcReduction="10000"/>
          </a:bodyPr>
          <a:lstStyle/>
          <a:p>
            <a:r>
              <a:rPr lang="en-US" dirty="0" smtClean="0"/>
              <a:t>In the absence of diode D2, the negative half-cycle of the input voltage would apply a reverse voltage across diode D1, causing a small leakage current in the reverse direction. </a:t>
            </a:r>
            <a:r>
              <a:rPr lang="en-US" dirty="0" smtClean="0">
                <a:solidFill>
                  <a:srgbClr val="66FF33"/>
                </a:solidFill>
              </a:rPr>
              <a:t>The average value of the complete cycle would therefore be lower than it should be for half-wave rectification.</a:t>
            </a:r>
          </a:p>
          <a:p>
            <a:endParaRPr lang="en-US" dirty="0" smtClean="0"/>
          </a:p>
          <a:p>
            <a:r>
              <a:rPr lang="en-US" dirty="0" smtClean="0"/>
              <a:t>Diode D2, deals with this problem. On the negative half-cycle, D2 conducts heavily, and the current through the measuring circuit, which is now in the opposite direction, bypass the meter movement.</a:t>
            </a:r>
          </a:p>
          <a:p>
            <a:endParaRPr lang="en-US" dirty="0" smtClean="0"/>
          </a:p>
          <a:p>
            <a:r>
              <a:rPr lang="en-US" dirty="0" err="1" smtClean="0">
                <a:solidFill>
                  <a:srgbClr val="FFFF00"/>
                </a:solidFill>
              </a:rPr>
              <a:t>Vdc</a:t>
            </a:r>
            <a:r>
              <a:rPr lang="en-US" dirty="0" smtClean="0">
                <a:solidFill>
                  <a:srgbClr val="FFFF00"/>
                </a:solidFill>
              </a:rPr>
              <a:t> =0.45 </a:t>
            </a:r>
            <a:r>
              <a:rPr lang="en-US" dirty="0" err="1" smtClean="0">
                <a:solidFill>
                  <a:srgbClr val="FFFF00"/>
                </a:solidFill>
              </a:rPr>
              <a:t>Vrms</a:t>
            </a:r>
            <a:r>
              <a:rPr lang="en-US" dirty="0" smtClean="0">
                <a:solidFill>
                  <a:srgbClr val="FFFF00"/>
                </a:solidFill>
              </a:rPr>
              <a:t>  </a:t>
            </a:r>
            <a:r>
              <a:rPr lang="en-US" dirty="0" smtClean="0">
                <a:solidFill>
                  <a:srgbClr val="66FFFF"/>
                </a:solidFill>
              </a:rPr>
              <a:t>for half-wave rectification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Thermocouple Instruments</a:t>
            </a:r>
            <a:endParaRPr lang="en-US" dirty="0">
              <a:solidFill>
                <a:srgbClr val="FFFF00"/>
              </a:solidFill>
            </a:endParaRPr>
          </a:p>
        </p:txBody>
      </p:sp>
      <p:sp>
        <p:nvSpPr>
          <p:cNvPr id="3" name="Content Placeholder 2"/>
          <p:cNvSpPr>
            <a:spLocks noGrp="1"/>
          </p:cNvSpPr>
          <p:nvPr>
            <p:ph idx="1"/>
          </p:nvPr>
        </p:nvSpPr>
        <p:spPr/>
        <p:txBody>
          <a:bodyPr>
            <a:normAutofit fontScale="85000" lnSpcReduction="10000"/>
          </a:bodyPr>
          <a:lstStyle/>
          <a:p>
            <a:r>
              <a:rPr lang="en-US" dirty="0" smtClean="0"/>
              <a:t>These instruments can measure both AC and DC current.</a:t>
            </a:r>
          </a:p>
          <a:p>
            <a:r>
              <a:rPr lang="en-US" dirty="0" smtClean="0"/>
              <a:t>Thermocouple instruments operation is based on the action of the thermocouple element.</a:t>
            </a:r>
          </a:p>
          <a:p>
            <a:r>
              <a:rPr lang="en-US" dirty="0" smtClean="0"/>
              <a:t>When two dissimilar metals are mutually in contact, a voltage is generated at the junction of the dissimilar metals. And the voltage rises in proportional to the temperature of the junction.</a:t>
            </a:r>
          </a:p>
          <a:p>
            <a:r>
              <a:rPr lang="en-US" dirty="0" smtClean="0"/>
              <a:t>CE and DE and two dissimilar metals, joint at point E.</a:t>
            </a:r>
          </a:p>
          <a:p>
            <a:r>
              <a:rPr lang="en-US" dirty="0" smtClean="0"/>
              <a:t>The potential difference between C and D depend on the temperature of cold junction E.</a:t>
            </a:r>
          </a:p>
          <a:p>
            <a:r>
              <a:rPr lang="en-US" dirty="0" smtClean="0"/>
              <a:t>A rise in temperature causes an increase in the voltage.</a:t>
            </a:r>
          </a:p>
          <a:p>
            <a:r>
              <a:rPr lang="en-US" dirty="0" smtClean="0"/>
              <a:t>A, &amp; B are called hot junctions.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INTRODUCTION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4983163"/>
          </a:xfrm>
        </p:spPr>
        <p:txBody>
          <a:bodyPr/>
          <a:lstStyle/>
          <a:p>
            <a:pPr algn="just"/>
            <a:r>
              <a:rPr lang="en-US" b="1" dirty="0" smtClean="0">
                <a:solidFill>
                  <a:srgbClr val="FF0000"/>
                </a:solidFill>
              </a:rPr>
              <a:t>Measurement</a:t>
            </a:r>
            <a:r>
              <a:rPr lang="en-US" dirty="0" smtClean="0"/>
              <a:t>: </a:t>
            </a:r>
            <a:r>
              <a:rPr lang="en-US" b="1" dirty="0" smtClean="0"/>
              <a:t>measurement means, to monitor a process or a operation and using an instrument, express the parameter, quantity or a variable in terms of meaningful numbers.</a:t>
            </a:r>
          </a:p>
          <a:p>
            <a:pPr algn="just"/>
            <a:r>
              <a:rPr lang="en-US" dirty="0" smtClean="0"/>
              <a:t>Measurement of a given parameter or quantity is the act or result of a quantitative comparison between a predefined standard and an unknown quantity to be measured.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Electrodynamometer </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Electrodynamometer is the one of the most important </a:t>
            </a:r>
            <a:r>
              <a:rPr lang="en-US" dirty="0" smtClean="0">
                <a:solidFill>
                  <a:srgbClr val="FFFF00"/>
                </a:solidFill>
              </a:rPr>
              <a:t>AC movement</a:t>
            </a:r>
            <a:r>
              <a:rPr lang="en-US" dirty="0" smtClean="0"/>
              <a:t>, used in accurate </a:t>
            </a:r>
            <a:r>
              <a:rPr lang="en-US" dirty="0" smtClean="0">
                <a:solidFill>
                  <a:srgbClr val="66FF33"/>
                </a:solidFill>
              </a:rPr>
              <a:t>AC</a:t>
            </a:r>
            <a:r>
              <a:rPr lang="en-US" dirty="0" smtClean="0"/>
              <a:t> </a:t>
            </a:r>
            <a:r>
              <a:rPr lang="en-US" dirty="0" smtClean="0">
                <a:solidFill>
                  <a:srgbClr val="FFFF00"/>
                </a:solidFill>
              </a:rPr>
              <a:t>voltmeters</a:t>
            </a:r>
            <a:r>
              <a:rPr lang="en-US" dirty="0" smtClean="0"/>
              <a:t> and </a:t>
            </a:r>
            <a:r>
              <a:rPr lang="en-US" dirty="0" smtClean="0">
                <a:solidFill>
                  <a:srgbClr val="FFFF00"/>
                </a:solidFill>
              </a:rPr>
              <a:t>ammeters</a:t>
            </a:r>
            <a:r>
              <a:rPr lang="en-US" dirty="0" smtClean="0"/>
              <a:t>, not only at the </a:t>
            </a:r>
            <a:r>
              <a:rPr lang="en-US" i="1" dirty="0" err="1" smtClean="0">
                <a:solidFill>
                  <a:srgbClr val="FFFF00"/>
                </a:solidFill>
              </a:rPr>
              <a:t>powerline</a:t>
            </a:r>
            <a:r>
              <a:rPr lang="en-US" dirty="0" smtClean="0"/>
              <a:t> frequency but also in the lower </a:t>
            </a:r>
            <a:r>
              <a:rPr lang="en-US" i="1" dirty="0" smtClean="0">
                <a:solidFill>
                  <a:srgbClr val="FFFF00"/>
                </a:solidFill>
              </a:rPr>
              <a:t>audio-frequency</a:t>
            </a:r>
            <a:r>
              <a:rPr lang="en-US" dirty="0" smtClean="0"/>
              <a:t> range.</a:t>
            </a:r>
          </a:p>
          <a:p>
            <a:r>
              <a:rPr lang="en-US" dirty="0" smtClean="0"/>
              <a:t>With some slight </a:t>
            </a:r>
            <a:r>
              <a:rPr lang="en-US" dirty="0" smtClean="0">
                <a:solidFill>
                  <a:srgbClr val="FFFF00"/>
                </a:solidFill>
              </a:rPr>
              <a:t>modification</a:t>
            </a:r>
            <a:r>
              <a:rPr lang="en-US" dirty="0" smtClean="0"/>
              <a:t>, can be used as a wattmeter, a </a:t>
            </a:r>
            <a:r>
              <a:rPr lang="en-US" dirty="0" err="1" smtClean="0"/>
              <a:t>VARmeter</a:t>
            </a:r>
            <a:r>
              <a:rPr lang="en-US" dirty="0" smtClean="0"/>
              <a:t>, a power-factor meter, or a frequency meter.</a:t>
            </a:r>
          </a:p>
          <a:p>
            <a:r>
              <a:rPr lang="en-US" dirty="0" smtClean="0"/>
              <a:t>May also serve as a </a:t>
            </a:r>
            <a:r>
              <a:rPr lang="en-US" i="1" dirty="0" smtClean="0">
                <a:solidFill>
                  <a:srgbClr val="FFFF00"/>
                </a:solidFill>
              </a:rPr>
              <a:t>transfer</a:t>
            </a:r>
            <a:r>
              <a:rPr lang="en-US" dirty="0" smtClean="0"/>
              <a:t> instrument, because it can be calibrated on DC and then used directly on AC.</a:t>
            </a:r>
          </a:p>
          <a:p>
            <a:r>
              <a:rPr lang="en-US" dirty="0" smtClean="0"/>
              <a:t>The </a:t>
            </a:r>
            <a:r>
              <a:rPr lang="en-US" dirty="0" err="1" smtClean="0"/>
              <a:t>d’Arsonval</a:t>
            </a:r>
            <a:r>
              <a:rPr lang="en-US" dirty="0" smtClean="0"/>
              <a:t> movement uses a permanent magnet to provide the magnetic field in which the movable coil rotates.</a:t>
            </a:r>
          </a:p>
          <a:p>
            <a:r>
              <a:rPr lang="en-US" dirty="0" smtClean="0"/>
              <a:t>The electrodynamometer uses the current under measurement to produce the necessary field flux.</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Electrodynamometer </a:t>
            </a:r>
            <a:endParaRPr lang="en-US" dirty="0">
              <a:solidFill>
                <a:srgbClr val="FFFF00"/>
              </a:solidFill>
            </a:endParaRPr>
          </a:p>
        </p:txBody>
      </p:sp>
      <p:sp>
        <p:nvSpPr>
          <p:cNvPr id="3" name="Content Placeholder 2"/>
          <p:cNvSpPr>
            <a:spLocks noGrp="1"/>
          </p:cNvSpPr>
          <p:nvPr>
            <p:ph idx="1"/>
          </p:nvPr>
        </p:nvSpPr>
        <p:spPr>
          <a:xfrm>
            <a:off x="457200" y="1295400"/>
            <a:ext cx="8305800" cy="2286000"/>
          </a:xfrm>
        </p:spPr>
        <p:txBody>
          <a:bodyPr>
            <a:normAutofit fontScale="92500"/>
          </a:bodyPr>
          <a:lstStyle/>
          <a:p>
            <a:r>
              <a:rPr lang="en-US" dirty="0" smtClean="0"/>
              <a:t>A fixed coil, split into two equal halves, providing the magnetic field in which the movable coil rotates.</a:t>
            </a:r>
          </a:p>
          <a:p>
            <a:r>
              <a:rPr lang="en-US" dirty="0" smtClean="0"/>
              <a:t>The two halves are connected in </a:t>
            </a:r>
            <a:r>
              <a:rPr lang="en-US" dirty="0" smtClean="0">
                <a:solidFill>
                  <a:srgbClr val="FFFF00"/>
                </a:solidFill>
              </a:rPr>
              <a:t>series</a:t>
            </a:r>
            <a:r>
              <a:rPr lang="en-US" dirty="0" smtClean="0"/>
              <a:t> with moving coil and are fed by current under measurement.</a:t>
            </a:r>
            <a:endParaRPr lang="en-US" dirty="0"/>
          </a:p>
        </p:txBody>
      </p:sp>
      <p:pic>
        <p:nvPicPr>
          <p:cNvPr id="225282" name="Picture 2" descr="http://2.bp.blogspot.com/-nhsETq5wUBY/U3S5HdUBmkI/AAAAAAAANPU/5U7hO-uem0I/s1600/e1.png"/>
          <p:cNvPicPr>
            <a:picLocks noChangeAspect="1" noChangeArrowheads="1"/>
          </p:cNvPicPr>
          <p:nvPr/>
        </p:nvPicPr>
        <p:blipFill>
          <a:blip r:embed="rId2"/>
          <a:srcRect/>
          <a:stretch>
            <a:fillRect/>
          </a:stretch>
        </p:blipFill>
        <p:spPr bwMode="auto">
          <a:xfrm>
            <a:off x="4419600" y="3505200"/>
            <a:ext cx="4343400" cy="3019425"/>
          </a:xfrm>
          <a:prstGeom prst="rect">
            <a:avLst/>
          </a:prstGeom>
          <a:noFill/>
        </p:spPr>
      </p:pic>
      <p:sp>
        <p:nvSpPr>
          <p:cNvPr id="6" name="TextBox 5"/>
          <p:cNvSpPr txBox="1"/>
          <p:nvPr/>
        </p:nvSpPr>
        <p:spPr>
          <a:xfrm>
            <a:off x="609600" y="3429000"/>
            <a:ext cx="3733800" cy="3046988"/>
          </a:xfrm>
          <a:prstGeom prst="rect">
            <a:avLst/>
          </a:prstGeom>
          <a:noFill/>
        </p:spPr>
        <p:txBody>
          <a:bodyPr wrap="square" rtlCol="0">
            <a:spAutoFit/>
          </a:bodyPr>
          <a:lstStyle/>
          <a:p>
            <a:pPr>
              <a:buFont typeface="Wingdings" pitchFamily="2" charset="2"/>
              <a:buChar char="Ø"/>
            </a:pPr>
            <a:r>
              <a:rPr lang="en-US" sz="2400" dirty="0" smtClean="0">
                <a:solidFill>
                  <a:srgbClr val="66FF33"/>
                </a:solidFill>
              </a:rPr>
              <a:t>   Like </a:t>
            </a:r>
            <a:r>
              <a:rPr lang="en-US" sz="2400" dirty="0" err="1" smtClean="0">
                <a:solidFill>
                  <a:srgbClr val="66FF33"/>
                </a:solidFill>
              </a:rPr>
              <a:t>d’Arsonval</a:t>
            </a:r>
            <a:r>
              <a:rPr lang="en-US" sz="2400" dirty="0" smtClean="0">
                <a:solidFill>
                  <a:srgbClr val="66FF33"/>
                </a:solidFill>
              </a:rPr>
              <a:t> movement, its rotation is controlled by a springs.</a:t>
            </a:r>
          </a:p>
          <a:p>
            <a:pPr>
              <a:buFont typeface="Wingdings" pitchFamily="2" charset="2"/>
              <a:buChar char="Ø"/>
            </a:pPr>
            <a:endParaRPr lang="en-US" sz="2400" dirty="0" smtClean="0">
              <a:solidFill>
                <a:srgbClr val="66FF33"/>
              </a:solidFill>
            </a:endParaRPr>
          </a:p>
          <a:p>
            <a:pPr>
              <a:buFont typeface="Wingdings" pitchFamily="2" charset="2"/>
              <a:buChar char="Ø"/>
            </a:pPr>
            <a:r>
              <a:rPr lang="en-US" sz="2400" dirty="0" smtClean="0">
                <a:solidFill>
                  <a:srgbClr val="66FF33"/>
                </a:solidFill>
              </a:rPr>
              <a:t>   And damping is provided by aluminum air vanes, moving in sector-shaped chambers.</a:t>
            </a:r>
            <a:endParaRPr lang="en-US" sz="2400" dirty="0">
              <a:solidFill>
                <a:srgbClr val="66FF33"/>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Electrodynamometer </a:t>
            </a:r>
            <a:endParaRPr lang="en-US" dirty="0">
              <a:solidFill>
                <a:srgbClr val="FFFF00"/>
              </a:solidFill>
            </a:endParaRPr>
          </a:p>
        </p:txBody>
      </p:sp>
      <p:sp>
        <p:nvSpPr>
          <p:cNvPr id="3" name="Content Placeholder 2"/>
          <p:cNvSpPr>
            <a:spLocks noGrp="1"/>
          </p:cNvSpPr>
          <p:nvPr>
            <p:ph idx="1"/>
          </p:nvPr>
        </p:nvSpPr>
        <p:spPr>
          <a:xfrm>
            <a:off x="457200" y="1295400"/>
            <a:ext cx="8305800" cy="3657600"/>
          </a:xfrm>
        </p:spPr>
        <p:txBody>
          <a:bodyPr>
            <a:normAutofit fontScale="92500" lnSpcReduction="10000"/>
          </a:bodyPr>
          <a:lstStyle/>
          <a:p>
            <a:r>
              <a:rPr lang="en-US" b="1" i="1" dirty="0" smtClean="0">
                <a:solidFill>
                  <a:srgbClr val="66FF33"/>
                </a:solidFill>
              </a:rPr>
              <a:t>Torque = B*A*I*N</a:t>
            </a:r>
          </a:p>
          <a:p>
            <a:r>
              <a:rPr lang="en-US" dirty="0" smtClean="0"/>
              <a:t>1-    </a:t>
            </a:r>
            <a:r>
              <a:rPr lang="en-US" i="1" dirty="0" smtClean="0">
                <a:solidFill>
                  <a:srgbClr val="66FF33"/>
                </a:solidFill>
              </a:rPr>
              <a:t>(T </a:t>
            </a:r>
            <a:r>
              <a:rPr lang="el-GR" i="1" dirty="0" smtClean="0">
                <a:solidFill>
                  <a:srgbClr val="66FF33"/>
                </a:solidFill>
              </a:rPr>
              <a:t>α</a:t>
            </a:r>
            <a:r>
              <a:rPr lang="en-US" i="1" dirty="0" smtClean="0">
                <a:solidFill>
                  <a:srgbClr val="66FF33"/>
                </a:solidFill>
              </a:rPr>
              <a:t>  A) </a:t>
            </a:r>
            <a:r>
              <a:rPr lang="en-US" dirty="0" smtClean="0"/>
              <a:t>and   </a:t>
            </a:r>
            <a:r>
              <a:rPr lang="en-US" i="1" dirty="0" smtClean="0">
                <a:solidFill>
                  <a:srgbClr val="66FF33"/>
                </a:solidFill>
              </a:rPr>
              <a:t>(T </a:t>
            </a:r>
            <a:r>
              <a:rPr lang="el-GR" i="1" dirty="0" smtClean="0">
                <a:solidFill>
                  <a:srgbClr val="66FF33"/>
                </a:solidFill>
              </a:rPr>
              <a:t>α</a:t>
            </a:r>
            <a:r>
              <a:rPr lang="en-US" i="1" dirty="0" smtClean="0">
                <a:solidFill>
                  <a:srgbClr val="66FF33"/>
                </a:solidFill>
              </a:rPr>
              <a:t> N) </a:t>
            </a:r>
            <a:r>
              <a:rPr lang="en-US" dirty="0" smtClean="0"/>
              <a:t>“torque depend on </a:t>
            </a:r>
            <a:r>
              <a:rPr lang="en-US" dirty="0" smtClean="0">
                <a:solidFill>
                  <a:srgbClr val="66FFFF"/>
                </a:solidFill>
              </a:rPr>
              <a:t>design</a:t>
            </a:r>
            <a:r>
              <a:rPr lang="en-US" dirty="0" smtClean="0"/>
              <a:t>”</a:t>
            </a:r>
          </a:p>
          <a:p>
            <a:r>
              <a:rPr lang="en-US" dirty="0" smtClean="0"/>
              <a:t>But </a:t>
            </a:r>
            <a:r>
              <a:rPr lang="en-US" b="1" i="1" dirty="0" smtClean="0">
                <a:solidFill>
                  <a:srgbClr val="FF99CC"/>
                </a:solidFill>
              </a:rPr>
              <a:t>A</a:t>
            </a:r>
            <a:r>
              <a:rPr lang="en-US" dirty="0" smtClean="0"/>
              <a:t> and </a:t>
            </a:r>
            <a:r>
              <a:rPr lang="en-US" b="1" i="1" dirty="0" smtClean="0">
                <a:solidFill>
                  <a:srgbClr val="FF99CC"/>
                </a:solidFill>
              </a:rPr>
              <a:t>N</a:t>
            </a:r>
            <a:r>
              <a:rPr lang="en-US" dirty="0" smtClean="0"/>
              <a:t> are constants</a:t>
            </a:r>
          </a:p>
          <a:p>
            <a:r>
              <a:rPr lang="en-US" dirty="0" smtClean="0"/>
              <a:t>2-   </a:t>
            </a:r>
            <a:r>
              <a:rPr lang="en-US" i="1" dirty="0" smtClean="0">
                <a:solidFill>
                  <a:srgbClr val="66FF33"/>
                </a:solidFill>
              </a:rPr>
              <a:t>(T </a:t>
            </a:r>
            <a:r>
              <a:rPr lang="el-GR" i="1" dirty="0" smtClean="0">
                <a:solidFill>
                  <a:srgbClr val="66FF33"/>
                </a:solidFill>
              </a:rPr>
              <a:t>α</a:t>
            </a:r>
            <a:r>
              <a:rPr lang="en-US" i="1" dirty="0" smtClean="0">
                <a:solidFill>
                  <a:srgbClr val="66FF33"/>
                </a:solidFill>
              </a:rPr>
              <a:t> I) </a:t>
            </a:r>
            <a:r>
              <a:rPr lang="en-US" dirty="0" smtClean="0"/>
              <a:t>“directly depend on current”</a:t>
            </a:r>
          </a:p>
          <a:p>
            <a:r>
              <a:rPr lang="en-US" dirty="0" smtClean="0"/>
              <a:t>3-   but </a:t>
            </a:r>
            <a:r>
              <a:rPr lang="en-US" i="1" dirty="0" smtClean="0">
                <a:solidFill>
                  <a:srgbClr val="66FF33"/>
                </a:solidFill>
              </a:rPr>
              <a:t>(B </a:t>
            </a:r>
            <a:r>
              <a:rPr lang="el-GR" i="1" dirty="0" smtClean="0">
                <a:solidFill>
                  <a:srgbClr val="66FF33"/>
                </a:solidFill>
              </a:rPr>
              <a:t>α</a:t>
            </a:r>
            <a:r>
              <a:rPr lang="en-US" i="1" dirty="0" smtClean="0">
                <a:solidFill>
                  <a:srgbClr val="66FF33"/>
                </a:solidFill>
              </a:rPr>
              <a:t> I)  </a:t>
            </a:r>
            <a:r>
              <a:rPr lang="en-US" dirty="0" smtClean="0"/>
              <a:t>“because the flux is generated by current”</a:t>
            </a:r>
          </a:p>
          <a:p>
            <a:r>
              <a:rPr lang="en-US" dirty="0" smtClean="0"/>
              <a:t>4-    then  </a:t>
            </a:r>
            <a:r>
              <a:rPr lang="en-US" sz="4300" b="1" i="1" dirty="0" smtClean="0">
                <a:solidFill>
                  <a:srgbClr val="66FF33"/>
                </a:solidFill>
              </a:rPr>
              <a:t>( T </a:t>
            </a:r>
            <a:r>
              <a:rPr lang="el-GR" sz="4300" b="1" i="1" dirty="0" smtClean="0">
                <a:solidFill>
                  <a:srgbClr val="66FF33"/>
                </a:solidFill>
              </a:rPr>
              <a:t>α</a:t>
            </a:r>
            <a:r>
              <a:rPr lang="en-US" sz="4300" b="1" i="1" dirty="0" smtClean="0">
                <a:solidFill>
                  <a:srgbClr val="66FF33"/>
                </a:solidFill>
              </a:rPr>
              <a:t> I² )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Electrodynamometer </a:t>
            </a:r>
            <a:endParaRPr lang="en-US" dirty="0">
              <a:solidFill>
                <a:srgbClr val="FFFF00"/>
              </a:solidFill>
            </a:endParaRPr>
          </a:p>
        </p:txBody>
      </p:sp>
      <p:sp>
        <p:nvSpPr>
          <p:cNvPr id="3" name="Content Placeholder 2"/>
          <p:cNvSpPr>
            <a:spLocks noGrp="1"/>
          </p:cNvSpPr>
          <p:nvPr>
            <p:ph idx="1"/>
          </p:nvPr>
        </p:nvSpPr>
        <p:spPr>
          <a:xfrm>
            <a:off x="457200" y="1295400"/>
            <a:ext cx="8305800" cy="5334000"/>
          </a:xfrm>
        </p:spPr>
        <p:txBody>
          <a:bodyPr>
            <a:normAutofit/>
          </a:bodyPr>
          <a:lstStyle/>
          <a:p>
            <a:r>
              <a:rPr lang="en-US" dirty="0" smtClean="0"/>
              <a:t>If the electrodynamometer is designed for DC use:</a:t>
            </a:r>
          </a:p>
          <a:p>
            <a:pPr lvl="1"/>
            <a:r>
              <a:rPr lang="en-US" dirty="0" smtClean="0"/>
              <a:t>Crowded scale markings at very low current values.</a:t>
            </a:r>
          </a:p>
          <a:p>
            <a:pPr lvl="1"/>
            <a:r>
              <a:rPr lang="en-US" dirty="0" smtClean="0"/>
              <a:t>Spreading scale markings at higher current values.</a:t>
            </a:r>
          </a:p>
          <a:p>
            <a:endParaRPr lang="en-US" dirty="0" smtClean="0"/>
          </a:p>
          <a:p>
            <a:r>
              <a:rPr lang="en-US" dirty="0" smtClean="0"/>
              <a:t>For AC use:</a:t>
            </a:r>
          </a:p>
          <a:p>
            <a:pPr lvl="1"/>
            <a:r>
              <a:rPr lang="en-US" dirty="0" smtClean="0"/>
              <a:t>Developed torque at any instant is proportional to the </a:t>
            </a:r>
            <a:r>
              <a:rPr lang="en-US" i="1" dirty="0" smtClean="0">
                <a:solidFill>
                  <a:srgbClr val="FFFF00"/>
                </a:solidFill>
              </a:rPr>
              <a:t>instantaneous</a:t>
            </a:r>
            <a:r>
              <a:rPr lang="en-US" dirty="0" smtClean="0"/>
              <a:t> current square (</a:t>
            </a:r>
            <a:r>
              <a:rPr lang="en-US" i="1" dirty="0" smtClean="0">
                <a:solidFill>
                  <a:srgbClr val="FFFF00"/>
                </a:solidFill>
              </a:rPr>
              <a:t>i²</a:t>
            </a:r>
            <a:r>
              <a:rPr lang="en-US" dirty="0" smtClean="0"/>
              <a:t>)</a:t>
            </a:r>
          </a:p>
          <a:p>
            <a:pPr lvl="1"/>
            <a:r>
              <a:rPr lang="en-US" dirty="0" smtClean="0"/>
              <a:t>(</a:t>
            </a:r>
            <a:r>
              <a:rPr lang="en-US" i="1" dirty="0" smtClean="0">
                <a:solidFill>
                  <a:srgbClr val="FFFF00"/>
                </a:solidFill>
              </a:rPr>
              <a:t>i²</a:t>
            </a:r>
            <a:r>
              <a:rPr lang="en-US" dirty="0" smtClean="0"/>
              <a:t>) is always positive</a:t>
            </a:r>
          </a:p>
          <a:p>
            <a:pPr lvl="1"/>
            <a:r>
              <a:rPr lang="en-US" dirty="0" smtClean="0">
                <a:solidFill>
                  <a:srgbClr val="66FF33"/>
                </a:solidFill>
              </a:rPr>
              <a:t>The meter deflection is function to the mean of the square current.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Electrodynamometer </a:t>
            </a:r>
            <a:endParaRPr lang="en-US" dirty="0">
              <a:solidFill>
                <a:srgbClr val="FFFF00"/>
              </a:solidFill>
            </a:endParaRPr>
          </a:p>
        </p:txBody>
      </p:sp>
      <p:sp>
        <p:nvSpPr>
          <p:cNvPr id="3" name="Content Placeholder 2"/>
          <p:cNvSpPr>
            <a:spLocks noGrp="1"/>
          </p:cNvSpPr>
          <p:nvPr>
            <p:ph idx="1"/>
          </p:nvPr>
        </p:nvSpPr>
        <p:spPr>
          <a:xfrm>
            <a:off x="457200" y="1295400"/>
            <a:ext cx="8305800" cy="5334000"/>
          </a:xfrm>
        </p:spPr>
        <p:txBody>
          <a:bodyPr>
            <a:normAutofit/>
          </a:bodyPr>
          <a:lstStyle/>
          <a:p>
            <a:r>
              <a:rPr lang="en-US" dirty="0" smtClean="0"/>
              <a:t>The scale of the electrodynamometer is usually </a:t>
            </a:r>
            <a:r>
              <a:rPr lang="en-US" dirty="0" smtClean="0">
                <a:solidFill>
                  <a:srgbClr val="FF99CC"/>
                </a:solidFill>
              </a:rPr>
              <a:t>calibrated</a:t>
            </a:r>
            <a:r>
              <a:rPr lang="en-US" dirty="0" smtClean="0"/>
              <a:t> in terms of the </a:t>
            </a:r>
            <a:r>
              <a:rPr lang="en-US" dirty="0" smtClean="0">
                <a:solidFill>
                  <a:srgbClr val="FF99CC"/>
                </a:solidFill>
              </a:rPr>
              <a:t>square root </a:t>
            </a:r>
            <a:r>
              <a:rPr lang="en-US" dirty="0" smtClean="0"/>
              <a:t>of the </a:t>
            </a:r>
            <a:r>
              <a:rPr lang="en-US" dirty="0" smtClean="0">
                <a:solidFill>
                  <a:srgbClr val="FF99CC"/>
                </a:solidFill>
              </a:rPr>
              <a:t>average current square</a:t>
            </a:r>
            <a:r>
              <a:rPr lang="en-US" dirty="0" smtClean="0"/>
              <a:t>:</a:t>
            </a:r>
          </a:p>
          <a:p>
            <a:r>
              <a:rPr lang="en-US" dirty="0" smtClean="0"/>
              <a:t>Therefore, the meter reads the </a:t>
            </a:r>
            <a:r>
              <a:rPr lang="en-US" sz="4000" dirty="0" err="1" smtClean="0">
                <a:solidFill>
                  <a:srgbClr val="FF99CC"/>
                </a:solidFill>
              </a:rPr>
              <a:t>rms</a:t>
            </a:r>
            <a:r>
              <a:rPr lang="en-US" sz="4000" dirty="0" smtClean="0"/>
              <a:t> </a:t>
            </a:r>
            <a:r>
              <a:rPr lang="en-US" dirty="0" smtClean="0"/>
              <a:t>or effective value of the AC.</a:t>
            </a:r>
          </a:p>
          <a:p>
            <a:endParaRPr lang="en-US" dirty="0" smtClean="0"/>
          </a:p>
          <a:p>
            <a:r>
              <a:rPr lang="en-US" dirty="0" smtClean="0"/>
              <a:t>The transfer properties of the electrodynamometer becomes apparent when we compare the effective value of </a:t>
            </a:r>
            <a:r>
              <a:rPr lang="en-US" dirty="0" smtClean="0">
                <a:solidFill>
                  <a:srgbClr val="FFFF00"/>
                </a:solidFill>
              </a:rPr>
              <a:t>alternative current </a:t>
            </a:r>
            <a:r>
              <a:rPr lang="en-US" dirty="0" smtClean="0"/>
              <a:t>and </a:t>
            </a:r>
            <a:r>
              <a:rPr lang="en-US" dirty="0" smtClean="0">
                <a:solidFill>
                  <a:srgbClr val="FFFF00"/>
                </a:solidFill>
              </a:rPr>
              <a:t>direct current </a:t>
            </a:r>
            <a:r>
              <a:rPr lang="en-US" dirty="0" smtClean="0"/>
              <a:t>in terms of their </a:t>
            </a:r>
            <a:r>
              <a:rPr lang="en-US" dirty="0" smtClean="0">
                <a:solidFill>
                  <a:srgbClr val="FFFF00"/>
                </a:solidFill>
              </a:rPr>
              <a:t>heating effect </a:t>
            </a:r>
            <a:r>
              <a:rPr lang="en-US" dirty="0" smtClean="0"/>
              <a:t>or </a:t>
            </a:r>
            <a:r>
              <a:rPr lang="en-US" dirty="0" smtClean="0">
                <a:solidFill>
                  <a:srgbClr val="FFFF00"/>
                </a:solidFill>
              </a:rPr>
              <a:t>transfer of power</a:t>
            </a:r>
            <a:r>
              <a:rPr lang="en-US" dirty="0" smtClean="0"/>
              <a:t>.</a:t>
            </a:r>
          </a:p>
        </p:txBody>
      </p:sp>
      <p:sp>
        <p:nvSpPr>
          <p:cNvPr id="2293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937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829050" y="3829050"/>
            <a:ext cx="4095750" cy="514350"/>
          </a:xfrm>
          <a:prstGeom prst="rect">
            <a:avLst/>
          </a:prstGeom>
          <a:noFill/>
          <a:ln>
            <a:solidFill>
              <a:srgbClr val="66FFFF"/>
            </a:solidFill>
          </a:ln>
        </p:spPr>
      </p:pic>
      <p:sp>
        <p:nvSpPr>
          <p:cNvPr id="229379" name="Rectangle 3"/>
          <p:cNvSpPr>
            <a:spLocks noChangeArrowheads="1"/>
          </p:cNvSpPr>
          <p:nvPr/>
        </p:nvSpPr>
        <p:spPr bwMode="auto">
          <a:xfrm>
            <a:off x="0" y="971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FF00"/>
                </a:solidFill>
              </a:rPr>
              <a:t>Electrodynamometer in power measurements</a:t>
            </a:r>
            <a:endParaRPr lang="en-US" dirty="0">
              <a:solidFill>
                <a:srgbClr val="FFFF00"/>
              </a:solidFill>
            </a:endParaRPr>
          </a:p>
        </p:txBody>
      </p:sp>
      <p:sp>
        <p:nvSpPr>
          <p:cNvPr id="3" name="Content Placeholder 2"/>
          <p:cNvSpPr>
            <a:spLocks noGrp="1"/>
          </p:cNvSpPr>
          <p:nvPr>
            <p:ph idx="1"/>
          </p:nvPr>
        </p:nvSpPr>
        <p:spPr/>
        <p:txBody>
          <a:bodyPr/>
          <a:lstStyle/>
          <a:p>
            <a:pPr marL="550926" indent="-514350">
              <a:buNone/>
            </a:pPr>
            <a:r>
              <a:rPr lang="en-US" dirty="0" smtClean="0">
                <a:solidFill>
                  <a:srgbClr val="66FF33"/>
                </a:solidFill>
              </a:rPr>
              <a:t>1.	Single phase Wattmeter:</a:t>
            </a:r>
          </a:p>
        </p:txBody>
      </p:sp>
      <p:pic>
        <p:nvPicPr>
          <p:cNvPr id="1029" name="Picture 5"/>
          <p:cNvPicPr>
            <a:picLocks noChangeAspect="1" noChangeArrowheads="1"/>
          </p:cNvPicPr>
          <p:nvPr/>
        </p:nvPicPr>
        <p:blipFill>
          <a:blip r:embed="rId2"/>
          <a:srcRect t="5226"/>
          <a:stretch>
            <a:fillRect/>
          </a:stretch>
        </p:blipFill>
        <p:spPr bwMode="auto">
          <a:xfrm>
            <a:off x="381000" y="1828801"/>
            <a:ext cx="8401050" cy="5029200"/>
          </a:xfrm>
          <a:prstGeom prst="rect">
            <a:avLst/>
          </a:prstGeom>
          <a:noFill/>
          <a:ln w="9525">
            <a:noFill/>
            <a:miter lim="800000"/>
            <a:headEnd/>
            <a:tailEnd/>
          </a:ln>
          <a:effectLst/>
        </p:spPr>
      </p:pic>
      <p:cxnSp>
        <p:nvCxnSpPr>
          <p:cNvPr id="8" name="Straight Arrow Connector 7"/>
          <p:cNvCxnSpPr/>
          <p:nvPr/>
        </p:nvCxnSpPr>
        <p:spPr>
          <a:xfrm rot="10800000">
            <a:off x="6705600" y="54864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82388" y="5802868"/>
            <a:ext cx="1159292" cy="369332"/>
          </a:xfrm>
          <a:prstGeom prst="rect">
            <a:avLst/>
          </a:prstGeom>
          <a:noFill/>
        </p:spPr>
        <p:txBody>
          <a:bodyPr wrap="none" rtlCol="0">
            <a:spAutoFit/>
          </a:bodyPr>
          <a:lstStyle/>
          <a:p>
            <a:r>
              <a:rPr lang="en-US" dirty="0" smtClean="0">
                <a:solidFill>
                  <a:schemeClr val="bg2"/>
                </a:solidFill>
              </a:rPr>
              <a:t>Fixed coil</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FF00"/>
                </a:solidFill>
              </a:rPr>
              <a:t>Electrodynamometer in power measurements</a:t>
            </a:r>
            <a:endParaRPr lang="en-US" dirty="0">
              <a:solidFill>
                <a:srgbClr val="FFFF00"/>
              </a:solidFill>
            </a:endParaRPr>
          </a:p>
        </p:txBody>
      </p:sp>
      <p:sp>
        <p:nvSpPr>
          <p:cNvPr id="3" name="Content Placeholder 2"/>
          <p:cNvSpPr>
            <a:spLocks noGrp="1"/>
          </p:cNvSpPr>
          <p:nvPr>
            <p:ph idx="1"/>
          </p:nvPr>
        </p:nvSpPr>
        <p:spPr>
          <a:xfrm>
            <a:off x="457200" y="1295400"/>
            <a:ext cx="8305800" cy="5562600"/>
          </a:xfrm>
        </p:spPr>
        <p:txBody>
          <a:bodyPr>
            <a:normAutofit/>
          </a:bodyPr>
          <a:lstStyle/>
          <a:p>
            <a:pPr marL="550926" indent="-514350">
              <a:buNone/>
            </a:pPr>
            <a:r>
              <a:rPr lang="en-US" dirty="0" smtClean="0">
                <a:solidFill>
                  <a:srgbClr val="66FF33"/>
                </a:solidFill>
              </a:rPr>
              <a:t>1.	Single phase Wattmeter:</a:t>
            </a:r>
          </a:p>
          <a:p>
            <a:pPr marL="852678" lvl="1" indent="-514350"/>
            <a:r>
              <a:rPr lang="en-US" dirty="0" smtClean="0"/>
              <a:t>This Electrodynamometer is used in measuring power in both DC and AC signals.</a:t>
            </a:r>
          </a:p>
          <a:p>
            <a:pPr marL="852678" lvl="1" indent="-514350"/>
            <a:r>
              <a:rPr lang="en-US" dirty="0" smtClean="0"/>
              <a:t>Fixed coils are field coils</a:t>
            </a:r>
          </a:p>
          <a:p>
            <a:pPr marL="852678" lvl="1" indent="-514350"/>
            <a:r>
              <a:rPr lang="en-US" dirty="0" smtClean="0">
                <a:solidFill>
                  <a:srgbClr val="66FF33"/>
                </a:solidFill>
              </a:rPr>
              <a:t>R: </a:t>
            </a:r>
            <a:r>
              <a:rPr lang="en-US" dirty="0" smtClean="0"/>
              <a:t>is the current limiter resistor  </a:t>
            </a:r>
          </a:p>
          <a:p>
            <a:pPr marL="852678" lvl="1" indent="-514350"/>
            <a:r>
              <a:rPr lang="en-US" dirty="0" err="1" smtClean="0">
                <a:solidFill>
                  <a:srgbClr val="66FF33"/>
                </a:solidFill>
              </a:rPr>
              <a:t>Rp</a:t>
            </a:r>
            <a:r>
              <a:rPr lang="en-US" dirty="0" smtClean="0"/>
              <a:t> = </a:t>
            </a:r>
            <a:r>
              <a:rPr lang="en-US" dirty="0" smtClean="0">
                <a:solidFill>
                  <a:srgbClr val="66FF33"/>
                </a:solidFill>
              </a:rPr>
              <a:t>R</a:t>
            </a:r>
            <a:r>
              <a:rPr lang="en-US" dirty="0" smtClean="0"/>
              <a:t> + </a:t>
            </a:r>
            <a:r>
              <a:rPr lang="en-US" dirty="0" smtClean="0">
                <a:solidFill>
                  <a:srgbClr val="66FF33"/>
                </a:solidFill>
              </a:rPr>
              <a:t>Movable coil Resistance</a:t>
            </a:r>
          </a:p>
          <a:p>
            <a:pPr marL="852678" lvl="1" indent="-514350"/>
            <a:r>
              <a:rPr lang="en-US" sz="3600" dirty="0" smtClean="0">
                <a:solidFill>
                  <a:srgbClr val="66FF33"/>
                </a:solidFill>
              </a:rPr>
              <a:t>e</a:t>
            </a:r>
            <a:r>
              <a:rPr lang="en-US" dirty="0" smtClean="0"/>
              <a:t> : is instantaneous line voltage</a:t>
            </a:r>
          </a:p>
          <a:p>
            <a:pPr marL="852678" lvl="1" indent="-514350"/>
            <a:r>
              <a:rPr lang="en-US" dirty="0" smtClean="0">
                <a:solidFill>
                  <a:srgbClr val="66FF33"/>
                </a:solidFill>
              </a:rPr>
              <a:t>ϴ</a:t>
            </a:r>
            <a:r>
              <a:rPr lang="en-US" dirty="0" smtClean="0"/>
              <a:t> : is deflection</a:t>
            </a:r>
          </a:p>
          <a:p>
            <a:pPr marL="852678" lvl="1" indent="-514350"/>
            <a:r>
              <a:rPr lang="en-US" dirty="0" smtClean="0">
                <a:solidFill>
                  <a:srgbClr val="66FF33"/>
                </a:solidFill>
              </a:rPr>
              <a:t>ϴ </a:t>
            </a:r>
            <a:r>
              <a:rPr lang="el-GR" dirty="0" smtClean="0">
                <a:solidFill>
                  <a:srgbClr val="66FF33"/>
                </a:solidFill>
              </a:rPr>
              <a:t>α</a:t>
            </a:r>
            <a:r>
              <a:rPr lang="en-US" dirty="0" smtClean="0">
                <a:solidFill>
                  <a:srgbClr val="66FF33"/>
                </a:solidFill>
              </a:rPr>
              <a:t> </a:t>
            </a:r>
            <a:r>
              <a:rPr lang="en-US" sz="4000" dirty="0" err="1" smtClean="0">
                <a:solidFill>
                  <a:srgbClr val="66FF33"/>
                </a:solidFill>
              </a:rPr>
              <a:t>i</a:t>
            </a:r>
            <a:r>
              <a:rPr lang="en-US" dirty="0" err="1" smtClean="0">
                <a:solidFill>
                  <a:srgbClr val="66FF33"/>
                </a:solidFill>
              </a:rPr>
              <a:t>c</a:t>
            </a:r>
            <a:r>
              <a:rPr lang="en-US" dirty="0" smtClean="0">
                <a:solidFill>
                  <a:srgbClr val="66FF33"/>
                </a:solidFill>
              </a:rPr>
              <a:t> * </a:t>
            </a:r>
            <a:r>
              <a:rPr lang="en-US" sz="4000" dirty="0" err="1" smtClean="0">
                <a:solidFill>
                  <a:srgbClr val="66FF33"/>
                </a:solidFill>
              </a:rPr>
              <a:t>i</a:t>
            </a:r>
            <a:r>
              <a:rPr lang="en-US" dirty="0" err="1" smtClean="0">
                <a:solidFill>
                  <a:srgbClr val="66FF33"/>
                </a:solidFill>
              </a:rPr>
              <a:t>p</a:t>
            </a:r>
            <a:endParaRPr lang="en-US" dirty="0" smtClean="0">
              <a:solidFill>
                <a:srgbClr val="66FF33"/>
              </a:solidFill>
            </a:endParaRPr>
          </a:p>
          <a:p>
            <a:pPr marL="852678" lvl="1" indent="-514350"/>
            <a:r>
              <a:rPr lang="en-US" dirty="0" smtClean="0"/>
              <a:t>                            Then</a:t>
            </a:r>
          </a:p>
        </p:txBody>
      </p:sp>
      <p:sp>
        <p:nvSpPr>
          <p:cNvPr id="2437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371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867400" y="3048000"/>
            <a:ext cx="1238250" cy="981075"/>
          </a:xfrm>
          <a:prstGeom prst="rect">
            <a:avLst/>
          </a:prstGeom>
          <a:noFill/>
        </p:spPr>
      </p:pic>
      <p:sp>
        <p:nvSpPr>
          <p:cNvPr id="243715" name="Rectangle 3"/>
          <p:cNvSpPr>
            <a:spLocks noChangeArrowheads="1"/>
          </p:cNvSpPr>
          <p:nvPr/>
        </p:nvSpPr>
        <p:spPr bwMode="auto">
          <a:xfrm>
            <a:off x="0" y="1438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FF00"/>
                </a:solidFill>
              </a:rPr>
              <a:t>Electrodynamometer in power measurements</a:t>
            </a:r>
            <a:endParaRPr lang="en-US" dirty="0">
              <a:solidFill>
                <a:srgbClr val="FFFF00"/>
              </a:solidFill>
            </a:endParaRPr>
          </a:p>
        </p:txBody>
      </p:sp>
      <p:sp>
        <p:nvSpPr>
          <p:cNvPr id="3" name="Content Placeholder 2"/>
          <p:cNvSpPr>
            <a:spLocks noGrp="1"/>
          </p:cNvSpPr>
          <p:nvPr>
            <p:ph idx="1"/>
          </p:nvPr>
        </p:nvSpPr>
        <p:spPr>
          <a:xfrm>
            <a:off x="457200" y="1295400"/>
            <a:ext cx="8305800" cy="5562600"/>
          </a:xfrm>
        </p:spPr>
        <p:txBody>
          <a:bodyPr>
            <a:normAutofit/>
          </a:bodyPr>
          <a:lstStyle/>
          <a:p>
            <a:pPr marL="550926" indent="-514350">
              <a:buNone/>
            </a:pPr>
            <a:r>
              <a:rPr lang="en-US" dirty="0" smtClean="0">
                <a:solidFill>
                  <a:srgbClr val="66FF33"/>
                </a:solidFill>
              </a:rPr>
              <a:t>1.	Single phase Wattmeter:</a:t>
            </a:r>
          </a:p>
          <a:p>
            <a:pPr marL="852678" lvl="1" indent="-514350"/>
            <a:endParaRPr lang="en-US" dirty="0" smtClean="0"/>
          </a:p>
          <a:p>
            <a:pPr marL="852678" lvl="1" indent="-514350"/>
            <a:endParaRPr lang="en-US" dirty="0" smtClean="0"/>
          </a:p>
          <a:p>
            <a:pPr marL="852678" lvl="1" indent="-514350"/>
            <a:endParaRPr lang="en-US" dirty="0" smtClean="0"/>
          </a:p>
          <a:p>
            <a:pPr marL="852678" lvl="1" indent="-514350"/>
            <a:r>
              <a:rPr lang="el-GR" i="1" dirty="0" smtClean="0">
                <a:solidFill>
                  <a:srgbClr val="FFFF00"/>
                </a:solidFill>
              </a:rPr>
              <a:t>θ</a:t>
            </a:r>
            <a:r>
              <a:rPr lang="en-US" i="1" dirty="0" err="1" smtClean="0">
                <a:solidFill>
                  <a:srgbClr val="FFFF00"/>
                </a:solidFill>
              </a:rPr>
              <a:t>av</a:t>
            </a:r>
            <a:r>
              <a:rPr lang="en-US" i="1" dirty="0" smtClean="0">
                <a:solidFill>
                  <a:srgbClr val="FFFF00"/>
                </a:solidFill>
              </a:rPr>
              <a:t> </a:t>
            </a:r>
            <a:r>
              <a:rPr lang="en-US" dirty="0" smtClean="0"/>
              <a:t>: is the average angular deflection of the coil.</a:t>
            </a:r>
          </a:p>
          <a:p>
            <a:pPr marL="852678" lvl="1" indent="-514350"/>
            <a:r>
              <a:rPr lang="en-US" dirty="0" smtClean="0">
                <a:solidFill>
                  <a:srgbClr val="FFFF00"/>
                </a:solidFill>
              </a:rPr>
              <a:t>K</a:t>
            </a:r>
            <a:r>
              <a:rPr lang="en-US" dirty="0" smtClean="0"/>
              <a:t> : Instrument constant</a:t>
            </a:r>
          </a:p>
          <a:p>
            <a:pPr marL="852678" lvl="1" indent="-514350"/>
            <a:r>
              <a:rPr lang="en-US" sz="4000" i="1" dirty="0" err="1" smtClean="0">
                <a:solidFill>
                  <a:srgbClr val="FFFF00"/>
                </a:solidFill>
              </a:rPr>
              <a:t>i</a:t>
            </a:r>
            <a:r>
              <a:rPr lang="en-US" i="1" dirty="0" err="1" smtClean="0">
                <a:solidFill>
                  <a:srgbClr val="FFFF00"/>
                </a:solidFill>
              </a:rPr>
              <a:t>c</a:t>
            </a:r>
            <a:r>
              <a:rPr lang="en-US" i="1" dirty="0" smtClean="0"/>
              <a:t> </a:t>
            </a:r>
            <a:r>
              <a:rPr lang="en-US" dirty="0" smtClean="0"/>
              <a:t>: instantaneous current in the field coils</a:t>
            </a:r>
          </a:p>
          <a:p>
            <a:pPr marL="852678" lvl="1" indent="-514350"/>
            <a:r>
              <a:rPr lang="en-US" sz="4000" i="1" dirty="0" err="1" smtClean="0">
                <a:solidFill>
                  <a:srgbClr val="FFFF00"/>
                </a:solidFill>
              </a:rPr>
              <a:t>i</a:t>
            </a:r>
            <a:r>
              <a:rPr lang="en-US" i="1" dirty="0" err="1" smtClean="0">
                <a:solidFill>
                  <a:srgbClr val="FFFF00"/>
                </a:solidFill>
              </a:rPr>
              <a:t>p</a:t>
            </a:r>
            <a:r>
              <a:rPr lang="en-US" dirty="0" smtClean="0">
                <a:solidFill>
                  <a:srgbClr val="FFFF00"/>
                </a:solidFill>
              </a:rPr>
              <a:t> </a:t>
            </a:r>
            <a:r>
              <a:rPr lang="en-US" dirty="0" smtClean="0"/>
              <a:t>: instantaneous current in the potential coil</a:t>
            </a:r>
          </a:p>
          <a:p>
            <a:pPr marL="852678" lvl="1" indent="-514350"/>
            <a:r>
              <a:rPr lang="en-US" sz="4400" i="1" dirty="0" err="1" smtClean="0">
                <a:solidFill>
                  <a:srgbClr val="FFFF00"/>
                </a:solidFill>
              </a:rPr>
              <a:t>i</a:t>
            </a:r>
            <a:r>
              <a:rPr lang="en-US" i="1" dirty="0" err="1" smtClean="0">
                <a:solidFill>
                  <a:srgbClr val="FFFF00"/>
                </a:solidFill>
              </a:rPr>
              <a:t>c</a:t>
            </a:r>
            <a:r>
              <a:rPr lang="en-US" i="1" dirty="0" smtClean="0">
                <a:solidFill>
                  <a:srgbClr val="FFFF00"/>
                </a:solidFill>
              </a:rPr>
              <a:t> = </a:t>
            </a:r>
            <a:r>
              <a:rPr lang="en-US" sz="4400" i="1" dirty="0" err="1" smtClean="0">
                <a:solidFill>
                  <a:srgbClr val="FFFF00"/>
                </a:solidFill>
              </a:rPr>
              <a:t>i</a:t>
            </a:r>
            <a:r>
              <a:rPr lang="en-US" i="1" dirty="0" smtClean="0">
                <a:solidFill>
                  <a:srgbClr val="FFFF00"/>
                </a:solidFill>
              </a:rPr>
              <a:t> + </a:t>
            </a:r>
            <a:r>
              <a:rPr lang="en-US" sz="4400" i="1" dirty="0" err="1" smtClean="0">
                <a:solidFill>
                  <a:srgbClr val="FFFF00"/>
                </a:solidFill>
              </a:rPr>
              <a:t>i</a:t>
            </a:r>
            <a:r>
              <a:rPr lang="en-US" i="1" dirty="0" err="1" smtClean="0">
                <a:solidFill>
                  <a:srgbClr val="FFFF00"/>
                </a:solidFill>
              </a:rPr>
              <a:t>p</a:t>
            </a:r>
            <a:endParaRPr lang="en-US" i="1" dirty="0" smtClean="0">
              <a:solidFill>
                <a:srgbClr val="FFFF00"/>
              </a:solidFill>
            </a:endParaRPr>
          </a:p>
          <a:p>
            <a:pPr marL="852678" lvl="1" indent="-514350"/>
            <a:endParaRPr lang="en-US" dirty="0" smtClean="0"/>
          </a:p>
        </p:txBody>
      </p:sp>
      <p:sp>
        <p:nvSpPr>
          <p:cNvPr id="2437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3715" name="Rectangle 3"/>
          <p:cNvSpPr>
            <a:spLocks noChangeArrowheads="1"/>
          </p:cNvSpPr>
          <p:nvPr/>
        </p:nvSpPr>
        <p:spPr bwMode="auto">
          <a:xfrm>
            <a:off x="0" y="1438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47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473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14600" y="2057400"/>
            <a:ext cx="3133725" cy="1095375"/>
          </a:xfrm>
          <a:prstGeom prst="rect">
            <a:avLst/>
          </a:prstGeom>
          <a:noFill/>
        </p:spPr>
      </p:pic>
      <p:sp>
        <p:nvSpPr>
          <p:cNvPr id="244739" name="Rectangle 3"/>
          <p:cNvSpPr>
            <a:spLocks noChangeArrowheads="1"/>
          </p:cNvSpPr>
          <p:nvPr/>
        </p:nvSpPr>
        <p:spPr bwMode="auto">
          <a:xfrm>
            <a:off x="0" y="1552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FF00"/>
                </a:solidFill>
              </a:rPr>
              <a:t>Electrodynamometer in power measurements</a:t>
            </a:r>
            <a:endParaRPr lang="en-US" dirty="0">
              <a:solidFill>
                <a:srgbClr val="FFFF00"/>
              </a:solidFill>
            </a:endParaRPr>
          </a:p>
        </p:txBody>
      </p:sp>
      <p:sp>
        <p:nvSpPr>
          <p:cNvPr id="3" name="Content Placeholder 2"/>
          <p:cNvSpPr>
            <a:spLocks noGrp="1"/>
          </p:cNvSpPr>
          <p:nvPr>
            <p:ph idx="1"/>
          </p:nvPr>
        </p:nvSpPr>
        <p:spPr>
          <a:xfrm>
            <a:off x="228600" y="1295400"/>
            <a:ext cx="4267200" cy="5562600"/>
          </a:xfrm>
        </p:spPr>
        <p:txBody>
          <a:bodyPr>
            <a:normAutofit fontScale="92500" lnSpcReduction="20000"/>
          </a:bodyPr>
          <a:lstStyle/>
          <a:p>
            <a:pPr marL="550926" indent="-514350">
              <a:buNone/>
            </a:pPr>
            <a:r>
              <a:rPr lang="en-US" dirty="0" smtClean="0">
                <a:solidFill>
                  <a:srgbClr val="66FF33"/>
                </a:solidFill>
              </a:rPr>
              <a:t>2.    Power factor meters:</a:t>
            </a:r>
          </a:p>
          <a:p>
            <a:pPr marL="852678" lvl="1" indent="-514350"/>
            <a:r>
              <a:rPr lang="en-US" sz="3500" b="1" i="1" dirty="0" smtClean="0">
                <a:solidFill>
                  <a:srgbClr val="FF99CC"/>
                </a:solidFill>
              </a:rPr>
              <a:t>PF=</a:t>
            </a:r>
            <a:r>
              <a:rPr lang="en-US" sz="3500" b="1" i="1" dirty="0" err="1" smtClean="0">
                <a:solidFill>
                  <a:srgbClr val="FF99CC"/>
                </a:solidFill>
              </a:rPr>
              <a:t>cos</a:t>
            </a:r>
            <a:r>
              <a:rPr lang="en-US" sz="3500" b="1" i="1" dirty="0" smtClean="0">
                <a:solidFill>
                  <a:srgbClr val="FF99CC"/>
                </a:solidFill>
              </a:rPr>
              <a:t> </a:t>
            </a:r>
            <a:r>
              <a:rPr lang="el-GR" sz="3500" b="1" i="1" dirty="0" smtClean="0">
                <a:solidFill>
                  <a:srgbClr val="FF99CC"/>
                </a:solidFill>
              </a:rPr>
              <a:t>θ</a:t>
            </a:r>
            <a:endParaRPr lang="en-US" sz="3500" b="1" i="1" dirty="0" smtClean="0">
              <a:solidFill>
                <a:srgbClr val="FF99CC"/>
              </a:solidFill>
            </a:endParaRPr>
          </a:p>
          <a:p>
            <a:pPr marL="852678" lvl="1" indent="-514350"/>
            <a:r>
              <a:rPr lang="en-US" sz="2800" dirty="0" smtClean="0"/>
              <a:t>The power factor meter is the cosine of the phase angle between current and voltage.</a:t>
            </a:r>
          </a:p>
          <a:p>
            <a:pPr marL="852678" lvl="1" indent="-514350"/>
            <a:r>
              <a:rPr lang="en-US" sz="2800" dirty="0" smtClean="0">
                <a:solidFill>
                  <a:srgbClr val="66FFFF"/>
                </a:solidFill>
              </a:rPr>
              <a:t>The instrument is basically an </a:t>
            </a:r>
            <a:r>
              <a:rPr lang="en-US" sz="2800" dirty="0" smtClean="0">
                <a:solidFill>
                  <a:srgbClr val="FF99CC"/>
                </a:solidFill>
              </a:rPr>
              <a:t>electrodynamometer movement</a:t>
            </a:r>
            <a:r>
              <a:rPr lang="en-US" sz="2800" dirty="0" smtClean="0">
                <a:solidFill>
                  <a:srgbClr val="66FFFF"/>
                </a:solidFill>
              </a:rPr>
              <a:t>, where the </a:t>
            </a:r>
            <a:r>
              <a:rPr lang="en-US" sz="2800" dirty="0" smtClean="0">
                <a:solidFill>
                  <a:srgbClr val="FF99CC"/>
                </a:solidFill>
              </a:rPr>
              <a:t>moving element consists of two coils</a:t>
            </a:r>
            <a:r>
              <a:rPr lang="en-US" sz="2800" dirty="0" smtClean="0">
                <a:solidFill>
                  <a:srgbClr val="66FFFF"/>
                </a:solidFill>
              </a:rPr>
              <a:t>, mounted on the same shaft but at </a:t>
            </a:r>
            <a:r>
              <a:rPr lang="en-US" sz="2800" dirty="0" smtClean="0">
                <a:solidFill>
                  <a:srgbClr val="FFFF00"/>
                </a:solidFill>
              </a:rPr>
              <a:t>right angles </a:t>
            </a:r>
            <a:r>
              <a:rPr lang="en-US" sz="2800" dirty="0" smtClean="0">
                <a:solidFill>
                  <a:srgbClr val="66FFFF"/>
                </a:solidFill>
              </a:rPr>
              <a:t>to each other.</a:t>
            </a:r>
          </a:p>
        </p:txBody>
      </p:sp>
      <p:sp>
        <p:nvSpPr>
          <p:cNvPr id="2437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3715" name="Rectangle 3"/>
          <p:cNvSpPr>
            <a:spLocks noChangeArrowheads="1"/>
          </p:cNvSpPr>
          <p:nvPr/>
        </p:nvSpPr>
        <p:spPr bwMode="auto">
          <a:xfrm>
            <a:off x="0" y="1438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47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4739" name="Rectangle 3"/>
          <p:cNvSpPr>
            <a:spLocks noChangeArrowheads="1"/>
          </p:cNvSpPr>
          <p:nvPr/>
        </p:nvSpPr>
        <p:spPr bwMode="auto">
          <a:xfrm>
            <a:off x="0" y="1552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7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763" name="Rectangle 3"/>
          <p:cNvSpPr>
            <a:spLocks noChangeArrowheads="1"/>
          </p:cNvSpPr>
          <p:nvPr/>
        </p:nvSpPr>
        <p:spPr bwMode="auto">
          <a:xfrm>
            <a:off x="0" y="1571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76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766" name="Rectangle 6"/>
          <p:cNvSpPr>
            <a:spLocks noChangeArrowheads="1"/>
          </p:cNvSpPr>
          <p:nvPr/>
        </p:nvSpPr>
        <p:spPr bwMode="auto">
          <a:xfrm>
            <a:off x="0" y="1552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76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769" name="Rectangle 9"/>
          <p:cNvSpPr>
            <a:spLocks noChangeArrowheads="1"/>
          </p:cNvSpPr>
          <p:nvPr/>
        </p:nvSpPr>
        <p:spPr bwMode="auto">
          <a:xfrm>
            <a:off x="0" y="1552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7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772" name="Rectangle 12"/>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774"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775" name="Rectangle 15"/>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777"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778" name="Rectangle 18"/>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46786" name="Picture 2" descr="http://img.tradeindia.com/fp/1/272/154.jpg"/>
          <p:cNvPicPr>
            <a:picLocks noChangeAspect="1" noChangeArrowheads="1"/>
          </p:cNvPicPr>
          <p:nvPr/>
        </p:nvPicPr>
        <p:blipFill>
          <a:blip r:embed="rId2"/>
          <a:srcRect l="3200" t="4678" r="2400" b="3314"/>
          <a:stretch>
            <a:fillRect/>
          </a:stretch>
        </p:blipFill>
        <p:spPr bwMode="auto">
          <a:xfrm>
            <a:off x="4419600" y="1905000"/>
            <a:ext cx="4495800" cy="4495800"/>
          </a:xfrm>
          <a:prstGeom prst="rect">
            <a:avLst/>
          </a:prstGeom>
          <a:noFill/>
        </p:spPr>
      </p:pic>
      <p:sp>
        <p:nvSpPr>
          <p:cNvPr id="21" name="TextBox 20"/>
          <p:cNvSpPr txBox="1"/>
          <p:nvPr/>
        </p:nvSpPr>
        <p:spPr>
          <a:xfrm>
            <a:off x="7165744" y="2133600"/>
            <a:ext cx="1140056" cy="584775"/>
          </a:xfrm>
          <a:prstGeom prst="rect">
            <a:avLst/>
          </a:prstGeom>
          <a:noFill/>
        </p:spPr>
        <p:txBody>
          <a:bodyPr wrap="none" rtlCol="0">
            <a:spAutoFit/>
          </a:bodyPr>
          <a:lstStyle/>
          <a:p>
            <a:r>
              <a:rPr lang="en-US" sz="3200" b="1" dirty="0" smtClean="0">
                <a:solidFill>
                  <a:srgbClr val="C00000"/>
                </a:solidFill>
              </a:rPr>
              <a:t>Lead</a:t>
            </a:r>
            <a:endParaRPr lang="en-US" sz="3200" b="1" dirty="0">
              <a:solidFill>
                <a:srgbClr val="C00000"/>
              </a:solidFill>
            </a:endParaRPr>
          </a:p>
        </p:txBody>
      </p:sp>
      <p:sp>
        <p:nvSpPr>
          <p:cNvPr id="22" name="TextBox 21"/>
          <p:cNvSpPr txBox="1"/>
          <p:nvPr/>
        </p:nvSpPr>
        <p:spPr>
          <a:xfrm>
            <a:off x="4953000" y="2205335"/>
            <a:ext cx="914400" cy="584775"/>
          </a:xfrm>
          <a:prstGeom prst="rect">
            <a:avLst/>
          </a:prstGeom>
          <a:noFill/>
        </p:spPr>
        <p:txBody>
          <a:bodyPr wrap="square" rtlCol="0">
            <a:spAutoFit/>
          </a:bodyPr>
          <a:lstStyle/>
          <a:p>
            <a:r>
              <a:rPr lang="en-US" sz="3200" b="1" dirty="0" smtClean="0">
                <a:solidFill>
                  <a:srgbClr val="C00000"/>
                </a:solidFill>
              </a:rPr>
              <a:t>Lag</a:t>
            </a:r>
            <a:endParaRPr lang="en-US" sz="3200" b="1" dirty="0">
              <a:solidFill>
                <a:srgbClr val="C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Instrument Transformers</a:t>
            </a:r>
            <a:endParaRPr lang="en-US" dirty="0">
              <a:solidFill>
                <a:srgbClr val="FFFF00"/>
              </a:solidFill>
            </a:endParaRPr>
          </a:p>
        </p:txBody>
      </p:sp>
      <p:sp>
        <p:nvSpPr>
          <p:cNvPr id="3" name="Content Placeholder 2"/>
          <p:cNvSpPr>
            <a:spLocks noGrp="1"/>
          </p:cNvSpPr>
          <p:nvPr>
            <p:ph idx="1"/>
          </p:nvPr>
        </p:nvSpPr>
        <p:spPr>
          <a:xfrm>
            <a:off x="457200" y="1295400"/>
            <a:ext cx="5334000" cy="5181600"/>
          </a:xfrm>
        </p:spPr>
        <p:txBody>
          <a:bodyPr>
            <a:normAutofit fontScale="92500" lnSpcReduction="10000"/>
          </a:bodyPr>
          <a:lstStyle/>
          <a:p>
            <a:r>
              <a:rPr lang="en-US" dirty="0" smtClean="0"/>
              <a:t>Instrument transformers are classified according to their used: </a:t>
            </a:r>
          </a:p>
          <a:p>
            <a:pPr marL="962406" lvl="1" indent="-514350">
              <a:buFont typeface="+mj-lt"/>
              <a:buAutoNum type="arabicPeriod"/>
            </a:pPr>
            <a:r>
              <a:rPr lang="en-US" dirty="0" smtClean="0"/>
              <a:t>Current transformers (C.T.)</a:t>
            </a:r>
          </a:p>
          <a:p>
            <a:pPr marL="962406" lvl="1" indent="-514350">
              <a:buFont typeface="+mj-lt"/>
              <a:buAutoNum type="arabicPeriod"/>
            </a:pPr>
            <a:r>
              <a:rPr lang="en-US" dirty="0" smtClean="0"/>
              <a:t>Potential transformers (P.T.)</a:t>
            </a:r>
          </a:p>
          <a:p>
            <a:endParaRPr lang="en-US" dirty="0" smtClean="0"/>
          </a:p>
          <a:p>
            <a:r>
              <a:rPr lang="en-US" dirty="0" smtClean="0"/>
              <a:t>The main advantage of the instrument trans. Are:</a:t>
            </a:r>
          </a:p>
          <a:p>
            <a:pPr marL="962406" lvl="1" indent="-514350">
              <a:buFont typeface="+mj-lt"/>
              <a:buAutoNum type="arabicPeriod"/>
            </a:pPr>
            <a:r>
              <a:rPr lang="en-US" dirty="0" smtClean="0"/>
              <a:t>To extend the rage of the AC measuring instruments.</a:t>
            </a:r>
          </a:p>
          <a:p>
            <a:pPr marL="962406" lvl="1" indent="-514350">
              <a:buFont typeface="+mj-lt"/>
              <a:buAutoNum type="arabicPeriod"/>
            </a:pPr>
            <a:r>
              <a:rPr lang="en-US" dirty="0" smtClean="0"/>
              <a:t>To isolate the measuring instrument from high voltage power line.</a:t>
            </a:r>
          </a:p>
          <a:p>
            <a:endParaRPr lang="en-US" dirty="0" smtClean="0"/>
          </a:p>
        </p:txBody>
      </p:sp>
      <p:pic>
        <p:nvPicPr>
          <p:cNvPr id="26626" name="Picture 2" descr="http://www.actrol.com.au/Global/Assets/Images/338-Fluke-324_Clamp-Meters-2.png"/>
          <p:cNvPicPr>
            <a:picLocks noChangeAspect="1" noChangeArrowheads="1"/>
          </p:cNvPicPr>
          <p:nvPr/>
        </p:nvPicPr>
        <p:blipFill>
          <a:blip r:embed="rId2"/>
          <a:srcRect/>
          <a:stretch>
            <a:fillRect/>
          </a:stretch>
        </p:blipFill>
        <p:spPr bwMode="auto">
          <a:xfrm>
            <a:off x="5174535" y="1676400"/>
            <a:ext cx="4132209" cy="4038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Instruments I</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marL="514350" indent="-514350">
              <a:buFont typeface="+mj-lt"/>
              <a:buAutoNum type="alphaLcParenR"/>
            </a:pPr>
            <a:r>
              <a:rPr lang="en-US" dirty="0" smtClean="0">
                <a:solidFill>
                  <a:srgbClr val="0070C0"/>
                </a:solidFill>
              </a:rPr>
              <a:t>Mechanical</a:t>
            </a:r>
          </a:p>
          <a:p>
            <a:pPr marL="514350" indent="-514350">
              <a:buFont typeface="+mj-lt"/>
              <a:buAutoNum type="alphaLcParenR"/>
            </a:pPr>
            <a:r>
              <a:rPr lang="en-US" dirty="0" smtClean="0">
                <a:solidFill>
                  <a:srgbClr val="0070C0"/>
                </a:solidFill>
              </a:rPr>
              <a:t>Electrical</a:t>
            </a:r>
          </a:p>
          <a:p>
            <a:pPr marL="514350" indent="-514350">
              <a:buFont typeface="+mj-lt"/>
              <a:buAutoNum type="alphaLcParenR"/>
            </a:pPr>
            <a:r>
              <a:rPr lang="en-US" dirty="0" smtClean="0">
                <a:solidFill>
                  <a:srgbClr val="0070C0"/>
                </a:solidFill>
              </a:rPr>
              <a:t>Electronic Instruments</a:t>
            </a:r>
          </a:p>
          <a:p>
            <a:pPr marL="514350" indent="-514350">
              <a:buNone/>
            </a:pPr>
            <a:endParaRPr lang="en-US" dirty="0" smtClean="0"/>
          </a:p>
          <a:p>
            <a:pPr marL="914400" lvl="1" indent="-514350">
              <a:buFont typeface="+mj-lt"/>
              <a:buAutoNum type="alphaUcPeriod"/>
            </a:pPr>
            <a:r>
              <a:rPr lang="en-US" dirty="0" smtClean="0">
                <a:solidFill>
                  <a:srgbClr val="0070C0"/>
                </a:solidFill>
              </a:rPr>
              <a:t>Mechanical:  </a:t>
            </a:r>
          </a:p>
          <a:p>
            <a:pPr marL="914400" lvl="1" indent="-514350" algn="just">
              <a:buNone/>
            </a:pPr>
            <a:r>
              <a:rPr lang="en-US" dirty="0" smtClean="0"/>
              <a:t>      these instruments are very reliable for static and stable conditions. But their disadvantage is that they are unable to respond rapidly to measurements of dynamic and transient conditions.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Instrument Transformers</a:t>
            </a:r>
            <a:endParaRPr lang="en-US" dirty="0">
              <a:solidFill>
                <a:srgbClr val="FFFF00"/>
              </a:solidFill>
            </a:endParaRPr>
          </a:p>
        </p:txBody>
      </p:sp>
      <p:sp>
        <p:nvSpPr>
          <p:cNvPr id="3" name="Content Placeholder 2"/>
          <p:cNvSpPr>
            <a:spLocks noGrp="1"/>
          </p:cNvSpPr>
          <p:nvPr>
            <p:ph idx="1"/>
          </p:nvPr>
        </p:nvSpPr>
        <p:spPr>
          <a:xfrm>
            <a:off x="457200" y="1295400"/>
            <a:ext cx="4343400" cy="5181600"/>
          </a:xfrm>
        </p:spPr>
        <p:txBody>
          <a:bodyPr>
            <a:normAutofit fontScale="92500" lnSpcReduction="10000"/>
          </a:bodyPr>
          <a:lstStyle/>
          <a:p>
            <a:r>
              <a:rPr lang="en-US" dirty="0" smtClean="0"/>
              <a:t>In DC ammeters: the range extended by a shunt resistor that divides the current under measurement between the meter and the shunt.</a:t>
            </a:r>
          </a:p>
          <a:p>
            <a:endParaRPr lang="en-US" dirty="0" smtClean="0"/>
          </a:p>
          <a:p>
            <a:r>
              <a:rPr lang="en-US" dirty="0" smtClean="0"/>
              <a:t>In AC circuits: current division depend not along on the resistance of the meter and the shunt, but also on their reactance.</a:t>
            </a:r>
          </a:p>
          <a:p>
            <a:endParaRPr lang="en-US" dirty="0" smtClean="0"/>
          </a:p>
          <a:p>
            <a:pPr>
              <a:buNone/>
            </a:pPr>
            <a:endParaRPr lang="en-US" dirty="0" smtClean="0"/>
          </a:p>
          <a:p>
            <a:endParaRPr lang="en-US" dirty="0" smtClean="0"/>
          </a:p>
        </p:txBody>
      </p:sp>
      <p:sp>
        <p:nvSpPr>
          <p:cNvPr id="25604" name="AutoShape 4" descr="Image result for transformers measuring instru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6" name="Picture 6" descr="http://2.bp.blogspot.com/-iozY70L3NPE/U5v6TPOp72I/AAAAAAAAA08/g5B8F9FDLBk/s1600/Current+Transformer.png"/>
          <p:cNvPicPr>
            <a:picLocks noChangeAspect="1" noChangeArrowheads="1"/>
          </p:cNvPicPr>
          <p:nvPr/>
        </p:nvPicPr>
        <p:blipFill>
          <a:blip r:embed="rId2"/>
          <a:srcRect/>
          <a:stretch>
            <a:fillRect/>
          </a:stretch>
        </p:blipFill>
        <p:spPr bwMode="auto">
          <a:xfrm>
            <a:off x="4876800" y="3124200"/>
            <a:ext cx="3962400" cy="353974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Instrument Transformers</a:t>
            </a:r>
            <a:endParaRPr lang="en-US" dirty="0">
              <a:solidFill>
                <a:srgbClr val="FFFF00"/>
              </a:solidFill>
            </a:endParaRPr>
          </a:p>
        </p:txBody>
      </p:sp>
      <p:sp>
        <p:nvSpPr>
          <p:cNvPr id="3" name="Content Placeholder 2"/>
          <p:cNvSpPr>
            <a:spLocks noGrp="1"/>
          </p:cNvSpPr>
          <p:nvPr>
            <p:ph idx="1"/>
          </p:nvPr>
        </p:nvSpPr>
        <p:spPr>
          <a:xfrm>
            <a:off x="457200" y="1143000"/>
            <a:ext cx="8305800" cy="5410200"/>
          </a:xfrm>
        </p:spPr>
        <p:txBody>
          <a:bodyPr>
            <a:normAutofit fontScale="92500" lnSpcReduction="10000"/>
          </a:bodyPr>
          <a:lstStyle/>
          <a:p>
            <a:r>
              <a:rPr lang="en-US" dirty="0" smtClean="0"/>
              <a:t>C.T.</a:t>
            </a:r>
          </a:p>
          <a:p>
            <a:pPr lvl="1"/>
            <a:r>
              <a:rPr lang="en-US" dirty="0" smtClean="0"/>
              <a:t>Some times has a primary winding</a:t>
            </a:r>
          </a:p>
          <a:p>
            <a:pPr lvl="1"/>
            <a:r>
              <a:rPr lang="en-US" dirty="0" smtClean="0"/>
              <a:t>But always has a Secondary winding.</a:t>
            </a:r>
          </a:p>
          <a:p>
            <a:pPr lvl="1"/>
            <a:r>
              <a:rPr lang="en-US" dirty="0" smtClean="0"/>
              <a:t>If there is a primary winding, it has a small number of terns. In most cases, the primary winding consist of one turn or a single conductor in series with the load whose current is to measured.</a:t>
            </a:r>
          </a:p>
          <a:p>
            <a:pPr lvl="1"/>
            <a:r>
              <a:rPr lang="en-US" dirty="0" smtClean="0"/>
              <a:t>Secondary winding has a larger number of terns and is connected to a current-meter.</a:t>
            </a:r>
          </a:p>
          <a:p>
            <a:pPr lvl="1"/>
            <a:endParaRPr lang="en-US" dirty="0" smtClean="0"/>
          </a:p>
          <a:p>
            <a:r>
              <a:rPr lang="en-US" dirty="0" smtClean="0"/>
              <a:t>P.T.</a:t>
            </a:r>
          </a:p>
          <a:p>
            <a:pPr lvl="1"/>
            <a:r>
              <a:rPr lang="en-US" dirty="0" smtClean="0"/>
              <a:t>The PT must satisfy certain design requirements that include accuracy of the turns ratio, small leakage reactance, small magnetizing current, and minimal voltage drop.</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OSCILLOSCOPES</a:t>
            </a:r>
            <a:endParaRPr lang="en-US" dirty="0">
              <a:solidFill>
                <a:srgbClr val="FFFF00"/>
              </a:solidFill>
            </a:endParaRPr>
          </a:p>
        </p:txBody>
      </p:sp>
      <p:sp>
        <p:nvSpPr>
          <p:cNvPr id="3" name="Content Placeholder 2"/>
          <p:cNvSpPr>
            <a:spLocks noGrp="1"/>
          </p:cNvSpPr>
          <p:nvPr>
            <p:ph idx="1"/>
          </p:nvPr>
        </p:nvSpPr>
        <p:spPr>
          <a:xfrm>
            <a:off x="457200" y="1143000"/>
            <a:ext cx="8305800" cy="2590800"/>
          </a:xfrm>
        </p:spPr>
        <p:txBody>
          <a:bodyPr>
            <a:normAutofit fontScale="92500" lnSpcReduction="20000"/>
          </a:bodyPr>
          <a:lstStyle/>
          <a:p>
            <a:r>
              <a:rPr lang="en-US" dirty="0" smtClean="0"/>
              <a:t>The heart of oscilloscope is the Cathode Ray tube, which:</a:t>
            </a:r>
          </a:p>
          <a:p>
            <a:pPr lvl="1"/>
            <a:r>
              <a:rPr lang="en-US" dirty="0" smtClean="0"/>
              <a:t> generate the electron beam, </a:t>
            </a:r>
          </a:p>
          <a:p>
            <a:pPr lvl="1"/>
            <a:r>
              <a:rPr lang="en-US" dirty="0" smtClean="0"/>
              <a:t>accelerates the beam to a high speed, </a:t>
            </a:r>
          </a:p>
          <a:p>
            <a:pPr lvl="1"/>
            <a:r>
              <a:rPr lang="en-US" dirty="0" smtClean="0"/>
              <a:t>deflect the beam to create the image, </a:t>
            </a:r>
          </a:p>
          <a:p>
            <a:pPr lvl="1"/>
            <a:r>
              <a:rPr lang="en-US" dirty="0" smtClean="0"/>
              <a:t>contains the phosphor screen where the electron beam eventually becomes visible.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Electronic </a:t>
            </a:r>
            <a:r>
              <a:rPr lang="en-US" dirty="0" err="1" smtClean="0">
                <a:solidFill>
                  <a:srgbClr val="FFFF00"/>
                </a:solidFill>
              </a:rPr>
              <a:t>Multimeter</a:t>
            </a:r>
            <a:endParaRPr lang="en-US" dirty="0">
              <a:solidFill>
                <a:srgbClr val="FFFF00"/>
              </a:solidFill>
            </a:endParaRPr>
          </a:p>
        </p:txBody>
      </p:sp>
      <p:sp>
        <p:nvSpPr>
          <p:cNvPr id="3" name="Content Placeholder 2"/>
          <p:cNvSpPr>
            <a:spLocks noGrp="1"/>
          </p:cNvSpPr>
          <p:nvPr>
            <p:ph idx="1"/>
          </p:nvPr>
        </p:nvSpPr>
        <p:spPr>
          <a:xfrm>
            <a:off x="457200" y="1143000"/>
            <a:ext cx="8305800" cy="5715000"/>
          </a:xfrm>
        </p:spPr>
        <p:txBody>
          <a:bodyPr>
            <a:normAutofit fontScale="92500" lnSpcReduction="20000"/>
          </a:bodyPr>
          <a:lstStyle/>
          <a:p>
            <a:pPr marL="550926" indent="-514350"/>
            <a:r>
              <a:rPr lang="en-US" dirty="0" smtClean="0"/>
              <a:t>It is one of the most versatile general purpose instruments capable of measuring dc and ac voltages as well as current and resistances.</a:t>
            </a:r>
          </a:p>
          <a:p>
            <a:pPr marL="550926" indent="-514350"/>
            <a:endParaRPr lang="en-US" dirty="0" smtClean="0"/>
          </a:p>
          <a:p>
            <a:pPr marL="550926" indent="-514350"/>
            <a:r>
              <a:rPr lang="en-US" dirty="0" smtClean="0"/>
              <a:t>The solid-state electronic </a:t>
            </a:r>
            <a:r>
              <a:rPr lang="en-US" dirty="0" err="1" smtClean="0"/>
              <a:t>multimeter</a:t>
            </a:r>
            <a:r>
              <a:rPr lang="en-US" dirty="0" smtClean="0"/>
              <a:t> (or VOM) generally consists of the following elements.</a:t>
            </a:r>
          </a:p>
          <a:p>
            <a:pPr marL="962406" lvl="1" indent="-514350" fontAlgn="base">
              <a:buFont typeface="+mj-lt"/>
              <a:buAutoNum type="arabicParenR"/>
            </a:pPr>
            <a:r>
              <a:rPr lang="en-US" dirty="0" smtClean="0"/>
              <a:t>A balanced bridge dc am­plifier and a PMMC meter.</a:t>
            </a:r>
          </a:p>
          <a:p>
            <a:pPr marL="962406" lvl="1" indent="-514350" fontAlgn="base">
              <a:buFont typeface="+mj-lt"/>
              <a:buAutoNum type="arabicParenR"/>
            </a:pPr>
            <a:r>
              <a:rPr lang="en-US" dirty="0" smtClean="0"/>
              <a:t>An attenuator in input stage to select the proper voltage range.</a:t>
            </a:r>
          </a:p>
          <a:p>
            <a:pPr marL="962406" lvl="1" indent="-514350" fontAlgn="base">
              <a:buFont typeface="+mj-lt"/>
              <a:buAutoNum type="arabicParenR"/>
            </a:pPr>
            <a:r>
              <a:rPr lang="en-US" dirty="0" smtClean="0"/>
              <a:t>A rectifier for convert­ing of an ac input volt­age to proportionate dc value.</a:t>
            </a:r>
          </a:p>
          <a:p>
            <a:pPr marL="962406" lvl="1" indent="-514350" fontAlgn="base">
              <a:buFont typeface="+mj-lt"/>
              <a:buAutoNum type="arabicParenR"/>
            </a:pPr>
            <a:r>
              <a:rPr lang="en-US" dirty="0" smtClean="0"/>
              <a:t>An internal battery and additional circuitry for providing the capability of resistance measure­ment.</a:t>
            </a:r>
          </a:p>
          <a:p>
            <a:pPr marL="962406" lvl="1" indent="-514350" fontAlgn="base">
              <a:buFont typeface="+mj-lt"/>
              <a:buAutoNum type="arabicParenR"/>
            </a:pPr>
            <a:r>
              <a:rPr lang="en-US" dirty="0" smtClean="0"/>
              <a:t>A function switch</a:t>
            </a:r>
            <a:r>
              <a:rPr lang="en-US" i="1" dirty="0" smtClean="0"/>
              <a:t> </a:t>
            </a:r>
            <a:r>
              <a:rPr lang="en-US" dirty="0" smtClean="0"/>
              <a:t>for selecting various meas­urement functions of the meter such as voltage, current or resistance.</a:t>
            </a:r>
          </a:p>
          <a:p>
            <a:pPr marL="550926" indent="-514350"/>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Digital Voltmeters DVM</a:t>
            </a:r>
          </a:p>
        </p:txBody>
      </p:sp>
      <p:sp>
        <p:nvSpPr>
          <p:cNvPr id="3" name="Content Placeholder 2"/>
          <p:cNvSpPr>
            <a:spLocks noGrp="1"/>
          </p:cNvSpPr>
          <p:nvPr>
            <p:ph idx="1"/>
          </p:nvPr>
        </p:nvSpPr>
        <p:spPr>
          <a:xfrm>
            <a:off x="457200" y="1143000"/>
            <a:ext cx="8305800" cy="5334000"/>
          </a:xfrm>
        </p:spPr>
        <p:txBody>
          <a:bodyPr>
            <a:normAutofit/>
          </a:bodyPr>
          <a:lstStyle/>
          <a:p>
            <a:pPr marL="550926" indent="-514350"/>
            <a:r>
              <a:rPr lang="en-US" sz="2800" dirty="0" smtClean="0"/>
              <a:t>DVMs can be classified to the following </a:t>
            </a:r>
            <a:r>
              <a:rPr lang="en-US" sz="2800" dirty="0" err="1" smtClean="0"/>
              <a:t>catagories</a:t>
            </a:r>
            <a:r>
              <a:rPr lang="en-US" sz="2800" dirty="0" smtClean="0"/>
              <a:t> </a:t>
            </a:r>
          </a:p>
          <a:p>
            <a:pPr marL="852678" lvl="1" indent="-514350">
              <a:buFont typeface="+mj-lt"/>
              <a:buAutoNum type="arabicPeriod"/>
            </a:pPr>
            <a:r>
              <a:rPr lang="en-US" sz="2400" dirty="0" smtClean="0"/>
              <a:t>Ramp-type DVM</a:t>
            </a:r>
          </a:p>
          <a:p>
            <a:pPr marL="852678" lvl="1" indent="-514350">
              <a:buFont typeface="+mj-lt"/>
              <a:buAutoNum type="arabicPeriod"/>
            </a:pPr>
            <a:r>
              <a:rPr lang="en-US" sz="2400" dirty="0" smtClean="0"/>
              <a:t>Integrating DVM</a:t>
            </a:r>
          </a:p>
          <a:p>
            <a:pPr marL="852678" lvl="1" indent="-514350">
              <a:buFont typeface="+mj-lt"/>
              <a:buAutoNum type="arabicPeriod"/>
            </a:pPr>
            <a:r>
              <a:rPr lang="en-US" sz="2400" dirty="0" smtClean="0"/>
              <a:t>Continuous-balance DVM</a:t>
            </a:r>
          </a:p>
          <a:p>
            <a:pPr marL="852678" lvl="1" indent="-514350">
              <a:buFont typeface="+mj-lt"/>
              <a:buAutoNum type="arabicPeriod"/>
            </a:pPr>
            <a:r>
              <a:rPr lang="en-US" sz="2400" dirty="0" smtClean="0"/>
              <a:t>Successive-approximation DVM</a:t>
            </a:r>
          </a:p>
          <a:p>
            <a:pPr marL="852678" lvl="1" indent="-514350">
              <a:buNone/>
            </a:pPr>
            <a:endParaRPr lang="en-US" sz="2400" dirty="0" smtClean="0"/>
          </a:p>
          <a:p>
            <a:pPr marL="852678" lvl="1" indent="-514350">
              <a:buNone/>
            </a:pPr>
            <a:endParaRPr lang="en-US" sz="2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Ramp-Type DVM </a:t>
            </a:r>
            <a:endParaRPr lang="en-US" dirty="0"/>
          </a:p>
        </p:txBody>
      </p:sp>
      <p:sp>
        <p:nvSpPr>
          <p:cNvPr id="3" name="Content Placeholder 2"/>
          <p:cNvSpPr>
            <a:spLocks noGrp="1"/>
          </p:cNvSpPr>
          <p:nvPr>
            <p:ph idx="1"/>
          </p:nvPr>
        </p:nvSpPr>
        <p:spPr/>
        <p:txBody>
          <a:bodyPr/>
          <a:lstStyle/>
          <a:p>
            <a:endParaRPr lang="en-US" dirty="0"/>
          </a:p>
        </p:txBody>
      </p:sp>
      <p:pic>
        <p:nvPicPr>
          <p:cNvPr id="265218" name="Picture 2" descr="http://1.bp.blogspot.com/-la0-odUo69M/TqI-1C9ehyI/AAAAAAAAAPk/VgH1M8MdcLg/s1600/blockDiagEdit.png"/>
          <p:cNvPicPr>
            <a:picLocks noChangeAspect="1" noChangeArrowheads="1"/>
          </p:cNvPicPr>
          <p:nvPr/>
        </p:nvPicPr>
        <p:blipFill>
          <a:blip r:embed="rId2"/>
          <a:srcRect/>
          <a:stretch>
            <a:fillRect/>
          </a:stretch>
        </p:blipFill>
        <p:spPr bwMode="auto">
          <a:xfrm>
            <a:off x="990601" y="1676400"/>
            <a:ext cx="5181600" cy="3308521"/>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Ramp-Type DVM </a:t>
            </a:r>
            <a:endParaRPr lang="en-US" dirty="0"/>
          </a:p>
        </p:txBody>
      </p:sp>
      <p:sp>
        <p:nvSpPr>
          <p:cNvPr id="3" name="Content Placeholder 2"/>
          <p:cNvSpPr>
            <a:spLocks noGrp="1"/>
          </p:cNvSpPr>
          <p:nvPr>
            <p:ph idx="1"/>
          </p:nvPr>
        </p:nvSpPr>
        <p:spPr>
          <a:xfrm>
            <a:off x="457200" y="1295400"/>
            <a:ext cx="8305800" cy="5257800"/>
          </a:xfrm>
        </p:spPr>
        <p:txBody>
          <a:bodyPr>
            <a:normAutofit/>
          </a:bodyPr>
          <a:lstStyle/>
          <a:p>
            <a:r>
              <a:rPr lang="en-US" dirty="0" smtClean="0"/>
              <a:t>At the start of the measurement cycle, a ramp voltage is initiated; this voltage can be positive going or negative going.</a:t>
            </a:r>
          </a:p>
          <a:p>
            <a:r>
              <a:rPr lang="en-US" dirty="0" smtClean="0"/>
              <a:t>The negative going shows in previous figure, is continuously compared with the unknown input voltage.</a:t>
            </a:r>
          </a:p>
          <a:p>
            <a:r>
              <a:rPr lang="en-US" dirty="0" smtClean="0"/>
              <a:t>At the instant the ramp voltage equals to the unknown voltage, a coincidence circuit, or comparator, generates a pulse which opens a gate.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Ramp-Type DVM </a:t>
            </a:r>
            <a:endParaRPr lang="en-US" dirty="0"/>
          </a:p>
        </p:txBody>
      </p:sp>
      <p:sp>
        <p:nvSpPr>
          <p:cNvPr id="3" name="Content Placeholder 2"/>
          <p:cNvSpPr>
            <a:spLocks noGrp="1"/>
          </p:cNvSpPr>
          <p:nvPr>
            <p:ph idx="1"/>
          </p:nvPr>
        </p:nvSpPr>
        <p:spPr>
          <a:xfrm>
            <a:off x="457200" y="1295400"/>
            <a:ext cx="8305800" cy="5334000"/>
          </a:xfrm>
        </p:spPr>
        <p:txBody>
          <a:bodyPr>
            <a:normAutofit fontScale="92500" lnSpcReduction="20000"/>
          </a:bodyPr>
          <a:lstStyle/>
          <a:p>
            <a:r>
              <a:rPr lang="en-US" dirty="0" smtClean="0"/>
              <a:t>The ramp voltage continues to decrease with time until it finally reaches 0V (Ground potential) and a second comparator generates an output pulse which closes the gate.</a:t>
            </a:r>
          </a:p>
          <a:p>
            <a:endParaRPr lang="en-US" dirty="0" smtClean="0"/>
          </a:p>
          <a:p>
            <a:r>
              <a:rPr lang="en-US" dirty="0" smtClean="0"/>
              <a:t>An Oscillator generates clock pulses which are allowed to pass through the gate to a number of decade counter units (DCU) which totalize the number of pulses passes through the gate.</a:t>
            </a:r>
          </a:p>
          <a:p>
            <a:endParaRPr lang="en-US" dirty="0" smtClean="0"/>
          </a:p>
          <a:p>
            <a:r>
              <a:rPr lang="en-US" dirty="0" smtClean="0"/>
              <a:t>The decimal number, displayed by the indicator tubes associated with the DCUs, is a measure of the magnitude of the input voltage.</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type DVM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integrating DVM measures the true average value of input voltage over a fixed measuring period.</a:t>
            </a:r>
          </a:p>
          <a:p>
            <a:r>
              <a:rPr lang="en-US" dirty="0" smtClean="0"/>
              <a:t>Actually when we employ the voltage to frequency conversion techniques (V/F), a train of pulses, whose frequency depends upon the voltage being measured, is generated.</a:t>
            </a:r>
          </a:p>
          <a:p>
            <a:r>
              <a:rPr lang="en-US" dirty="0" smtClean="0"/>
              <a:t>Then the number of pulses appearing in a definite interval of time is counted.</a:t>
            </a:r>
          </a:p>
          <a:p>
            <a:r>
              <a:rPr lang="en-US" dirty="0" smtClean="0"/>
              <a:t>Since the frequency of these pulses is a function of unknown voltage, the number of pulses counted in that period of time is an indication of the input (unknown) voltage.</a:t>
            </a:r>
          </a:p>
          <a:p>
            <a:r>
              <a:rPr lang="en-US" dirty="0" smtClean="0"/>
              <a:t> The heart of this technique is the operational amplifier acting as an Integrator.</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Staircase-Ramp DVM</a:t>
            </a:r>
            <a:endParaRPr lang="en-US" dirty="0"/>
          </a:p>
        </p:txBody>
      </p:sp>
      <p:sp>
        <p:nvSpPr>
          <p:cNvPr id="3" name="Content Placeholder 2"/>
          <p:cNvSpPr>
            <a:spLocks noGrp="1"/>
          </p:cNvSpPr>
          <p:nvPr>
            <p:ph idx="1"/>
          </p:nvPr>
        </p:nvSpPr>
        <p:spPr/>
        <p:txBody>
          <a:bodyPr/>
          <a:lstStyle/>
          <a:p>
            <a:r>
              <a:rPr lang="en-US" dirty="0" smtClean="0"/>
              <a:t>This DVM makes voltage measurements by comparing the input voltage to an internally generated staircase-ramp voltage</a:t>
            </a:r>
            <a:endParaRPr lang="en-US" dirty="0"/>
          </a:p>
        </p:txBody>
      </p:sp>
      <p:pic>
        <p:nvPicPr>
          <p:cNvPr id="275458" name="Picture 2" descr="https://encrypted-tbn2.gstatic.com/images?q=tbn:ANd9GcR2a56xHE3LG6Tt-IXFvdZaY_jFgiaTfPBJNOBiO3q-YDeGID7LOw"/>
          <p:cNvPicPr>
            <a:picLocks noChangeAspect="1" noChangeArrowheads="1"/>
          </p:cNvPicPr>
          <p:nvPr/>
        </p:nvPicPr>
        <p:blipFill>
          <a:blip r:embed="rId2"/>
          <a:srcRect/>
          <a:stretch>
            <a:fillRect/>
          </a:stretch>
        </p:blipFill>
        <p:spPr bwMode="auto">
          <a:xfrm>
            <a:off x="4460499" y="3886200"/>
            <a:ext cx="4416801" cy="27527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Instruments II</a:t>
            </a:r>
            <a:endParaRPr lang="en-US" dirty="0"/>
          </a:p>
        </p:txBody>
      </p:sp>
      <p:sp>
        <p:nvSpPr>
          <p:cNvPr id="3" name="Content Placeholder 2"/>
          <p:cNvSpPr>
            <a:spLocks noGrp="1"/>
          </p:cNvSpPr>
          <p:nvPr>
            <p:ph idx="1"/>
          </p:nvPr>
        </p:nvSpPr>
        <p:spPr>
          <a:xfrm>
            <a:off x="457200" y="1143000"/>
            <a:ext cx="8229600" cy="5181600"/>
          </a:xfrm>
        </p:spPr>
        <p:txBody>
          <a:bodyPr>
            <a:normAutofit/>
          </a:bodyPr>
          <a:lstStyle/>
          <a:p>
            <a:pPr marL="914400" lvl="1" indent="-514350" algn="just">
              <a:buAutoNum type="alphaUcPeriod" startAt="2"/>
            </a:pPr>
            <a:r>
              <a:rPr lang="en-US" dirty="0" smtClean="0">
                <a:solidFill>
                  <a:srgbClr val="0070C0"/>
                </a:solidFill>
              </a:rPr>
              <a:t>Electrical:</a:t>
            </a:r>
          </a:p>
          <a:p>
            <a:pPr marL="914400" lvl="1" indent="-514350" algn="just">
              <a:buNone/>
            </a:pPr>
            <a:r>
              <a:rPr lang="en-US" dirty="0" smtClean="0"/>
              <a:t>	it is faster than mechanical, indicating the output are rapid than mechanical methods. But it depends on the mechanical movement of the meters. The response is between 0.5 to 24 seconds.</a:t>
            </a:r>
          </a:p>
          <a:p>
            <a:pPr marL="914400" lvl="1" indent="-514350" algn="just">
              <a:buNone/>
            </a:pPr>
            <a:endParaRPr lang="en-US" dirty="0" smtClean="0"/>
          </a:p>
          <a:p>
            <a:pPr marL="914400" lvl="1" indent="-514350" algn="just">
              <a:buAutoNum type="alphaUcPeriod" startAt="3"/>
            </a:pPr>
            <a:r>
              <a:rPr lang="en-US" dirty="0" smtClean="0">
                <a:solidFill>
                  <a:srgbClr val="0070C0"/>
                </a:solidFill>
              </a:rPr>
              <a:t>Electronic:</a:t>
            </a:r>
          </a:p>
          <a:p>
            <a:pPr marL="914400" lvl="1" indent="-514350" algn="just">
              <a:buNone/>
            </a:pPr>
            <a:r>
              <a:rPr lang="en-US" dirty="0" smtClean="0"/>
              <a:t>	it is more reliable then other system. It uses semiconductor devices and weak signal can also be detected.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Successive-approximation DVM</a:t>
            </a:r>
            <a:endParaRPr lang="en-US" dirty="0"/>
          </a:p>
        </p:txBody>
      </p:sp>
      <p:sp>
        <p:nvSpPr>
          <p:cNvPr id="3" name="Content Placeholder 2"/>
          <p:cNvSpPr>
            <a:spLocks noGrp="1"/>
          </p:cNvSpPr>
          <p:nvPr>
            <p:ph idx="1"/>
          </p:nvPr>
        </p:nvSpPr>
        <p:spPr/>
        <p:txBody>
          <a:bodyPr/>
          <a:lstStyle/>
          <a:p>
            <a:r>
              <a:rPr lang="en-US" dirty="0" smtClean="0"/>
              <a:t>Digital voltmeters capable of 1000 readings per second or more.</a:t>
            </a:r>
          </a:p>
          <a:p>
            <a:r>
              <a:rPr lang="en-US" dirty="0" smtClean="0"/>
              <a:t>These instruments generally use successive-approximation converters to perform the </a:t>
            </a:r>
            <a:r>
              <a:rPr lang="en-US" b="1" i="1" dirty="0" smtClean="0">
                <a:solidFill>
                  <a:srgbClr val="66FF33"/>
                </a:solidFill>
              </a:rPr>
              <a:t>digitization</a:t>
            </a:r>
            <a:r>
              <a:rPr lang="en-US" dirty="0" smtClean="0"/>
              <a:t> (analog to digital converter ADC)</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Electronic Measurement</a:t>
            </a:r>
            <a:endParaRPr lang="en-US" dirty="0"/>
          </a:p>
        </p:txBody>
      </p:sp>
      <p:sp>
        <p:nvSpPr>
          <p:cNvPr id="3" name="Content Placeholder 2"/>
          <p:cNvSpPr>
            <a:spLocks noGrp="1"/>
          </p:cNvSpPr>
          <p:nvPr>
            <p:ph idx="1"/>
          </p:nvPr>
        </p:nvSpPr>
        <p:spPr>
          <a:xfrm>
            <a:off x="457200" y="1447800"/>
            <a:ext cx="8229600" cy="5029200"/>
          </a:xfrm>
        </p:spPr>
        <p:txBody>
          <a:bodyPr>
            <a:normAutofit fontScale="85000" lnSpcReduction="20000"/>
          </a:bodyPr>
          <a:lstStyle/>
          <a:p>
            <a:r>
              <a:rPr lang="en-US" dirty="0" smtClean="0">
                <a:solidFill>
                  <a:srgbClr val="0070C0"/>
                </a:solidFill>
              </a:rPr>
              <a:t>Most of the quantities can be converted by transducers into the electrical or electronic signals. </a:t>
            </a:r>
          </a:p>
          <a:p>
            <a:r>
              <a:rPr lang="en-US" dirty="0" smtClean="0"/>
              <a:t>Electronic signals can be amplified, filtered, multiplexed, sampled and measured.</a:t>
            </a:r>
          </a:p>
          <a:p>
            <a:r>
              <a:rPr lang="en-US" dirty="0" smtClean="0">
                <a:solidFill>
                  <a:srgbClr val="0070C0"/>
                </a:solidFill>
              </a:rPr>
              <a:t>Measured signals can be transmitted over long distance through cables or radio links, without any loss of information.</a:t>
            </a:r>
          </a:p>
          <a:p>
            <a:r>
              <a:rPr lang="en-US" dirty="0" smtClean="0"/>
              <a:t>Many measurements can be done simultaneously or in rapid succession.</a:t>
            </a:r>
          </a:p>
          <a:p>
            <a:r>
              <a:rPr lang="en-US" dirty="0" smtClean="0">
                <a:solidFill>
                  <a:srgbClr val="0070C0"/>
                </a:solidFill>
              </a:rPr>
              <a:t>Electronic circuits can measure the events of very short duration.</a:t>
            </a:r>
          </a:p>
          <a:p>
            <a:r>
              <a:rPr lang="en-US" dirty="0" smtClean="0"/>
              <a:t>Higher sensitivity, low power consumption and a higher degree of reliability are the important features.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Characteristics</a:t>
            </a:r>
            <a:endParaRPr lang="en-US" dirty="0"/>
          </a:p>
        </p:txBody>
      </p:sp>
      <p:sp>
        <p:nvSpPr>
          <p:cNvPr id="3" name="Content Placeholder 2"/>
          <p:cNvSpPr>
            <a:spLocks noGrp="1"/>
          </p:cNvSpPr>
          <p:nvPr>
            <p:ph idx="1"/>
          </p:nvPr>
        </p:nvSpPr>
        <p:spPr>
          <a:xfrm>
            <a:off x="457200" y="1371600"/>
            <a:ext cx="8229600" cy="5029200"/>
          </a:xfrm>
        </p:spPr>
        <p:txBody>
          <a:bodyPr>
            <a:normAutofit lnSpcReduction="10000"/>
          </a:bodyPr>
          <a:lstStyle/>
          <a:p>
            <a:pPr algn="just"/>
            <a:r>
              <a:rPr lang="en-US" dirty="0" smtClean="0">
                <a:solidFill>
                  <a:srgbClr val="0070C0"/>
                </a:solidFill>
              </a:rPr>
              <a:t>Static Characteristics</a:t>
            </a:r>
            <a:r>
              <a:rPr lang="en-US" dirty="0" smtClean="0"/>
              <a:t>: the set of criteria defined for the instruments, which are used to measure the quantities which are slowly varying with time or mostly constant, i.e., do not vary with time is called static characteristics.</a:t>
            </a:r>
          </a:p>
          <a:p>
            <a:pPr algn="just"/>
            <a:endParaRPr lang="en-US" dirty="0" smtClean="0"/>
          </a:p>
          <a:p>
            <a:pPr algn="just"/>
            <a:r>
              <a:rPr lang="en-US" dirty="0" smtClean="0">
                <a:solidFill>
                  <a:srgbClr val="0070C0"/>
                </a:solidFill>
              </a:rPr>
              <a:t>Dynamic Characteristics</a:t>
            </a:r>
            <a:r>
              <a:rPr lang="en-US" dirty="0" smtClean="0"/>
              <a:t>: when the quantity under measurement changes rapidly with time, it is necessary to study the dynamic relations existing between input and output which is expressed as differential equations.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CALIBRATION</a:t>
            </a:r>
            <a:endParaRPr lang="en-US" dirty="0"/>
          </a:p>
        </p:txBody>
      </p:sp>
      <p:sp>
        <p:nvSpPr>
          <p:cNvPr id="3" name="Content Placeholder 2"/>
          <p:cNvSpPr>
            <a:spLocks noGrp="1"/>
          </p:cNvSpPr>
          <p:nvPr>
            <p:ph idx="1"/>
          </p:nvPr>
        </p:nvSpPr>
        <p:spPr>
          <a:xfrm>
            <a:off x="457200" y="1295400"/>
            <a:ext cx="8077200" cy="5105400"/>
          </a:xfrm>
        </p:spPr>
        <p:txBody>
          <a:bodyPr>
            <a:normAutofit fontScale="85000" lnSpcReduction="10000"/>
          </a:bodyPr>
          <a:lstStyle/>
          <a:p>
            <a:pPr algn="just"/>
            <a:r>
              <a:rPr lang="en-US" dirty="0" smtClean="0"/>
              <a:t>calibration is the process of making an adjustment or making a scale so that the reading on an instrument agree with the accepted and certified standard.</a:t>
            </a:r>
          </a:p>
          <a:p>
            <a:pPr algn="just"/>
            <a:endParaRPr lang="en-US" dirty="0" smtClean="0"/>
          </a:p>
          <a:p>
            <a:pPr algn="just"/>
            <a:r>
              <a:rPr lang="en-US" dirty="0" smtClean="0"/>
              <a:t>Calibration is a comparison between a known measurement (the standard) and the measurement using your instrument. Typically, the accuracy of the standard should be ten times the accuracy of the measuring device being tested. However, accuracy ratio of 3:1 is acceptable by most standards organizations.</a:t>
            </a:r>
          </a:p>
          <a:p>
            <a:pPr algn="just"/>
            <a:endParaRPr lang="en-US" dirty="0" smtClean="0"/>
          </a:p>
          <a:p>
            <a:pPr algn="just"/>
            <a:r>
              <a:rPr lang="en-US" dirty="0" smtClean="0"/>
              <a:t>In practice, calibration also includes repair of the device if it is out of calibration.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FFFF00"/>
                </a:solidFill>
              </a:rPr>
              <a:t>AC TESTs</a:t>
            </a: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66FF33"/>
                </a:solidFill>
              </a:rPr>
              <a:t>Iron losses </a:t>
            </a:r>
          </a:p>
          <a:p>
            <a:r>
              <a:rPr lang="en-US" dirty="0" smtClean="0"/>
              <a:t>	</a:t>
            </a:r>
            <a:r>
              <a:rPr lang="en-US" dirty="0" smtClean="0">
                <a:solidFill>
                  <a:srgbClr val="FF99CC"/>
                </a:solidFill>
              </a:rPr>
              <a:t>When ferromagnetic materials are subjected to an alternating field, power loss due to hysteresis effects and eddy currents occurs.</a:t>
            </a:r>
          </a:p>
          <a:p>
            <a:endParaRPr lang="en-US" dirty="0" smtClean="0"/>
          </a:p>
          <a:p>
            <a:pPr marL="550926" lvl="0" indent="-514350">
              <a:buFont typeface="+mj-lt"/>
              <a:buAutoNum type="arabicPeriod"/>
            </a:pPr>
            <a:r>
              <a:rPr lang="en-US" dirty="0" smtClean="0"/>
              <a:t>Hysteresis loss: </a:t>
            </a:r>
            <a:r>
              <a:rPr lang="en-US" dirty="0" smtClean="0">
                <a:solidFill>
                  <a:srgbClr val="66FF33"/>
                </a:solidFill>
              </a:rPr>
              <a:t>This loss depends upon the frequency, and maximum flux density of the magnetic field to which the specimen is subjected. </a:t>
            </a:r>
          </a:p>
          <a:p>
            <a:pPr marL="550926" lvl="0" indent="-514350">
              <a:buFont typeface="+mj-lt"/>
              <a:buAutoNum type="arabicPeriod"/>
            </a:pPr>
            <a:r>
              <a:rPr lang="en-US" dirty="0" smtClean="0"/>
              <a:t>Eddy current loss: </a:t>
            </a:r>
            <a:r>
              <a:rPr lang="en-US" dirty="0" smtClean="0">
                <a:solidFill>
                  <a:srgbClr val="66FFFF"/>
                </a:solidFill>
              </a:rPr>
              <a:t>This loss depends upon the </a:t>
            </a:r>
            <a:r>
              <a:rPr lang="en-US" dirty="0" err="1" smtClean="0">
                <a:solidFill>
                  <a:srgbClr val="66FFFF"/>
                </a:solidFill>
              </a:rPr>
              <a:t>waveshape</a:t>
            </a:r>
            <a:r>
              <a:rPr lang="en-US" dirty="0" smtClean="0">
                <a:solidFill>
                  <a:srgbClr val="66FFFF"/>
                </a:solidFill>
              </a:rPr>
              <a:t> of the variation of flux with time, frequency and maximum flux density of the magnetic field to which the specimen is subjected.</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FFFF00"/>
                </a:solidFill>
              </a:rPr>
              <a:t>AC TESTs</a:t>
            </a:r>
            <a:endParaRPr lang="en-US" dirty="0">
              <a:solidFill>
                <a:srgbClr val="FFFF00"/>
              </a:solidFill>
            </a:endParaRPr>
          </a:p>
        </p:txBody>
      </p:sp>
      <p:sp>
        <p:nvSpPr>
          <p:cNvPr id="3" name="Content Placeholder 2"/>
          <p:cNvSpPr>
            <a:spLocks noGrp="1"/>
          </p:cNvSpPr>
          <p:nvPr>
            <p:ph idx="1"/>
          </p:nvPr>
        </p:nvSpPr>
        <p:spPr/>
        <p:txBody>
          <a:bodyPr>
            <a:normAutofit fontScale="85000" lnSpcReduction="10000"/>
          </a:bodyPr>
          <a:lstStyle/>
          <a:p>
            <a:r>
              <a:rPr lang="en-US" dirty="0" smtClean="0"/>
              <a:t>Factors affecting permeability and hysteresis loss:</a:t>
            </a:r>
          </a:p>
          <a:p>
            <a:pPr lvl="1"/>
            <a:r>
              <a:rPr lang="en-US" dirty="0" smtClean="0">
                <a:solidFill>
                  <a:srgbClr val="66FF33"/>
                </a:solidFill>
              </a:rPr>
              <a:t>Generally if the initial permeability is high, the hysteresis loss is low and vice versa.</a:t>
            </a:r>
          </a:p>
          <a:p>
            <a:pPr lvl="1">
              <a:buNone/>
            </a:pPr>
            <a:r>
              <a:rPr lang="en-US" dirty="0" smtClean="0"/>
              <a:t>The permeability and the hysteresis loss depend upon the following conditions:</a:t>
            </a:r>
          </a:p>
          <a:p>
            <a:pPr lvl="2"/>
            <a:r>
              <a:rPr lang="en-US" dirty="0" smtClean="0"/>
              <a:t>Physical condition of the sample</a:t>
            </a:r>
          </a:p>
          <a:p>
            <a:pPr lvl="2"/>
            <a:r>
              <a:rPr lang="en-US" dirty="0" smtClean="0"/>
              <a:t>Chemical purity of the sample</a:t>
            </a:r>
          </a:p>
          <a:p>
            <a:pPr lvl="1"/>
            <a:r>
              <a:rPr lang="en-US" dirty="0" smtClean="0">
                <a:solidFill>
                  <a:srgbClr val="FF99CC"/>
                </a:solidFill>
              </a:rPr>
              <a:t>When the crystals of a ferromagnetic material are cold worked, they experience deformation as a result of which the material has very poor magnetic properties. </a:t>
            </a:r>
          </a:p>
          <a:p>
            <a:pPr lvl="1"/>
            <a:r>
              <a:rPr lang="en-US" dirty="0" smtClean="0">
                <a:solidFill>
                  <a:srgbClr val="66FF33"/>
                </a:solidFill>
              </a:rPr>
              <a:t>The impurity content of the material exercises a limit on the highest magnetic permeability and the lowest hysteresis loss that can be obtained.</a:t>
            </a:r>
          </a:p>
          <a:p>
            <a:pPr lvl="1"/>
            <a:r>
              <a:rPr lang="en-US" dirty="0" smtClean="0"/>
              <a:t>The main impurities in the magnetic materials used for transformer cores and electrical machinery are </a:t>
            </a:r>
            <a:r>
              <a:rPr lang="en-US" i="1" dirty="0" smtClean="0"/>
              <a:t>carbon, oxygen, ..</a:t>
            </a: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255503</TotalTime>
  <Words>2202</Words>
  <Application>Microsoft Office PowerPoint</Application>
  <PresentationFormat>On-screen Show (4:3)</PresentationFormat>
  <Paragraphs>228</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Technic</vt:lpstr>
      <vt:lpstr>Measurement</vt:lpstr>
      <vt:lpstr>INTRODUCTION</vt:lpstr>
      <vt:lpstr>Evolution of Instruments I</vt:lpstr>
      <vt:lpstr>Evolution of Instruments II</vt:lpstr>
      <vt:lpstr>Advantages of Electronic Measurement</vt:lpstr>
      <vt:lpstr>Performance Characteristics</vt:lpstr>
      <vt:lpstr>CALIBRATION</vt:lpstr>
      <vt:lpstr>AC TESTs</vt:lpstr>
      <vt:lpstr>AC TESTs</vt:lpstr>
      <vt:lpstr>DC Ammeters (Shunt resistor)</vt:lpstr>
      <vt:lpstr>DC Ammeters (Ayrton Shunt)</vt:lpstr>
      <vt:lpstr>DC Voltmeter (Multiplier Resistor)</vt:lpstr>
      <vt:lpstr>Shunt type Ohmmeter</vt:lpstr>
      <vt:lpstr>AC Indicating Instruments</vt:lpstr>
      <vt:lpstr>Rectifier –Type instruments</vt:lpstr>
      <vt:lpstr>Rectifier –Type instruments</vt:lpstr>
      <vt:lpstr>Typical Multimeter circuits</vt:lpstr>
      <vt:lpstr>Typical Multimeter circuits</vt:lpstr>
      <vt:lpstr>Thermocouple Instruments</vt:lpstr>
      <vt:lpstr>Electrodynamometer </vt:lpstr>
      <vt:lpstr>Electrodynamometer </vt:lpstr>
      <vt:lpstr>Electrodynamometer </vt:lpstr>
      <vt:lpstr>Electrodynamometer </vt:lpstr>
      <vt:lpstr>Electrodynamometer </vt:lpstr>
      <vt:lpstr>Electrodynamometer in power measurements</vt:lpstr>
      <vt:lpstr>Electrodynamometer in power measurements</vt:lpstr>
      <vt:lpstr>Electrodynamometer in power measurements</vt:lpstr>
      <vt:lpstr>Electrodynamometer in power measurements</vt:lpstr>
      <vt:lpstr>Instrument Transformers</vt:lpstr>
      <vt:lpstr>Instrument Transformers</vt:lpstr>
      <vt:lpstr>Instrument Transformers</vt:lpstr>
      <vt:lpstr>OSCILLOSCOPES</vt:lpstr>
      <vt:lpstr>Electronic Multimeter</vt:lpstr>
      <vt:lpstr>Digital Voltmeters DVM</vt:lpstr>
      <vt:lpstr>1)   Ramp-Type DVM </vt:lpstr>
      <vt:lpstr>1)   Ramp-Type DVM </vt:lpstr>
      <vt:lpstr>1)   Ramp-Type DVM </vt:lpstr>
      <vt:lpstr>Integrating type DVM</vt:lpstr>
      <vt:lpstr>Staircase-Ramp DVM</vt:lpstr>
      <vt:lpstr>Successive-approximation DVM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dc:title>
  <dc:creator>VELAR</dc:creator>
  <cp:lastModifiedBy>Orange</cp:lastModifiedBy>
  <cp:revision>426</cp:revision>
  <dcterms:created xsi:type="dcterms:W3CDTF">2015-08-19T07:46:14Z</dcterms:created>
  <dcterms:modified xsi:type="dcterms:W3CDTF">2018-05-28T08:01:55Z</dcterms:modified>
</cp:coreProperties>
</file>