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94.xml"/>
  <Override ContentType="application/vnd.openxmlformats-officedocument.presentationml.slide+xml" PartName="/ppt/slides/slide68.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46.xml"/>
  <Override ContentType="application/vnd.openxmlformats-officedocument.presentationml.slide+xml" PartName="/ppt/slides/slide3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57.xml"/>
  <Override ContentType="application/vnd.openxmlformats-officedocument.presentationml.slide+xml" PartName="/ppt/slides/slide27.xml"/>
  <Override ContentType="application/vnd.openxmlformats-officedocument.presentationml.slide+xml" PartName="/ppt/slides/slide44.xml"/>
  <Override ContentType="application/vnd.openxmlformats-officedocument.presentationml.slide+xml" PartName="/ppt/slides/slide2.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56.xml"/>
  <Override ContentType="application/vnd.openxmlformats-officedocument.presentationml.slide+xml" PartName="/ppt/slides/slide13.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90.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62.xml"/>
  <Override ContentType="application/vnd.openxmlformats-officedocument.presentationml.slide+xml" PartName="/ppt/slides/slide32.xml"/>
  <Override ContentType="application/vnd.openxmlformats-officedocument.presentationml.slide+xml" PartName="/ppt/slides/slide75.xml"/>
  <Override ContentType="application/vnd.openxmlformats-officedocument.presentationml.slide+xml" PartName="/ppt/slides/slide58.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Lst>
  <p:sldSz cy="6858000" cx="9144000"/>
  <p:notesSz cx="6858000" cy="9144000"/>
  <p:defaultTextStyle>
    <a:defPPr lvl="0">
      <a:defRPr lang="ar-IQ"/>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04" Type="http://schemas.openxmlformats.org/officeDocument/2006/relationships/slide" Target="slides/slide100.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103" Type="http://schemas.openxmlformats.org/officeDocument/2006/relationships/slide" Target="slides/slide99.xml"/><Relationship Id="rId102" Type="http://schemas.openxmlformats.org/officeDocument/2006/relationships/slide" Target="slides/slide98.xml"/><Relationship Id="rId101" Type="http://schemas.openxmlformats.org/officeDocument/2006/relationships/slide" Target="slides/slide97.xml"/><Relationship Id="rId100" Type="http://schemas.openxmlformats.org/officeDocument/2006/relationships/slide" Target="slides/slide96.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95" Type="http://schemas.openxmlformats.org/officeDocument/2006/relationships/slide" Target="slides/slide91.xml"/><Relationship Id="rId94" Type="http://schemas.openxmlformats.org/officeDocument/2006/relationships/slide" Target="slides/slide90.xml"/><Relationship Id="rId97" Type="http://schemas.openxmlformats.org/officeDocument/2006/relationships/slide" Target="slides/slide93.xml"/><Relationship Id="rId96" Type="http://schemas.openxmlformats.org/officeDocument/2006/relationships/slide" Target="slides/slide92.xml"/><Relationship Id="rId11" Type="http://schemas.openxmlformats.org/officeDocument/2006/relationships/slide" Target="slides/slide7.xml"/><Relationship Id="rId99" Type="http://schemas.openxmlformats.org/officeDocument/2006/relationships/slide" Target="slides/slide95.xml"/><Relationship Id="rId10" Type="http://schemas.openxmlformats.org/officeDocument/2006/relationships/slide" Target="slides/slide6.xml"/><Relationship Id="rId98" Type="http://schemas.openxmlformats.org/officeDocument/2006/relationships/slide" Target="slides/slide94.xml"/><Relationship Id="rId13" Type="http://schemas.openxmlformats.org/officeDocument/2006/relationships/slide" Target="slides/slide9.xml"/><Relationship Id="rId12" Type="http://schemas.openxmlformats.org/officeDocument/2006/relationships/slide" Target="slides/slide8.xml"/><Relationship Id="rId91" Type="http://schemas.openxmlformats.org/officeDocument/2006/relationships/slide" Target="slides/slide87.xml"/><Relationship Id="rId90" Type="http://schemas.openxmlformats.org/officeDocument/2006/relationships/slide" Target="slides/slide86.xml"/><Relationship Id="rId93" Type="http://schemas.openxmlformats.org/officeDocument/2006/relationships/slide" Target="slides/slide89.xml"/><Relationship Id="rId92" Type="http://schemas.openxmlformats.org/officeDocument/2006/relationships/slide" Target="slides/slide8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 Id="rId84" Type="http://schemas.openxmlformats.org/officeDocument/2006/relationships/slide" Target="slides/slide80.xml"/><Relationship Id="rId83" Type="http://schemas.openxmlformats.org/officeDocument/2006/relationships/slide" Target="slides/slide79.xml"/><Relationship Id="rId86" Type="http://schemas.openxmlformats.org/officeDocument/2006/relationships/slide" Target="slides/slide82.xml"/><Relationship Id="rId85" Type="http://schemas.openxmlformats.org/officeDocument/2006/relationships/slide" Target="slides/slide81.xml"/><Relationship Id="rId88" Type="http://schemas.openxmlformats.org/officeDocument/2006/relationships/slide" Target="slides/slide84.xml"/><Relationship Id="rId87" Type="http://schemas.openxmlformats.org/officeDocument/2006/relationships/slide" Target="slides/slide83.xml"/><Relationship Id="rId89" Type="http://schemas.openxmlformats.org/officeDocument/2006/relationships/slide" Target="slides/slide85.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75" Type="http://schemas.openxmlformats.org/officeDocument/2006/relationships/slide" Target="slides/slide71.xml"/><Relationship Id="rId74" Type="http://schemas.openxmlformats.org/officeDocument/2006/relationships/slide" Target="slides/slide70.xml"/><Relationship Id="rId77" Type="http://schemas.openxmlformats.org/officeDocument/2006/relationships/slide" Target="slides/slide73.xml"/><Relationship Id="rId76" Type="http://schemas.openxmlformats.org/officeDocument/2006/relationships/slide" Target="slides/slide72.xml"/><Relationship Id="rId79" Type="http://schemas.openxmlformats.org/officeDocument/2006/relationships/slide" Target="slides/slide75.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62" Type="http://schemas.openxmlformats.org/officeDocument/2006/relationships/slide" Target="slides/slide58.xml"/><Relationship Id="rId61" Type="http://schemas.openxmlformats.org/officeDocument/2006/relationships/slide" Target="slides/slide57.xml"/><Relationship Id="rId64" Type="http://schemas.openxmlformats.org/officeDocument/2006/relationships/slide" Target="slides/slide60.xml"/><Relationship Id="rId63" Type="http://schemas.openxmlformats.org/officeDocument/2006/relationships/slide" Target="slides/slide59.xml"/><Relationship Id="rId66" Type="http://schemas.openxmlformats.org/officeDocument/2006/relationships/slide" Target="slides/slide62.xml"/><Relationship Id="rId65" Type="http://schemas.openxmlformats.org/officeDocument/2006/relationships/slide" Target="slides/slide61.xml"/><Relationship Id="rId68" Type="http://schemas.openxmlformats.org/officeDocument/2006/relationships/slide" Target="slides/slide64.xml"/><Relationship Id="rId67" Type="http://schemas.openxmlformats.org/officeDocument/2006/relationships/slide" Target="slides/slide63.xml"/><Relationship Id="rId60" Type="http://schemas.openxmlformats.org/officeDocument/2006/relationships/slide" Target="slides/slide56.xml"/><Relationship Id="rId69" Type="http://schemas.openxmlformats.org/officeDocument/2006/relationships/slide" Target="slides/slide6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55" Type="http://schemas.openxmlformats.org/officeDocument/2006/relationships/slide" Target="slides/slide51.xml"/><Relationship Id="rId54" Type="http://schemas.openxmlformats.org/officeDocument/2006/relationships/slide" Target="slides/slide50.xml"/><Relationship Id="rId57" Type="http://schemas.openxmlformats.org/officeDocument/2006/relationships/slide" Target="slides/slide53.xml"/><Relationship Id="rId56" Type="http://schemas.openxmlformats.org/officeDocument/2006/relationships/slide" Target="slides/slide52.xml"/><Relationship Id="rId59" Type="http://schemas.openxmlformats.org/officeDocument/2006/relationships/slide" Target="slides/slide55.xml"/><Relationship Id="rId58"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70866C21-B13C-4AA2-8DC6-D512DEA2CE2A}"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866C21-B13C-4AA2-8DC6-D512DEA2CE2A}" type="slidenum">
              <a:rPr lang="ar-IQ" smtClean="0"/>
              <a:t>‹#›</a:t>
            </a:fld>
            <a:endParaRPr lang="ar-IQ"/>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866C21-B13C-4AA2-8DC6-D512DEA2CE2A}" type="slidenum">
              <a:rPr lang="ar-IQ" smtClean="0"/>
              <a:t>‹#›</a:t>
            </a:fld>
            <a:endParaRPr lang="ar-IQ"/>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866C21-B13C-4AA2-8DC6-D512DEA2CE2A}" type="slidenum">
              <a:rPr lang="ar-IQ" smtClean="0"/>
              <a:t>‹#›</a:t>
            </a:fld>
            <a:endParaRPr lang="ar-IQ"/>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0866C21-B13C-4AA2-8DC6-D512DEA2CE2A}"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0866C21-B13C-4AA2-8DC6-D512DEA2CE2A}" type="slidenum">
              <a:rPr lang="ar-IQ" smtClean="0"/>
              <a:t>‹#›</a:t>
            </a:fld>
            <a:endParaRPr lang="ar-IQ"/>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0866C21-B13C-4AA2-8DC6-D512DEA2CE2A}" type="slidenum">
              <a:rPr lang="ar-IQ" smtClean="0"/>
              <a:t>‹#›</a:t>
            </a:fld>
            <a:endParaRPr lang="ar-IQ"/>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0866C21-B13C-4AA2-8DC6-D512DEA2CE2A}" type="slidenum">
              <a:rPr lang="ar-IQ" smtClean="0"/>
              <a:t>‹#›</a:t>
            </a:fld>
            <a:endParaRPr lang="ar-IQ"/>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0866C21-B13C-4AA2-8DC6-D512DEA2CE2A}"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0866C21-B13C-4AA2-8DC6-D512DEA2CE2A}" type="slidenum">
              <a:rPr lang="ar-IQ" smtClean="0"/>
              <a:t>‹#›</a:t>
            </a:fld>
            <a:endParaRPr lang="ar-IQ"/>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8FCFC8FD-092C-4CB7-B1DF-8179D9053304}" type="datetimeFigureOut">
              <a:rPr lang="ar-IQ" smtClean="0"/>
              <a:t>25/02/1445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0866C21-B13C-4AA2-8DC6-D512DEA2CE2A}"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FCFC8FD-092C-4CB7-B1DF-8179D9053304}" type="datetimeFigureOut">
              <a:rPr lang="ar-IQ" smtClean="0"/>
              <a:t>25/02/1445</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0866C21-B13C-4AA2-8DC6-D512DEA2CE2A}"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dir="r"/>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r" rtl="0"/>
            <a:r>
              <a:rPr lang="ar-IQ" dirty="0" smtClean="0"/>
              <a:t/>
            </a:r>
            <a:br>
              <a:rPr lang="ar-IQ" dirty="0" smtClean="0"/>
            </a:br>
            <a:r>
              <a:rPr lang="ar-IQ" dirty="0"/>
              <a:t/>
            </a:r>
            <a:br>
              <a:rPr lang="ar-IQ" dirty="0"/>
            </a:br>
            <a:r>
              <a:rPr lang="ar-IQ" dirty="0" smtClean="0"/>
              <a:t>  </a:t>
            </a:r>
            <a:br>
              <a:rPr lang="ar-IQ" dirty="0" smtClean="0"/>
            </a:br>
            <a:r>
              <a:rPr lang="ar-IQ" dirty="0" smtClean="0"/>
              <a:t> </a:t>
            </a:r>
            <a:br>
              <a:rPr lang="ar-IQ" dirty="0" smtClean="0"/>
            </a:br>
            <a:r>
              <a:rPr lang="ar-IQ" dirty="0"/>
              <a:t> </a:t>
            </a:r>
            <a:r>
              <a:rPr lang="ar-IQ" dirty="0" smtClean="0"/>
              <a:t>              </a:t>
            </a:r>
            <a:r>
              <a:rPr lang="ar-IQ" sz="3100" dirty="0" smtClean="0"/>
              <a:t>مبادئ تربوية من منظور الاديان </a:t>
            </a:r>
            <a:endParaRPr lang="ar-IQ" sz="3100" dirty="0"/>
          </a:p>
        </p:txBody>
      </p:sp>
      <p:sp>
        <p:nvSpPr>
          <p:cNvPr id="3" name="عنوان فرعي 2"/>
          <p:cNvSpPr>
            <a:spLocks noGrp="1"/>
          </p:cNvSpPr>
          <p:nvPr>
            <p:ph type="subTitle" idx="1"/>
          </p:nvPr>
        </p:nvSpPr>
        <p:spPr/>
        <p:txBody>
          <a:bodyPr>
            <a:noAutofit/>
          </a:bodyPr>
          <a:lstStyle/>
          <a:p>
            <a:pPr algn="r" rtl="0"/>
            <a:endParaRPr lang="ar-IQ" sz="2800" dirty="0" smtClean="0"/>
          </a:p>
          <a:p>
            <a:pPr algn="r" rtl="0"/>
            <a:r>
              <a:rPr lang="ar-IQ" sz="2800" dirty="0" smtClean="0"/>
              <a:t>                  المرحلة الرابعة –قسم التربية الدينية </a:t>
            </a:r>
          </a:p>
          <a:p>
            <a:pPr algn="r" rtl="0"/>
            <a:r>
              <a:rPr lang="ar-IQ" sz="2800" dirty="0" smtClean="0"/>
              <a:t>           الكورس الاول / السنة الدراسية :2023م-2024م           </a:t>
            </a:r>
            <a:endParaRPr lang="ar-IQ" sz="2800" dirty="0"/>
          </a:p>
          <a:p>
            <a:pPr algn="r" rtl="0"/>
            <a:r>
              <a:rPr lang="ar-IQ" sz="2800" dirty="0" smtClean="0"/>
              <a:t>                            أ.م.م:فيان صالح علي </a:t>
            </a:r>
          </a:p>
          <a:p>
            <a:pPr algn="r" rtl="0"/>
            <a:endParaRPr lang="ar-IQ" sz="2800" dirty="0"/>
          </a:p>
        </p:txBody>
      </p:sp>
    </p:spTree>
    <p:extLst>
      <p:ext uri="{BB962C8B-B14F-4D97-AF65-F5344CB8AC3E}">
        <p14:creationId xmlns:p14="http://schemas.microsoft.com/office/powerpoint/2010/main" val="782787149"/>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تعريف </a:t>
            </a:r>
            <a:r>
              <a:rPr lang="ar-IQ" dirty="0" err="1"/>
              <a:t>كاندل</a:t>
            </a:r>
            <a:r>
              <a:rPr lang="ar-IQ" dirty="0"/>
              <a:t> :يعرف بأنها "مقارنة لفلسفة التربية المختلفة ؛ودراسة هذه الفلسفات التربوية وتطبيقاتها السائدة في الدول المتخلفة "يحدد كنادل نفس الهدف من الدارسات المقارنة هذه أنه الكشف عن أوجه الاختلاف في القوى والأسباب التي يترتب عليها فروق في النظم التعليمية المختلفة بغية الوصول إلى المبادئ الكامنة التي تحكم تطور جميع النظم التعليمية المختلفة بين الدول </a:t>
            </a:r>
            <a:r>
              <a:rPr lang="ar-IQ" dirty="0" err="1"/>
              <a:t>وهوفي</a:t>
            </a:r>
            <a:r>
              <a:rPr lang="ar-IQ" dirty="0"/>
              <a:t> هذا يتفق مع مقاله جوليان أنطوان فيه قبله.</a:t>
            </a:r>
          </a:p>
        </p:txBody>
      </p:sp>
    </p:spTree>
    <p:extLst>
      <p:ext uri="{BB962C8B-B14F-4D97-AF65-F5344CB8AC3E}">
        <p14:creationId xmlns:p14="http://schemas.microsoft.com/office/powerpoint/2010/main" val="589944519"/>
      </p:ext>
    </p:extLst>
  </p:cSld>
  <p:clrMapOvr>
    <a:masterClrMapping/>
  </p:clrMapOvr>
  <p:transition spd="slow">
    <p:wipe dir="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أما الدين الإسلامي فهو الدين الذي يقبل الآخر ويوافق على عيش غير المسلمين في كنفه، وأقرب مثال على ذلك الوثيقة التي كتبها الرسول (صلى الله عليه وسلم) في زمانهم، فقد منح اليهود القاطنين في المدينة المنورة حقوقهم وامتيازاتهم، وكذلك استضافته (صلى الله عليه وسلم) مجموعة من المسيحيين في المسجد، وحواره معهم عدة أيام.</a:t>
            </a:r>
          </a:p>
          <a:p>
            <a:r>
              <a:rPr lang="ar-IQ" dirty="0"/>
              <a:t> ولا شك أن في ذلك تأثيراً جلياً على أخلاق الطالب المسلم من حيث تعامله الحَسَن وتَصرُّفه الجميل مع غير المسلم الذي يعيش في بلده، أو يَدْرُسُ معه في مدارج المدارس والمعاهد والجامعات، أو يُدَرِّسُه في هذه المؤسسات التعليمية، ومن حيث قناعته الكلية بأنهم أحرار في بقائهم على هذا الدِّين على الرغم من اعتقاده بكونه محرَّفاً، أسوة برسوله (صلى الله عليه وسلم). </a:t>
            </a:r>
          </a:p>
          <a:p>
            <a:endParaRPr lang="ar-IQ" dirty="0"/>
          </a:p>
        </p:txBody>
      </p:sp>
    </p:spTree>
    <p:extLst>
      <p:ext uri="{BB962C8B-B14F-4D97-AF65-F5344CB8AC3E}">
        <p14:creationId xmlns:p14="http://schemas.microsoft.com/office/powerpoint/2010/main" val="202462281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 وهناك من يعرف التربية المقارنة: على أنها دراسة المشكلات ويقصد بها الدراسة الشاملة لمشكلة معينة في اكثر من بلد واحد كمشكلة التسرب المدرسي وكمشكلة الفاقد التعليمي أو دراسة نظم الامتحانات أو المنهاج ..</a:t>
            </a:r>
            <a:r>
              <a:rPr lang="ar-IQ" dirty="0" err="1"/>
              <a:t>لخ</a:t>
            </a:r>
            <a:r>
              <a:rPr lang="ar-IQ" dirty="0"/>
              <a:t> فيقارن سواء من حيث التشابه أو الاختلاف.</a:t>
            </a:r>
          </a:p>
          <a:p>
            <a:r>
              <a:rPr lang="ar-IQ" dirty="0"/>
              <a:t>والدراسة العالمية للتربية المقارنة: ويقصد بها الدراسة الشاملة للمشكلات التعليمية في الأنظمة المختلفة ويقوم بها عادة هيئات أو منظمات عالمية </a:t>
            </a:r>
            <a:r>
              <a:rPr lang="ar-IQ" dirty="0" err="1"/>
              <a:t>كاليونكوسو</a:t>
            </a:r>
            <a:r>
              <a:rPr lang="ar-IQ" dirty="0"/>
              <a:t> والمكتب الدولي للتربية ....ومعلوم أن هذا النوع من الدراسة يتطلب تضافر جهود ضخمة لكثير من الباحثين على اختلاف مستوياتهم في مختلف بلدان العالم وخلاصة القول من هذا التعريف أن العلوم التربوية كلها ومختلف بلدان العالم جميعها تعتبر ميدان واسع للدراسات المقارنة.</a:t>
            </a:r>
          </a:p>
          <a:p>
            <a:endParaRPr lang="ar-IQ" dirty="0"/>
          </a:p>
        </p:txBody>
      </p:sp>
    </p:spTree>
    <p:extLst>
      <p:ext uri="{BB962C8B-B14F-4D97-AF65-F5344CB8AC3E}">
        <p14:creationId xmlns:p14="http://schemas.microsoft.com/office/powerpoint/2010/main" val="3642106118"/>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أهداف التربية المقارنة </a:t>
            </a:r>
          </a:p>
        </p:txBody>
      </p:sp>
      <p:sp>
        <p:nvSpPr>
          <p:cNvPr id="3" name="عنصر نائب للمحتوى 2"/>
          <p:cNvSpPr>
            <a:spLocks noGrp="1"/>
          </p:cNvSpPr>
          <p:nvPr>
            <p:ph idx="1"/>
          </p:nvPr>
        </p:nvSpPr>
        <p:spPr/>
        <p:txBody>
          <a:bodyPr>
            <a:normAutofit fontScale="70000" lnSpcReduction="20000"/>
          </a:bodyPr>
          <a:lstStyle/>
          <a:p>
            <a:r>
              <a:rPr lang="ar-IQ" dirty="0" smtClean="0"/>
              <a:t>:</a:t>
            </a:r>
            <a:endParaRPr lang="ar-IQ" dirty="0"/>
          </a:p>
          <a:p>
            <a:r>
              <a:rPr lang="ar-IQ" dirty="0"/>
              <a:t> إن التربية عملية فردية اجتماعية تتعامل مع فرد في مجتمع تنقل إليه معارف ومهارات ومعتقدات ولغة الجماعة من جيل إلي جيل والإنسان هو موضوع التربية تعني بسلوكه وتطويره ولكن ليس بمعزل عن الجماعة لأن الذات الإنسانية لا تتكون إلا في مجتمع إنساني وبقدر ما يتوافر للتربية من وضوح وعمق في المفاهيم والأسس التي تستند إليها تكون قوتها وفعلها في حياة الأمم والشعوب وفي اتجاهات الأفراد وفي العلاقات المختلفة وفي مجالات العمل المتعددة ونظرا لهذه الأهمية للتربية باعتبارها مسألة حيوية لازمة وضرورة اجتماعية فلقد زاد اهتمام الناس بها واشتدت الحاجة إلي دراستها والتعرف علي أبعادها ومن ثم كان ضروريا بالنسبة لدارس التربية وممارسها في المستقبل أن يتعرف علي طبيعة هذه العملية ماهيتها وجوانبها المختلفة وضرورتها .يمكن القول أن هدف التربية الأساسي هو </a:t>
            </a:r>
            <a:r>
              <a:rPr lang="ar-IQ" dirty="0" err="1"/>
              <a:t>أنسنة</a:t>
            </a:r>
            <a:r>
              <a:rPr lang="ar-IQ" dirty="0"/>
              <a:t> الإنسان أي جعله مخلوقا إنسانيا يعيش في مجتمع ضمن إطار اجتماعي يحتوي علي تقاليد ونظم وقيم ومعايير وأفكار خاصة به .والعملية التربوية تكسب الفرد حضارة الماضي وتمكنه من المشاركة في ممارسة حضارة الحاضر وتهيئة للتطوير وإضافة واختراع وتقدم حضارة المستقبل..</a:t>
            </a:r>
          </a:p>
          <a:p>
            <a:endParaRPr lang="ar-IQ" dirty="0"/>
          </a:p>
        </p:txBody>
      </p:sp>
    </p:spTree>
    <p:extLst>
      <p:ext uri="{BB962C8B-B14F-4D97-AF65-F5344CB8AC3E}">
        <p14:creationId xmlns:p14="http://schemas.microsoft.com/office/powerpoint/2010/main" val="248216354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على ضوء ما سبق يمكن القول ان التربية المقارنة تسعى الى تحقيق الكثير من الأهداف العلمية والحضارية والإصلاحية والعقلية أهمها </a:t>
            </a:r>
            <a:r>
              <a:rPr lang="ar-IQ" dirty="0" err="1"/>
              <a:t>مايلي</a:t>
            </a:r>
            <a:r>
              <a:rPr lang="ar-IQ" dirty="0"/>
              <a:t>:</a:t>
            </a:r>
          </a:p>
          <a:p>
            <a:r>
              <a:rPr lang="ar-IQ" dirty="0"/>
              <a:t>1-	المتعة العقلية في دراستها لما توفره من مداومة التأمل والتفكير والبحث والإصلاح في دراسة النظم التعليمية المختلفة بما يتضمنها من نظريات وأفكار ونظم وأرقام وقوانين وإحصائيات ولوائح.</a:t>
            </a:r>
          </a:p>
          <a:p>
            <a:r>
              <a:rPr lang="ar-IQ" dirty="0"/>
              <a:t>2-	اتاحة الفرصة  في دراستها للبحث عن المجهول ومن ثم الكشف عن العلاقات بين النظم التعليمية المختلفة مما يؤدي إلى تطويرها تماشيا مع الواقع فلا تكون أفكار عقيمة بل أفكار واقعية حقيقية نابضة بالحياة فياضة بالخير العميم على مجتمعاتها.</a:t>
            </a:r>
          </a:p>
          <a:p>
            <a:r>
              <a:rPr lang="ar-IQ" dirty="0"/>
              <a:t>3-	 في دراستها  نتعرف على ثقافات الأمم و </a:t>
            </a:r>
            <a:r>
              <a:rPr lang="ar-IQ" dirty="0" smtClean="0"/>
              <a:t>حضاراتها </a:t>
            </a:r>
            <a:r>
              <a:rPr lang="ar-IQ" dirty="0"/>
              <a:t>بأبعادها المختلفة إذ عن طريقها يمكن معرفة الكثير من عادات وطبائع ونظم اجتماعية واقتصادية وسياسية وتربوية للأمم المختلفة وهذا مما يساعد على التقارب والتفاهم بينها.</a:t>
            </a:r>
          </a:p>
          <a:p>
            <a:endParaRPr lang="ar-IQ" dirty="0"/>
          </a:p>
        </p:txBody>
      </p:sp>
    </p:spTree>
    <p:extLst>
      <p:ext uri="{BB962C8B-B14F-4D97-AF65-F5344CB8AC3E}">
        <p14:creationId xmlns:p14="http://schemas.microsoft.com/office/powerpoint/2010/main" val="1987922638"/>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4-	تكشف لدارسيها أصالة بعض النظم التعليمية وأهميتها وهذا ما يدفعه إلى العمل من اجل الوقوف على الأسباب الحقيقية لها مما يساعد في إيجاد الحلول الملائمة لها.</a:t>
            </a:r>
          </a:p>
          <a:p>
            <a:r>
              <a:rPr lang="ar-IQ" dirty="0"/>
              <a:t>5-	تنمي الاتجاه الموضوعي لدراستها في دراسة المشكلات التعليمية للأمم المختلفة من اجل الوقوف على الأسباب الحقيقية لها مما يساعد في إيجاد الحلول الملائمة لها.</a:t>
            </a:r>
          </a:p>
          <a:p>
            <a:r>
              <a:rPr lang="ar-IQ" dirty="0"/>
              <a:t>6-	تكشف لدارسيها عن علاقة الدولة بأفرادها وتركيبها السياسي وما يربط من نظريات و أهداف سياسية بدول أخرى سواء كانت الأهداف ظاهرة أم خفية ومثال ذلك ما حدث في أمريكا بعد إطلاق أول سفينة فضاء سوفيتية وما ترتب عن ذلك من رد فعل عنيف على نظام التعليم الأمريكي واتهامه بالقصور وبروز الاهتمام بدراسة نظام التعليم السوفيتي واللغة الروسية والعلوم الرياضية و الطبيعية وغيرها من الأمثلة .</a:t>
            </a:r>
          </a:p>
          <a:p>
            <a:endParaRPr lang="ar-IQ" dirty="0"/>
          </a:p>
        </p:txBody>
      </p:sp>
    </p:spTree>
    <p:extLst>
      <p:ext uri="{BB962C8B-B14F-4D97-AF65-F5344CB8AC3E}">
        <p14:creationId xmlns:p14="http://schemas.microsoft.com/office/powerpoint/2010/main" val="226105708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7-	تزويد واضعي السياسة التعليمية في بلد ببدائل رسم السياسية واتخاذ القرار حتى تأتى السياسة التعليمية الجديدة على أساس ثابت سليم.</a:t>
            </a:r>
          </a:p>
          <a:p>
            <a:r>
              <a:rPr lang="ar-IQ" dirty="0"/>
              <a:t>8-	تحقيق الوئام والصداقة والاخوة والسلام بين مختلف دول العالم وفي الأخذ بيد الدول التي تعترضها مشكلات تعليمية تحول دون نهضتها.</a:t>
            </a:r>
          </a:p>
          <a:p>
            <a:r>
              <a:rPr lang="ar-IQ" dirty="0"/>
              <a:t>9-	التربية تعمل علي تذويب الفوارق بين الطبقات : ذلك لأن انتشار المعرفة وذيوع العلم ينحو إلي إضعاف الميزات الصناعية التي تفرق بين الناس ويدعو إلي حسن التفاهم والتعاون بين هذه الطبقات وبذلك تكون التربية هي الدعامة الأساسية في تحقيق أي تحول اجتماعي يهدف إلي إذابة الفوارق بين الطبقات وجعل الامتياز في المهارة والعمل لا الثروة أو النسب أو الأصل هو أساس الحكم علي الأفراد .ومن هنا ارتبطت التربية في عالمنا المعاصر بالفلسفات الاجتماعية حيث أن أية فلسفة لا يمكن أن تتحقق بالقانون وحده أو بإجراءات وتنظيمات إدارية دون أن تستند إلي فكرة وسلوك يعبر عنه الأفراد في تفاعلاتهم وعلاقاتهم وفي داخل أنظمتهم ودوائر نشاطهم.</a:t>
            </a:r>
          </a:p>
          <a:p>
            <a:endParaRPr lang="ar-IQ" dirty="0"/>
          </a:p>
        </p:txBody>
      </p:sp>
    </p:spTree>
    <p:extLst>
      <p:ext uri="{BB962C8B-B14F-4D97-AF65-F5344CB8AC3E}">
        <p14:creationId xmlns:p14="http://schemas.microsoft.com/office/powerpoint/2010/main" val="4187475823"/>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10-	اكتساب القيم الخلقية والجمالية وتذوقها : لقد عرفنا أن للبيئة تأثيرها اللاشعوري في اكتساب عادات اللغة وأساليب الكلام من خلال نشاط الصغار وتفاعلهم مع الكبار كما أن هذا التفاعل يترك أثاره العميقة في اكتسابهم القيم والاتجاهات والعادات الخلقية .</a:t>
            </a:r>
          </a:p>
          <a:p>
            <a:r>
              <a:rPr lang="ar-IQ" dirty="0"/>
              <a:t>11-	تحقق التطور وتشكل المستقبل : تعتبر التربية دائما عاملا من عوامل التطور دافعا إلي التبديل والتقديم .والتربية هي تشكل الفرد والثقافة وتقوم بدورها في المجالات السياسة والاقتصادية والاجتماعية ترتبط بالمستقبل وتؤثر فيه بل يمكن القول أنها صانعة المستقبل.  </a:t>
            </a:r>
          </a:p>
          <a:p>
            <a:r>
              <a:rPr lang="ar-IQ" dirty="0"/>
              <a:t>وأخيرا فان التربية المقارنة تسعى إلى خدمة السلام العلمي والتفاهم الدولي والتعاون المشترك في حل المشكلات التعليمية المختلفة.</a:t>
            </a:r>
          </a:p>
          <a:p>
            <a:endParaRPr lang="ar-IQ" dirty="0"/>
          </a:p>
        </p:txBody>
      </p:sp>
    </p:spTree>
    <p:extLst>
      <p:ext uri="{BB962C8B-B14F-4D97-AF65-F5344CB8AC3E}">
        <p14:creationId xmlns:p14="http://schemas.microsoft.com/office/powerpoint/2010/main" val="2253232482"/>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الفلسفة والتربية الدينية: </a:t>
            </a:r>
          </a:p>
          <a:p>
            <a:r>
              <a:rPr lang="ar-IQ" dirty="0"/>
              <a:t>أطلق على الفلسفة منذ القدم اسم أم العلوم ،وكانت التربية أحد هذه العلوم الداخلة تحت جناح الفلسفة وعلى الرغم من انسلاخ التربية عن الفلسفة منذ زمن بعيد ، الا أن التربية عبر تاريخها الطويل قد اعتمدت على الفكر الفلسفي في تحديد ملامحها ومضمونها ومسارها وبما ان الفلسفة تبحث في مسائل الوجود والمعرفة والقيم وهي مسائل متصلة جميعها </a:t>
            </a:r>
            <a:r>
              <a:rPr lang="ar-IQ" dirty="0" err="1"/>
              <a:t>بالانسان</a:t>
            </a:r>
            <a:r>
              <a:rPr lang="ar-IQ" dirty="0"/>
              <a:t> الذي تتوجه إليه التربية ،وبما ان الفلسفة في مفهومها الحديث تتصل بالخبرة الانسانية لتحللها وتنقدها وتعيد الانسجام اليها ،وتوضح الأسس التي تقوم عليها الانسانية ،وبما ان التربية هي خبرة إنسانية وأن مضمونها يشتمل على نقل المعرفة والخبرة الانسانية الذي نسميه التربية ،بما ان الامر كذلك يمكننا القول أن التربية والفلسفة صنوان لا يفترقان وهما مكملان لبعضهما البعض ..</a:t>
            </a:r>
          </a:p>
          <a:p>
            <a:endParaRPr lang="ar-IQ" dirty="0"/>
          </a:p>
        </p:txBody>
      </p:sp>
    </p:spTree>
    <p:extLst>
      <p:ext uri="{BB962C8B-B14F-4D97-AF65-F5344CB8AC3E}">
        <p14:creationId xmlns:p14="http://schemas.microsoft.com/office/powerpoint/2010/main" val="3554093358"/>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أهمية دراسة التربية المقارنة:</a:t>
            </a:r>
            <a:br>
              <a:rPr lang="ar-IQ" dirty="0"/>
            </a:b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ويمكن </a:t>
            </a:r>
            <a:r>
              <a:rPr lang="ar-IQ" dirty="0"/>
              <a:t>فهم الأهمية الكبيرة التي تمثلها دراسة التربية المقارنة فيما تحققه من أهداف نفعية عديدة في مجالات مختلفة منها:</a:t>
            </a:r>
          </a:p>
          <a:p>
            <a:r>
              <a:rPr lang="ar-IQ" dirty="0"/>
              <a:t>1- ففي مجال التربية:  تتمثل أهمية التربية المقارنة في حل المشكلات التعليمية التي تستعص على الحل بالوقوف على الأسباب التي أدت إليها وتقديم الحلول المناسبة لها على أساس القوى الثقافية المؤثرة في نظم التعليم، حيث كانت التربية المقارنة على الدوام معينا للمخططين التربويين ولصانعي السياسات التعليمية في حل ما </a:t>
            </a:r>
            <a:r>
              <a:rPr lang="ar-IQ" dirty="0" err="1"/>
              <a:t>يواجههم</a:t>
            </a:r>
            <a:r>
              <a:rPr lang="ar-IQ" dirty="0"/>
              <a:t> من مشكلات.</a:t>
            </a:r>
          </a:p>
          <a:p>
            <a:endParaRPr lang="ar-IQ" dirty="0"/>
          </a:p>
        </p:txBody>
      </p:sp>
    </p:spTree>
    <p:extLst>
      <p:ext uri="{BB962C8B-B14F-4D97-AF65-F5344CB8AC3E}">
        <p14:creationId xmlns:p14="http://schemas.microsoft.com/office/powerpoint/2010/main" val="192112762"/>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 وعلى المستوى الشخصي: تمثل التربية المقارنة مصدراً مهما لتزويد الباحث بالموضوعية ( اسناد الحقائق الى العقل) وسعة الأفق وبعد النظر وعدم الانخداع بالمظاهر والشكليات ومنطقية الوصول إلى الأهداف المرغوبة والقدرة على الموازنة بين إمكاناته وأهدافه وبين التخطيط العلمي السليم للوصول إلى تلك الأهداف وعدم التطلع إلى ما في أيدي الغير لأنه رزقه ومن كد يده والسعي والعمل وصولا إلى مستوى أفضل من الحياة .</a:t>
            </a:r>
          </a:p>
          <a:p>
            <a:r>
              <a:rPr lang="ar-IQ" dirty="0"/>
              <a:t>3- ومن الناحية القومية: تتمثل أهمية التربية المقارنة في أنها تضع أساسا سليما للتقدم في التربية وغير التربية من نواحي النشاط الموجودة في المجتمع، وترتبط تلك النواحي بالإيديولوجيا السائدة في المجتمع لا بتقليد بلاد أخرى متقدمة ونقل أو استعارة نظمها مما يؤدي إلى فساد تلك النظم بنقلها إلى تربة غير تربتها لتتلاءم معها وهو الخطأ الذي تقع فيه معظم بلاد العالم الثالث. فالمهمة الأكبر للدراسة المقارنة لنظم التعليم هي تنمية شخصية قومية متميزة متفردة في إطار عال.</a:t>
            </a:r>
          </a:p>
          <a:p>
            <a:endParaRPr lang="ar-IQ" dirty="0"/>
          </a:p>
        </p:txBody>
      </p:sp>
    </p:spTree>
    <p:extLst>
      <p:ext uri="{BB962C8B-B14F-4D97-AF65-F5344CB8AC3E}">
        <p14:creationId xmlns:p14="http://schemas.microsoft.com/office/powerpoint/2010/main" val="1549502495"/>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smtClean="0"/>
              <a:t>المقدمة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مفهوم </a:t>
            </a:r>
            <a:r>
              <a:rPr lang="ar-IQ" dirty="0"/>
              <a:t>التربية المقارنة: علم يبحث في اهداف ومناهج وطرائق التعليم ومشكلات النظام التربوي </a:t>
            </a:r>
            <a:r>
              <a:rPr lang="ar-IQ" dirty="0" smtClean="0"/>
              <a:t>انطلاقا </a:t>
            </a:r>
            <a:r>
              <a:rPr lang="ar-IQ" dirty="0"/>
              <a:t>من معطيات فلسفية وايديولوجية معينة في بلد ما أو مجموعة من البلدان لها خواص مشتركة، ومحاولة نقل هذا النظام أو بعضه وتطبيقه في بلد اخر مع الأخذ بالحسبان الخاصية السياسية والاجتماعية والاقتصادية والثقافية لهذا البلد أو ذاك.أي هو علم يبحث في اهداف التعليم ومناهج التعليم وطرائق التعليم ومشكلات النظام التربوي التعليمي وتعتمد عملية البحث على معطيات ومقومات اساسية تنطلق منها والبحث ليس مجرد بحث </a:t>
            </a:r>
            <a:r>
              <a:rPr lang="ar-IQ" dirty="0" smtClean="0"/>
              <a:t>وصفي </a:t>
            </a:r>
            <a:r>
              <a:rPr lang="ar-IQ" dirty="0"/>
              <a:t>بل بحث تحليلي يقوم على العوامل الفلسفية والايديولوجية والبحث لا يشمل مجال واحد أو بلد واحد بل قد يشمل قارة كاملة. تهدف التربية المقارنة الى مقارنة مجموعة من الخصائص في نظام تربوي مع نظام تربوي آخر مع مراعاة النظام السياسي والاقتصادي والاجتماعي والثقافي في البلد.</a:t>
            </a:r>
          </a:p>
          <a:p>
            <a:endParaRPr lang="ar-IQ" dirty="0"/>
          </a:p>
        </p:txBody>
      </p:sp>
    </p:spTree>
    <p:extLst>
      <p:ext uri="{BB962C8B-B14F-4D97-AF65-F5344CB8AC3E}">
        <p14:creationId xmlns:p14="http://schemas.microsoft.com/office/powerpoint/2010/main" val="3351765449"/>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ومن الناحية السياسية التربية المقارنة في نظام التعليم لها أهمية من الناحية السياسية لأنها تؤدي إلى تحسين العلاقات السياسية مع الشعوب الأخرى بالإضافة إلى المساعدة على الاحتكاك بالشعوب الأخرى من خلال المعلمين والسياسيين والدبلوماسيين في مختلف البلدان مما يجعلهم أقدر على التفاهم مع شعوبهم وأقدر على النجاح في مهامهم المختلفة .</a:t>
            </a:r>
          </a:p>
          <a:p>
            <a:r>
              <a:rPr lang="ar-IQ" dirty="0"/>
              <a:t>ومن جانب آخر فإن التربية المقارنة تسهم في تحقيق السلام العالمي ويمكن أن تلعب دوراً بارزاً  في تحقيق ذلك لإحداث </a:t>
            </a:r>
            <a:r>
              <a:rPr lang="ar-IQ" dirty="0" err="1"/>
              <a:t>التفاهم،لأن</a:t>
            </a:r>
            <a:r>
              <a:rPr lang="ar-IQ" dirty="0"/>
              <a:t> التربية المقارنة تعتمد على تبادل الزيارات وعقد المؤتمرات في البلدان المختلفة وحضور</a:t>
            </a:r>
          </a:p>
          <a:p>
            <a:r>
              <a:rPr lang="ar-IQ" dirty="0"/>
              <a:t>الندوات والمؤتمرات العالمية، وزيارة المعاهد والمدارس والجامعات الأجنبية، كل ذلك ينبهنا إلى ما في العالم من نظم قد تكون أفضل من نظمنا المحلية وتزودنا بالنقائص التي لم يمكن لنا رؤيتها إلا باطلاعنا على ما سوانا من أنظمة.</a:t>
            </a:r>
          </a:p>
          <a:p>
            <a:endParaRPr lang="ar-IQ" dirty="0"/>
          </a:p>
        </p:txBody>
      </p:sp>
    </p:spTree>
    <p:extLst>
      <p:ext uri="{BB962C8B-B14F-4D97-AF65-F5344CB8AC3E}">
        <p14:creationId xmlns:p14="http://schemas.microsoft.com/office/powerpoint/2010/main" val="1005918873"/>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a:t>الفكر التربوي الديني:</a:t>
            </a:r>
          </a:p>
          <a:p>
            <a:r>
              <a:rPr lang="ar-IQ" dirty="0"/>
              <a:t> الدين هو من أهم الأعمدة التي تشكل ثقافة المجتمعات وتحدد قيم ومفاهيم الأفراد فيه </a:t>
            </a:r>
            <a:r>
              <a:rPr lang="ar-IQ" dirty="0" err="1"/>
              <a:t>أوانماط</a:t>
            </a:r>
            <a:r>
              <a:rPr lang="ar-IQ" dirty="0"/>
              <a:t> وأنواع  تفكيرهم وعاداتهم وتقاليدهم ووجهة نظرهم إزاء الحياة والكون والوجود. ولا شـك أن التربيـة الدينية لهـا دور كبـير في تربية الأولاد التربية الصحيحة، فـإذا اسـتطعنا أن نـربيهم تربيـة صـالحة نسـتطيع أن نكـون أجيـالا صـالحة وبالتـالي دولـة صـالحة، فمــن الحقــائق الثابتــة أن التربيــة لهــا دور بــارز في تثقيــف الأولاد وتهذيب أخلاقهــم وجعلهــم أكفــاء لصــالح الأســرة والمجتمــع والــبلاد.</a:t>
            </a:r>
          </a:p>
          <a:p>
            <a:endParaRPr lang="ar-IQ" dirty="0"/>
          </a:p>
        </p:txBody>
      </p:sp>
    </p:spTree>
    <p:extLst>
      <p:ext uri="{BB962C8B-B14F-4D97-AF65-F5344CB8AC3E}">
        <p14:creationId xmlns:p14="http://schemas.microsoft.com/office/powerpoint/2010/main" val="121689337"/>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 وتأثير الفكر التربوي والمناهج التربوية بالعامل الديني في الديانات السماوية والوضعية  ذو أثر واضح وخصوصاً على المفكرين والمربين كما حدث هذا في أوروبا في تأثير الدين المسيحي بالفكر التربوي والتي تعود الى العلاقة بينهما مبكراً حيث  </a:t>
            </a:r>
            <a:r>
              <a:rPr lang="ar-IQ" dirty="0" err="1"/>
              <a:t>دعى</a:t>
            </a:r>
            <a:r>
              <a:rPr lang="ar-IQ" dirty="0"/>
              <a:t> آباء ورجال الكنيسة إلى ضرورة التعليم لكل عضو في الكنيسة، أو معتنقًا للمسيحية، وذلك استنادًا إلى تعاليم الكتاب المقدس. </a:t>
            </a:r>
          </a:p>
          <a:p>
            <a:r>
              <a:rPr lang="ar-IQ" dirty="0"/>
              <a:t>على مر العصور أسست الكنيسة المسيحية أسس النظام التعليمي الغربي وأصبحت المناهج التربوية وسيلة للدفاع عن الإيمان المسيحي فيما بعد عن طريق المفكرين </a:t>
            </a:r>
            <a:r>
              <a:rPr lang="ar-IQ" dirty="0" err="1"/>
              <a:t>والتربوين</a:t>
            </a:r>
            <a:r>
              <a:rPr lang="ar-IQ" dirty="0"/>
              <a:t> في المؤسسة التربوية ومناهج التعليم.</a:t>
            </a:r>
          </a:p>
          <a:p>
            <a:endParaRPr lang="ar-IQ" dirty="0"/>
          </a:p>
        </p:txBody>
      </p:sp>
    </p:spTree>
    <p:extLst>
      <p:ext uri="{BB962C8B-B14F-4D97-AF65-F5344CB8AC3E}">
        <p14:creationId xmlns:p14="http://schemas.microsoft.com/office/powerpoint/2010/main" val="2955092077"/>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a:t>كذلك بل حتى الديانات والمذاهب الوضعية  كالديانة الهندوسية والبوذية </a:t>
            </a:r>
            <a:r>
              <a:rPr lang="ar-IQ" dirty="0" err="1"/>
              <a:t>والكونفوشسية</a:t>
            </a:r>
            <a:r>
              <a:rPr lang="ar-IQ" dirty="0"/>
              <a:t> وغيرها كان لها تأثيرها في توجيه حركة الفكر التربوي في البلاد التي ظهرت فيها وكانت تدرس التعاليم الدينية والكتب المقدسة في المؤسسات التعليمية كما في الهندوسية في الهند فكان المدرسون من طبقة اجتماعية دينية ويدرسون طلابهم كتابهم المقدس </a:t>
            </a:r>
            <a:r>
              <a:rPr lang="ar-IQ" dirty="0" err="1"/>
              <a:t>الفيدا</a:t>
            </a:r>
            <a:r>
              <a:rPr lang="ar-IQ" dirty="0"/>
              <a:t>  والمبادئ والقيم الخلقية الموجودة فيه  ، وفي الشرق الإسلامي ويبدو </a:t>
            </a:r>
            <a:r>
              <a:rPr lang="ar-IQ" dirty="0" err="1"/>
              <a:t>تاثير</a:t>
            </a:r>
            <a:r>
              <a:rPr lang="ar-IQ" dirty="0"/>
              <a:t> الدين الاسلامي  على التربية جليا في تشكيل أفكار علماء التربية والترابط الوثيق بين العقيدة الدينية وبين التربية، </a:t>
            </a:r>
          </a:p>
        </p:txBody>
      </p:sp>
    </p:spTree>
    <p:extLst>
      <p:ext uri="{BB962C8B-B14F-4D97-AF65-F5344CB8AC3E}">
        <p14:creationId xmlns:p14="http://schemas.microsoft.com/office/powerpoint/2010/main" val="3932962293"/>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والعقيدة الدينية مردها إلى مصدري التشريع : الكتاب والسنة وعلى هدي هذين المصدرين جاءت اجتهادات المربين وأراء المفكرين في قضايا ومشكلات التعليم. ولقد اهـتم الإسـلام اهتمامـا بالغـا في تربيـة الأولاد، وحثنـا أن نـربي أولادنـا ونؤدبهم أدبـا حسـنا، جـاء في الحـديث الشـريف أن النـبي صلى الله عليه وسلم ولم يـترك الإسـلام مجالا أن نغفل في تربية الأولاد، بل أمرنا الإسلام أن نراعي أولادنا في كل حين، وقـد أرشـدنا نبينـا صَلَّى اللهُ عَلَيْهِ وَسَلَّمَ الى تربية الأولاد منذ الصغر  : «مُرُوا أَوْلَادَكُمْ بِالصَّلَاةِ وَهُمْ أَبْنَاءُ سَبْعِ سِنِينَ، وَاضْرِبُوهُمْ عَلَيْهَا، وَهُمْ أَبْنَاءُ عَشْرٍ وَفَرِّقُوا بَيْنَهُمْ فِي الْمَضَاجِعِ»</a:t>
            </a:r>
          </a:p>
          <a:p>
            <a:endParaRPr lang="ar-IQ" dirty="0"/>
          </a:p>
        </p:txBody>
      </p:sp>
    </p:spTree>
    <p:extLst>
      <p:ext uri="{BB962C8B-B14F-4D97-AF65-F5344CB8AC3E}">
        <p14:creationId xmlns:p14="http://schemas.microsoft.com/office/powerpoint/2010/main" val="734590964"/>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 التربية اليهودية</a:t>
            </a:r>
          </a:p>
          <a:p>
            <a:r>
              <a:rPr lang="ar-IQ" dirty="0"/>
              <a:t>المقدمة :</a:t>
            </a:r>
          </a:p>
          <a:p>
            <a:r>
              <a:rPr lang="ar-IQ" dirty="0"/>
              <a:t>فإن مبعث الأنبياء عامة – عليهم الصلاة والسلام- كان لإخراج الناس من الظلمات إلى النور، وإنقاذهم من الضلال وما هم فيه من عمى، إلى محاضن الرشاد ودلالتهم الى </a:t>
            </a:r>
            <a:r>
              <a:rPr lang="ar-IQ" dirty="0" err="1"/>
              <a:t>الهدى،وسنة</a:t>
            </a:r>
            <a:r>
              <a:rPr lang="ar-IQ" dirty="0"/>
              <a:t> الله الماضية لا تزال ولا تتبدل في أن للخير أنصاراً وأعواناً، وللشر كذلك، فبدلاً من أن يُصدق الأنبياء ويُتبعوا، كذبهم الكثيرون وما اتبعوهم بل ناصبوهم العداء وتواصوا على عداوتهم، فغضب الله عليهم ولعنهم وكتب عليهم الذلة والصغار إلى يوم القيامة. ولحكمة -لا يعلمها إلا الله- أن جعلهم يتكاثرون ويتوافرون ويتواجدون حتى قيام الساعة.</a:t>
            </a:r>
          </a:p>
          <a:p>
            <a:r>
              <a:rPr lang="ar-IQ" dirty="0"/>
              <a:t>إنهم اليهود أعداء الأنبياء والمؤمنين، يخفى على كثير منا ما تحمله هذه الديانة بل هذا الاسم من خطر-وإلا فالدين من الله إلا أنهم حرفوه- إن كان خطراً عقائدياً وهو أعظم الأخطار، أو كان خلقياً، أو كان </a:t>
            </a:r>
            <a:r>
              <a:rPr lang="ar-IQ" dirty="0" err="1"/>
              <a:t>اقتصادياُ..أو</a:t>
            </a:r>
            <a:r>
              <a:rPr lang="ar-IQ" dirty="0"/>
              <a:t> تربويا. إلخ بل كل ما يعنيه الخطر ويؤدي إليه من حملت تلك الكلمة.</a:t>
            </a:r>
          </a:p>
          <a:p>
            <a:r>
              <a:rPr lang="ar-IQ" dirty="0"/>
              <a:t>والحديث عن اليهود والتربية حديث يطول ما له حدود، فإن عرفنا فيه البداية فنهايته لا يعلمها إلا الله.</a:t>
            </a:r>
          </a:p>
        </p:txBody>
      </p:sp>
    </p:spTree>
    <p:extLst>
      <p:ext uri="{BB962C8B-B14F-4D97-AF65-F5344CB8AC3E}">
        <p14:creationId xmlns:p14="http://schemas.microsoft.com/office/powerpoint/2010/main" val="2291414630"/>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 المعنى اللغوي لليهودية: </a:t>
            </a:r>
            <a:r>
              <a:rPr lang="ar-IQ" dirty="0" err="1"/>
              <a:t>هونسبة</a:t>
            </a:r>
            <a:r>
              <a:rPr lang="ar-IQ" dirty="0"/>
              <a:t> إلى اليهود ولكن أختلف في المعنى لكلمة (اليهود) على رأيين هما : اليهود. اسم  عربي، مشتق من مادة (هود)العربية، بمعنى: التوبة والرجوع، والإنابة، وهي ترد على (ثلاث صيغ)، جاءت كلها في القرآن الكريم وهي:</a:t>
            </a:r>
          </a:p>
          <a:p>
            <a:r>
              <a:rPr lang="ar-IQ" dirty="0"/>
              <a:t>1-	هاد {من الذين هادوا يحرفون الكلم عن مواضعه}. سورة النساء آية 46.</a:t>
            </a:r>
          </a:p>
          <a:p>
            <a:r>
              <a:rPr lang="ar-IQ" dirty="0"/>
              <a:t>2-	هده : {إنا هدنا إليك}سورة الأعراف آية:</a:t>
            </a:r>
          </a:p>
          <a:p>
            <a:r>
              <a:rPr lang="ar-IQ" dirty="0"/>
              <a:t>3-	 هود: {أم تقولون إن إبراهيم وإسماعيل وإسحاق ويعقوب والأسباط كانوا هوداً أو نصارى، قل أأنتم أعلم أم الله ومن أظلم ممن كتم شهادة عنده من الله}سورة البقرة(140.</a:t>
            </a:r>
          </a:p>
        </p:txBody>
      </p:sp>
    </p:spTree>
    <p:extLst>
      <p:ext uri="{BB962C8B-B14F-4D97-AF65-F5344CB8AC3E}">
        <p14:creationId xmlns:p14="http://schemas.microsoft.com/office/powerpoint/2010/main" val="1561584207"/>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اليهود: اسم أعجمي جامد، معرب من اسم يهوذا السبط الرابع من أبناء يعقوب عليه السلام وهذا هو الأرجح والله أعلم لما يأتي:</a:t>
            </a:r>
          </a:p>
          <a:p>
            <a:r>
              <a:rPr lang="ar-IQ" dirty="0"/>
              <a:t>فقد جاء اسم اليهود بدل الاسم القديم "الإسرائيليين" دل مرة في العهد القديم بعد السبي البابلي عام 538 ق. م. منها رسالة بعد عودة بها بنو إسرائيل إلى الملك الفارسي (كورش) بعد عودتهم على يديه من السبي إلى فلسطين جاء فيها:(ليعلم الملك أن اليهود الذين صعدوا من عندك إلينا قد أتوا إلى أورشليم) حيث عمم بني إسرائيل مسمى (اليهود) لان العدد الأكثر من </a:t>
            </a:r>
            <a:r>
              <a:rPr lang="ar-IQ" dirty="0" err="1"/>
              <a:t>المسبين</a:t>
            </a:r>
            <a:r>
              <a:rPr lang="ar-IQ" dirty="0"/>
              <a:t> ينتمي إلى (المملكة اليهودية) (يهوذا) وبذلك جميع الأسباط.</a:t>
            </a:r>
          </a:p>
          <a:p>
            <a:endParaRPr lang="ar-IQ" dirty="0"/>
          </a:p>
        </p:txBody>
      </p:sp>
    </p:spTree>
    <p:extLst>
      <p:ext uri="{BB962C8B-B14F-4D97-AF65-F5344CB8AC3E}">
        <p14:creationId xmlns:p14="http://schemas.microsoft.com/office/powerpoint/2010/main" val="2449099027"/>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المعنى الاصطلاحي لليهودية:</a:t>
            </a:r>
          </a:p>
          <a:p>
            <a:r>
              <a:rPr lang="ar-IQ" dirty="0"/>
              <a:t>دين سماوي ، أنزله الله تعالى على رسوله وكليمه موسى – عليه السلام – مشتملاً على مجموعة من العقائد والشرائع الواردة في ( التوراة ) لهداية بني إسرائيل ، والسير بهم علي النهج الإلهي القويم.</a:t>
            </a:r>
          </a:p>
          <a:p>
            <a:r>
              <a:rPr lang="ar-IQ" dirty="0"/>
              <a:t>ولكن المقصود بـ(اليهودية هنا في موضوع التربية  اليهودية) هي الديانة المحرفة كما هي الآن بتحريف دستورها (التوراة) على أيدي أبناءها (الكتبة اليهود)  فمنذ فترة السبي البابلي حيث أدخلوا فيها أركاناً جديدة لم تكن فيها منها النظرة للأخلاق والتعامل مع بعضهم البعض ومع غيرهم، ومن يطلع على النصوص الموجودة في التلمود تتضح له مدى البغض والكره والحقد لغيرهم وقد ذكر الواعي ( 1416هـ - ) جملة من تلك التعاليم المبثوثة في كتابهم ، ومن ذلك :</a:t>
            </a:r>
          </a:p>
          <a:p>
            <a:endParaRPr lang="ar-IQ" dirty="0"/>
          </a:p>
        </p:txBody>
      </p:sp>
    </p:spTree>
    <p:extLst>
      <p:ext uri="{BB962C8B-B14F-4D97-AF65-F5344CB8AC3E}">
        <p14:creationId xmlns:p14="http://schemas.microsoft.com/office/powerpoint/2010/main" val="1170714410"/>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r>
              <a:rPr lang="ar-IQ" dirty="0"/>
              <a:t>كتابهم ، ومن ذلك :</a:t>
            </a:r>
          </a:p>
          <a:p>
            <a:r>
              <a:rPr lang="ar-IQ" dirty="0"/>
              <a:t>1-  الأجانب غير اليهود كلاب .</a:t>
            </a:r>
          </a:p>
          <a:p>
            <a:r>
              <a:rPr lang="ar-IQ" dirty="0"/>
              <a:t>2-  الأمم الخارجة عن دين اليهود ليست كلاباً فحسب ، بل حميراً أيضا .</a:t>
            </a:r>
          </a:p>
          <a:p>
            <a:r>
              <a:rPr lang="ar-IQ" dirty="0"/>
              <a:t>3-بيوت غير اليهود زرائب للحيوانات .</a:t>
            </a:r>
          </a:p>
          <a:p>
            <a:r>
              <a:rPr lang="ar-IQ" dirty="0"/>
              <a:t>4-محرَّم على اليهودي أن ينجي أحداً من الأجانب.</a:t>
            </a:r>
          </a:p>
          <a:p>
            <a:r>
              <a:rPr lang="ar-IQ" dirty="0"/>
              <a:t>5-الذي يقتل أجنبياً ، أي غير يهودي ، يكافأ بالخلود في الفردوس .</a:t>
            </a:r>
          </a:p>
          <a:p>
            <a:r>
              <a:rPr lang="ar-IQ" dirty="0"/>
              <a:t>6-لا يغفر إله اليهود للذي يرد مالاً مفقوداً للأجانب.</a:t>
            </a:r>
          </a:p>
          <a:p>
            <a:r>
              <a:rPr lang="ar-IQ" dirty="0"/>
              <a:t>7-السرقة غير جائزة من الإنسان ( أي اليهودي ) ، وأما الخارجون على دين اليهودي فسرقتهم جائزة </a:t>
            </a:r>
          </a:p>
          <a:p>
            <a:r>
              <a:rPr lang="ar-IQ" dirty="0"/>
              <a:t>8-الربا محرم بين اليهود ، ومباح تعاطيه مع غير اليهود.</a:t>
            </a:r>
          </a:p>
          <a:p>
            <a:r>
              <a:rPr lang="ar-IQ" dirty="0"/>
              <a:t>9-مصرح لليهودي أن يقرض أولاده بالربا من أجل تمرينهم </a:t>
            </a:r>
            <a:r>
              <a:rPr lang="ar-IQ" dirty="0" err="1"/>
              <a:t>ليذوقوا</a:t>
            </a:r>
            <a:r>
              <a:rPr lang="ar-IQ" dirty="0"/>
              <a:t> حلاوة الربا ويمارسونه مع غير اليهودي.</a:t>
            </a:r>
          </a:p>
          <a:p>
            <a:r>
              <a:rPr lang="ar-IQ" dirty="0"/>
              <a:t>10-حياة غير اليهودي ملك لليهودي ، فكيف بماله .</a:t>
            </a:r>
          </a:p>
          <a:p>
            <a:r>
              <a:rPr lang="ar-IQ" dirty="0"/>
              <a:t>11- اليمين التي يؤديها اليهودي للأجنبي لا قيمة لها ولا تلزم اليهودي بشيء لأنه لا أيمان بين اليهودي والحيوان .</a:t>
            </a:r>
          </a:p>
          <a:p>
            <a:r>
              <a:rPr lang="ar-IQ" dirty="0"/>
              <a:t>12-  مباح بل  واجب غش الأجنبي غير اليهودي .</a:t>
            </a:r>
          </a:p>
          <a:p>
            <a:r>
              <a:rPr lang="ar-IQ" dirty="0"/>
              <a:t>13- الزنا بغير اليهود سواء أكانوا ذكوراً أم إناثا مباح </a:t>
            </a:r>
          </a:p>
          <a:p>
            <a:endParaRPr lang="ar-IQ" dirty="0"/>
          </a:p>
        </p:txBody>
      </p:sp>
    </p:spTree>
    <p:extLst>
      <p:ext uri="{BB962C8B-B14F-4D97-AF65-F5344CB8AC3E}">
        <p14:creationId xmlns:p14="http://schemas.microsoft.com/office/powerpoint/2010/main" val="109097922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a:t>والتربية المقارنة ( </a:t>
            </a:r>
            <a:r>
              <a:rPr lang="en-US" dirty="0"/>
              <a:t>comparative education) </a:t>
            </a:r>
            <a:r>
              <a:rPr lang="ar-IQ" dirty="0"/>
              <a:t>علم من العلوم الإنسانية المركبة الحديثة التكوين نسبياً، ويهدف إلى تحليل مختلف ظواهر التربية ومفاهيمها وعلاقاتها مع الإطار الاجتماعي والسياسي والاقتصادي و الثقافي بمقارنة أوجه الشبه والاختلاف في بلدين أو أكثر، أو على المستوى العالمي من أجل فهم أفضل للطابع الفريد لكل ظاهرة ضمن نظامها التربوي الخاص بها، أو إيجاد تعميمات مشروعة ومتوخاة في سبيل هدف مرتجى هو تحسين التربية.</a:t>
            </a:r>
          </a:p>
        </p:txBody>
      </p:sp>
    </p:spTree>
    <p:extLst>
      <p:ext uri="{BB962C8B-B14F-4D97-AF65-F5344CB8AC3E}">
        <p14:creationId xmlns:p14="http://schemas.microsoft.com/office/powerpoint/2010/main" val="948015528"/>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اليهودي لا يخطئ إذا اعتدى على عرض غير اليهودية المتزوجة لأن كل عقد زواج عند غير اليهودي باطل ، فالمرأة غير اليهودية تعتبر بهيمة والعقد لا يقوم بين البهائم .</a:t>
            </a:r>
          </a:p>
          <a:p>
            <a:r>
              <a:rPr lang="ar-IQ" dirty="0"/>
              <a:t>15-لليهودي الحق في اغتصاب غير اليهوديات .</a:t>
            </a:r>
          </a:p>
          <a:p>
            <a:r>
              <a:rPr lang="ar-IQ" dirty="0"/>
              <a:t>16-الأرواح غير اليهودية أرواح شيطانية تشبه أرواح الحيوانات .</a:t>
            </a:r>
          </a:p>
          <a:p>
            <a:r>
              <a:rPr lang="ar-IQ" dirty="0"/>
              <a:t>17.  الإسرائيلي معتبر عند الله أكثر من الملائكة ، فإذا ضرب أممي إسرائيلياً فكأنه ضرب العزة الإلهية ويستحق الموت .</a:t>
            </a:r>
          </a:p>
          <a:p>
            <a:r>
              <a:rPr lang="ar-IQ" dirty="0"/>
              <a:t>18 -الخارجون عن دين اليهودية خنازير نجسة .</a:t>
            </a:r>
          </a:p>
          <a:p>
            <a:r>
              <a:rPr lang="ar-IQ" dirty="0"/>
              <a:t>19-خلق الله الأجنبي على هيئة إنسان فقط ليكون لائقاً لخدمة اليهود الذين خلقت الدنيا من أجلهم .</a:t>
            </a:r>
          </a:p>
          <a:p>
            <a:r>
              <a:rPr lang="ar-IQ" dirty="0"/>
              <a:t> زعمت يهود أنَّ إسرائيل سأل إلهه قائلاً : لماذا خلقتَ غير شعبك المختار؟ فأجابه قائلاً : لتركبوا ظهورهم ، وتمتصوا دماءهم ، وتحرقوا </a:t>
            </a:r>
            <a:r>
              <a:rPr lang="ar-IQ" dirty="0" err="1"/>
              <a:t>أخضرهم</a:t>
            </a:r>
            <a:r>
              <a:rPr lang="ar-IQ" dirty="0"/>
              <a:t> ، وتلوثوا طاهرهم ، وتهدموا عامرهم .</a:t>
            </a:r>
          </a:p>
          <a:p>
            <a:endParaRPr lang="ar-IQ" dirty="0"/>
          </a:p>
        </p:txBody>
      </p:sp>
    </p:spTree>
    <p:extLst>
      <p:ext uri="{BB962C8B-B14F-4D97-AF65-F5344CB8AC3E}">
        <p14:creationId xmlns:p14="http://schemas.microsoft.com/office/powerpoint/2010/main" val="676287742"/>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هم الشعب الذي اختاره الله ومن هنا أصبحوا يفرقون بين اليهودي ذا الأصل المتصل ببني إسرائيل وهو وحده الذي يعتبر يهودياً سياسياً ، أي يهودياً من شعب الله المختار ، الموعود بالأرض التي تفيض لبناً وعسلاً وبكل ارض </a:t>
            </a:r>
            <a:r>
              <a:rPr lang="ar-IQ" dirty="0" err="1"/>
              <a:t>تطؤها</a:t>
            </a:r>
            <a:r>
              <a:rPr lang="ar-IQ" dirty="0"/>
              <a:t> بطن قدمه ، أما من يعتنق الديانة اليهودية من غير بني إسرائيل ، فهو يهودي ديانة فقط  لا يتمتع بما يتمتع به اليهودي ، وإذا فكر شخص ما أن يدخل بالديانة اليهودية فان الحاخام يبدأ بامتحانه والتشديد عليه.</a:t>
            </a:r>
          </a:p>
        </p:txBody>
      </p:sp>
    </p:spTree>
    <p:extLst>
      <p:ext uri="{BB962C8B-B14F-4D97-AF65-F5344CB8AC3E}">
        <p14:creationId xmlns:p14="http://schemas.microsoft.com/office/powerpoint/2010/main" val="4247311468"/>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نظام التربية والتعليم عند اليهود</a:t>
            </a:r>
            <a:br>
              <a:rPr lang="ar-IQ" dirty="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المقصود </a:t>
            </a:r>
            <a:r>
              <a:rPr lang="ar-IQ" dirty="0"/>
              <a:t>بالتربية هنا هو ما تقدمه أجهزة التعليم في الكيان اليهودي المتمثل أساساً بوزارة المعارف و الثقافة لخلق أجيال جديدة تؤمن بالمعتقدات اليهودية _الصهيونية التي اعتنقها جيل المؤسسين الصهاينة ، و تعمل من أجل الأهداف اليهودية_ الصهيونية ، و الحوار القائم في الكيان الصهيوني حول التربية ، لا يدور حول اعتناق المبادئ الصهيونية أو سواها ، بل حول اختيار أفضل مواد الدراسة و أنجح الأساليب و السبل لتلقين هذه المبادئ للشباب و العمل على تحقيقها من وجهة نظر واضعي السياسات التربوية اليهودية _ الصهيونية .." و يطبق هذا الأسلوب تحت شعارات التربية على أسس القيم القومية ، و تعميق الوعي اليهودي _ الصهيوني .</a:t>
            </a:r>
          </a:p>
          <a:p>
            <a:endParaRPr lang="ar-IQ" dirty="0"/>
          </a:p>
        </p:txBody>
      </p:sp>
    </p:spTree>
    <p:extLst>
      <p:ext uri="{BB962C8B-B14F-4D97-AF65-F5344CB8AC3E}">
        <p14:creationId xmlns:p14="http://schemas.microsoft.com/office/powerpoint/2010/main" val="1473661837"/>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smtClean="0"/>
              <a:t>مصادر التربية عند اليهود</a:t>
            </a:r>
            <a:endParaRPr lang="ar-IQ" dirty="0"/>
          </a:p>
        </p:txBody>
      </p:sp>
      <p:sp>
        <p:nvSpPr>
          <p:cNvPr id="3" name="عنصر نائب للمحتوى 2"/>
          <p:cNvSpPr>
            <a:spLocks noGrp="1"/>
          </p:cNvSpPr>
          <p:nvPr>
            <p:ph idx="1"/>
          </p:nvPr>
        </p:nvSpPr>
        <p:spPr/>
        <p:txBody>
          <a:bodyPr/>
          <a:lstStyle/>
          <a:p>
            <a:pPr marL="1947672" lvl="8" indent="0" algn="just" rtl="0">
              <a:buNone/>
            </a:pPr>
            <a:r>
              <a:rPr lang="ar-IQ" dirty="0" smtClean="0"/>
              <a:t>يشتق الفكر التربوي المعاصر في اسرائيل مقوماته من عدة   مصادر بعضها ذو صبغة دينية مثل النصوص الدينية اليهودية المقدسة كالعهد القديم والتلمود،وهما نصوص مكتوبة يستمد الفكر التربوي من خلالها اتجاهاته في تكوين الشخصية الاسرائيلية ،والبعض الاخريتصل بالتاريخ الذي مر به بنو إسرائيل ،وهناك المصادر ذات الطابع الايدلوجي التي تتمثل في الأيدلوجية الصهيونية التي لعبت دوراً هاما  في بناء الكيان الاسرائيلي فضلاًعن مؤثرات الحضارة الغربية التي أسهمت في تشكيل التربوي الاسرائيلي بابعاده المختلفة</a:t>
            </a:r>
            <a:endParaRPr lang="ar-IQ" dirty="0"/>
          </a:p>
        </p:txBody>
      </p:sp>
    </p:spTree>
    <p:extLst>
      <p:ext uri="{BB962C8B-B14F-4D97-AF65-F5344CB8AC3E}">
        <p14:creationId xmlns:p14="http://schemas.microsoft.com/office/powerpoint/2010/main" val="1089448402"/>
      </p:ext>
    </p:extLst>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smtClean="0"/>
              <a:t>مصادر التربية عند اليهود </a:t>
            </a:r>
            <a:endParaRPr lang="ar-IQ" dirty="0"/>
          </a:p>
        </p:txBody>
      </p:sp>
      <p:sp>
        <p:nvSpPr>
          <p:cNvPr id="3" name="عنصر نائب للمحتوى 2"/>
          <p:cNvSpPr>
            <a:spLocks noGrp="1"/>
          </p:cNvSpPr>
          <p:nvPr>
            <p:ph idx="1"/>
          </p:nvPr>
        </p:nvSpPr>
        <p:spPr/>
        <p:txBody>
          <a:bodyPr>
            <a:normAutofit/>
          </a:bodyPr>
          <a:lstStyle/>
          <a:p>
            <a:r>
              <a:rPr lang="ar-IQ" sz="2000" dirty="0" smtClean="0"/>
              <a:t>1-العهد القديم :يمثل العهد القديم نصوصا دينية تتضمن التشريعات والقيم والافكار الخاصة باليهود فضلا عن الوقائع والاحداث التي مر بها بنو اسرائيل وقد اطلق عليها اسم العهد القديم تميزا لها عن الشرائع المسيحية التي اطلق عليها اسم العهد الجديد ويراد بكلمة العهد الميثاق الذي أخذه الله على الناس وارتبطوا به مع الله وينقسم الى ثلاثة اقسام :القسم الاول التوراة ويشتمل على اسفار الخمسة ،سفر التكوين ،الخروج ،اللاويون ،العدد،التثنية </a:t>
            </a:r>
          </a:p>
          <a:p>
            <a:r>
              <a:rPr lang="ar-IQ" sz="2000" dirty="0" smtClean="0"/>
              <a:t>والقسم الثاني :ويتضمن اسفار الانبياء المتقدمين والمتأخرين ،والقسم الثالث يتمثل في الكتابات وتتضمن المزامير والمثال والاناشيد والمراثي واسفار دانيال وعزرا ونحميا وغيره.</a:t>
            </a:r>
          </a:p>
          <a:p>
            <a:r>
              <a:rPr lang="ar-IQ" sz="2000" dirty="0" smtClean="0"/>
              <a:t>وتعتبر التوراة المحور الاساسي الذي يستقي منه الفكر التربوي الاسرائيلي كما تعد مصدرا هاما للهداية والارشاد والتوجيه ،ومنها القوانين الدينية المختلفة الخاصة بقواعد الطعام والحلال والحرام وتحريم الزواج المختلط وصلاة الجماعة .</a:t>
            </a:r>
            <a:endParaRPr lang="ar-IQ" sz="2000" dirty="0"/>
          </a:p>
        </p:txBody>
      </p:sp>
    </p:spTree>
    <p:extLst>
      <p:ext uri="{BB962C8B-B14F-4D97-AF65-F5344CB8AC3E}">
        <p14:creationId xmlns:p14="http://schemas.microsoft.com/office/powerpoint/2010/main" val="3508493990"/>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smtClean="0"/>
              <a:t>التلمود </a:t>
            </a:r>
            <a:endParaRPr lang="ar-IQ" dirty="0"/>
          </a:p>
        </p:txBody>
      </p:sp>
      <p:sp>
        <p:nvSpPr>
          <p:cNvPr id="3" name="عنصر نائب للمحتوى 2"/>
          <p:cNvSpPr>
            <a:spLocks noGrp="1"/>
          </p:cNvSpPr>
          <p:nvPr>
            <p:ph idx="1"/>
          </p:nvPr>
        </p:nvSpPr>
        <p:spPr/>
        <p:txBody>
          <a:bodyPr>
            <a:normAutofit/>
          </a:bodyPr>
          <a:lstStyle/>
          <a:p>
            <a:r>
              <a:rPr lang="ar-IQ" sz="2000" dirty="0" smtClean="0"/>
              <a:t>التلمود :وثيقة دينية من اهم الوثائق الدينية في التراث اليهودي وتعني كلمة التلمود بالعبرية «المعرفة او التعليم»على اساس التقليد السماعي او الشفهي ،ويمثل التلمود روايات شفهية تدور حول تفسير العهد القديم تناقلها الخامات اليهودمن جيل الى جيل كان التلمود ولا يزال موضع التبجيل ككتاب مقدس يقف على قدم المساواة في نظر الكثير من اليهود مع التوراة بالاضافة الى انهم يعدونه موسوعة ضخمة لا غنى عنها في دراسة اليهودية ،فهو يتضمن الشريعة وقواعد الصلاة والتاريخ والآداب وقوانين الزواج والطلاق والقوانين المدنية والجنائية ولوائح الاعياد والصيام والتاملات الميتا فيزيقية والعلوم الطبيعية والفلك على هذا النحو يغطي كل جوانب النشاط في حياة اليهود الذين جعلوا من دراسته وسيلة للتجمع والالتقاء فكرياً وروحيا.</a:t>
            </a:r>
          </a:p>
          <a:p>
            <a:r>
              <a:rPr lang="ar-IQ" sz="2000" dirty="0" smtClean="0"/>
              <a:t>وينطوي التلمود في بعض جوانبه على قضايا تعليمية يستمد منها الفكر التربوي الاسرائيلي مضامينه ،فهو يدعوا الى احترام المعلم وتبجيله ،لقد جاء في التلمود ما معناه «إذا كان كل من معلمك ووالدك في حاجة الى المساعدة فساعد معلمك قبل ان تساعد والدك ،لان والدك وهبك الحياة في هذه الدنيا بينما معلمك ضمن لك تلك الحياة في الآخرة ،وقد نصح التلمود باستخدام الرأفة واللين مع الطفل في بداية تعليمه .</a:t>
            </a:r>
            <a:endParaRPr lang="ar-IQ" sz="2000" dirty="0"/>
          </a:p>
        </p:txBody>
      </p:sp>
    </p:spTree>
    <p:extLst>
      <p:ext uri="{BB962C8B-B14F-4D97-AF65-F5344CB8AC3E}">
        <p14:creationId xmlns:p14="http://schemas.microsoft.com/office/powerpoint/2010/main" val="2276135056"/>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188640"/>
            <a:ext cx="7498080" cy="1143000"/>
          </a:xfrm>
        </p:spPr>
        <p:txBody>
          <a:bodyPr/>
          <a:lstStyle/>
          <a:p>
            <a:pPr algn="r" rtl="0"/>
            <a:r>
              <a:rPr lang="ar-IQ" dirty="0" smtClean="0"/>
              <a:t>التاريخ اليهودي وتأثره على الفكر التربوي</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sz="2400" dirty="0" smtClean="0"/>
              <a:t>لقد تاثر الفكر التربوي بمقولة تاريخ اليهود المستقل والمنفرد ،حيث تقوم فلسفة منهاج التاريخ التي تقدم للطلاب في مختلف المراحل على ان الحداث التاريخية التي تتعرض لها اسرائيل تفسر بالعودة الى تاريخ اليهود المستقل الافتراضي ،وان نموذج التاريخ اليهودي المستقل يفترض وجود جوهر يهودي يتحدى جميع القوانين التاريخية ويتخذ اسم الشعب اليهودي المستقل ،وتصبح مهمة المؤرخ هي البحث عن الجوهر اليهودي والروح اليهودية وكل ما يعبرعنهما متجاهلا كل التفاصيل الآخرى </a:t>
            </a:r>
          </a:p>
          <a:p>
            <a:r>
              <a:rPr lang="ar-IQ" sz="2800" dirty="0" smtClean="0"/>
              <a:t>إن سعي الفكر التربوي الى التأكيد على خصوصية  تاريخ الشعب اليهودي  يترتب  عليه تشويه صورة التربية اليهودية ،حيث تتحول الى تربية من أجل التعصب القومي وهو ما يتناقض مع جوهر التربية الذي يقوم على الحب والتسامح ،ويعكس الفكر التربوي من خلال مناهجه وبرامجه  هذه المقولة «التاريخ المقدس للشعب اليهودي»حيث يؤكد مضامين المناهج التعليمية في مختلف المراحل الدراسية . </a:t>
            </a:r>
            <a:endParaRPr lang="ar-IQ" sz="2800" dirty="0"/>
          </a:p>
        </p:txBody>
      </p:sp>
    </p:spTree>
    <p:extLst>
      <p:ext uri="{BB962C8B-B14F-4D97-AF65-F5344CB8AC3E}">
        <p14:creationId xmlns:p14="http://schemas.microsoft.com/office/powerpoint/2010/main" val="30238528"/>
      </p:ext>
    </p:extLst>
  </p:cSld>
  <p:clrMapOvr>
    <a:masterClrMapping/>
  </p:clrMapOvr>
  <p:transition spd="slow">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أهداف التربية والتعليم</a:t>
            </a:r>
            <a:br>
              <a:rPr lang="ar-IQ" dirty="0"/>
            </a:b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يقوم </a:t>
            </a:r>
            <a:r>
              <a:rPr lang="ar-IQ" dirty="0"/>
              <a:t>التحدي اليهودي  الصهيوني في التربية على محورين أساسين : أحدهما رأسي و الآخر أفقي ، فمن واجب التربية في هذا الكيان وفقاً للمحور الأول أن يقوم بتعميق و جوده و ترسيخه عن طريق الإسهام بتحقيق ما يلي :</a:t>
            </a:r>
          </a:p>
          <a:p>
            <a:r>
              <a:rPr lang="ar-IQ" dirty="0"/>
              <a:t>1- تكوين مجتمع موحد من أشتات اليهود الذين نجحت الحركة اليهودية _ الصهيونية بتجميعهم على الأرض الفلسطينية التي اغتصبتها بالعدوان .</a:t>
            </a:r>
          </a:p>
          <a:p>
            <a:r>
              <a:rPr lang="ar-IQ" dirty="0"/>
              <a:t>2- بناء دولة عصرية تملك أسباب القوة المادية _ الروحية .</a:t>
            </a:r>
          </a:p>
          <a:p>
            <a:r>
              <a:rPr lang="ar-IQ" dirty="0"/>
              <a:t>3-المحافظة على تراث اليهود ونشره و تعميقه بين الأجيال الجديدة اليهودية لتغدو صهيونية ، و تحويل الكيان الصهيوني ليصبح مركز الاتصال بين يهود العالم أينما وجودوا ، و الممثل الرئيس لمنجزات اليهود _ الصهيونية .</a:t>
            </a:r>
          </a:p>
          <a:p>
            <a:r>
              <a:rPr lang="ar-IQ" dirty="0"/>
              <a:t>و أن تقوم وفقاً للمحور الثاني بتوظيف العداء للسامية ، في كياناتهم المحيطة بالكيان الصهيوني في خلق قيم التحدي الشامل الدائم و حالة الاستنفار المستمر ، و الحرب طويلة الأمد ، و استغلال ذلك في تنمية الروح العسكرية و العناية بالتدريب العسكري .</a:t>
            </a:r>
          </a:p>
          <a:p>
            <a:endParaRPr lang="ar-IQ" dirty="0"/>
          </a:p>
        </p:txBody>
      </p:sp>
    </p:spTree>
    <p:extLst>
      <p:ext uri="{BB962C8B-B14F-4D97-AF65-F5344CB8AC3E}">
        <p14:creationId xmlns:p14="http://schemas.microsoft.com/office/powerpoint/2010/main" val="217276709"/>
      </p:ext>
    </p:extLst>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المعالم و المقومات التي تقوم عليها التربية في الكيان الصهيوني</a:t>
            </a:r>
          </a:p>
        </p:txBody>
      </p:sp>
      <p:sp>
        <p:nvSpPr>
          <p:cNvPr id="3" name="عنصر نائب للمحتوى 2"/>
          <p:cNvSpPr>
            <a:spLocks noGrp="1"/>
          </p:cNvSpPr>
          <p:nvPr>
            <p:ph idx="1"/>
          </p:nvPr>
        </p:nvSpPr>
        <p:spPr/>
        <p:txBody>
          <a:bodyPr>
            <a:normAutofit fontScale="85000" lnSpcReduction="20000"/>
          </a:bodyPr>
          <a:lstStyle/>
          <a:p>
            <a:r>
              <a:rPr lang="ar-IQ" dirty="0" smtClean="0"/>
              <a:t>:</a:t>
            </a:r>
            <a:endParaRPr lang="ar-IQ" dirty="0"/>
          </a:p>
          <a:p>
            <a:r>
              <a:rPr lang="ar-IQ" dirty="0"/>
              <a:t>أ‌.  التأكيد على الريادة و تصوير الرواد واضعي أسس الكيان كنماذج يجب الاقتداء بها ، و المثل التي حملوها كمثل ينبغي الاسترشاد بها .</a:t>
            </a:r>
          </a:p>
          <a:p>
            <a:r>
              <a:rPr lang="ar-IQ" dirty="0"/>
              <a:t>ب . التعلق بالأرض ، و هو هدف بالغ الأهمية لارتباطه بالهدف الاستراتيجي الأول فالأرض ليست مكاناً للعمل أو شيئاً ينمى أو يبنى فحسب ، و إنما هي الجامع الموحد الحاضن آلام اليهود و آمالهم .</a:t>
            </a:r>
          </a:p>
          <a:p>
            <a:r>
              <a:rPr lang="ar-IQ" dirty="0"/>
              <a:t>جـ. تنمية الروح العسكرية ، و العسكرية هنا ذات هدفين: أولاً: فهي عامل توحيد بين مختلف جهات المجتمع حيث تجعل منهم رفاق سلاح ، و بالتالي عصبة واحدة .</a:t>
            </a:r>
          </a:p>
          <a:p>
            <a:r>
              <a:rPr lang="ar-IQ" dirty="0"/>
              <a:t>ثانياً:  أما الهدف الآخر: فهو حماية الدولة و حفظ و جودها و صيانة أمنها ...</a:t>
            </a:r>
          </a:p>
          <a:p>
            <a:endParaRPr lang="ar-IQ" dirty="0"/>
          </a:p>
        </p:txBody>
      </p:sp>
    </p:spTree>
    <p:extLst>
      <p:ext uri="{BB962C8B-B14F-4D97-AF65-F5344CB8AC3E}">
        <p14:creationId xmlns:p14="http://schemas.microsoft.com/office/powerpoint/2010/main" val="79875876"/>
      </p:ext>
    </p:extLst>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تعميم اللغة العبرية : من حيث هي وسيلة توحيد الثقافة و المجتمع ، و تبدو أهميتها هنا لأن كثيرين من اليهود _ الصهاينة الذين جاؤوا إلى فلسطين لم يكونوا يتكلمون العبرية بل مشتقات عنها "</a:t>
            </a:r>
            <a:r>
              <a:rPr lang="ar-IQ" dirty="0" err="1"/>
              <a:t>كاليديش</a:t>
            </a:r>
            <a:r>
              <a:rPr lang="ar-IQ" dirty="0"/>
              <a:t>" و لا </a:t>
            </a:r>
            <a:r>
              <a:rPr lang="ar-IQ" dirty="0" err="1"/>
              <a:t>يقرأونها</a:t>
            </a:r>
            <a:r>
              <a:rPr lang="ar-IQ" dirty="0"/>
              <a:t> أو يكتبونها ، لهذا تحتل اللغة العبرية مكاناً بارزاً في مناهج المدارس في الكيان الصهيوني و هي لغة التدريس في جميع المواد .</a:t>
            </a:r>
          </a:p>
          <a:p>
            <a:r>
              <a:rPr lang="ar-IQ" dirty="0"/>
              <a:t>      وقد تم إدخال اللغة العبرية كلغة للتدريس تدريجياً ، حيث كان هناك صراع بين أنصار العبرية وبين أنصار التدريس باللغات الأجنبية ، وحجة هؤلاء عدم توفر الكتب والمؤلفات باللغة العبرية ، لكن مؤتمر المعلمين اليهود قرر استعمال اللغة العبرية في كل الموضوعات ، على أساس إن الحاجة هي التي تخلق الكتب والكلمات المطلوبة ، وبدأ التدريس باللغة العبرية للصفوف الابتدائية الأربعة الأولى ، وسمح بتدريس بعض الموضوعات باللغات الأوروبية إلى أن أصبح هناك جيل من المعلمين قادر على تدريس كافة المواد باللغة العبرية ، ثم جاء عدد من الأساتذة اليهود الذين يدرسون في الجامعات من أوروبا وأمريكا وقاموا بترجمة الكتب الأجنبية إلى العبرية ، وهكذا بعد قيام دولة إسرائيل ، أصبحت اللغة العبرية هي اللغة الرسمية حتى أن الآباء الذين هاجروا إلى فلسطين ، تعلموا اللغة العبرية عن طريق أبنائهم .</a:t>
            </a:r>
          </a:p>
          <a:p>
            <a:endParaRPr lang="ar-IQ" dirty="0"/>
          </a:p>
        </p:txBody>
      </p:sp>
    </p:spTree>
    <p:extLst>
      <p:ext uri="{BB962C8B-B14F-4D97-AF65-F5344CB8AC3E}">
        <p14:creationId xmlns:p14="http://schemas.microsoft.com/office/powerpoint/2010/main" val="77472854"/>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ويرجع الباحثون التربويون تاريخ ولادة التربية المقارنة إلى عام 1817 على يد مارك أنطوان جوليان الباريسي الذي نشر كتاباً عن التربية المقارنة بعنوان «مخطط ونظرة أولية لمؤلف عن التربية المقارنة» وضع فيه الأسس العامة والقواعد التي تجعل من التربية المقارنة علماً موضوعياً لا يخضع لتأثير الآراء الشخصية؛ ويعدُ مارك بذلك المؤسس الأول لعلم التربية المقارنة في العصر الحديث.</a:t>
            </a:r>
          </a:p>
        </p:txBody>
      </p:sp>
    </p:spTree>
    <p:extLst>
      <p:ext uri="{BB962C8B-B14F-4D97-AF65-F5344CB8AC3E}">
        <p14:creationId xmlns:p14="http://schemas.microsoft.com/office/powerpoint/2010/main" val="1636005240"/>
      </p:ext>
    </p:extLst>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وقد حـدد المنهاج الإسرائيلي أهداف تعليم اللغة العـبرية فيما يلي :</a:t>
            </a:r>
          </a:p>
          <a:p>
            <a:r>
              <a:rPr lang="ar-IQ" dirty="0"/>
              <a:t>  -  اكتساب التلميذ مثل الأمة العليا وآرائها ومشاعرها أثناء مراحل تطور الأمة اليهودية في فترات مختلفة ، وتقوية الرباط التاريخي الذي لم ينفصل بين الشعب وبلاده وثقافته ، ويجب الكشف بشكل خاص عن جهود وانجازات هذا الجيل والأجيال القريبة منه من اجل النهضة القومية والبعث الحضاري والثقافي والاجتماعي .</a:t>
            </a:r>
          </a:p>
          <a:p>
            <a:r>
              <a:rPr lang="ar-IQ" dirty="0"/>
              <a:t>- إعداد الطالب لاتصال حي مع القضايا والتيارات الفكرية المعاصرة ومع حوافز ومذاهب الشعب اليهودي ومسالكه في مسيرته التاريخية .</a:t>
            </a:r>
          </a:p>
          <a:p>
            <a:r>
              <a:rPr lang="ar-IQ" dirty="0"/>
              <a:t>      و يجمع الإسرائيليون على ضرورة </a:t>
            </a:r>
            <a:r>
              <a:rPr lang="ar-IQ" dirty="0" err="1"/>
              <a:t>العبرنة</a:t>
            </a:r>
            <a:r>
              <a:rPr lang="ar-IQ" dirty="0"/>
              <a:t> الشاملة ، ويرفضون </a:t>
            </a:r>
            <a:r>
              <a:rPr lang="ar-IQ" dirty="0" err="1"/>
              <a:t>العبرنة</a:t>
            </a:r>
            <a:r>
              <a:rPr lang="ar-IQ" dirty="0"/>
              <a:t> الجزئية معتبرين أن أساس الإيديولوجية الصهيونية ، هو إحياء اللغة العبرية وتراثها وتطويرها ، وان أي توطين للتكنولوجيا المعاصرة لا يمكن انجازه بدون </a:t>
            </a:r>
            <a:r>
              <a:rPr lang="ar-IQ" dirty="0" err="1"/>
              <a:t>العبرنة</a:t>
            </a:r>
            <a:r>
              <a:rPr lang="ar-IQ" dirty="0"/>
              <a:t> الشاملة ، فأساس التوطين أن تدرس سائر المواد العلمية والتقنية في كل الجامعات والمعاهد باللغة العبرية ، وأن تستعمل اللغة العبرية في مراكز البحث العلمي أيضا . </a:t>
            </a:r>
          </a:p>
          <a:p>
            <a:r>
              <a:rPr lang="ar-IQ" dirty="0"/>
              <a:t>مضامين التربية :</a:t>
            </a:r>
          </a:p>
          <a:p>
            <a:endParaRPr lang="ar-IQ" dirty="0"/>
          </a:p>
        </p:txBody>
      </p:sp>
    </p:spTree>
    <p:extLst>
      <p:ext uri="{BB962C8B-B14F-4D97-AF65-F5344CB8AC3E}">
        <p14:creationId xmlns:p14="http://schemas.microsoft.com/office/powerpoint/2010/main" val="2492543036"/>
      </p:ext>
    </p:extLst>
  </p:cSld>
  <p:clrMapOvr>
    <a:masterClrMapping/>
  </p:clrMapOvr>
  <p:transition spd="slow">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مضامين التربية :</a:t>
            </a:r>
          </a:p>
          <a:p>
            <a:r>
              <a:rPr lang="ar-IQ" dirty="0"/>
              <a:t>خلف شار التربية ومن خلال شبكة واسعة من المدارس الدينية والمؤسسات التعليمية ، تسعى اليهودية لخلق جيل يهودي متعصب منغلق نفسياً ودينيا   وقد بين علي خليل في كتابه عن اليهودية بين النظرية والتطبيق ( 1997م ) إن التربية اليهودية تسعى لتنمية الشخصية اليهودية على العدوان والتسلط واحتقار الغير والعمل على التمسك بالأرض باعتبارها أرض الأجداد التي ورثهم الإله ، وذلك من خلال المناهج التعليمية الدينية والمدنية في المدارس والمعاهد والمؤسسات الدينية ، فالدراسة الدينية تحتل مكاناً </a:t>
            </a:r>
            <a:r>
              <a:rPr lang="ar-IQ" dirty="0" smtClean="0"/>
              <a:t>بارزاً</a:t>
            </a:r>
            <a:endParaRPr lang="ar-IQ" dirty="0"/>
          </a:p>
        </p:txBody>
      </p:sp>
    </p:spTree>
    <p:extLst>
      <p:ext uri="{BB962C8B-B14F-4D97-AF65-F5344CB8AC3E}">
        <p14:creationId xmlns:p14="http://schemas.microsoft.com/office/powerpoint/2010/main" val="2219737837"/>
      </p:ext>
    </p:extLst>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في مناهج التعليم عموماً ، وكثير من الموضوعات التي تعالج تحت أسماء مختلفة كالوطن والتاريخ والجغرافيا واللغة ، تدرس من الزاوية الدينية ، حيث تؤكد هذه المناهج على تنمية الوعي والحس اليهودي لدى الناشئة بقصد زيادة التركيز على صلة اليهودي بتراثه القديم ، لتبرير وجود رابطة دينية بينهم وبين أرض فلسطين مما يعطيهم الحق في بناء دولة لهم فيها ، و أنه تحقيق لما جاء في التوراة وما دام هذا الاختيار إلهياً فإنه يعطي حق كبير لهم في فلسطين ، لذا هم يتسترون وراء التعاليم الدينية لتبرير سلوكهم ووجودهم .. </a:t>
            </a:r>
          </a:p>
          <a:p>
            <a:endParaRPr lang="ar-IQ" dirty="0"/>
          </a:p>
        </p:txBody>
      </p:sp>
    </p:spTree>
    <p:extLst>
      <p:ext uri="{BB962C8B-B14F-4D97-AF65-F5344CB8AC3E}">
        <p14:creationId xmlns:p14="http://schemas.microsoft.com/office/powerpoint/2010/main" val="1653461016"/>
      </p:ext>
    </p:extLst>
  </p:cSld>
  <p:clrMapOvr>
    <a:masterClrMapping/>
  </p:clrMapOvr>
  <p:transition spd="slow">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ويمكن إيجاز مضامين التربية اليهودية بالنقاط التالية : </a:t>
            </a:r>
            <a:br>
              <a:rPr lang="ar-IQ" dirty="0"/>
            </a:b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1-</a:t>
            </a:r>
            <a:r>
              <a:rPr lang="ar-IQ" dirty="0"/>
              <a:t>	تطويع النصوص الدينية لخدمة مصالح التربية اليهودية والحث على التقيد بها ، وصبغ التاريخ و الأدب بالصبغة الدينية ، فالدين مادة الوحدة والتجمع اليهودي.</a:t>
            </a:r>
          </a:p>
          <a:p>
            <a:r>
              <a:rPr lang="ar-IQ" dirty="0"/>
              <a:t>2-	تدعوا التربية في جميع مؤسساتها إلى قيم العدل والمساواة والحرية ولكن ضمن المجتمع اليهودي .</a:t>
            </a:r>
          </a:p>
          <a:p>
            <a:r>
              <a:rPr lang="ar-IQ" dirty="0"/>
              <a:t>3-	أولت أهمية لجوانب النمو المختلفة للمتعلم وركزت على الجانب الديني و الجسمي.</a:t>
            </a:r>
          </a:p>
          <a:p>
            <a:r>
              <a:rPr lang="ar-IQ" dirty="0"/>
              <a:t>4-	 التركيز على التربية الدينية في جميع مدارسها.</a:t>
            </a:r>
          </a:p>
          <a:p>
            <a:r>
              <a:rPr lang="ar-IQ" dirty="0"/>
              <a:t>5-	 امتثال القدوة في رجال الدين .</a:t>
            </a:r>
          </a:p>
          <a:p>
            <a:r>
              <a:rPr lang="ar-IQ" dirty="0"/>
              <a:t>6-	 تلقين الناشئة قصص البطولات إضافة إلى التعبد وربط الدين بالمكان .</a:t>
            </a:r>
          </a:p>
          <a:p>
            <a:r>
              <a:rPr lang="ar-IQ" dirty="0"/>
              <a:t>7- التركيز على تعليم العبرية .</a:t>
            </a:r>
          </a:p>
          <a:p>
            <a:r>
              <a:rPr lang="ar-IQ" dirty="0"/>
              <a:t>8- احترام العمل والحث على التجارة والزراعة والصناعة وربط التعليم بالعمل </a:t>
            </a:r>
          </a:p>
          <a:p>
            <a:endParaRPr lang="ar-IQ" dirty="0"/>
          </a:p>
        </p:txBody>
      </p:sp>
    </p:spTree>
    <p:extLst>
      <p:ext uri="{BB962C8B-B14F-4D97-AF65-F5344CB8AC3E}">
        <p14:creationId xmlns:p14="http://schemas.microsoft.com/office/powerpoint/2010/main" val="3254974846"/>
      </p:ext>
    </p:extLst>
  </p:cSld>
  <p:clrMapOvr>
    <a:masterClrMapping/>
  </p:clrMapOvr>
  <p:transition spd="slow">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تهويد المواطن العربي الفلسطيني ، ففي كتب الاجتماعيات المقررة للطلاب العرب في فلسطين في المرحلة الإلزامية يوهم بأن فلسطين أرض يهودية منذ القدم والعمل على طمس معالم عروبتها ، حيث تم استبدال جميع أسماء الأماكن و الأنهار بأسماء عبرية مثل " صفات بدلاً من صفد ووادي هبور بدلاً من وادي غزة وجبال يهوذا بدلاً من جبال القدس والخليل . " وفي كل مكان في إسرائيل يبرز الاقتباس التالي من التوراة " </a:t>
            </a:r>
            <a:r>
              <a:rPr lang="ar-IQ" dirty="0" err="1"/>
              <a:t>هاهي</a:t>
            </a:r>
            <a:r>
              <a:rPr lang="ar-IQ" dirty="0"/>
              <a:t> أرضكم يا أبناء إسرائيل . "</a:t>
            </a:r>
          </a:p>
          <a:p>
            <a:r>
              <a:rPr lang="ar-IQ" dirty="0"/>
              <a:t>10-تمويل التعليم : تقوم الدولة والقطاع الخاص بتمويل التعليم عامة وتمويل التعليم الديني بصفة خاصة </a:t>
            </a:r>
          </a:p>
          <a:p>
            <a:endParaRPr lang="ar-IQ" dirty="0"/>
          </a:p>
        </p:txBody>
      </p:sp>
    </p:spTree>
    <p:extLst>
      <p:ext uri="{BB962C8B-B14F-4D97-AF65-F5344CB8AC3E}">
        <p14:creationId xmlns:p14="http://schemas.microsoft.com/office/powerpoint/2010/main" val="1586558082"/>
      </p:ext>
    </p:extLst>
  </p:cSld>
  <p:clrMapOvr>
    <a:masterClrMapping/>
  </p:clrMapOvr>
  <p:transition spd="slow">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القوانين المنظمة للتعليم في إسرائيل </a:t>
            </a:r>
          </a:p>
        </p:txBody>
      </p:sp>
      <p:sp>
        <p:nvSpPr>
          <p:cNvPr id="3" name="عنصر نائب للمحتوى 2"/>
          <p:cNvSpPr>
            <a:spLocks noGrp="1"/>
          </p:cNvSpPr>
          <p:nvPr>
            <p:ph idx="1"/>
          </p:nvPr>
        </p:nvSpPr>
        <p:spPr/>
        <p:txBody>
          <a:bodyPr>
            <a:normAutofit fontScale="85000" lnSpcReduction="10000"/>
          </a:bodyPr>
          <a:lstStyle/>
          <a:p>
            <a:r>
              <a:rPr lang="ar-IQ" dirty="0" smtClean="0"/>
              <a:t>:</a:t>
            </a:r>
            <a:endParaRPr lang="ar-IQ" dirty="0"/>
          </a:p>
          <a:p>
            <a:r>
              <a:rPr lang="ar-IQ" dirty="0"/>
              <a:t>يخضع التعليم في إسرائيل لقانون التعليمي الإلزامي  وهو الذي يفرض على جميع الأولاد في سن [ 5 إلى 15] سنة الالتحاق بالمدارس ويكون تعليمهم مجـانا ، أما بالنسـبة إلى سن [ 16 - 17] سنة فالتعليم غير إلزامي ولكنه مجاني . وهناك كذلك قانون التعليم الحكومي  وهو الذي يلزم الدولة بتمويل التعليم في جميع المؤسسات الرسمية .</a:t>
            </a:r>
          </a:p>
          <a:p>
            <a:r>
              <a:rPr lang="ar-IQ" dirty="0"/>
              <a:t>المدارس : المدرسة كما بين عدنان أبو عمشة ( 1997م ، ص 187) هي الأداة الأهم في تحقيق الأهداف اليهودية الصهيونية ، فداخل أسوارها يتم بناء الأجيال وتنشئتهم على أهدافها ، لهذا فدور المدرسة لا يقتصر على تلقين المعلومات و إنما هو دور تربية وخلق ثقافي مرتبط بطموحات قومية .</a:t>
            </a:r>
          </a:p>
          <a:p>
            <a:endParaRPr lang="ar-IQ" dirty="0"/>
          </a:p>
        </p:txBody>
      </p:sp>
    </p:spTree>
    <p:extLst>
      <p:ext uri="{BB962C8B-B14F-4D97-AF65-F5344CB8AC3E}">
        <p14:creationId xmlns:p14="http://schemas.microsoft.com/office/powerpoint/2010/main" val="4152011271"/>
      </p:ext>
    </p:extLst>
  </p:cSld>
  <p:clrMapOvr>
    <a:masterClrMapping/>
  </p:clrMapOvr>
  <p:transition spd="slow">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 إن المطلوب من المدرسة هنا يفوق مثيله عند أي مجتمعات أخرى ، فالمدرسة في الكيان اليهودي لا تستطيع الاعتماد على البيت والتربية الأسرية ، لأن الأصول الثقافية متعددة ، فيطلب منها إعادة تربية الناشئة بشكل يناقض عاداتهم وتنشئتهم السابقة ، بهدف خلق شعب واحد ولغة واحدة وقيم واحدة ، لذا كانت السلطة التربوية في إسرائيل مركزية في التعليم والإشراف لتحقيق الوحدة في النظام التعليمي .</a:t>
            </a:r>
          </a:p>
          <a:p>
            <a:endParaRPr lang="ar-IQ" dirty="0"/>
          </a:p>
          <a:p>
            <a:r>
              <a:rPr lang="ar-IQ" dirty="0"/>
              <a:t>و نظراً لوجود اتجاهان في الكيان اليهودي هما: </a:t>
            </a:r>
          </a:p>
          <a:p>
            <a:r>
              <a:rPr lang="ar-IQ" dirty="0"/>
              <a:t>1-اتجاه ديني تمثله أحزاب صهيونية متدينة.</a:t>
            </a:r>
          </a:p>
        </p:txBody>
      </p:sp>
    </p:spTree>
    <p:extLst>
      <p:ext uri="{BB962C8B-B14F-4D97-AF65-F5344CB8AC3E}">
        <p14:creationId xmlns:p14="http://schemas.microsoft.com/office/powerpoint/2010/main" val="1795577710"/>
      </p:ext>
    </p:extLst>
  </p:cSld>
  <p:clrMapOvr>
    <a:masterClrMapping/>
  </p:clrMapOvr>
  <p:transition spd="slow">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اتجاه علماني تمثله أحزاب صهيونية علمانية .</a:t>
            </a:r>
          </a:p>
          <a:p>
            <a:r>
              <a:rPr lang="ar-IQ" dirty="0"/>
              <a:t>لذا يوجد اتجاهين في المدارس في الكيان اليهودي معاً هما مدارس حكومية دينية ومدارس حكومية علمانية .   </a:t>
            </a:r>
          </a:p>
          <a:p>
            <a:r>
              <a:rPr lang="ar-IQ" dirty="0"/>
              <a:t> وهناك نوعان من المدارس الدينية عند اليهود في إسرائيل وهما:</a:t>
            </a:r>
          </a:p>
          <a:p>
            <a:r>
              <a:rPr lang="ar-IQ" dirty="0"/>
              <a:t>-  المدارس الدينية الرسمية: وتبلغ نسبة الانتساب إليها ( 21،6 % ) من مجموع طلبة المدارس ، وتعتبر مراكز لتخريج القيادات الدينية الرسمية ذات النفوذ من حاخامات وكهنة للجيش ، على أنها تحاول أن تقيم توازناً بين المقررات التوراتية والتعليم العلمي المعاصر .</a:t>
            </a:r>
          </a:p>
          <a:p>
            <a:endParaRPr lang="ar-IQ" dirty="0"/>
          </a:p>
        </p:txBody>
      </p:sp>
    </p:spTree>
    <p:extLst>
      <p:ext uri="{BB962C8B-B14F-4D97-AF65-F5344CB8AC3E}">
        <p14:creationId xmlns:p14="http://schemas.microsoft.com/office/powerpoint/2010/main" val="4093813106"/>
      </p:ext>
    </p:extLst>
  </p:cSld>
  <p:clrMapOvr>
    <a:masterClrMapping/>
  </p:clrMapOvr>
  <p:transition spd="slow">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  المدارس التوراتية: وهي مدارس خاصة مستقلة تابعة للأحزاب الدينية، ومعظمها مدارس داخلية مما يسهل لها أن تصبح مصنعاً لإنتاج العقول المتطرفة المحشوة بالحقد والعنف، وينتمي إليها غالبية المستوطنين، وتتنوع هذه المدارس في أساليبها و ولاءاتها، ويجمعها دائما الانغلاق الفكري ضد العرب وضد العالم  .</a:t>
            </a:r>
          </a:p>
          <a:p>
            <a:r>
              <a:rPr lang="ar-IQ" dirty="0"/>
              <a:t>كذلك يوجد تعليم خاص ضمن شروط منها :</a:t>
            </a:r>
          </a:p>
          <a:p>
            <a:r>
              <a:rPr lang="ar-IQ" dirty="0"/>
              <a:t>1-	أن تكون اللغة العبرية لغة التدريس فيه .</a:t>
            </a:r>
          </a:p>
          <a:p>
            <a:r>
              <a:rPr lang="ar-IQ" dirty="0"/>
              <a:t>2-	أن تلتزم المدارس الخاصة بما مقداره 75% من منهاج التعليم الرسمي  </a:t>
            </a:r>
          </a:p>
          <a:p>
            <a:r>
              <a:rPr lang="ar-IQ" dirty="0"/>
              <a:t>التحديات التي تواجهها التربية الدينية :</a:t>
            </a:r>
          </a:p>
          <a:p>
            <a:r>
              <a:rPr lang="ar-IQ" dirty="0"/>
              <a:t>1-طغيان الحضارة المادية التي تسقط الإيمان بالله من فكرها .</a:t>
            </a:r>
          </a:p>
          <a:p>
            <a:r>
              <a:rPr lang="ar-IQ" dirty="0"/>
              <a:t>2-تواجد معظم الذين يدينون باليهودية في مجتمعات تدين بغير اليهودية .</a:t>
            </a:r>
          </a:p>
          <a:p>
            <a:endParaRPr lang="ar-IQ" dirty="0"/>
          </a:p>
        </p:txBody>
      </p:sp>
    </p:spTree>
    <p:extLst>
      <p:ext uri="{BB962C8B-B14F-4D97-AF65-F5344CB8AC3E}">
        <p14:creationId xmlns:p14="http://schemas.microsoft.com/office/powerpoint/2010/main" val="2438886029"/>
      </p:ext>
    </p:extLst>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المنهج الدراسي </a:t>
            </a:r>
          </a:p>
        </p:txBody>
      </p:sp>
      <p:sp>
        <p:nvSpPr>
          <p:cNvPr id="3" name="عنصر نائب للمحتوى 2"/>
          <p:cNvSpPr>
            <a:spLocks noGrp="1"/>
          </p:cNvSpPr>
          <p:nvPr>
            <p:ph idx="1"/>
          </p:nvPr>
        </p:nvSpPr>
        <p:spPr/>
        <p:txBody>
          <a:bodyPr>
            <a:normAutofit fontScale="85000" lnSpcReduction="10000"/>
          </a:bodyPr>
          <a:lstStyle/>
          <a:p>
            <a:r>
              <a:rPr lang="ar-IQ" dirty="0" smtClean="0"/>
              <a:t>:</a:t>
            </a:r>
            <a:endParaRPr lang="ar-IQ" dirty="0"/>
          </a:p>
          <a:p>
            <a:r>
              <a:rPr lang="ar-IQ" dirty="0"/>
              <a:t>المنهج الدراسي يتضمن جميع الخبرات التربوية التي تقدمها المؤسسات التربوية بصورتها النظامية و غير النظامية للمتعلم متناولة جميع جانب النمو لدية بما يحقق الأهداف المخطط لها ، وعليه تم تضمين مناهج التعليم _في مختلف مراحله_ مقررات تدعم الدين اليهودي في الحياة اليومية ، و مواد أخرى تسعى لإحياء الآثار العبرية و إحياء اللغة ،كذلك زودت ببرامج النشاط المتجهة إلى الكشف عن الآثار و ربط الجغرافية بالتاريخ اليهودي في محاولات لإثبات دعاوى تاريخية معينة، ويدرس التلاميذ في المرحلة الابتدائية الحكومية مواد تتلاءم والأهداف العامة التي حددتها وزارة المعارف وهي تشمل (14 )  مادة إلزامية على النحو التالي :</a:t>
            </a:r>
          </a:p>
          <a:p>
            <a:endParaRPr lang="ar-IQ" dirty="0"/>
          </a:p>
        </p:txBody>
      </p:sp>
    </p:spTree>
    <p:extLst>
      <p:ext uri="{BB962C8B-B14F-4D97-AF65-F5344CB8AC3E}">
        <p14:creationId xmlns:p14="http://schemas.microsoft.com/office/powerpoint/2010/main" val="161576117"/>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السياق التاريخي للتربية المقارنة </a:t>
            </a:r>
          </a:p>
        </p:txBody>
      </p:sp>
      <p:sp>
        <p:nvSpPr>
          <p:cNvPr id="3" name="عنصر نائب للمحتوى 2"/>
          <p:cNvSpPr>
            <a:spLocks noGrp="1"/>
          </p:cNvSpPr>
          <p:nvPr>
            <p:ph idx="1"/>
          </p:nvPr>
        </p:nvSpPr>
        <p:spPr/>
        <p:txBody>
          <a:bodyPr>
            <a:normAutofit fontScale="85000" lnSpcReduction="20000"/>
          </a:bodyPr>
          <a:lstStyle/>
          <a:p>
            <a:endParaRPr lang="ar-IQ" dirty="0"/>
          </a:p>
          <a:p>
            <a:r>
              <a:rPr lang="ar-IQ" dirty="0"/>
              <a:t>كانت التر </a:t>
            </a:r>
            <a:r>
              <a:rPr lang="ar-IQ" dirty="0" err="1"/>
              <a:t>بية</a:t>
            </a:r>
            <a:r>
              <a:rPr lang="ar-IQ" dirty="0"/>
              <a:t> المقارنة جزء </a:t>
            </a:r>
            <a:r>
              <a:rPr lang="ar-IQ" dirty="0" err="1"/>
              <a:t>لايتجزأ</a:t>
            </a:r>
            <a:r>
              <a:rPr lang="ar-IQ" dirty="0"/>
              <a:t> من السياق التربوي العام للمجتمعات القديمة وكانت التربية في تلك المجتمعات جزءا من منظومة سياسية عقائدية سلوكية غير واضحة المعالم .وان كانت التربية المقارنة في العصر الحديث تتم بطريقة عفوية غير مقصودة عبر عنه الكُتّاب المهتمون والرحالة والعلماء الذين كانوا ينتقلون من منطقة الى اخرى بحثا عن المصادر العلمية أو المعرفية التي تهمهم فبجانب الحصاد العلمي والمعرفي كان يندرج الحصاد التربوي فكانوا ينقلون من المجتمعات التي زاروها صوراً عن الواقع التعليمي التربوي لهذه المجتمعات بهدف التطلع ومعر </a:t>
            </a:r>
            <a:r>
              <a:rPr lang="ar-IQ" dirty="0" err="1"/>
              <a:t>فة</a:t>
            </a:r>
            <a:r>
              <a:rPr lang="ar-IQ" dirty="0"/>
              <a:t> ما يوجد لدى الآخرين وكانت الموضوعات المنقولة تدور حول اساليب التربية ومناهج التربية وطرائق التدريس ومحتوى التعليم ووصف للمعلم والتلميذ. </a:t>
            </a:r>
          </a:p>
          <a:p>
            <a:endParaRPr lang="ar-IQ" dirty="0"/>
          </a:p>
        </p:txBody>
      </p:sp>
    </p:spTree>
    <p:extLst>
      <p:ext uri="{BB962C8B-B14F-4D97-AF65-F5344CB8AC3E}">
        <p14:creationId xmlns:p14="http://schemas.microsoft.com/office/powerpoint/2010/main" val="1660336589"/>
      </p:ext>
    </p:extLst>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 الدين اليهودي - اللغة العبرية-  التاريخ - الجغرافيا - الوطن والمجتمع - الحساب - الطبيعة - البيئة - المدنيات - اللغة الأجنبية - الأشغال اليدوية - الفنون - الرياضة - التدبير المنزلي)</a:t>
            </a:r>
          </a:p>
          <a:p>
            <a:r>
              <a:rPr lang="ar-IQ" dirty="0"/>
              <a:t>ويدرس التلاميذ في المرحلة الإعدادية الحكومية ( 10 ) مواد وهي ما يلي :</a:t>
            </a:r>
          </a:p>
          <a:p>
            <a:r>
              <a:rPr lang="ar-IQ" dirty="0"/>
              <a:t>(الدين اليهودي - اللغة العبرية -  التاريخ - جغرافيا إسرائيل - الرياضيات - العلوم الطبيعة - المدنيات - اللغة الأجنبية - الفنون – الرياضة)،أما بالنسبة للمرحلة الثانوية فهي تخضع في إسرائيل الى أنواع مختلفة من الثانويات  ( الثانوية الأكاديمية " أدبي وعلمي "، الثانوية المهنية ، الثانوية الزراعية ، الثانوية الدينية).</a:t>
            </a:r>
          </a:p>
          <a:p>
            <a:endParaRPr lang="ar-IQ" dirty="0"/>
          </a:p>
        </p:txBody>
      </p:sp>
    </p:spTree>
    <p:extLst>
      <p:ext uri="{BB962C8B-B14F-4D97-AF65-F5344CB8AC3E}">
        <p14:creationId xmlns:p14="http://schemas.microsoft.com/office/powerpoint/2010/main" val="2305183379"/>
      </p:ext>
    </p:extLst>
  </p:cSld>
  <p:clrMapOvr>
    <a:masterClrMapping/>
  </p:clrMapOvr>
  <p:transition spd="slow">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ويأخذ النظام التربوي في الكيان الصهيوني بمبدأ التكامل وذلك بعدم الفصل بين المواد المدرسية فمفهوم الأرض يمكن أن يعرض في مادة الجغرافيا, وفي مادة الدين وفي مادة التاريخ وفي مادة الجيولوجي, كما يمكن تناوله في مادة الأدب من خلال قصيدة أو قصة وذلك بهدف خلق نسيج معرفي متكامل يحدث شعوراً أو حساً قوياً إزاء هذه المفاهيم، وهذا من شأنه أن يقوي المعلومة لدى الطالب ويؤكد صحتها</a:t>
            </a:r>
          </a:p>
        </p:txBody>
      </p:sp>
    </p:spTree>
    <p:extLst>
      <p:ext uri="{BB962C8B-B14F-4D97-AF65-F5344CB8AC3E}">
        <p14:creationId xmlns:p14="http://schemas.microsoft.com/office/powerpoint/2010/main" val="403349081"/>
      </p:ext>
    </p:extLst>
  </p:cSld>
  <p:clrMapOvr>
    <a:masterClrMapping/>
  </p:clrMapOvr>
  <p:transition spd="slow">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المحتوى العلمي للمناهج :</a:t>
            </a:r>
            <a:br>
              <a:rPr lang="ar-IQ" dirty="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  </a:t>
            </a:r>
            <a:r>
              <a:rPr lang="ar-IQ" dirty="0"/>
              <a:t>دراسة التوراة إجبارية في المدارس اليهودية لست ساعات في الأسبوع بالنسبة لتلاميذ السنة الثامنة أي الذين يتراوح سنهم بين 13-14 مقابل أربع ساعات للرياضيات و أربع ساعات للغة العبرية .</a:t>
            </a:r>
          </a:p>
          <a:p>
            <a:r>
              <a:rPr lang="ar-IQ" dirty="0"/>
              <a:t>-  اعتماد التلمود لشرح العقيدة اليهودية والمعاملات والفنون الحياتية  ، حيث يمثل التلمود المعلم الأكبر ، فهو ذلك القالب الذي صنع النفس اليهودية وصاغ خصائصها .</a:t>
            </a:r>
          </a:p>
          <a:p>
            <a:r>
              <a:rPr lang="ar-IQ" dirty="0"/>
              <a:t>- الدراسة العادية تتضمن برامجها عدة ساعات لتلقين النصوص الدينية.</a:t>
            </a:r>
          </a:p>
          <a:p>
            <a:r>
              <a:rPr lang="ar-IQ" dirty="0"/>
              <a:t>-اعتماد موضوعات في المنهج الدراسي عن الحركة الصهيونية والشعب اليهودي وتاريخ القدس وارض اليهود</a:t>
            </a:r>
          </a:p>
          <a:p>
            <a:endParaRPr lang="ar-IQ" dirty="0"/>
          </a:p>
        </p:txBody>
      </p:sp>
    </p:spTree>
    <p:extLst>
      <p:ext uri="{BB962C8B-B14F-4D97-AF65-F5344CB8AC3E}">
        <p14:creationId xmlns:p14="http://schemas.microsoft.com/office/powerpoint/2010/main" val="2898160391"/>
      </p:ext>
    </p:extLst>
  </p:cSld>
  <p:clrMapOvr>
    <a:masterClrMapping/>
  </p:clrMapOvr>
  <p:transition spd="slow">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التركيز على تعليم التاريخ القومي والحوادث الكبرى فيه التي رسمت مصير شعب الله المختار ، من خلال إقامة حفلات و احتفالات دينية في المدارس تخليداً لذكرى هذه الحوادث التي يشاهدها التلاميذ ، فتملأ نفوسهم اعتداداً بقومهم وتعلقاً بالوطن  </a:t>
            </a:r>
          </a:p>
          <a:p>
            <a:r>
              <a:rPr lang="ar-IQ" dirty="0"/>
              <a:t>-     يتم تدريس دين الدولة وديناً يخالف عقيدتها بطريقة تتناسب مع أهداف الدولة .</a:t>
            </a:r>
          </a:p>
          <a:p>
            <a:r>
              <a:rPr lang="ar-IQ" dirty="0"/>
              <a:t>-      اعتماد أخلاقيات الحرب في المنهج الدراسي ، حيث يتضح بصورة جلية .</a:t>
            </a:r>
          </a:p>
          <a:p>
            <a:r>
              <a:rPr lang="ar-IQ" dirty="0"/>
              <a:t>-      إبراز صور القدوة ليتعلمها التلميذ اليهودي ويتربى وفقاً لما توحي به من مثل وقيم و أساليب .</a:t>
            </a:r>
          </a:p>
          <a:p>
            <a:r>
              <a:rPr lang="ar-IQ" dirty="0"/>
              <a:t>-    تضمين قيم العدل والمساواة والحرية ولكن ضمن المجتمع اليهودي فقط .</a:t>
            </a:r>
          </a:p>
          <a:p>
            <a:r>
              <a:rPr lang="ar-IQ" dirty="0"/>
              <a:t>- يخضع الطفل اليهودي لعملية غسيل دماغ منذ اليوم الأول الذي يعي فيه الحياة ، وتكرس في ذهنه مجموعة رهيبة من التعاليم اليهودية تجاه الآخر ( العربي ) أو الغير يهودي ، فلا يلبث الطفل اليهودي حتى يتحول إلى أداة حرب ضد كل ما هو عربي أو إسلامي ويتضح ذلك من خلال أسلوب القصة الموجه للأطفال في المناهج الإسرائيلي كما في قصة بعنوان ( مقاصد الأثر من الحدود الشمالية)  حيث</a:t>
            </a:r>
          </a:p>
          <a:p>
            <a:endParaRPr lang="ar-IQ" dirty="0"/>
          </a:p>
        </p:txBody>
      </p:sp>
    </p:spTree>
    <p:extLst>
      <p:ext uri="{BB962C8B-B14F-4D97-AF65-F5344CB8AC3E}">
        <p14:creationId xmlns:p14="http://schemas.microsoft.com/office/powerpoint/2010/main" val="1965666465"/>
      </p:ext>
    </p:extLst>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جاء فيها الكثير من العداء تجاه العرب ومن ذلك هذا النص :</a:t>
            </a:r>
          </a:p>
          <a:p>
            <a:r>
              <a:rPr lang="ar-IQ" dirty="0"/>
              <a:t>(أي نوع من الرجال هؤلاء العرب ؟ لا يقتلون إلا العزل من الأطفال والنساء والشيوخ ! لماذا لا يقتلوننا نحن الجنود ؟)</a:t>
            </a:r>
          </a:p>
          <a:p>
            <a:r>
              <a:rPr lang="ar-IQ" dirty="0"/>
              <a:t>وهناك قصة أخرى بعنوان ( </a:t>
            </a:r>
            <a:r>
              <a:rPr lang="ar-IQ" dirty="0" err="1"/>
              <a:t>افرات</a:t>
            </a:r>
            <a:r>
              <a:rPr lang="ar-IQ" dirty="0"/>
              <a:t> )،وجاء فيها (لقد أتى العرب أعمالا وحشية ضد اليهود ، بحيث بدا العربي كائنا لا يعرف معنى الرحمة أو الشفقة ، فالقتل والإجرام غريزة وهواية عنده ، حتى صار لون الدم من أشهى ما يشتهيه .. لقد باعت العرب اليهود واعتدوا عليهم كالحيوانات المفترسة ، وراحوا يسلبون ممتلكاتهم ، حتى المدارس والمعابد الدينية لم تسلم من بطشهم).</a:t>
            </a:r>
          </a:p>
          <a:p>
            <a:endParaRPr lang="ar-IQ" dirty="0"/>
          </a:p>
        </p:txBody>
      </p:sp>
    </p:spTree>
    <p:extLst>
      <p:ext uri="{BB962C8B-B14F-4D97-AF65-F5344CB8AC3E}">
        <p14:creationId xmlns:p14="http://schemas.microsoft.com/office/powerpoint/2010/main" val="3368146911"/>
      </p:ext>
    </p:extLst>
  </p:cSld>
  <p:clrMapOvr>
    <a:masterClrMapping/>
  </p:clrMapOvr>
  <p:transition spd="slow">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طرق التدريس والأساليب والوسائل</a:t>
            </a:r>
          </a:p>
        </p:txBody>
      </p:sp>
      <p:sp>
        <p:nvSpPr>
          <p:cNvPr id="3" name="عنصر نائب للمحتوى 2"/>
          <p:cNvSpPr>
            <a:spLocks noGrp="1"/>
          </p:cNvSpPr>
          <p:nvPr>
            <p:ph idx="1"/>
          </p:nvPr>
        </p:nvSpPr>
        <p:spPr/>
        <p:txBody>
          <a:bodyPr>
            <a:normAutofit fontScale="92500" lnSpcReduction="20000"/>
          </a:bodyPr>
          <a:lstStyle/>
          <a:p>
            <a:pPr marL="82296" indent="0">
              <a:buNone/>
            </a:pPr>
            <a:endParaRPr lang="ar-IQ" dirty="0"/>
          </a:p>
          <a:p>
            <a:r>
              <a:rPr lang="ar-IQ" dirty="0" smtClean="0"/>
              <a:t>-وذلك </a:t>
            </a:r>
            <a:r>
              <a:rPr lang="ar-IQ" dirty="0"/>
              <a:t>عن طريق تلقين النصوص الدينية والتراث اليهودي.</a:t>
            </a:r>
          </a:p>
          <a:p>
            <a:r>
              <a:rPr lang="ar-IQ" dirty="0"/>
              <a:t>-	 التوظيف التربوي للقصة ، حيث امتلأت التوراة والتلمود بالعديد من القصص ، والتي كانت تنبأ بأحداث ووقائع تاريخية ، وكانت تأتي في أشكال أدبية مختلفة توحي بأنها صور لتذوق الجمال ، إلا أنها في مجملها محملة بالمعاني والدلالات التربوية اليهودي.</a:t>
            </a:r>
          </a:p>
          <a:p>
            <a:r>
              <a:rPr lang="ar-IQ" dirty="0"/>
              <a:t>-	 وكذلك  للضرب دور كبير في تأديب التلميذ ، ومن أمثلتهم في ذلك " لا تكف عن إرشاد الطفل عن الصواب فلن يموت حتى لو ضربته بالعصا.</a:t>
            </a:r>
          </a:p>
          <a:p>
            <a:r>
              <a:rPr lang="ar-IQ" dirty="0"/>
              <a:t>-	اعتماد وسائل سرية لنشر مبادئها و أفكارها . </a:t>
            </a:r>
          </a:p>
          <a:p>
            <a:endParaRPr lang="ar-IQ" dirty="0"/>
          </a:p>
        </p:txBody>
      </p:sp>
    </p:spTree>
    <p:extLst>
      <p:ext uri="{BB962C8B-B14F-4D97-AF65-F5344CB8AC3E}">
        <p14:creationId xmlns:p14="http://schemas.microsoft.com/office/powerpoint/2010/main" val="2184665748"/>
      </p:ext>
    </p:extLst>
  </p:cSld>
  <p:clrMapOvr>
    <a:masterClrMapping/>
  </p:clrMapOvr>
  <p:transition spd="slow">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دور المعلم </a:t>
            </a:r>
          </a:p>
        </p:txBody>
      </p:sp>
      <p:sp>
        <p:nvSpPr>
          <p:cNvPr id="3" name="عنصر نائب للمحتوى 2"/>
          <p:cNvSpPr>
            <a:spLocks noGrp="1"/>
          </p:cNvSpPr>
          <p:nvPr>
            <p:ph idx="1"/>
          </p:nvPr>
        </p:nvSpPr>
        <p:spPr/>
        <p:txBody>
          <a:bodyPr>
            <a:normAutofit fontScale="92500" lnSpcReduction="10000"/>
          </a:bodyPr>
          <a:lstStyle/>
          <a:p>
            <a:pPr marL="82296" indent="0">
              <a:buNone/>
            </a:pPr>
            <a:endParaRPr lang="ar-IQ" dirty="0"/>
          </a:p>
          <a:p>
            <a:r>
              <a:rPr lang="ar-IQ" dirty="0"/>
              <a:t>1-يسمى المعلم في التلمود ( </a:t>
            </a:r>
            <a:r>
              <a:rPr lang="ar-IQ" dirty="0" err="1"/>
              <a:t>أمورائيم</a:t>
            </a:r>
            <a:r>
              <a:rPr lang="ar-IQ" dirty="0"/>
              <a:t> ) أي الشارحون أو المتكلمون ، حيث يقومون بالشرح فيما يشبه المحاضرات الشفوية ( التلقين ) ويكون دور التلميذ هو الإنصات إليهم لصبحوا عندما يصلون إلى النضج العلمي طبقة أخرى من </a:t>
            </a:r>
            <a:r>
              <a:rPr lang="ar-IQ" dirty="0" err="1"/>
              <a:t>الأمورائيم</a:t>
            </a:r>
            <a:r>
              <a:rPr lang="ar-IQ" dirty="0"/>
              <a:t> .</a:t>
            </a:r>
          </a:p>
          <a:p>
            <a:r>
              <a:rPr lang="ar-IQ" dirty="0"/>
              <a:t>2- يلتزم المعلمون بتقديم عرض أسبوعي يستغرق ساعة كاملة حول الموضوعات التالية : ( الحركة الصهيونية منذ سبعين عاماً ، الروح اليهودية والحرب والنصر ، تاريخ القدس ، المدينة اليهودية منذ ثلاثة آلاف سن</a:t>
            </a:r>
          </a:p>
          <a:p>
            <a:endParaRPr lang="ar-IQ" dirty="0"/>
          </a:p>
        </p:txBody>
      </p:sp>
    </p:spTree>
    <p:extLst>
      <p:ext uri="{BB962C8B-B14F-4D97-AF65-F5344CB8AC3E}">
        <p14:creationId xmlns:p14="http://schemas.microsoft.com/office/powerpoint/2010/main" val="1375220778"/>
      </p:ext>
    </p:extLst>
  </p:cSld>
  <p:clrMapOvr>
    <a:masterClrMapping/>
  </p:clrMapOvr>
  <p:transition spd="slow">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08912" cy="1080120"/>
          </a:xfrm>
        </p:spPr>
        <p:txBody>
          <a:bodyPr/>
          <a:lstStyle/>
          <a:p>
            <a:pPr algn="r" rtl="0"/>
            <a:r>
              <a:rPr lang="ar-IQ" dirty="0"/>
              <a:t>المتعلم ( التلميذ </a:t>
            </a:r>
            <a:r>
              <a:rPr lang="ar-IQ" dirty="0" smtClean="0"/>
              <a:t>)</a:t>
            </a:r>
            <a:endParaRPr lang="ar-IQ" dirty="0"/>
          </a:p>
        </p:txBody>
      </p:sp>
      <p:sp>
        <p:nvSpPr>
          <p:cNvPr id="3" name="عنصر نائب للمحتوى 2"/>
          <p:cNvSpPr>
            <a:spLocks noGrp="1"/>
          </p:cNvSpPr>
          <p:nvPr>
            <p:ph idx="1"/>
          </p:nvPr>
        </p:nvSpPr>
        <p:spPr>
          <a:xfrm>
            <a:off x="1475656" y="1700808"/>
            <a:ext cx="7498080" cy="4800600"/>
          </a:xfrm>
        </p:spPr>
        <p:txBody>
          <a:bodyPr>
            <a:normAutofit fontScale="85000" lnSpcReduction="20000"/>
          </a:bodyPr>
          <a:lstStyle/>
          <a:p>
            <a:pPr marL="0" indent="0" algn="ctr" rtl="0">
              <a:buNone/>
            </a:pPr>
            <a:r>
              <a:rPr lang="ar-IQ" dirty="0" smtClean="0"/>
              <a:t>إن </a:t>
            </a:r>
            <a:r>
              <a:rPr lang="ar-IQ" dirty="0"/>
              <a:t>أكثرية الطلبة اليهود في الكيان الصهيوني تخضع لبرامج تعليم في مدارس رسمية و قليل منها في مدارس خاصة ، لذلك يمكن القول أن كل طالب يهودي _تقريباً_ في الكيان الصهيوني ، يخضع منذ دخوله الروضة إلى أن ينهي خدمته الإلزامية في الجيش لمنهاج التعليم اليهودي _ الصهيوني الرسمي .و هو يخضع كذلك لتأثيرات نوادي ثقافية و رياضية ، و معاهد الشباب المختلفة التي تفرض سيطرتها على هذا الطالب في أوقات فراغه ، و تلك المعاهد و النوادي تملكها و تديرها أحزاب يهودية _ صهيونية مختلفة مثل منظمات "بني عكيف" و "التيسور" و غيرها التابعة للمفدال ، و مؤسسة "بن جابوتشكي" التابعة لحيروت ، و هناك نواد تتبع لمجالس بلدية ، وهي بدورها تخضع لتحكم أحزاب يهودية _ صهيونية بها ، و الطلاب المتدينين يتم إعفاءهم من الخدمة في الجيش ولا تفرض عليهم أية ضريبة ، بل تخضع جميع امكانات الدولة لتصرفهم . </a:t>
            </a:r>
          </a:p>
          <a:p>
            <a:pPr algn="just"/>
            <a:endParaRPr lang="ar-IQ" dirty="0"/>
          </a:p>
        </p:txBody>
      </p:sp>
    </p:spTree>
    <p:extLst>
      <p:ext uri="{BB962C8B-B14F-4D97-AF65-F5344CB8AC3E}">
        <p14:creationId xmlns:p14="http://schemas.microsoft.com/office/powerpoint/2010/main" val="2691406650"/>
      </p:ext>
    </p:extLst>
  </p:cSld>
  <p:clrMapOvr>
    <a:masterClrMapping/>
  </p:clrMapOvr>
  <p:transition spd="slow">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و موجز القول ،  فإن السلطات التعليمية في الكيان الصهيوني تسعى لخلق إحساسات ومعاني جديدة للتعاطف و الولاء لدى الأطفال ، و  من أجل ذلك فقد جعلت أهداف العملية التعليمية وفقاً لما نص عليه البرنامج التربوي للدولة كما يلي :</a:t>
            </a:r>
          </a:p>
          <a:p>
            <a:r>
              <a:rPr lang="ar-IQ" dirty="0"/>
              <a:t>1- تنمية الوعي اليهودي _ الصهيوني لدى الشباب و غرس المبادئ الصهيونية  في نفوسهم.</a:t>
            </a:r>
          </a:p>
          <a:p>
            <a:r>
              <a:rPr lang="ar-IQ" dirty="0"/>
              <a:t>2- تلقينهم قيم الحضارة اليهودية و حب إسرائيل و الولاء للشعب اليهودي ... و لأجل هذه الغاية تحتل دراسة التاريخ اليهودي مكانة خاصة في البرنامج التعليمي ، يمتحن بها كل طالب يتقدم لامتحانات شهادة الدراسة الثانوية.</a:t>
            </a:r>
          </a:p>
          <a:p>
            <a:endParaRPr lang="ar-IQ" dirty="0"/>
          </a:p>
        </p:txBody>
      </p:sp>
    </p:spTree>
    <p:extLst>
      <p:ext uri="{BB962C8B-B14F-4D97-AF65-F5344CB8AC3E}">
        <p14:creationId xmlns:p14="http://schemas.microsoft.com/office/powerpoint/2010/main" val="2112063758"/>
      </p:ext>
    </p:extLst>
  </p:cSld>
  <p:clrMapOvr>
    <a:masterClrMapping/>
  </p:clrMapOvr>
  <p:transition spd="slow">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التربية المسيحية </a:t>
            </a:r>
            <a:br>
              <a:rPr lang="ar-IQ" dirty="0"/>
            </a:br>
            <a:r>
              <a:rPr lang="ar-IQ" dirty="0"/>
              <a:t>التربية في العصور الوسطى </a:t>
            </a:r>
          </a:p>
        </p:txBody>
      </p:sp>
      <p:sp>
        <p:nvSpPr>
          <p:cNvPr id="3" name="عنصر نائب للمحتوى 2"/>
          <p:cNvSpPr>
            <a:spLocks noGrp="1"/>
          </p:cNvSpPr>
          <p:nvPr>
            <p:ph idx="1"/>
          </p:nvPr>
        </p:nvSpPr>
        <p:spPr/>
        <p:txBody>
          <a:bodyPr>
            <a:normAutofit fontScale="77500" lnSpcReduction="20000"/>
          </a:bodyPr>
          <a:lstStyle/>
          <a:p>
            <a:pPr marL="0" indent="0">
              <a:buNone/>
            </a:pPr>
            <a:endParaRPr lang="ar-IQ" dirty="0"/>
          </a:p>
          <a:p>
            <a:r>
              <a:rPr lang="ar-IQ" dirty="0"/>
              <a:t>تميزت هذه الفترة بظهور الدين المسيحي الذي احدث تغيراً واضحاً في الحياة الاجتماعية في أوربا وقد تبع هذا التغيير تغير في النظرة التربوية وأهدافها , حيث تميزت التربية المسيحية في البدء بنظام رهباني صارم يشتمل على قدر من العلم والعمل اليدوي وكانت تتبع كل دير تقريباً مدرسة تقبل الأطفال في سن العاشرة وتستمر الدراسة فيها ثمان سنوات يتعلم التلاميذ </a:t>
            </a:r>
            <a:r>
              <a:rPr lang="ar-IQ" dirty="0" err="1"/>
              <a:t>أثناءها</a:t>
            </a:r>
            <a:r>
              <a:rPr lang="ar-IQ" dirty="0"/>
              <a:t> القراءة والكتابة وبعض المبادئ في النحو والمنطق والبلاغة والحساب والهندسة والفلك والموسيقى . </a:t>
            </a:r>
          </a:p>
          <a:p>
            <a:r>
              <a:rPr lang="ar-IQ" dirty="0"/>
              <a:t>وما لبثت التربية المسيحية أن واجهت خطوتين تطويريتين ( الأولى ) في حركة إحياء العلوم الأولى </a:t>
            </a:r>
            <a:r>
              <a:rPr lang="ar-IQ" dirty="0" err="1"/>
              <a:t>شارلمان</a:t>
            </a:r>
            <a:r>
              <a:rPr lang="ar-IQ" dirty="0"/>
              <a:t> وملوك آخرين جاءوا من بعده واعتبرت هذه الحركة أن التعليم هو الوسيلة الوحيدة لتوحيد الشعب وتحسين أحواله ومن اجل ذلك عقدت صلة قوية بين المعرفة الدينية الروحية والتعليم الحر . </a:t>
            </a:r>
          </a:p>
        </p:txBody>
      </p:sp>
    </p:spTree>
    <p:extLst>
      <p:ext uri="{BB962C8B-B14F-4D97-AF65-F5344CB8AC3E}">
        <p14:creationId xmlns:p14="http://schemas.microsoft.com/office/powerpoint/2010/main" val="377358897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0"/>
            <a:r>
              <a:rPr lang="ar-IQ" dirty="0"/>
              <a:t>التربية المقارنة في القرن العشرين </a:t>
            </a:r>
          </a:p>
        </p:txBody>
      </p:sp>
      <p:sp>
        <p:nvSpPr>
          <p:cNvPr id="3" name="عنصر نائب للمحتوى 2"/>
          <p:cNvSpPr>
            <a:spLocks noGrp="1"/>
          </p:cNvSpPr>
          <p:nvPr>
            <p:ph idx="1"/>
          </p:nvPr>
        </p:nvSpPr>
        <p:spPr/>
        <p:txBody>
          <a:bodyPr>
            <a:normAutofit fontScale="92500" lnSpcReduction="20000"/>
          </a:bodyPr>
          <a:lstStyle/>
          <a:p>
            <a:pPr marL="82296" indent="0">
              <a:buNone/>
            </a:pPr>
            <a:endParaRPr lang="ar-IQ" dirty="0"/>
          </a:p>
          <a:p>
            <a:r>
              <a:rPr lang="ar-IQ" dirty="0"/>
              <a:t>مع بداية القرن العشرين انتقلت التربية المقارنة الى مرحلة جديدة من مراحل تطورها نتيجة الأحداث الدراماتيكية التي شهدها النصف الأول من القرن العشرين لا سيما الحرب الاولى والثانية والثورة الاشتراكية وظهور التكتلات الاقتصادية والسياسية في العالم والنظام السياسي والذي أثر بدوره على النظام التربوي وانتقلت التربية المقارنة من مرحلة جمع المعلومات الوصفية الى مرحلة التحليل التفسيري للعوامل المختلفة التي تؤثر في النظم التربوية التعليمية ثم الانتقال الى مرحلة </a:t>
            </a:r>
            <a:r>
              <a:rPr lang="ar-IQ" dirty="0" err="1"/>
              <a:t>التنبوء</a:t>
            </a:r>
            <a:r>
              <a:rPr lang="ar-IQ" dirty="0"/>
              <a:t> كأن تتنبأ بأن المجتمع الذي يعتمد على فلسفة تربوية صحيحة يستطيع ان يحقق اهدافه بشكل اكبر من غيره .</a:t>
            </a:r>
          </a:p>
          <a:p>
            <a:endParaRPr lang="ar-IQ" dirty="0"/>
          </a:p>
        </p:txBody>
      </p:sp>
    </p:spTree>
    <p:extLst>
      <p:ext uri="{BB962C8B-B14F-4D97-AF65-F5344CB8AC3E}">
        <p14:creationId xmlns:p14="http://schemas.microsoft.com/office/powerpoint/2010/main" val="4191698815"/>
      </p:ext>
    </p:extLst>
  </p:cSld>
  <p:clrMapOvr>
    <a:masterClrMapping/>
  </p:clrMapOvr>
  <p:transition spd="slow">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أما الخطوة ( الثانية ) فهي الحركة الكلامية المدرسية التي أعلت من شأن المنطق الأرسطي واعترفت بإمكانية التوفيق بين الدين والعلم وان جرى خلاف في تقدم إحداهما على الأخر .   </a:t>
            </a:r>
          </a:p>
          <a:p>
            <a:r>
              <a:rPr lang="ar-IQ" dirty="0"/>
              <a:t>أهداف التربية المسيحية :</a:t>
            </a:r>
          </a:p>
          <a:p>
            <a:r>
              <a:rPr lang="ar-IQ" dirty="0"/>
              <a:t>يمكن إجمال أهداف التربية المسيحية في العصور الوسطى بما يلي :- </a:t>
            </a:r>
          </a:p>
          <a:p>
            <a:r>
              <a:rPr lang="ar-IQ" dirty="0"/>
              <a:t>1- إعداد الفرد المسيحي لمعرفة الرب .    2- تدعيم المثل الإنسانية .</a:t>
            </a:r>
          </a:p>
          <a:p>
            <a:r>
              <a:rPr lang="ar-IQ" dirty="0"/>
              <a:t>3-تطهير الروح وتهذيب الأخلاق .      4- إصلاح المجتمع من فساد الثقافة اليونانية والرومانية .                              5- تحقيق النموذج الإنساني للفرد المسيحي .</a:t>
            </a:r>
          </a:p>
          <a:p>
            <a:endParaRPr lang="ar-IQ" dirty="0"/>
          </a:p>
        </p:txBody>
      </p:sp>
    </p:spTree>
    <p:extLst>
      <p:ext uri="{BB962C8B-B14F-4D97-AF65-F5344CB8AC3E}">
        <p14:creationId xmlns:p14="http://schemas.microsoft.com/office/powerpoint/2010/main" val="1214042022"/>
      </p:ext>
    </p:extLst>
  </p:cSld>
  <p:clrMapOvr>
    <a:masterClrMapping/>
  </p:clrMapOvr>
  <p:transition spd="slow">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حقّ كل إنسان في التربية</a:t>
            </a:r>
            <a:br>
              <a:rPr lang="ar-IQ" dirty="0"/>
            </a:b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لجميع </a:t>
            </a:r>
            <a:r>
              <a:rPr lang="ar-IQ" dirty="0"/>
              <a:t>الناس، دون أي </a:t>
            </a:r>
            <a:r>
              <a:rPr lang="ar-IQ" dirty="0" err="1"/>
              <a:t>إعتبار</a:t>
            </a:r>
            <a:r>
              <a:rPr lang="ar-IQ" dirty="0"/>
              <a:t> للجنس، والعمر والحال، بما أنهم ينعمون بكرامة الإنسان الشخصية، حق لا ينقض في التربية  تتجاوب مع دعوتهم الخاصة وتوافق طبعهم، </a:t>
            </a:r>
            <a:r>
              <a:rPr lang="ar-IQ" dirty="0" err="1"/>
              <a:t>وإختلاف</a:t>
            </a:r>
            <a:r>
              <a:rPr lang="ar-IQ" dirty="0"/>
              <a:t> أجناسهم، وثقافتهم، وتقاليدهم العريقة، وتنفتح بالوقت نفسه على تبادل أخوي بينهم وبين سائر الشعوب لدعم الوحدة الحقة والسلام في العالم. فالغاية التي تتوخاها التربية الحقة، هي تربية الشخص الإنساني تربية تتجاوب وغايته الأخيرة وخير الجماعات التي هو عضو منها، ويبذل النشاط في سبيلها وقد غدا راشداً. ومن الواجب، أخذاً بعين </a:t>
            </a:r>
            <a:r>
              <a:rPr lang="ar-IQ" dirty="0" err="1"/>
              <a:t>الإعتبار</a:t>
            </a:r>
            <a:r>
              <a:rPr lang="ar-IQ" dirty="0"/>
              <a:t> تطور العلوم النفسية، والتربوية، والتعليمية، مساعدة الأولاد والشبان على أن يطوروا بتناغم مؤهلاتهم الجسدية والدبية والعلمية، وأن يكتسبوا تدريجياً، تحسساً أشد إرهافاً لمسؤولياتهم في إنماء حياتهم الشخصية بالجهد المتواصل المستقيم، </a:t>
            </a:r>
          </a:p>
        </p:txBody>
      </p:sp>
    </p:spTree>
    <p:extLst>
      <p:ext uri="{BB962C8B-B14F-4D97-AF65-F5344CB8AC3E}">
        <p14:creationId xmlns:p14="http://schemas.microsoft.com/office/powerpoint/2010/main" val="472053822"/>
      </p:ext>
    </p:extLst>
  </p:cSld>
  <p:clrMapOvr>
    <a:masterClrMapping/>
  </p:clrMapOvr>
  <p:transition spd="slow">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وفي السعي وراء حرية صحيحة بتذليلهم بشجاعة متواصلة كل الصعوبات، وأن ينعموا بتربية جنسية إيجابية، فطنة تساير تقدمهم في السن. علاوة على ذلك، </a:t>
            </a:r>
            <a:r>
              <a:rPr lang="ar-IQ" dirty="0" err="1"/>
              <a:t>ليتنشأوا</a:t>
            </a:r>
            <a:r>
              <a:rPr lang="ar-IQ" dirty="0"/>
              <a:t> على المساهمة في حياة المجتمع كي يتداخلوا كما يليق، بعد أن يكونوا قد تدربوا على تقنيات راهنة وضرورية، فيصبحون جديرين أن يندمجوا </a:t>
            </a:r>
            <a:r>
              <a:rPr lang="ar-IQ" dirty="0" err="1"/>
              <a:t>إندماجاً</a:t>
            </a:r>
            <a:r>
              <a:rPr lang="ar-IQ" dirty="0"/>
              <a:t> نشطاً في الجماعات التي تؤلف المجتمع الإنساني، وينفتحون على الحوار مع الغير، ويسهمون من كل قلبهم في تحقيق الخير العام. ويعلن المجمع المقدس أيضاً، أن من حق الأولاد والشبان، أن يحثوا على أن يصدروا باستقامة الضمير حكماً يقدرون فيه القيم حق قدرها، وأن يدينوا بها في سلوكهم الشخصي؛ لا سيما عليهم أن يتعمقوا تعمقاً مضطرداً في معرفة الله ومحبته. ولهذا يلح المجمع أيضاً على جميع الحكام أو الذين يشرفون على شؤون التربية، أن يحذروا ألا يحرموا الشبيبة أبدأ هذا الحق المقدس، ويخص أبناء الكنيسة أن يعملوا بكل سخاء في حقل التربية الشامل، وذلك بغية أن تعم، بسرعة محاسن تربية وثقافة لائقة، جميع الناس في العالم أجمع.</a:t>
            </a:r>
          </a:p>
        </p:txBody>
      </p:sp>
    </p:spTree>
    <p:extLst>
      <p:ext uri="{BB962C8B-B14F-4D97-AF65-F5344CB8AC3E}">
        <p14:creationId xmlns:p14="http://schemas.microsoft.com/office/powerpoint/2010/main" val="1884990290"/>
      </p:ext>
    </p:extLst>
  </p:cSld>
  <p:clrMapOvr>
    <a:masterClrMapping/>
  </p:clrMapOvr>
  <p:transition spd="slow">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التربية المسيحية</a:t>
            </a:r>
            <a:br>
              <a:rPr lang="ar-IQ" dirty="0"/>
            </a:b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للمسيحيين </a:t>
            </a:r>
            <a:r>
              <a:rPr lang="ar-IQ" dirty="0"/>
              <a:t>حق تربية مسيحية وقد غدوا خلائق جديدة بعد أن ولدوا من الماء والروح القدس ، فدعوا بالتالي أبناء الله،. ولا ترمي هذه التربية أن تؤمن للشخص الإنساني النضوج ، بل ترمي خاصة كي يغدو المعمدون في </a:t>
            </a:r>
            <a:r>
              <a:rPr lang="ar-IQ" dirty="0" err="1"/>
              <a:t>بادىء</a:t>
            </a:r>
            <a:r>
              <a:rPr lang="ar-IQ" dirty="0"/>
              <a:t> الأمر وفي كل يوم، وقد دخلوا خطوةً خطوةً الى معرفة سر الخلاص، أشد وعياً لهبة الإيمان التي </a:t>
            </a:r>
            <a:r>
              <a:rPr lang="ar-IQ" dirty="0" err="1"/>
              <a:t>أقتبلوها</a:t>
            </a:r>
            <a:r>
              <a:rPr lang="ar-IQ" dirty="0"/>
              <a:t>. </a:t>
            </a:r>
            <a:r>
              <a:rPr lang="ar-IQ" dirty="0" err="1"/>
              <a:t>وليتعلموا</a:t>
            </a:r>
            <a:r>
              <a:rPr lang="ar-IQ" dirty="0"/>
              <a:t> أن يعبدوا الله الآب بالروح والحق، في العمل الطقسي أولاً فيتحولون بنوع أنهم يقودون حياتهم الشخصية وفقاً للإنسان الجديد في البر والقداسة الحقيقية، وينتهوا هكذا الى حالة الإنسان البالغ، الى ملء </a:t>
            </a:r>
            <a:r>
              <a:rPr lang="ar-IQ" dirty="0" err="1"/>
              <a:t>إكتمال</a:t>
            </a:r>
            <a:r>
              <a:rPr lang="ar-IQ" dirty="0"/>
              <a:t> المسيح مساهمين في نمو الجسد السري. علاوة على ذلك، فليتعود المسيحيون، وقد أصبحوا واعين لدعوتهم، أن يشهدوا للرجاء الذي فيهم، ويساعدوا على تحويل مسيحي للعالم، به تسهم القيم الطبيعية في خير المجتمع  بكامله، وقد أخذت وأدمجت في نظرة شاملة للإنسان الذي </a:t>
            </a:r>
            <a:r>
              <a:rPr lang="ar-IQ" dirty="0" err="1"/>
              <a:t>إفتداه</a:t>
            </a:r>
            <a:r>
              <a:rPr lang="ar-IQ" dirty="0"/>
              <a:t> المسيح. لهذا يذكر المجمع المقدس رعاة النفوس بواجبهم الخطير وهو ألا </a:t>
            </a:r>
            <a:r>
              <a:rPr lang="ar-IQ" dirty="0" err="1"/>
              <a:t>يألوا</a:t>
            </a:r>
            <a:r>
              <a:rPr lang="ar-IQ" dirty="0"/>
              <a:t> جهداً في العمل، كي يفيد كل المؤمنين من هذه التربية المسيحية، وخاصة الشبان الذين هم أمل </a:t>
            </a:r>
            <a:r>
              <a:rPr lang="ar-IQ" dirty="0" smtClean="0"/>
              <a:t>الكنيسة</a:t>
            </a:r>
            <a:endParaRPr lang="ar-IQ" dirty="0"/>
          </a:p>
          <a:p>
            <a:endParaRPr lang="ar-IQ" dirty="0"/>
          </a:p>
        </p:txBody>
      </p:sp>
    </p:spTree>
    <p:extLst>
      <p:ext uri="{BB962C8B-B14F-4D97-AF65-F5344CB8AC3E}">
        <p14:creationId xmlns:p14="http://schemas.microsoft.com/office/powerpoint/2010/main" val="645143826"/>
      </p:ext>
    </p:extLst>
  </p:cSld>
  <p:clrMapOvr>
    <a:masterClrMapping/>
  </p:clrMapOvr>
  <p:transition spd="slow">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المسؤولون عن التربية</a:t>
            </a:r>
            <a:br>
              <a:rPr lang="ar-IQ" dirty="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يعتبر </a:t>
            </a:r>
            <a:r>
              <a:rPr lang="ar-IQ" dirty="0"/>
              <a:t>الوالدان المربين الأولين لأبنائهم، وعليهم يقع الالزام الخطير في تربيتهم لأنهم هم الذين أعطوهم الحياة. وهذا الدور التربوي هو من الأهمية بمكان، حتى إذا ما ضلوا فيه، صعب جداً أن يعوض. وعلى الوالدين أن يخلقوا جواً عائلياً تُحييه المحبة </a:t>
            </a:r>
            <a:r>
              <a:rPr lang="ar-IQ" dirty="0" err="1"/>
              <a:t>والإحترام</a:t>
            </a:r>
            <a:r>
              <a:rPr lang="ar-IQ" dirty="0"/>
              <a:t> لله وللبشر، جواً يساعد على تربية أبنائهم التربية  الكاملة، الشخصية </a:t>
            </a:r>
            <a:r>
              <a:rPr lang="ar-IQ" dirty="0" err="1"/>
              <a:t>والإجتماعية</a:t>
            </a:r>
            <a:r>
              <a:rPr lang="ar-IQ" dirty="0"/>
              <a:t>. </a:t>
            </a:r>
            <a:r>
              <a:rPr lang="ar-IQ" dirty="0" err="1"/>
              <a:t>فالاسرة</a:t>
            </a:r>
            <a:r>
              <a:rPr lang="ar-IQ" dirty="0"/>
              <a:t> اذاً هي المدرسة الأولى للفضائل الاجتماعية التي لا غنى عنها لأي مجتمع. وبنوع اخص في العائلة المسيحية الغنية بنعمة سر الزواج ومتطلباته، يجب أن يتلقن الأولاد منذ نعومة أظفارهم، تمشياً مع الايمان الذي اقتبلوه بالعماد، على أن يمجدوا الله ويكرموه وأن يحبوا القريب. هناك يختبرون لأول مرة الكنيسة والمجتمع الانساني الصحيح. </a:t>
            </a:r>
          </a:p>
        </p:txBody>
      </p:sp>
    </p:spTree>
    <p:extLst>
      <p:ext uri="{BB962C8B-B14F-4D97-AF65-F5344CB8AC3E}">
        <p14:creationId xmlns:p14="http://schemas.microsoft.com/office/powerpoint/2010/main" val="4219927010"/>
      </p:ext>
    </p:extLst>
  </p:cSld>
  <p:clrMapOvr>
    <a:masterClrMapping/>
  </p:clrMapOvr>
  <p:transition spd="slow">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وأخيراً يدخلون رويداً رويداً بواسطة العائلة في الجماعة البشرية وفي شعب الله  وواجب التربية العائد بالدرجة الأولى </a:t>
            </a:r>
            <a:r>
              <a:rPr lang="ar-IQ" dirty="0" err="1"/>
              <a:t>للاسرة</a:t>
            </a:r>
            <a:r>
              <a:rPr lang="ar-IQ" dirty="0"/>
              <a:t>، يتطلب مساعدة المجتمع كلّه. فعلاوة على حقوق الأهل وسائر المربين الذين اليهم يوكل الأهل جزءاً من دورهم التربوي، على المجتمع المدني مسؤوليات وحقوق معيّنة في تنظيم ما هو ضروري للخير العام الزمني. من واجباته أن يحث على تربية الشبيبة بأساليب عديدة، فيضمن واجبات الأهل وحقوق سائر الاشخاص الذين يمثلون دوراً في التربية، ويوفر لهم مساعدته في هذا الصدد. ويعود للمجتمع المدني، وفقاً لمبدأ الاستطراد، ان يكمّل عمل التربية حين يقصّر الأهل، وحيث تنقص مبادرات المؤسسات الاخرى مراعياً في ذلك رغبات الأهل. علاوة على ذلك، على المجتمع </a:t>
            </a:r>
            <a:r>
              <a:rPr lang="ar-IQ" dirty="0" smtClean="0"/>
              <a:t>المدني</a:t>
            </a:r>
            <a:endParaRPr lang="ar-IQ" dirty="0"/>
          </a:p>
        </p:txBody>
      </p:sp>
    </p:spTree>
    <p:extLst>
      <p:ext uri="{BB962C8B-B14F-4D97-AF65-F5344CB8AC3E}">
        <p14:creationId xmlns:p14="http://schemas.microsoft.com/office/powerpoint/2010/main" val="1523285387"/>
      </p:ext>
    </p:extLst>
  </p:cSld>
  <p:clrMapOvr>
    <a:masterClrMapping/>
  </p:clrMapOvr>
  <p:transition spd="slow">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أن يؤسس المدارس والمعاهد التربوية الخاصة على قدر ما </a:t>
            </a:r>
            <a:r>
              <a:rPr lang="ar-IQ" dirty="0" err="1"/>
              <a:t>يقتضيه</a:t>
            </a:r>
            <a:r>
              <a:rPr lang="ar-IQ" dirty="0"/>
              <a:t> الخير العام. وأخيراً تتعلق المهمات التربوية بالكنيسة بصفة خاصة. يجب الاعتراف لها بأهليتها في حقل التربية، لا من حيث انها مجتمع بشري فحسب، بل بنوع خاص لأن عليها تقع مهمة تبشير الناس طريق الخلاص، واعطاء المؤمنين حياة المسيح، ومساعدتهم بعناية متواصلة الى بلوغ الانفتاح الكلي على حياة المسيح هذه. فالكنيسة ملزمة اذاً بأن تؤمن، كأم لأولادها، التربية التي تنفح حياتهم كلها بروح المسيح، وفي الوقت عينه، تقدّم نفسها للعمل مع كلّ الناس، لتدفع الشخص البشري نحو ملء كماله، وتؤمن خير المجتمع الدنيوي وبنيان عالم دوماً اكثر انسانية. </a:t>
            </a:r>
          </a:p>
          <a:p>
            <a:endParaRPr lang="ar-IQ" dirty="0"/>
          </a:p>
        </p:txBody>
      </p:sp>
    </p:spTree>
    <p:extLst>
      <p:ext uri="{BB962C8B-B14F-4D97-AF65-F5344CB8AC3E}">
        <p14:creationId xmlns:p14="http://schemas.microsoft.com/office/powerpoint/2010/main" val="896691097"/>
      </p:ext>
    </p:extLst>
  </p:cSld>
  <p:clrMapOvr>
    <a:masterClrMapping/>
  </p:clrMapOvr>
  <p:transition spd="slow">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الوسائل المتنوعة في خدمة التربية المسيحية:</a:t>
            </a:r>
            <a:br>
              <a:rPr lang="ar-IQ" dirty="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ان </a:t>
            </a:r>
            <a:r>
              <a:rPr lang="ar-IQ" dirty="0"/>
              <a:t>ما يشغل الكنيسة، كي تكمل رسالتها التربوية، هو ان تستخدم كل الوسائل الصالحة ولا سيما تلك التي تلائمها. واولادها التنشئة الدينية  التي تنير الايمان وتقوّيه، وتغذي الحياة حسب روح المسيح، وتقود الى الاشتراك الفعّال والواعي في الأسرار الطقسية ، وتحث على العمل الرسولي. انما تعير الكنيسة أهمية قصوى للوسائل التربوية الأخرى، التي تنتمي الى تراث الانسانية المشترك، ولها الشأن العالي في تهذيب النفوس وتثقيف الناس؛ وانها تجهد ذاتها كي تروحنها بروحها وترفعها الى مستوى أعلى، لا سيما وسائل الاعلام الاجتماعية. والمنظمات العديدة التي تصبو أن تنمي الجسد والروح، وحركات الشبيبة وخاصة المدارس.</a:t>
            </a:r>
          </a:p>
          <a:p>
            <a:endParaRPr lang="ar-IQ" dirty="0"/>
          </a:p>
        </p:txBody>
      </p:sp>
    </p:spTree>
    <p:extLst>
      <p:ext uri="{BB962C8B-B14F-4D97-AF65-F5344CB8AC3E}">
        <p14:creationId xmlns:p14="http://schemas.microsoft.com/office/powerpoint/2010/main" val="3218541997"/>
      </p:ext>
    </p:extLst>
  </p:cSld>
  <p:clrMapOvr>
    <a:masterClrMapping/>
  </p:clrMapOvr>
  <p:transition spd="slow">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أهمية المدرسة</a:t>
            </a:r>
          </a:p>
        </p:txBody>
      </p:sp>
      <p:sp>
        <p:nvSpPr>
          <p:cNvPr id="3" name="عنصر نائب للمحتوى 2"/>
          <p:cNvSpPr>
            <a:spLocks noGrp="1"/>
          </p:cNvSpPr>
          <p:nvPr>
            <p:ph idx="1"/>
          </p:nvPr>
        </p:nvSpPr>
        <p:spPr/>
        <p:txBody>
          <a:bodyPr>
            <a:normAutofit fontScale="77500" lnSpcReduction="20000"/>
          </a:bodyPr>
          <a:lstStyle/>
          <a:p>
            <a:r>
              <a:rPr lang="ar-IQ" dirty="0" smtClean="0"/>
              <a:t>:</a:t>
            </a:r>
            <a:endParaRPr lang="ar-IQ" dirty="0"/>
          </a:p>
          <a:p>
            <a:r>
              <a:rPr lang="ar-IQ" dirty="0"/>
              <a:t>تتقلّد المدرسة أهمية خاصة بين كل وسائل التربية. وبقوة رسالتها، انها تنمي القوى العقلية نمواً مضطرداً، وتمكّن من اعطاء الحكم الصائب، وتدخل الى التراث الثقافي الموروث عن الأجيال الماضية، وتشجّع معنى القيم، وتعدّ للحياة المهنية، فتخلق بين الطلاب، وقد اختلفت أخلاقهم وتباين اصلهم الاجتماعي، روحاً من الصداقة تساعد على التفاهم المتبادل. زد على ذلك، انها تؤلّف مركزاً فيه يلتقي العائلات، والمعلمون، والجماعات المختلفة الانواع التي خلقت لتطوّر الحياة الثقافية، والمدنية، والدينية وأخيراً المجتمع المدني بل المجتمع الانساني بكامله، لتتقاسم مسؤوليات سيرها وتقدّمها. انه لعبء ثقيل وجميل معاً، عبء الدعوة التي دعي اليها اولئك الذين تحمّلوا مسؤولية التربية في المدارس كي يساعدوا الأهل في اتمام واجبهم ويمثلوا المجتمع البشري. انها لدعوة تتطلب مواهب عقلية وقلبية خاصة، واستعداداً بعيد المدى وهمة دائمة للتطور والتكيّف. </a:t>
            </a:r>
          </a:p>
        </p:txBody>
      </p:sp>
    </p:spTree>
    <p:extLst>
      <p:ext uri="{BB962C8B-B14F-4D97-AF65-F5344CB8AC3E}">
        <p14:creationId xmlns:p14="http://schemas.microsoft.com/office/powerpoint/2010/main" val="2769231023"/>
      </p:ext>
    </p:extLst>
  </p:cSld>
  <p:clrMapOvr>
    <a:masterClrMapping/>
  </p:clrMapOvr>
  <p:transition spd="slow">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واجبات الأهل وحقوقهم:</a:t>
            </a:r>
            <a:br>
              <a:rPr lang="ar-IQ" dirty="0"/>
            </a:b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smtClean="0"/>
              <a:t>للوالدين </a:t>
            </a:r>
            <a:r>
              <a:rPr lang="ar-IQ" dirty="0"/>
              <a:t>يعود الحق والواجب الأول الذي لا ينقض في تربية أولادهم. اذا يجب ان ينعموا بحرية حقّة في اختيار المدرسة. وعلى السلطات العامّة </a:t>
            </a:r>
            <a:r>
              <a:rPr lang="ar-IQ" dirty="0" err="1"/>
              <a:t>المولجة</a:t>
            </a:r>
            <a:r>
              <a:rPr lang="ar-IQ" dirty="0"/>
              <a:t> بصيانة حريات المواطنين وحمايتها، ان تتنبّه للعدالة التقسيمية في توزيع المساعدات العامّة، بحيث يستطيع الوالدين ان ينعموا بحرية حقّة في اختيار مدرسة أولادهم حسب ما يمليه الضمير. وللدولة دورها ايضاً في أن، تسهر كي يصل جميع المواطنين  الى أخذ قسطهم من الثقافة، وان </a:t>
            </a:r>
            <a:r>
              <a:rPr lang="ar-IQ" dirty="0" err="1"/>
              <a:t>يتهيّأوا</a:t>
            </a:r>
            <a:r>
              <a:rPr lang="ar-IQ" dirty="0"/>
              <a:t>، كما يحق، </a:t>
            </a:r>
            <a:r>
              <a:rPr lang="ar-IQ" dirty="0" err="1"/>
              <a:t>لاتمام</a:t>
            </a:r>
            <a:r>
              <a:rPr lang="ar-IQ" dirty="0"/>
              <a:t> واجباتهم وممارسة حقوقهم كمواطنين. </a:t>
            </a:r>
          </a:p>
        </p:txBody>
      </p:sp>
    </p:spTree>
    <p:extLst>
      <p:ext uri="{BB962C8B-B14F-4D97-AF65-F5344CB8AC3E}">
        <p14:creationId xmlns:p14="http://schemas.microsoft.com/office/powerpoint/2010/main" val="362006896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تطور مفهوم التربية المقارنة</a:t>
            </a:r>
            <a:br>
              <a:rPr lang="ar-IQ" dirty="0"/>
            </a:b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بدأت </a:t>
            </a:r>
            <a:r>
              <a:rPr lang="ar-IQ" dirty="0"/>
              <a:t>الكتابات عن نظم التعليم في الدول الأجنبية تستقل عن غيرها من الكتابات الشاملة لمعالم الحياة وجوانبها المختلفة في تلك البلاد. وأمكن استخدام التربية المقارنة في القرن التاسع عشر لاقتباس أنظمة تربوية متكاملة ونقلها إلى بلد آخر وتأسيس معاهد وجامعات. ومن أهم أعلام التربية المقارنة في تلك الآونة الأمريكي جون </a:t>
            </a:r>
            <a:r>
              <a:rPr lang="ar-IQ" dirty="0" err="1"/>
              <a:t>غريسكم</a:t>
            </a:r>
            <a:r>
              <a:rPr lang="ar-IQ" dirty="0"/>
              <a:t>، والفرنسي فكتور كوزان، والإنكليزي ماثيو أرنولد. ومع بداية القرن العشرين، انتقلت التربية المقارنة إلى مرحلة جديدة من مراحل تطورها، وكان ذلك نتيجة للتطور العلمي والثقافي والتكتلات السياسية والاقتصادية العالمية، انتقلت من مرحلة جمع المعلومات الوصفية، إلى المرحلة التحليلية التفسيرية للعوامل المختلفة التي تؤثر في نظم التعليم. ويسمي جورج </a:t>
            </a:r>
            <a:r>
              <a:rPr lang="ar-IQ" dirty="0" err="1"/>
              <a:t>بيريداي</a:t>
            </a:r>
            <a:r>
              <a:rPr lang="ar-IQ" dirty="0"/>
              <a:t> هذه المرحلة بمرحلة (التنبؤ) لأن هدف الدراسات المقارنة لم يكن الاستعارة أو النقل وإنما التنبؤ بمدى إمكان نجاح نظام التعليم في بلد ما، على أساس ملاحظة الخبرات المتشابه للدول الأخرى، واستخدمت مثالاً  ـ </a:t>
            </a:r>
            <a:r>
              <a:rPr lang="ar-IQ" dirty="0" err="1"/>
              <a:t>أنموذجاً</a:t>
            </a:r>
            <a:r>
              <a:rPr lang="ar-IQ" dirty="0"/>
              <a:t>  لتعميم التعليم في مؤسسات تربوية مثل المدارس الابتدائية والثانوية ونشر خدمات أخرى مساعدة.</a:t>
            </a:r>
          </a:p>
          <a:p>
            <a:endParaRPr lang="ar-IQ" dirty="0"/>
          </a:p>
        </p:txBody>
      </p:sp>
    </p:spTree>
    <p:extLst>
      <p:ext uri="{BB962C8B-B14F-4D97-AF65-F5344CB8AC3E}">
        <p14:creationId xmlns:p14="http://schemas.microsoft.com/office/powerpoint/2010/main" val="342423538"/>
      </p:ext>
    </p:extLst>
  </p:cSld>
  <p:clrMapOvr>
    <a:masterClrMapping/>
  </p:clrMapOvr>
  <p:transition spd="slow">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لهذا على الدولة أن تضمن حقّ الأولاد في تربية مدرسية صالحة، فتسهر على كفاءة المعلمين، ومستوى الدروس، وصحة التلامذة أيضاً، وعلى تنظيم الجهاز المدرسي بوجه عام، واضعة نصب عينيها مبدأ الاستطراد، وبالتالي نابذة كلّ </a:t>
            </a:r>
            <a:r>
              <a:rPr lang="ar-IQ" dirty="0" err="1"/>
              <a:t>احتكارمدرسي</a:t>
            </a:r>
            <a:r>
              <a:rPr lang="ar-IQ" dirty="0"/>
              <a:t>. فكلّ احتكار من هذا النوع يتنافى وحقوق الشخص البشري الطبيعية وتقدّم الثقافة بالذات وانتشارها، وتوافق المواطنين السلمي، ويتنافى اخيراً ومبدأ التعددية السائد اليوم في كثير من المجتمعات  من ثمّ يحث المجمع المقدس المسيحيين، أن يعملوا على اكتشاف اساليب تربوية ملائمة وان ينظموا الدروس تنظيماً رفيعاً، ويعدّوا اساتذة </a:t>
            </a:r>
            <a:r>
              <a:rPr lang="ar-IQ" dirty="0" err="1"/>
              <a:t>كفوئين</a:t>
            </a:r>
            <a:r>
              <a:rPr lang="ar-IQ" dirty="0"/>
              <a:t> كي يهذبوا الشبيبة تهذيباً لائقاً، ويقدّموا مساعداتهم تلقائياً وخاصة بواسطة جمعيات الاسرة والوالدين، وان يتابعوا كلّ عمل ويساندوه، وبنوع اخص، التهذيب الأدبي الواجب تأمينه. </a:t>
            </a:r>
          </a:p>
        </p:txBody>
      </p:sp>
    </p:spTree>
    <p:extLst>
      <p:ext uri="{BB962C8B-B14F-4D97-AF65-F5344CB8AC3E}">
        <p14:creationId xmlns:p14="http://schemas.microsoft.com/office/powerpoint/2010/main" val="876678252"/>
      </p:ext>
    </p:extLst>
  </p:cSld>
  <p:clrMapOvr>
    <a:masterClrMapping/>
  </p:clrMapOvr>
  <p:transition spd="slow">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التهذيب الأدبي والديني في المدرسة</a:t>
            </a:r>
          </a:p>
        </p:txBody>
      </p:sp>
      <p:sp>
        <p:nvSpPr>
          <p:cNvPr id="3" name="عنصر نائب للمحتوى 2"/>
          <p:cNvSpPr>
            <a:spLocks noGrp="1"/>
          </p:cNvSpPr>
          <p:nvPr>
            <p:ph idx="1"/>
          </p:nvPr>
        </p:nvSpPr>
        <p:spPr/>
        <p:txBody>
          <a:bodyPr>
            <a:normAutofit fontScale="85000" lnSpcReduction="10000"/>
          </a:bodyPr>
          <a:lstStyle/>
          <a:p>
            <a:r>
              <a:rPr lang="ar-IQ" dirty="0" smtClean="0"/>
              <a:t>:</a:t>
            </a:r>
            <a:endParaRPr lang="ar-IQ" dirty="0"/>
          </a:p>
          <a:p>
            <a:r>
              <a:rPr lang="ar-IQ" dirty="0"/>
              <a:t>علاوة على ذلك، بما انّ الكنيسة تعي وتقدّر الواجب الخطير الذي يدعوها الى ان تسهر دوماً على تهذيب جميع ابنائها الأدبي والديني ، ترى ذاتها ملزمة ان تكون حاضرة بعطفها ومساعدتها الخاصة، الى جنب ذلك العدد الكبير من أولادها الذين يتربون في المدارس غير الكاثوليكية. وتؤمّن حضورها الى جانبهم بشهادة سيرة اساتذتها ومديريها على السواء، وبعمل رفاقهم (23) الرسولي وخاصة بخدمة الكهنة والعلمانيين الذي يحملون اليهم تعليم الخلاص بأساليب تتناسب وعمرهم واوضاعهم، والذين يساعدونهم روحياً بمبادرتهم حسب ظروف المكان والزمان. ولكنها تذكّر الوالدين </a:t>
            </a:r>
            <a:r>
              <a:rPr lang="ar-IQ" dirty="0" err="1"/>
              <a:t>بالالزام</a:t>
            </a:r>
            <a:r>
              <a:rPr lang="ar-IQ" dirty="0"/>
              <a:t> الثقيل الذي يقع على عاتقهم أن يعملوا، </a:t>
            </a:r>
          </a:p>
        </p:txBody>
      </p:sp>
    </p:spTree>
    <p:extLst>
      <p:ext uri="{BB962C8B-B14F-4D97-AF65-F5344CB8AC3E}">
        <p14:creationId xmlns:p14="http://schemas.microsoft.com/office/powerpoint/2010/main" val="1644865415"/>
      </p:ext>
    </p:extLst>
  </p:cSld>
  <p:clrMapOvr>
    <a:masterClrMapping/>
  </p:clrMapOvr>
  <p:transition spd="slow">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وبالاحرى أن يطالبوا بكلّ ما يمكن أولادهم من أن يفيدوا من هذه المساعدات، وأن ينموا تنشئتهم المسيحية بحيث تجاري تنشئتهم الدنيوية. لهذا تهنئ الكنيسة السلطات والمجتمعات المدنية التي تأخذ بعين الاعتبار طبيعة مجتمعها الحديث المتعدّد الفئات، وتهتمّ بالحرية الدينية الواجبة فتساعد الأُسر كي يؤمنوا لأولادهم، وفي كلّ المدارس، تربية تتناسب </a:t>
            </a:r>
            <a:r>
              <a:rPr lang="ar-IQ" dirty="0" err="1"/>
              <a:t>ومبادءهم</a:t>
            </a:r>
            <a:r>
              <a:rPr lang="ar-IQ" dirty="0"/>
              <a:t> الخاصة الأدبية منها والدينية </a:t>
            </a:r>
          </a:p>
          <a:p>
            <a:endParaRPr lang="ar-IQ" dirty="0"/>
          </a:p>
          <a:p>
            <a:endParaRPr lang="ar-IQ" dirty="0"/>
          </a:p>
        </p:txBody>
      </p:sp>
    </p:spTree>
    <p:extLst>
      <p:ext uri="{BB962C8B-B14F-4D97-AF65-F5344CB8AC3E}">
        <p14:creationId xmlns:p14="http://schemas.microsoft.com/office/powerpoint/2010/main" val="1493579202"/>
      </p:ext>
    </p:extLst>
  </p:cSld>
  <p:clrMapOvr>
    <a:masterClrMapping/>
  </p:clrMapOvr>
  <p:transition spd="slow">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المدارس الكاثوليكية:</a:t>
            </a:r>
            <a:br>
              <a:rPr lang="ar-IQ" dirty="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ويتجلّى </a:t>
            </a:r>
            <a:r>
              <a:rPr lang="ar-IQ" dirty="0"/>
              <a:t>حضور الكنيسة في الحقل المدرسي بنوع خاص، بواسطة المدرسة الكاثوليكية التي تصبو مثل سائر المدارس الى أهداف ثقافية، والى تنشئة الشباب تنشئة انسانية. ومن اختصاصها أن تخلق للجماعة المدرسية جواً تحييه روح انجيلية من الحرية والمحبة، وتساعد المراهقين على انماء هذه الخليقة الجديدة التي غدوها بالمعمودية. واخيراً عليها أن توجّه الثقافة الانسانية كلّها لنشر الخلاص بنوع ان الايمان ينوّر المعرفة التدريجية التي يتلقّاها التلامذة عن العالم، والحياة، والانسان. وهكذا بانفتاحها، كما ينبغي، على تقدّم العالم الحديث، تربي المدرسة الكاثوليكية التلامذة على العمل المجدي لخير المدينة الدنيوية، وتعدّهم، في الوقت عينه، </a:t>
            </a:r>
          </a:p>
        </p:txBody>
      </p:sp>
    </p:spTree>
    <p:extLst>
      <p:ext uri="{BB962C8B-B14F-4D97-AF65-F5344CB8AC3E}">
        <p14:creationId xmlns:p14="http://schemas.microsoft.com/office/powerpoint/2010/main" val="416750465"/>
      </p:ext>
    </p:extLst>
  </p:cSld>
  <p:clrMapOvr>
    <a:masterClrMapping/>
  </p:clrMapOvr>
  <p:transition spd="slow">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الى العمل على نشر ملكوت الله بنوع انهم، بفضل تمرّسهم بحياة مثالية رسولية، يصبحون ضمير خلاص للبشرية. وتحتفظ المدرسة الكاثوليكية في ظروفنا الراهنة بدورها الخطير، لأنه </a:t>
            </a:r>
            <a:r>
              <a:rPr lang="ar-IQ" dirty="0" smtClean="0"/>
              <a:t>بإمكانها </a:t>
            </a:r>
            <a:r>
              <a:rPr lang="ar-IQ" dirty="0"/>
              <a:t>ان تكون مفيدة للغاية، كي تكمل رسالة شعب الله وأن تصلح للحوار بين الكنيسة والمجتمع الانساني لخير الاثنين معاً. ذلذلك يعلن هذا المجمع المقدّس مجدّداً حقّ الكنيسة الذي اقرته السلطة التعليمية في اكثر من وثيقة بحرية تأسيس المدارس  وادارتها من كلّ نوع ودرجة. ويذكّر ان استعمال هذا الحق يقتضي</a:t>
            </a:r>
          </a:p>
        </p:txBody>
      </p:sp>
    </p:spTree>
    <p:extLst>
      <p:ext uri="{BB962C8B-B14F-4D97-AF65-F5344CB8AC3E}">
        <p14:creationId xmlns:p14="http://schemas.microsoft.com/office/powerpoint/2010/main" val="962564637"/>
      </p:ext>
    </p:extLst>
  </p:cSld>
  <p:clrMapOvr>
    <a:masterClrMapping/>
  </p:clrMapOvr>
  <p:transition spd="slow">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 في بادئ الأمر، حرية الضمير، وتأمين حقوق الأهلين، وتطور الثقافة ذاتها على السواء. ولا ينس المعلمون ان عليهم قبل ايّ شخص آخر، يتوقف نجاح المدرسة الكاثوليكية في تحقيق أهدافها والبلوغ الى غاياتها وعليه يجب ايلاؤهم عناية خاصة، كي يحصلوا العلوم الدنيوية والدينية معاً تثبتها شهادات مختصة، وتدعمها معرفة تربوية تتناسب والاكتشافات العصرية. واذ يجمعهم رباط المحبة بعضهم بالبعض الآخر وبتلامذتهم، واذ يمتلئون من الروح الرسولي، فليشهدوا للمسيح السيد الأوحد بحياتهم وتعليمهم على السواء. ليتعاونوا معاً ولاسيما مع الوالدين وبالاتفاق معهم ليأخذوا بعين الاعتبار، في شتّى مراحل التربية، اختلاف الجنس والدعوة الخاصة التي حدّدتها </a:t>
            </a:r>
            <a:r>
              <a:rPr lang="ar-IQ" dirty="0" smtClean="0"/>
              <a:t>العناية</a:t>
            </a:r>
            <a:endParaRPr lang="ar-IQ" dirty="0"/>
          </a:p>
        </p:txBody>
      </p:sp>
    </p:spTree>
    <p:extLst>
      <p:ext uri="{BB962C8B-B14F-4D97-AF65-F5344CB8AC3E}">
        <p14:creationId xmlns:p14="http://schemas.microsoft.com/office/powerpoint/2010/main" val="1501951094"/>
      </p:ext>
    </p:extLst>
  </p:cSld>
  <p:clrMapOvr>
    <a:masterClrMapping/>
  </p:clrMapOvr>
  <p:transition spd="slow">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لكلّ من الرجل والمرأة في العيلة والمجتمع. وليعنوا في أن يوقظوا روح المبادرة الشخصية عند الطلاب. وليبق هؤلاء بعد نهاية دروسهم بالقرب من معلميهم يسترشدون بهم ويتصادقون معهم، ويخلقون لهم جمعيات مختصة </a:t>
            </a:r>
            <a:r>
              <a:rPr lang="ar-IQ" dirty="0" err="1"/>
              <a:t>يملؤها</a:t>
            </a:r>
            <a:r>
              <a:rPr lang="ar-IQ" dirty="0"/>
              <a:t> روح الكنيسة الحق. ويعلن المجمع ان الدور الذي يقوم به هؤلاء المعلمون هو رسالة أصلية، ضرورية لعصرنا وموافقة له بالوقت ذاته. وهذا الدور هو خدمة حقّة يؤدّونها الى المجتمع. ويذكّر المجمع الوالدين الكاثوليك بواجبهم في أن يوكلوا أولادهم، حيث وكلّما استطاعوا، الى المدارس الكاثوليكية بواجب مساندتها على قدر طاقتهم والتعاون معها لخير اولادهم .</a:t>
            </a:r>
          </a:p>
          <a:p>
            <a:endParaRPr lang="ar-IQ" dirty="0"/>
          </a:p>
        </p:txBody>
      </p:sp>
    </p:spTree>
    <p:extLst>
      <p:ext uri="{BB962C8B-B14F-4D97-AF65-F5344CB8AC3E}">
        <p14:creationId xmlns:p14="http://schemas.microsoft.com/office/powerpoint/2010/main" val="2431505918"/>
      </p:ext>
    </p:extLst>
  </p:cSld>
  <p:clrMapOvr>
    <a:masterClrMapping/>
  </p:clrMapOvr>
  <p:transition spd="slow">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a:t>أنواع المدارس الكاثوليكية المختلفة</a:t>
            </a:r>
          </a:p>
          <a:p>
            <a:r>
              <a:rPr lang="ar-IQ" dirty="0"/>
              <a:t>على كل المدارس، التي تتعلق بالكنيسة بنوع أو بآخر ان تقترب جهدها من صورة المدرسة الكاثوليكية التي سبق ورسمناها، وان يكن في وسعها ان تتردّى بأشكال مختلفة رهن الظروف المحلية. وكم هي عزيزة على قلب الكنيسة تلك المدارس القائمة على أرض الكنائس الفتية والتي تقبل طلاباً غير كاثوليك. علاوة على ذلك، تجب مراعاة حاجات العصر وتطوره في تأسيس المدارس الكاثوليكية وتنظيمها. </a:t>
            </a:r>
            <a:r>
              <a:rPr lang="ar-IQ" dirty="0" err="1"/>
              <a:t>فالى</a:t>
            </a:r>
            <a:r>
              <a:rPr lang="ar-IQ" dirty="0"/>
              <a:t> جنب الاهتمام بالمدارس الابتدائية، ومعاهد التعليم الثانوي التي تكوّن اساس التربية، </a:t>
            </a:r>
          </a:p>
        </p:txBody>
      </p:sp>
    </p:spTree>
    <p:extLst>
      <p:ext uri="{BB962C8B-B14F-4D97-AF65-F5344CB8AC3E}">
        <p14:creationId xmlns:p14="http://schemas.microsoft.com/office/powerpoint/2010/main" val="3417418170"/>
      </p:ext>
    </p:extLst>
  </p:cSld>
  <p:clrMapOvr>
    <a:masterClrMapping/>
  </p:clrMapOvr>
  <p:transition spd="slow">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a:t>يجب الاهتمام بنوع خاص بالمدارس التي </a:t>
            </a:r>
            <a:r>
              <a:rPr lang="ar-IQ" dirty="0" err="1"/>
              <a:t>تتطلبها</a:t>
            </a:r>
            <a:r>
              <a:rPr lang="ar-IQ" dirty="0"/>
              <a:t> الظروف الراهنة: منها المدارس التقنية، والمهنية ، ومعاهد تلقين البالغين، ومع نمو المساعدة الاجتماعية، المدارس الخاصة بالطفولة المتخلفة، ودور المعلمين التي تهيء اساتذة يدرّسون التعليم الديني وغير ذلك من انواع التربية. ويلح المجمع المقدس، على الاّ يوفر الرعاة والمؤمنون جميعهم اية تضحية في سبيل مساعدة المدارس الكاثوليكية على القيام بمهمتها كل يوم وبأكثر امانة، فتجاوب أولاً على حاجات الذين هم محرومون من خيور الأرض، أو من عطف عائلة وعضدها، أو من هم غرباء عن الايمان.</a:t>
            </a:r>
          </a:p>
          <a:p>
            <a:endParaRPr lang="ar-IQ" dirty="0"/>
          </a:p>
        </p:txBody>
      </p:sp>
    </p:spTree>
    <p:extLst>
      <p:ext uri="{BB962C8B-B14F-4D97-AF65-F5344CB8AC3E}">
        <p14:creationId xmlns:p14="http://schemas.microsoft.com/office/powerpoint/2010/main" val="3265828099"/>
      </p:ext>
    </p:extLst>
  </p:cSld>
  <p:clrMapOvr>
    <a:masterClrMapping/>
  </p:clrMapOvr>
  <p:transition spd="slow">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المعاهد والجامعات الكاثوليكية</a:t>
            </a:r>
            <a:br>
              <a:rPr lang="ar-IQ" dirty="0"/>
            </a:b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وكذلك </a:t>
            </a:r>
            <a:r>
              <a:rPr lang="ar-IQ" dirty="0"/>
              <a:t>تحيط الكنيسة المدارس العالية بعناية ساهرة. علاوة على ذلك، ترغب الكنيسة الى الجامعات والمعاهد التي تتعلق بها في ان يدرّس كل فرع من العلوم حسب المبادئ والاساليب المختصة به، وحسب الحرية الخاصة بالتنقيب العلمي وفقاً لتنظيم عقلي، وما ذلك الاّ للوصول الى اكتناهها اكتناهاً يتزايد ويتعمق كل يوم. وبعد أن تدرس درساً دقيقاً المشاكل الجديدة والتنقيبات التي يثيرها تقدّم العالم الحديث، نتوصّل الى معرفة أعمق لكيفية وحدة الايمان والعقل في البلوغ الى الحقيقة الوحيدة. واذ تقوم بذلك، تسير الكنيسة على خطوات ملافنتها لاسيما القديس توما </a:t>
            </a:r>
            <a:r>
              <a:rPr lang="ar-IQ" dirty="0" err="1"/>
              <a:t>الأكويني</a:t>
            </a:r>
            <a:r>
              <a:rPr lang="ar-IQ" dirty="0"/>
              <a:t>  وهكذا يحقّق الفكر المسيحي حضوراً علنياً، ثابتاً وشاملاً في النشاط الفكري نحو الثقافة السامية. ويثقّف طلاب هذه المعاهد تثقيفاً يخوّلهم أن يصبحوا رجالاً متفوقين بعلمهم، ومستعدين ان يتحملوا المسؤوليات الجسام في المجتمع، وفي الوقت عينه، يكونون شهود الايمان في العالم  ولتعن الجامعات الكاثوليكية</a:t>
            </a:r>
          </a:p>
        </p:txBody>
      </p:sp>
    </p:spTree>
    <p:extLst>
      <p:ext uri="{BB962C8B-B14F-4D97-AF65-F5344CB8AC3E}">
        <p14:creationId xmlns:p14="http://schemas.microsoft.com/office/powerpoint/2010/main" val="243031086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وفي النصف الثاني من القرن العشرين، استخدمت التربية المقارنة دليلاً لقراءات سياسية، واقتصادية واجتماعية ضمن منظور دولي بالاستعانة بالشواهد التي تقدمها بحوث التربية المقارنة. وتطورت التربية المقارنة بأبعادها المختلفة على يد مجموعة من المربين منهم على سبيل المثال: فردريك </a:t>
            </a:r>
            <a:r>
              <a:rPr lang="ar-IQ" dirty="0" err="1"/>
              <a:t>شنايدر</a:t>
            </a:r>
            <a:r>
              <a:rPr lang="ar-IQ" dirty="0"/>
              <a:t> إذ استخدم المنهج التاريخي في معالجته للمشكلات التربوية في كثير من البلدان، وإسحق </a:t>
            </a:r>
            <a:r>
              <a:rPr lang="ar-IQ" dirty="0" err="1"/>
              <a:t>كاندل</a:t>
            </a:r>
            <a:r>
              <a:rPr lang="ar-IQ" dirty="0"/>
              <a:t> الذي أكد أن الإسهام الرئيس للتربية المقارنة يتمثل في كونها ترتبط بأصول رئيسة، واكتساب اتجاه فلسفي في تحليل يؤدي إلى فهم واضح لمشكلات التربية. وينوّه جوزيف </a:t>
            </a:r>
            <a:r>
              <a:rPr lang="ar-IQ" dirty="0" err="1"/>
              <a:t>لورايز</a:t>
            </a:r>
            <a:r>
              <a:rPr lang="ar-IQ" dirty="0"/>
              <a:t> ـ أستاذ التربية المقارنة في جامعة لندن ـ بالتقاليد الفلسفية في الدراسات المقارنة، ويؤكد </a:t>
            </a:r>
            <a:r>
              <a:rPr lang="ar-IQ" dirty="0" err="1"/>
              <a:t>لورايز</a:t>
            </a:r>
            <a:r>
              <a:rPr lang="ar-IQ" dirty="0"/>
              <a:t> على أهمية العوامل القومية العالمية في تقديم الخدمات التربوية والتعليمية على نطاق واسع. ويذكر مثلاً على ذلك الفلسفة البرغماتية الأمريكية، والمثالية الألمانية، والعقلانية الفرنسية، والتجريبية الإنكليزية, والمادية الجدلية السوفييتية. التي تؤثر في النظم التعليمية والمناهج الدراسية وطرائق التدريس المستخدمة.</a:t>
            </a:r>
          </a:p>
        </p:txBody>
      </p:sp>
    </p:spTree>
    <p:extLst>
      <p:ext uri="{BB962C8B-B14F-4D97-AF65-F5344CB8AC3E}">
        <p14:creationId xmlns:p14="http://schemas.microsoft.com/office/powerpoint/2010/main" val="3375765638"/>
      </p:ext>
    </p:extLst>
  </p:cSld>
  <p:clrMapOvr>
    <a:masterClrMapping/>
  </p:clrMapOvr>
  <p:transition spd="slow">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التي ليس لها معهد لتعليم اللاهوت، ان يكون لها معهد أو منبر للاهوت، يؤمن تعليماً ملائماً للطلاب العلمانيين. ولمّا كانت العلوم تتقدّم خاصة بفضل ابحاث مختصة ذات قيمة علمية رفيعة، فعلى الجامعات والمعاهد الكاثوليكية، ان تعزّز معاهد غايتها الأولى تشجيع التنقيب العلمي. ويوصي المجمع المقدس </a:t>
            </a:r>
            <a:r>
              <a:rPr lang="ar-IQ" dirty="0" err="1"/>
              <a:t>بالحاح</a:t>
            </a:r>
            <a:r>
              <a:rPr lang="ar-IQ" dirty="0"/>
              <a:t>، بان تشجّع الجامعات والمعاهد الكاثوليكية الموزعة، توزيعاً ملائماً، في أربعة أقطار العالم. ولتشعّ ، لا بعددها، بل بقيمة تعليمها، وليسهّل الدخول اليها للطلاب الذين تعلق عليهم الآمال، حتى ولو كانوا من طبقة فقيرة، وعلى الأخص اذا كانوا من ابناء الأوطان الفتية. وبما ان مصير المجتمع والكنيسة نفسها يرتبط ارتباطاً وثيقاً بتقدّم الشباب الذين يتابعون دروسهم العالية، فليعن رعاة الكنيسة ألاّ </a:t>
            </a:r>
            <a:r>
              <a:rPr lang="ar-IQ" dirty="0" err="1"/>
              <a:t>يألوا</a:t>
            </a:r>
            <a:r>
              <a:rPr lang="ar-IQ" dirty="0"/>
              <a:t> جهداً في الاهتمام بحياة طلاب الجامعات الكاثوليكية الروحية فقط، بل ويهتمون بتنشئة كلّ أبنائهم الروحية فيعملون جهدهم، بعد أن يكون قد تداول الأساقفة فيما بينهم في الوقت الملائم، ليؤسسوا قرب الجامعات غير الكاثوليكية، بيوتاً ومراكز جامعية كاثوليكية تستقبل الشبيبة الجامعية ويجد فيها الطلاب دوماً العون الروحي والفكري الى جانب كهنة ورهبان وعلمانيين، منتقين لهذه الغاية ومعدين لها. ويحاط الشبان الموهوبون في الجامعات الكاثوليكية وغير الكاثوليكية بعناية خاصة اذا أظهروا مؤهلات للتعليم والتنقيب. وليشجعوا كي يصبحوا </a:t>
            </a:r>
            <a:r>
              <a:rPr lang="ar-IQ" dirty="0" smtClean="0"/>
              <a:t>اساتذة</a:t>
            </a:r>
            <a:r>
              <a:rPr lang="ar-IQ" dirty="0"/>
              <a:t>		</a:t>
            </a:r>
          </a:p>
        </p:txBody>
      </p:sp>
    </p:spTree>
    <p:extLst>
      <p:ext uri="{BB962C8B-B14F-4D97-AF65-F5344CB8AC3E}">
        <p14:creationId xmlns:p14="http://schemas.microsoft.com/office/powerpoint/2010/main" val="1809492923"/>
      </p:ext>
    </p:extLst>
  </p:cSld>
  <p:clrMapOvr>
    <a:masterClrMapping/>
  </p:clrMapOvr>
  <p:transition spd="slow">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معاهد اللاهوت</a:t>
            </a:r>
          </a:p>
        </p:txBody>
      </p:sp>
      <p:sp>
        <p:nvSpPr>
          <p:cNvPr id="3" name="عنصر نائب للمحتوى 2"/>
          <p:cNvSpPr>
            <a:spLocks noGrp="1"/>
          </p:cNvSpPr>
          <p:nvPr>
            <p:ph idx="1"/>
          </p:nvPr>
        </p:nvSpPr>
        <p:spPr/>
        <p:txBody>
          <a:bodyPr>
            <a:normAutofit fontScale="85000" lnSpcReduction="20000"/>
          </a:bodyPr>
          <a:lstStyle/>
          <a:p>
            <a:r>
              <a:rPr lang="ar-IQ" dirty="0"/>
              <a:t>		</a:t>
            </a:r>
          </a:p>
          <a:p>
            <a:r>
              <a:rPr lang="ar-IQ" dirty="0"/>
              <a:t>وتنتظر الكنيسة الشيء الكثير من نشاط معاهد العلوم المقدسة . لقد ائتمنتها الكنيسة على مهمة تهيئة طلابها الخطيرة، لا للخدمة الكهنوتية فقط ، بل بنوع خاص للتعليم في منابر العلوم الكنسية العالية أو ايضاً للعمل الشخصي في التنقيب العلمي أو أخيراً للمهمّات الملحّة في الرسالة الفكرية. وانها تضطلع بمهمة اخضاع مجالات هذه العلوم المقدسة المختلفة، للمزيد من التعمّق في تفهّم الوحي الالهي يوماً بعد يوم، وتمهيد الطريق واسعة الى تراث الحكمة المسيحية التي تركها لنا أسلافنا، والسير قدماً في الحوار مع اخوتنا المنفصلين ومع غير المسيحين، واسداء الجواب على الاسئلة التي يثيرها تقدّم العلوم  . لهذا على المعاهد الكنسية أن تعيد النظر، بصورة ملائمة، في قوانينها، وأن تطوّر تطويراً قوياً العلوم المقدّسة أو التي ترتبط بها وذلك باستعمالها الأساليب والوسائل العصرية الأكثر جدّة وان تثقف طلابها على التنقيب.</a:t>
            </a:r>
          </a:p>
        </p:txBody>
      </p:sp>
    </p:spTree>
    <p:extLst>
      <p:ext uri="{BB962C8B-B14F-4D97-AF65-F5344CB8AC3E}">
        <p14:creationId xmlns:p14="http://schemas.microsoft.com/office/powerpoint/2010/main" val="3109729827"/>
      </p:ext>
    </p:extLst>
  </p:cSld>
  <p:clrMapOvr>
    <a:masterClrMapping/>
  </p:clrMapOvr>
  <p:transition spd="slow">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التنسيق في المجال المدرسي</a:t>
            </a:r>
            <a:br>
              <a:rPr lang="ar-IQ" dirty="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ان </a:t>
            </a:r>
            <a:r>
              <a:rPr lang="ar-IQ" dirty="0"/>
              <a:t>التنسيق الذي غدا كلّ يوم اشدّ ضرورة وفعالية على صعيد الأبرشيات والشعوب وما بين الامم، ليفرض ذاته بشدة في المجال المدرسي. ولذلك يجب بذل الجهود البالغة ليتمّ بين المدارس الكاثوليكية التناسق الملائم، وينشأ بينها وبين المدارس الاخرى تضافر جهود </a:t>
            </a:r>
            <a:r>
              <a:rPr lang="ar-IQ" dirty="0" err="1"/>
              <a:t>يتطلبها</a:t>
            </a:r>
            <a:r>
              <a:rPr lang="ar-IQ" dirty="0"/>
              <a:t> خير البشرية العام. ومن هذا التنسيق المتزايد من الجهود المشتركة على صعيد المدارس العالية، تجنى الثمار الغزيرة. ولتتعاون المعاهد المختلفة في كلّ الجامعات، كل واحد منها في نطاق اختصاصه. بل اكثر من ذلك، لتتفق الجامعات كي توحّد اعمالها، وذلك بتنظيم مؤتمرات عالمية، </a:t>
            </a:r>
            <a:r>
              <a:rPr lang="ar-IQ" dirty="0" err="1"/>
              <a:t>مقتسمةً</a:t>
            </a:r>
            <a:r>
              <a:rPr lang="ar-IQ" dirty="0"/>
              <a:t> فيما بينها قطاعات التنقيب العلمي، مطلعة بعضها البعض على الاكتشافات، متبادلة اساتذتها الى وقت، ناشرة أخيراً كل ما من شانه ان يعزّز التعاون المتزايد. </a:t>
            </a:r>
          </a:p>
        </p:txBody>
      </p:sp>
    </p:spTree>
    <p:extLst>
      <p:ext uri="{BB962C8B-B14F-4D97-AF65-F5344CB8AC3E}">
        <p14:creationId xmlns:p14="http://schemas.microsoft.com/office/powerpoint/2010/main" val="1175543004"/>
      </p:ext>
    </p:extLst>
  </p:cSld>
  <p:clrMapOvr>
    <a:masterClrMapping/>
  </p:clrMapOvr>
  <p:transition spd="slow">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 التربية الاسلامية </a:t>
            </a:r>
            <a:br>
              <a:rPr lang="ar-IQ" dirty="0"/>
            </a:br>
            <a:endParaRPr lang="ar-IQ" dirty="0"/>
          </a:p>
        </p:txBody>
      </p:sp>
      <p:sp>
        <p:nvSpPr>
          <p:cNvPr id="3" name="عنصر نائب للمحتوى 2"/>
          <p:cNvSpPr>
            <a:spLocks noGrp="1"/>
          </p:cNvSpPr>
          <p:nvPr>
            <p:ph idx="1"/>
          </p:nvPr>
        </p:nvSpPr>
        <p:spPr/>
        <p:txBody>
          <a:bodyPr/>
          <a:lstStyle/>
          <a:p>
            <a:r>
              <a:rPr lang="ar-IQ" dirty="0"/>
              <a:t>التربية قبل </a:t>
            </a:r>
            <a:r>
              <a:rPr lang="ar-IQ" dirty="0" smtClean="0"/>
              <a:t>الأسلام: امتازت </a:t>
            </a:r>
            <a:r>
              <a:rPr lang="ar-IQ" dirty="0"/>
              <a:t>التربية في هذه المرحلة ببساطتها وكان هدفها الأساس والمنشود ( إعداد جيل قادر مؤهل للحصول على ضرورات الحياة وحفظها ) وبحكم البيئة الصحراوية لشبه الجزيرة العربية ساد ذلك النوع من التربية القائم على التقليد والمحاكاة والتدرب على القيام بأعمال الكبار بغية تمكين الفرد من كسب العيش والمحافظة على حياته بالدفاع عن نفسه وعائلته وقبيلته ضد أعدائه من بني جنسه وضد الوحوش الضارية. </a:t>
            </a:r>
          </a:p>
        </p:txBody>
      </p:sp>
    </p:spTree>
    <p:extLst>
      <p:ext uri="{BB962C8B-B14F-4D97-AF65-F5344CB8AC3E}">
        <p14:creationId xmlns:p14="http://schemas.microsoft.com/office/powerpoint/2010/main" val="2618673832"/>
      </p:ext>
    </p:extLst>
  </p:cSld>
  <p:clrMapOvr>
    <a:masterClrMapping/>
  </p:clrMapOvr>
  <p:transition spd="slow">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a:t>احتلت الأسرة البدوية دوراً كبيراً في عملية التربية واعتبرت من أهم الوسائل في ذلك العصر إضافة إلى دور العشيرة الواضح في هذه المهمة والتي يمكن اعتبارها صورة مكبرة للأسرة , وتقوم العشيرة والأسرة بتدريب أطفالها منذ نعومة أظفارهم على بعض الفنون والصناعات الضرورية لهم كرمي الرماح والسهام وإعداد أدوات الحرب ولم يكن لدى عرب البادية معاهد مؤسسات مخصصة للتعليم بل كانت المؤسسات العامة والمجالس والأسواق والبيوت هي الأماكن التي يحصل بها الناس على بعض العلوم والمعارف كالتنجيم والفلك والطب . </a:t>
            </a:r>
          </a:p>
        </p:txBody>
      </p:sp>
    </p:spTree>
    <p:extLst>
      <p:ext uri="{BB962C8B-B14F-4D97-AF65-F5344CB8AC3E}">
        <p14:creationId xmlns:p14="http://schemas.microsoft.com/office/powerpoint/2010/main" val="1470387784"/>
      </p:ext>
    </p:extLst>
  </p:cSld>
  <p:clrMapOvr>
    <a:masterClrMapping/>
  </p:clrMapOvr>
  <p:transition spd="slow">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a:t>أما التربية عند الحضر فقد امتازت بكونها منظمة تنظيماً يتفق والمستوى العمري للطلبة حيث يدرس الأطفال في المرحلة الأولى بعض المواد الدراسية المحددة كالهجاء والمطالعة والحساب واللغة العربية وهي أشبه بمرحلة التعليم الابتدائي وفي المرحلة الثانية التي تشبه التعليم العالي حالياً كان الطلبة يدرسون علوماً تتناسب ومستوى قدراتهم العقلية واستعداداتهم وقابليتهم كالهندسة العملية وعلم الفلك والطب وفن العمارة .  أما طريقة التدريس فقد اتخذت طابع التدريس الفردي حيث كان المعلم يخصص جزءاً من وقته لكل تلميذ </a:t>
            </a:r>
          </a:p>
        </p:txBody>
      </p:sp>
    </p:spTree>
    <p:extLst>
      <p:ext uri="{BB962C8B-B14F-4D97-AF65-F5344CB8AC3E}">
        <p14:creationId xmlns:p14="http://schemas.microsoft.com/office/powerpoint/2010/main" val="751534493"/>
      </p:ext>
    </p:extLst>
  </p:cSld>
  <p:clrMapOvr>
    <a:masterClrMapping/>
  </p:clrMapOvr>
  <p:transition spd="slow">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التربية الإسلامية:</a:t>
            </a:r>
            <a:br>
              <a:rPr lang="ar-IQ" dirty="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بعد </a:t>
            </a:r>
            <a:r>
              <a:rPr lang="ar-IQ" dirty="0"/>
              <a:t>أن كانت التربية قبل الإسلام مقتصرة على نوع من التعليم المحدود نوعاً ما جاء الإسلام بتربية جديدة فحرص على العلم والتعلم فأول أية نزلت على  نبينا محمد (صلى الله عليه واله وسلم ) تضمنت امرأ بالقراءة في قوله تعالى ( اقرأ باسم ربك الذي خلق ) وتضمنت أية أخرى حديثاً عن القلم أداة الكتابة والعلم والتعلم كما في قوله ( الذي علم بالقلم ) وأية أخرى تحث المؤمنين على طلب العلم كما في قوله تعالى ( هل يستوي الذين يعلمون والذين لا يعلمون ) وقال تعالى ( وقل ربي زدني علماً ) وقال رسول الله (ص)  واله وسلم ( طلب العلم فريضة على كل مسلم ومسلمة ) وهذا يعني أن على المسلمين الاهتمام بهذا الأمر والعمل على نشره في أرجاء المعمورة . </a:t>
            </a:r>
          </a:p>
          <a:p>
            <a:endParaRPr lang="ar-IQ" dirty="0"/>
          </a:p>
        </p:txBody>
      </p:sp>
    </p:spTree>
    <p:extLst>
      <p:ext uri="{BB962C8B-B14F-4D97-AF65-F5344CB8AC3E}">
        <p14:creationId xmlns:p14="http://schemas.microsoft.com/office/powerpoint/2010/main" val="2003333519"/>
      </p:ext>
    </p:extLst>
  </p:cSld>
  <p:clrMapOvr>
    <a:masterClrMapping/>
  </p:clrMapOvr>
  <p:transition spd="slow">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 وكان للتربية الإسلامية خلفية جسدية تهتم بأخلاق الفرد وتنمية قواه الجسدية وخلق المحارب وبث روح الفضيلة وغرس الصفات النبيلة عنده كالإخلاص والوفاء وكرم الضيافة. </a:t>
            </a:r>
          </a:p>
          <a:p>
            <a:r>
              <a:rPr lang="ar-IQ" dirty="0"/>
              <a:t>   إن جوهر التربية الإسلامية نابع من الفلسفة الدينية الإسلامية وهي أن الإسلام ليس مجرد شريعة ودين وإنما هو فلسفة كاملة وطريقة حياة شاملة تدعو العقول للعلم والتفكير , أما بالنسبة للمدارس في العصر الإسلامي فأنها لم تكن موجودة بالمفهوم الحديث فقد كان التعليم يتم في المساجد والكتاتيب وحوانيت الوراقين .   إن اتهام التربية الإسلامية المتوازن بالدنيا والآخرة انعكس على اهتمامها بتربية الإنسان , حيث اهتمت بجوانب الشخصية المختلفة اهتماماً متوازناً فجمعت بين تهذيب النفس وتصفية الروح وتثقيف العقل وتقوية الجسم ومن ثم اهتمت بتدريس جميع أنواع العلوم وهدفها في ذلك تعميق الإيمان بالله تعالى في نفوس المسلمين من خلال فهمهم لقوانين الكون ونظامه المحكم الذي يدل على عظمة الخالق عز وجل وقدرته , وهكذا كان للتربية الإسلامية مكانة واضحة وملحوظة في هذا الإطار الحضاري وكان لها أصولها التي جاءت من العصور الجاهلية القديمة وتبلورت بالإسلام الذي رفعها إلى التقدم والانتشار . </a:t>
            </a:r>
          </a:p>
        </p:txBody>
      </p:sp>
    </p:spTree>
    <p:extLst>
      <p:ext uri="{BB962C8B-B14F-4D97-AF65-F5344CB8AC3E}">
        <p14:creationId xmlns:p14="http://schemas.microsoft.com/office/powerpoint/2010/main" val="3541187238"/>
      </p:ext>
    </p:extLst>
  </p:cSld>
  <p:clrMapOvr>
    <a:masterClrMapping/>
  </p:clrMapOvr>
  <p:transition spd="slow">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a:t>أهداف التربية الإسلامية </a:t>
            </a:r>
          </a:p>
        </p:txBody>
      </p:sp>
      <p:sp>
        <p:nvSpPr>
          <p:cNvPr id="3" name="عنصر نائب للمحتوى 2"/>
          <p:cNvSpPr>
            <a:spLocks noGrp="1"/>
          </p:cNvSpPr>
          <p:nvPr>
            <p:ph idx="1"/>
          </p:nvPr>
        </p:nvSpPr>
        <p:spPr/>
        <p:txBody>
          <a:bodyPr>
            <a:normAutofit fontScale="77500" lnSpcReduction="20000"/>
          </a:bodyPr>
          <a:lstStyle/>
          <a:p>
            <a:endParaRPr lang="ar-IQ" dirty="0"/>
          </a:p>
          <a:p>
            <a:r>
              <a:rPr lang="ar-IQ" dirty="0"/>
              <a:t>للتربية الإسلامية مجموعة من الأهداف التي تعتبر من ابرز سمات التربية الإسلامية وهي </a:t>
            </a:r>
            <a:r>
              <a:rPr lang="ar-IQ" dirty="0" err="1"/>
              <a:t>كالأتي</a:t>
            </a:r>
            <a:r>
              <a:rPr lang="ar-IQ" dirty="0"/>
              <a:t> :- </a:t>
            </a:r>
          </a:p>
          <a:p>
            <a:r>
              <a:rPr lang="ar-IQ" dirty="0"/>
              <a:t>1- أهداف دينية / تتمثل في إعداد الإنسان المؤمن بالله العابد له العامل بأوامره ونواهيه.</a:t>
            </a:r>
          </a:p>
          <a:p>
            <a:r>
              <a:rPr lang="ar-IQ" dirty="0"/>
              <a:t>2-أهداف روحية / تتمثل في تدعيم القيم الروحية في الإنسان والمجتمع . </a:t>
            </a:r>
          </a:p>
          <a:p>
            <a:r>
              <a:rPr lang="ar-IQ" dirty="0"/>
              <a:t>3-أهداف أخلاقية / تتمثل في إعداد الإنسان على خلق عظيم وتدعيم القيم الأخلاقية . </a:t>
            </a:r>
          </a:p>
          <a:p>
            <a:r>
              <a:rPr lang="ar-IQ" dirty="0"/>
              <a:t>4- أهداف معرفية / تتمثل في تنمية وترقية القوى العقلية مثل التفكير والتذكر . </a:t>
            </a:r>
          </a:p>
          <a:p>
            <a:r>
              <a:rPr lang="ar-IQ" dirty="0"/>
              <a:t>5-أهداف اجتماعية / تتمثل في بناء المجتمع المسلم على أساس التعاون والتكافل الاجتماعي وتدعيم القيم الاجتماعية . </a:t>
            </a:r>
          </a:p>
          <a:p>
            <a:endParaRPr lang="ar-IQ" dirty="0"/>
          </a:p>
        </p:txBody>
      </p:sp>
    </p:spTree>
    <p:extLst>
      <p:ext uri="{BB962C8B-B14F-4D97-AF65-F5344CB8AC3E}">
        <p14:creationId xmlns:p14="http://schemas.microsoft.com/office/powerpoint/2010/main" val="2192218922"/>
      </p:ext>
    </p:extLst>
  </p:cSld>
  <p:clrMapOvr>
    <a:masterClrMapping/>
  </p:clrMapOvr>
  <p:transition spd="slow">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أطوار التربية الإسلامية :</a:t>
            </a:r>
            <a:br>
              <a:rPr lang="ar-IQ" dirty="0"/>
            </a:b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أهداف جهادية / تتمثل في الدفاع عن العقيدة الإسلامية وإعداد الإنسان جسمياً وعسكرياً .</a:t>
            </a:r>
          </a:p>
          <a:p>
            <a:r>
              <a:rPr lang="ar-IQ" dirty="0"/>
              <a:t>7-أهداف جسمية / تتمثل في النظافة والطهارة الجسدية </a:t>
            </a:r>
            <a:r>
              <a:rPr lang="ar-IQ" dirty="0" smtClean="0"/>
              <a:t>.</a:t>
            </a:r>
          </a:p>
          <a:p>
            <a:endParaRPr lang="ar-IQ" dirty="0"/>
          </a:p>
          <a:p>
            <a:r>
              <a:rPr lang="ar-IQ" dirty="0"/>
              <a:t>أطوار التربية الإسلامية </a:t>
            </a:r>
            <a:r>
              <a:rPr lang="ar-IQ" dirty="0" smtClean="0"/>
              <a:t>:</a:t>
            </a:r>
          </a:p>
          <a:p>
            <a:endParaRPr lang="ar-IQ" dirty="0"/>
          </a:p>
          <a:p>
            <a:r>
              <a:rPr lang="ar-IQ" dirty="0"/>
              <a:t> لقد مرت التربية الإسلامية بأربعة أطوار هي </a:t>
            </a:r>
            <a:r>
              <a:rPr lang="ar-IQ" dirty="0" err="1"/>
              <a:t>كالأتي</a:t>
            </a:r>
            <a:r>
              <a:rPr lang="ar-IQ" dirty="0"/>
              <a:t> :- </a:t>
            </a:r>
          </a:p>
          <a:p>
            <a:r>
              <a:rPr lang="ar-IQ" dirty="0"/>
              <a:t>-الطور الأول : يتمثل في نمو الإسلام في عهد الرسول الأكرم محمد (صلى الله عليه واله وسلم)</a:t>
            </a:r>
          </a:p>
          <a:p>
            <a:r>
              <a:rPr lang="ar-IQ" dirty="0"/>
              <a:t>-الطور الثاني : يتمثل في عصر الفتوحات الإسلامية.</a:t>
            </a:r>
          </a:p>
          <a:p>
            <a:r>
              <a:rPr lang="ar-IQ" dirty="0"/>
              <a:t>-الطور الثالث: يتمثل في تكوين الحضارة العربية وامتزاج الثقافات مع امتداد الدولة الإسلامية في العهد العباسي حتى ظهور السلاجقة في القرن الحادي عشر الميلادي.</a:t>
            </a:r>
          </a:p>
          <a:p>
            <a:r>
              <a:rPr lang="ar-IQ" dirty="0"/>
              <a:t>-الطور الرابع : بدأ مع الأتراك السلاجقة وحتى سقوط بغداد على يد المغول في القرن الثالث عشر الميلادي </a:t>
            </a:r>
          </a:p>
          <a:p>
            <a:endParaRPr lang="ar-IQ" dirty="0"/>
          </a:p>
        </p:txBody>
      </p:sp>
    </p:spTree>
    <p:extLst>
      <p:ext uri="{BB962C8B-B14F-4D97-AF65-F5344CB8AC3E}">
        <p14:creationId xmlns:p14="http://schemas.microsoft.com/office/powerpoint/2010/main" val="633477232"/>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التعريف بالتربية المقارنة :</a:t>
            </a:r>
            <a:br>
              <a:rPr lang="ar-IQ" dirty="0"/>
            </a:b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عرفت </a:t>
            </a:r>
            <a:r>
              <a:rPr lang="ar-IQ" dirty="0"/>
              <a:t>التربية المقارنة تعاريف عدة أهمها:</a:t>
            </a:r>
          </a:p>
          <a:p>
            <a:r>
              <a:rPr lang="ar-IQ" dirty="0"/>
              <a:t> تعريف جوليان: والتي يعرفها بأنها دراسة تحليلية للتربية في البلاد المتخلفة بهدف الوصول إلى تطوير النظم القومية للتعليم و تعديلها بما يتماشى مع الظروف المحلية "ويقول أيضا" إن التربية شأنها شأن العلوم الأخرى تقوم على أساس الحقائق والملاحظات ومن الضروري ترتيب هذه الحقائق و الملاحظات في جداول تحليلية تسمح بالمقارنة بينها لنستنتج منها بعض المبادئ و القواعد العامة السائدة بينها ،وبهذا يمكن للتربية أن تصبح عملا إيجابياً بدلا من تركها نهبا للآراء الضيقة المحدودة وأهواء ونزوات أولئك الذين يسيطرون عليها "وبنظرة فاحصة لهذا التعريف :يتبين أن جوليان صب اهتمامه كلياً من الجانب التحليلي في دراسة النظم التربوية في البلاد المتخلفة ؛أي في دراسة التربية المقارنة بهدف نفعي إصلاحي </a:t>
            </a:r>
            <a:r>
              <a:rPr lang="ar-IQ" dirty="0" err="1"/>
              <a:t>وهوتطوير</a:t>
            </a:r>
            <a:r>
              <a:rPr lang="ar-IQ" dirty="0"/>
              <a:t> النظم التعليمية بما يتماشى الواقع.</a:t>
            </a:r>
          </a:p>
          <a:p>
            <a:endParaRPr lang="ar-IQ" dirty="0"/>
          </a:p>
        </p:txBody>
      </p:sp>
    </p:spTree>
    <p:extLst>
      <p:ext uri="{BB962C8B-B14F-4D97-AF65-F5344CB8AC3E}">
        <p14:creationId xmlns:p14="http://schemas.microsoft.com/office/powerpoint/2010/main" val="2444044556"/>
      </p:ext>
    </p:extLst>
  </p:cSld>
  <p:clrMapOvr>
    <a:masterClrMapping/>
  </p:clrMapOvr>
  <p:transition spd="slow">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وسائط التربية الإسلامية : </a:t>
            </a:r>
            <a:br>
              <a:rPr lang="ar-IQ" dirty="0"/>
            </a:br>
            <a:endParaRPr lang="ar-IQ" dirty="0"/>
          </a:p>
        </p:txBody>
      </p:sp>
      <p:sp>
        <p:nvSpPr>
          <p:cNvPr id="3" name="عنصر نائب للمحتوى 2"/>
          <p:cNvSpPr>
            <a:spLocks noGrp="1"/>
          </p:cNvSpPr>
          <p:nvPr>
            <p:ph idx="1"/>
          </p:nvPr>
        </p:nvSpPr>
        <p:spPr/>
        <p:txBody>
          <a:bodyPr/>
          <a:lstStyle/>
          <a:p>
            <a:r>
              <a:rPr lang="ar-IQ" dirty="0" smtClean="0"/>
              <a:t>تعددت </a:t>
            </a:r>
            <a:r>
              <a:rPr lang="ar-IQ" dirty="0"/>
              <a:t>وسائط التربية الإسلامية وأماكن التعليم في الإسلام ويمكن اعتبار الأسرة من أهم هذه الوسائط كما لعب المسجد في التأريخ الإسلامي دوراً هاماً في التربية والتعليم حيث انطلقت منه حلقات العلم سواء لتعليم القراءة أو الكتابة أو المخصصة للعلوم الشرعية بالإضافة إلى الكتاتيب وحوانيت الوراقين حتى ظهور المدارس , وعلى العموم </a:t>
            </a:r>
          </a:p>
        </p:txBody>
      </p:sp>
    </p:spTree>
    <p:extLst>
      <p:ext uri="{BB962C8B-B14F-4D97-AF65-F5344CB8AC3E}">
        <p14:creationId xmlns:p14="http://schemas.microsoft.com/office/powerpoint/2010/main" val="3897653302"/>
      </p:ext>
    </p:extLst>
  </p:cSld>
  <p:clrMapOvr>
    <a:masterClrMapping/>
  </p:clrMapOvr>
  <p:transition spd="slow">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smtClean="0"/>
              <a:t>وسائط التربية </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يمكن إجمال أهم المؤسسات والمعاهد التربوية في التربية الإسلامية بما يلي: </a:t>
            </a:r>
          </a:p>
          <a:p>
            <a:r>
              <a:rPr lang="ar-IQ" dirty="0"/>
              <a:t>1-المسجد : نشر تعاليم الدين أو لتعلم القراءة والكتابة . </a:t>
            </a:r>
          </a:p>
          <a:p>
            <a:r>
              <a:rPr lang="ar-IQ" dirty="0"/>
              <a:t>2- الكتاتيب : ظهرت قبل الإسلام واستمرت معه لتعلم القراءة والكتابة . </a:t>
            </a:r>
          </a:p>
          <a:p>
            <a:r>
              <a:rPr lang="ar-IQ" dirty="0"/>
              <a:t>3-حوانيت الوراقين : ظهرت عند العباسيين لغرض تجاري ثم أصبحت ملتقى للعلماء والطلاب . </a:t>
            </a:r>
          </a:p>
          <a:p>
            <a:r>
              <a:rPr lang="ar-IQ" dirty="0"/>
              <a:t>4-منازل العلماء : مثل دار الأرقم ابن أبي الأرقم التي تعتبر أول مؤسسة تربوية اتخذها الرسول الأكرم  (محمد صلى الله عليه واله وسلم ) مركزاً لتعليم الصحابة الذين امنوا بالدين الجديد .</a:t>
            </a:r>
          </a:p>
          <a:p>
            <a:r>
              <a:rPr lang="ar-IQ" dirty="0"/>
              <a:t>5- البادية : التي تعتبر مواطن اللغة .</a:t>
            </a:r>
          </a:p>
          <a:p>
            <a:endParaRPr lang="ar-IQ" dirty="0"/>
          </a:p>
        </p:txBody>
      </p:sp>
    </p:spTree>
    <p:extLst>
      <p:ext uri="{BB962C8B-B14F-4D97-AF65-F5344CB8AC3E}">
        <p14:creationId xmlns:p14="http://schemas.microsoft.com/office/powerpoint/2010/main" val="2872283938"/>
      </p:ext>
    </p:extLst>
  </p:cSld>
  <p:clrMapOvr>
    <a:masterClrMapping/>
  </p:clrMapOvr>
  <p:transition spd="slow">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dirty="0" smtClean="0"/>
              <a:t>وسائط التربية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القصور : لتعليم أبناء الملوك والوزراء . </a:t>
            </a:r>
          </a:p>
          <a:p>
            <a:r>
              <a:rPr lang="ar-IQ" dirty="0"/>
              <a:t>7- الصالون الأدبي : ظهرت في العصر الأموي واستمرت في العصر العباسي للنقاش والحوار في مختلف العلوم والفنون والآداب . </a:t>
            </a:r>
          </a:p>
          <a:p>
            <a:r>
              <a:rPr lang="ar-IQ" dirty="0"/>
              <a:t>8-المكتبات : التي كان من أهدافها تلقي العلم . </a:t>
            </a:r>
          </a:p>
          <a:p>
            <a:r>
              <a:rPr lang="ar-IQ" dirty="0"/>
              <a:t>9-المدارس : مثل المدرسة </a:t>
            </a:r>
            <a:r>
              <a:rPr lang="ar-IQ" dirty="0" err="1"/>
              <a:t>البيهقية</a:t>
            </a:r>
            <a:r>
              <a:rPr lang="ar-IQ" dirty="0"/>
              <a:t> والمدرسة النظامية .</a:t>
            </a:r>
          </a:p>
          <a:p>
            <a:r>
              <a:rPr lang="ar-IQ" dirty="0"/>
              <a:t>    مما تقدم نجد أن للتربية الإسلامية خصائص تتمثل في كونها تربية ( شاملة , متنوعة , سلوكية , مستمرة  واقعية , نفعية , عالمية , ضميرية .</a:t>
            </a:r>
          </a:p>
          <a:p>
            <a:r>
              <a:rPr lang="ar-IQ" dirty="0"/>
              <a:t> وهنا لابد من الإشارة إلى أن التربية الإسلامية الحقيقية هي التي أرسى جميع أسسها الرسول الأكرم محمد ( صلى الله عليه واله وسلم ) الذي أدبه ربه فأحسن تأديبه حيث قال فيه ( وانك لعلى خلق عظيم ) ومن بعده أهل بيته الطيبين الطاهرين الذين قال سبحانه وتعالى فيهم ( إنما يريد الله ليذهب عنكم الرجس أهل البيت ويطهركم تطهيرا ) وكذلك صحبهم </a:t>
            </a:r>
            <a:r>
              <a:rPr lang="ar-IQ" dirty="0" err="1"/>
              <a:t>المنتجبين</a:t>
            </a:r>
            <a:r>
              <a:rPr lang="ar-IQ" dirty="0"/>
              <a:t> الذين نهلوا من علومهم , وأخلاقهم تمثل أسمى أهداف وغايات التربية الإنسانية الربانية الجامعة لكل ما يصب في خدمة ومصلحة الإنسان ورقيه مذ خلق الله الخليقة وحتى انتهائها إليه .</a:t>
            </a:r>
          </a:p>
          <a:p>
            <a:endParaRPr lang="ar-IQ" dirty="0"/>
          </a:p>
        </p:txBody>
      </p:sp>
    </p:spTree>
    <p:extLst>
      <p:ext uri="{BB962C8B-B14F-4D97-AF65-F5344CB8AC3E}">
        <p14:creationId xmlns:p14="http://schemas.microsoft.com/office/powerpoint/2010/main" val="3289099487"/>
      </p:ext>
    </p:extLst>
  </p:cSld>
  <p:clrMapOvr>
    <a:masterClrMapping/>
  </p:clrMapOvr>
  <p:transition spd="slow">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مقارنة تربية الاديان السماوية:</a:t>
            </a:r>
            <a:br>
              <a:rPr lang="ar-IQ" dirty="0"/>
            </a:b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المبادئ </a:t>
            </a:r>
            <a:r>
              <a:rPr lang="ar-IQ" dirty="0"/>
              <a:t>التربوية  المتفق عليها بين الاديان السماوية الثلاث:</a:t>
            </a:r>
          </a:p>
          <a:p>
            <a:r>
              <a:rPr lang="ar-IQ" dirty="0"/>
              <a:t>1-	من المبادئ التربوية المتفق عليها بين الأديان السماوية الثلاث هو العمل على هداية الناس واخراجهم من الظلمات إلى النور، بل هو نفس الغرض من مبعث الأنبياء عامة – عليهم الصلاة والسلام.</a:t>
            </a:r>
          </a:p>
          <a:p>
            <a:r>
              <a:rPr lang="ar-IQ" dirty="0"/>
              <a:t>2-	وكذلك احترام العمل والحث على التجارة والزراعة والصناعة وربط التعليم بالعمل.</a:t>
            </a:r>
          </a:p>
          <a:p>
            <a:r>
              <a:rPr lang="ar-IQ" dirty="0"/>
              <a:t>3-	هناك في الأديان الثلاثة اهتمام بالتعلم وفتح المدارس وتهيئة جيل يتشبع بالثقافة الدينية، والتربية المستمدة من أساسيات وأصول كل دين منها. </a:t>
            </a:r>
          </a:p>
          <a:p>
            <a:r>
              <a:rPr lang="ar-IQ" dirty="0"/>
              <a:t>4-	 تقوم الدولة والقطاع الخاص بتمويل التعليم عامة وتمويل التعليم الديني بصفة خاصة في الأديان الثلاثة . </a:t>
            </a:r>
            <a:endParaRPr lang="ar-IQ" dirty="0" smtClean="0"/>
          </a:p>
          <a:p>
            <a:r>
              <a:rPr lang="ar-IQ" dirty="0" smtClean="0"/>
              <a:t>5-</a:t>
            </a:r>
            <a:r>
              <a:rPr lang="ar-IQ" dirty="0"/>
              <a:t>	المدارس والجامعات لا تقتصر على تلقين الطالب المعلومات، بل تقوم أيضا بدور تربية أخلاقي و ثقافي فيهم. </a:t>
            </a:r>
          </a:p>
          <a:p>
            <a:endParaRPr lang="ar-IQ" dirty="0"/>
          </a:p>
        </p:txBody>
      </p:sp>
    </p:spTree>
    <p:extLst>
      <p:ext uri="{BB962C8B-B14F-4D97-AF65-F5344CB8AC3E}">
        <p14:creationId xmlns:p14="http://schemas.microsoft.com/office/powerpoint/2010/main" val="485943712"/>
      </p:ext>
    </p:extLst>
  </p:cSld>
  <p:clrMapOvr>
    <a:masterClrMapping/>
  </p:clrMapOvr>
  <p:transition spd="slow">
    <p:wipe dir="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المبادئ التربوية المختلف فيها بين الاديان السماوية الثلاث</a:t>
            </a:r>
          </a:p>
        </p:txBody>
      </p:sp>
      <p:sp>
        <p:nvSpPr>
          <p:cNvPr id="3" name="عنصر نائب للمحتوى 2"/>
          <p:cNvSpPr>
            <a:spLocks noGrp="1"/>
          </p:cNvSpPr>
          <p:nvPr>
            <p:ph idx="1"/>
          </p:nvPr>
        </p:nvSpPr>
        <p:spPr/>
        <p:txBody>
          <a:bodyPr>
            <a:normAutofit fontScale="70000" lnSpcReduction="20000"/>
          </a:bodyPr>
          <a:lstStyle/>
          <a:p>
            <a:pPr marL="0" indent="0">
              <a:buNone/>
            </a:pPr>
            <a:endParaRPr lang="ar-IQ" dirty="0"/>
          </a:p>
          <a:p>
            <a:r>
              <a:rPr lang="ar-IQ" dirty="0"/>
              <a:t>1-	المصادر التربوية والعِلمية اليهودية والمسيحية قد وقع فيها التحريف والتحوير، بخلاف المصادر التربوية والعلمية الإسلامية فهي مصونة ومحفوظة عن ذلك. </a:t>
            </a:r>
          </a:p>
          <a:p>
            <a:r>
              <a:rPr lang="ar-IQ" dirty="0"/>
              <a:t>2-	 الإسلام اهتم اهتماماً بالغاً بالعلم والتعلم، فأول أية نزلت على  نبينا محمد (صلى الله عليه واله وسلم ) تضمنت امرأ بالقراءة في قوله تعالى: (اقرأ باسم ربك الذي خلق)، وتضمنت أية أخرى الحديث عن القلم الذي هو أداة الكتابة والعلم والتعلم كما في قوله: (الذي علم بالقلم)، هذا فضلاً عن الآيات والأحاديث الكثيرة الدالة على فضل العلم وطالبه.   وهذا ما لا يُرى في الكتاب المقدس بعهديه القديم والجديد. </a:t>
            </a:r>
          </a:p>
          <a:p>
            <a:r>
              <a:rPr lang="ar-IQ" dirty="0" smtClean="0"/>
              <a:t>3- </a:t>
            </a:r>
            <a:r>
              <a:rPr lang="ar-IQ" dirty="0"/>
              <a:t>إن جوهر التربية الإسلامية نابع من فلسفة أخلاقية وسلوكية ومتوازنة مع النفس، ومع الآخَر المسلم وغير المسلم، ومع الله، فقد اعتنى الإسلام بترقية المسلم على صعيد هذه الجوانب كلها فكراً وسلوكاً. وهذا ما لم يتحقق في الديانة اليهودية والمسيحية بهذا الشكل الشامل </a:t>
            </a:r>
            <a:r>
              <a:rPr lang="ar-IQ" dirty="0" smtClean="0"/>
              <a:t>الكامل.</a:t>
            </a:r>
          </a:p>
          <a:p>
            <a:pPr marL="0" indent="0">
              <a:buNone/>
            </a:pPr>
            <a:r>
              <a:rPr lang="ar-IQ" dirty="0" smtClean="0"/>
              <a:t>	</a:t>
            </a:r>
            <a:endParaRPr lang="ar-IQ" dirty="0"/>
          </a:p>
        </p:txBody>
      </p:sp>
    </p:spTree>
    <p:extLst>
      <p:ext uri="{BB962C8B-B14F-4D97-AF65-F5344CB8AC3E}">
        <p14:creationId xmlns:p14="http://schemas.microsoft.com/office/powerpoint/2010/main" val="3782676578"/>
      </p:ext>
    </p:extLst>
  </p:cSld>
  <p:clrMapOvr>
    <a:masterClrMapping/>
  </p:clrMapOvr>
  <p:transition spd="slow">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a:t>هناك نصوص عديدة في المصادر اليهودية </a:t>
            </a:r>
            <a:r>
              <a:rPr lang="ar-IQ" dirty="0" err="1"/>
              <a:t>تنشىء</a:t>
            </a:r>
            <a:r>
              <a:rPr lang="ar-IQ" dirty="0"/>
              <a:t> فكرة تفضيل جنسهم على غيرهم من الأجناس، مما تفرز إشاعة الحقد </a:t>
            </a:r>
            <a:r>
              <a:rPr lang="ar-IQ" dirty="0" err="1"/>
              <a:t>والظغينة</a:t>
            </a:r>
            <a:r>
              <a:rPr lang="ar-IQ" dirty="0"/>
              <a:t> بين افراد المجتمع الخليط بين أديان متعددة.</a:t>
            </a:r>
          </a:p>
          <a:p>
            <a:r>
              <a:rPr lang="ar-IQ" dirty="0"/>
              <a:t>5-	تقوم مبادئ التعليم اليهودي على توظيف مبدأ العداء للسامية لصالحهم فما من حركة تظهر من القوى المخالفة لهم والكيانات المحيطة بهم وهي تخالف منافعهم </a:t>
            </a:r>
            <a:r>
              <a:rPr lang="ar-IQ" dirty="0" err="1"/>
              <a:t>ومصالحم</a:t>
            </a:r>
            <a:r>
              <a:rPr lang="ar-IQ" dirty="0"/>
              <a:t> إلا وتجعلها داخلة ضمن هذا المبدأ فيتهمونهم بما يشاؤون ويشتهون. بعكس المسيحية والاسلام .</a:t>
            </a:r>
          </a:p>
          <a:p>
            <a:r>
              <a:rPr lang="ar-IQ" dirty="0"/>
              <a:t>6-	 من المبادئ التعليمية </a:t>
            </a:r>
            <a:r>
              <a:rPr lang="ar-IQ" dirty="0" err="1"/>
              <a:t>والإيدلوجيات</a:t>
            </a:r>
            <a:r>
              <a:rPr lang="ar-IQ" dirty="0"/>
              <a:t> الصهيونية جعل اللغة العبرية هي اللغة الرئيسية لمناهج التعليم والمواد الدراسية، بعكس المسيحية والاسلام، فيقبلون اللغات كلها، وإن تاريخهما الطويل خير دليل على ذلك.</a:t>
            </a:r>
          </a:p>
          <a:p>
            <a:endParaRPr lang="ar-IQ" dirty="0"/>
          </a:p>
          <a:p>
            <a:endParaRPr lang="ar-IQ" dirty="0"/>
          </a:p>
        </p:txBody>
      </p:sp>
    </p:spTree>
    <p:extLst>
      <p:ext uri="{BB962C8B-B14F-4D97-AF65-F5344CB8AC3E}">
        <p14:creationId xmlns:p14="http://schemas.microsoft.com/office/powerpoint/2010/main" val="248269227"/>
      </p:ext>
    </p:extLst>
  </p:cSld>
  <p:clrMapOvr>
    <a:masterClrMapping/>
  </p:clrMapOvr>
  <p:transition spd="slow">
    <p:wipe dir="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التربية المقارنة والايدلوجيا:</a:t>
            </a:r>
            <a:br>
              <a:rPr lang="ar-IQ" dirty="0"/>
            </a:b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مرت </a:t>
            </a:r>
            <a:r>
              <a:rPr lang="ar-IQ" dirty="0"/>
              <a:t>التربية المقارنة في تطورها بمراحل، وصلت بها إلى ما هي عليه علماً مستقلا من علوم التربية، له منهجه المتميز، وله مدارسه، وله أساتذته وطلابه، وله مكانته في الجامعات المختلفة وخارج هذه الجامعات، وله قبل ذلك وبعده فوائده المحلية والعالمية، التي تبرر دعمه وتأييده، سواء على مستوى النظم القومية للتعليم، وعلى مستوى المنظمات الدولية، المهتمة بشئون التعليم والثقافة والسلام الدولي. ومما نحب أن نلفت إليه النظر، ان التربية المقارنة قد نمت وتطورت مرتين: مرة في الشرق على يد المسلمين، ومرة في الغرب بعد نهضته الحديثة، وأن نموها وتطورها في الشرق قد تم على مرحلتين، بينما تم نموها وتطورها في الغرب على ثلاث مراحل، وأن اختلاف نموها وتطورها في الشرق عنه في الغرب، إنما يعود إلى اختلاف ظروف الحياة هنا عنها هناك، وإلى اختلاف الهدف الذي سعى إليه التطور هنا عنه هناك. ولما كانت التربية المقارنة بوضعها الراهن هي ثمرة نموها في الغرب، فسوف نبدأ بنشأتها وتطورها في الغرب، ونؤجل الحديث عن نشأتها وتطورها في الشرق</a:t>
            </a:r>
          </a:p>
          <a:p>
            <a:endParaRPr lang="ar-IQ" dirty="0"/>
          </a:p>
        </p:txBody>
      </p:sp>
    </p:spTree>
    <p:extLst>
      <p:ext uri="{BB962C8B-B14F-4D97-AF65-F5344CB8AC3E}">
        <p14:creationId xmlns:p14="http://schemas.microsoft.com/office/powerpoint/2010/main" val="642397161"/>
      </p:ext>
    </p:extLst>
  </p:cSld>
  <p:clrMapOvr>
    <a:masterClrMapping/>
  </p:clrMapOvr>
  <p:transition spd="slow">
    <p:wipe dir="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0"/>
            <a:r>
              <a:rPr lang="ar-IQ" dirty="0"/>
              <a:t>الايدلوجيا وتربية الاديان السماوية:</a:t>
            </a:r>
            <a:br>
              <a:rPr lang="ar-IQ" dirty="0"/>
            </a:b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بما </a:t>
            </a:r>
            <a:r>
              <a:rPr lang="ar-IQ" dirty="0"/>
              <a:t>أن الاديان السماوية الثلاث والتي تشمل اليهودية والمسيحية والاسلام هي أديان سماوية مبعوثة من الله على أيدي أنبياء وُكِّلَ إليهم نشر مبادئ وتعاليم هذا الدين، وأن الأمم الذين بعثت لهم هذه الرسالات السماوية اختلفوا في اتباع هذا المنهج الرباني، وهذا الدين بين مؤيد ومعارض وملحد، مما ادى إلى أن تؤثر هذه الأفكار والعقائد الدينية السماوية في  تكوين نظام التربية والتعليم والمناهج التربوية وما يترتب عليه من تأثيرات تتركها على الأفراد والمجتمعات كل مجتمع حسب نوعية النظام المتبع في هذه المجتمعات ما بين دمقراطية او استبدادية او اشتراكية أو رأسمالية أو دينية أو لا دينية، وسواء أكان بالقوة او بخطط مدروسة من قبل، وكما بينا من قبل بأن هناك عوامل تؤثر على التربية المقارنة والنظام التعليمي، منها ما يكون اجتماعيا </a:t>
            </a:r>
            <a:r>
              <a:rPr lang="ar-IQ" dirty="0" smtClean="0"/>
              <a:t>أوسياسيا  أو دينيا </a:t>
            </a:r>
            <a:r>
              <a:rPr lang="ar-IQ" dirty="0"/>
              <a:t>وما يتركه من تأثير على  أفكار </a:t>
            </a:r>
            <a:r>
              <a:rPr lang="ar-IQ" dirty="0" smtClean="0"/>
              <a:t>وايدلو جيات</a:t>
            </a:r>
            <a:endParaRPr lang="ar-IQ" dirty="0"/>
          </a:p>
        </p:txBody>
      </p:sp>
    </p:spTree>
    <p:extLst>
      <p:ext uri="{BB962C8B-B14F-4D97-AF65-F5344CB8AC3E}">
        <p14:creationId xmlns:p14="http://schemas.microsoft.com/office/powerpoint/2010/main" val="2456004961"/>
      </p:ext>
    </p:extLst>
  </p:cSld>
  <p:clrMapOvr>
    <a:masterClrMapping/>
  </p:clrMapOvr>
  <p:transition spd="slow">
    <p:wipe dir="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أفراد هذه المجتمعات وعلى النظام التربوي بنسب متفاوتة، وكذلك تأثيراتها الظاهرة على المجتمع الواحد وعلاقة أفراد هذا المجتمع فيما بينهم وعلاقتهم بالمجتمعات الأخرى، وبما أن عامل الدين هو من العوامل المؤثرة في التربية المقارنة وأن هذه المجتمعات متمسكة بمبادئ دينها، فلابد أن ينعكس ذلك على نظام التربية والتعليم، وبما أن الدين هو المنظم الاوفى والاكمل للبشرية في علاقاتها، فاتخاذ المنهج الديني الصحيح اساسا للتربية هو امتداد للفطرة السليمة،  فلو ذهبنا على سبيل المثال في دراسة </a:t>
            </a:r>
            <a:r>
              <a:rPr lang="ar-IQ" dirty="0" err="1"/>
              <a:t>الإيدلوجيا</a:t>
            </a:r>
            <a:r>
              <a:rPr lang="ar-IQ" dirty="0"/>
              <a:t>، الذي تتركه الديانة اليهودية على افرادها في نظام التربية والتعليم، نرى أن اليهود هم أشد الناس في التمسك بعقيدتهم ومبادئهم الدينية والفكرية لدرجة أنهم لا يقبلون دخول الأغيار إلى دينهم، وهو بالتالي دين غير تبشيري، ولذلك لم يعترفوا بنبوة السيد المسيح عيسى (عليه الصلاة والسلام)، بل أذاعوا حوله دعايات كاذبة وأقوال باطلة بهدف الصد عن نشر دعوته، والحيلولة دون اتباع الناس له، فهذه </a:t>
            </a:r>
            <a:r>
              <a:rPr lang="ar-IQ" dirty="0" err="1"/>
              <a:t>الإيدلوجيات</a:t>
            </a:r>
            <a:r>
              <a:rPr lang="ar-IQ" dirty="0"/>
              <a:t> والأفكار تؤثر في النظام التربوي ونشأة الأجيال وتربيتهم تربية خاصة وفق خطط مدروسة، ويعكس ذلك أثره على علاقة الشعب الإسرائيلي بغيره من الشعوب الساكنة معهم وحولهم.</a:t>
            </a:r>
          </a:p>
          <a:p>
            <a:endParaRPr lang="ar-IQ" dirty="0"/>
          </a:p>
          <a:p>
            <a:endParaRPr lang="ar-IQ" dirty="0"/>
          </a:p>
        </p:txBody>
      </p:sp>
    </p:spTree>
    <p:extLst>
      <p:ext uri="{BB962C8B-B14F-4D97-AF65-F5344CB8AC3E}">
        <p14:creationId xmlns:p14="http://schemas.microsoft.com/office/powerpoint/2010/main" val="1857293585"/>
      </p:ext>
    </p:extLst>
  </p:cSld>
  <p:clrMapOvr>
    <a:masterClrMapping/>
  </p:clrMapOvr>
  <p:transition spd="slow">
    <p:wipe dir="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لكن في الديانة المسيحية نرى أن المجتمع المسيحي هم أقل تشدداً وأكثر تسامحاً وألين تصرفاً فعقولهم أكثر انفتاحاً لقبول الدين الآخر والتعايش معهم، ولذلك نجد نسبة اللذين يعترفون </a:t>
            </a:r>
            <a:r>
              <a:rPr lang="ar-IQ" dirty="0" err="1"/>
              <a:t>بالاسلام</a:t>
            </a:r>
            <a:r>
              <a:rPr lang="ar-IQ" dirty="0"/>
              <a:t>، ويؤمنون به أكثر بكثير من أي دين آخر خاصةً الدين اليهودي، </a:t>
            </a:r>
            <a:r>
              <a:rPr lang="ar-IQ" dirty="0" smtClean="0"/>
              <a:t>أكثر </a:t>
            </a:r>
            <a:r>
              <a:rPr lang="ar-IQ" dirty="0"/>
              <a:t>الناس عداوة ومؤامرة </a:t>
            </a:r>
            <a:r>
              <a:rPr lang="ar-IQ" dirty="0" err="1"/>
              <a:t>وحقداًعلى</a:t>
            </a:r>
            <a:r>
              <a:rPr lang="ar-IQ" dirty="0"/>
              <a:t> المسلمين اليهود، وأما النصارى والمسيحين فبالعكس، ولذلك تأثير واضح على النظام التربوي والتعليمي المسيحي، وتنشئة الأجيال منهم على هذا الشكل السلمي، ولعل من أقرب هذا التأثير إلينا هو سماحهم دراسة الدين الإسلامي وتاريخ المسلمين، وإدخالهم ذلك ضمن مناهجهم التعليمة في جامعاتهم في أربيل، وكان يدرسها بعض المدرسين المسلمين.</a:t>
            </a:r>
          </a:p>
        </p:txBody>
      </p:sp>
    </p:spTree>
    <p:extLst>
      <p:ext uri="{BB962C8B-B14F-4D97-AF65-F5344CB8AC3E}">
        <p14:creationId xmlns:p14="http://schemas.microsoft.com/office/powerpoint/2010/main" val="158678186"/>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