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20B530-955A-4255-AF51-63C43DF5EB15}" type="datetimeFigureOut">
              <a:rPr lang="en-US" smtClean="0"/>
              <a:t>5/20/2023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CE467E-7026-4F9A-A5D3-4250F9AD12D1}" type="slidenum">
              <a:rPr lang="en-US" smtClean="0"/>
              <a:t>‹#›</a:t>
            </a:fld>
            <a:endParaRPr lang="en-US"/>
          </a:p>
        </p:txBody>
      </p:sp>
    </p:spTree>
    <p:extLst>
      <p:ext uri="{BB962C8B-B14F-4D97-AF65-F5344CB8AC3E}">
        <p14:creationId xmlns:p14="http://schemas.microsoft.com/office/powerpoint/2010/main" val="1296968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CE467E-7026-4F9A-A5D3-4250F9AD12D1}" type="slidenum">
              <a:rPr lang="en-US" smtClean="0"/>
              <a:t>17</a:t>
            </a:fld>
            <a:endParaRPr lang="en-US"/>
          </a:p>
        </p:txBody>
      </p:sp>
    </p:spTree>
    <p:extLst>
      <p:ext uri="{BB962C8B-B14F-4D97-AF65-F5344CB8AC3E}">
        <p14:creationId xmlns:p14="http://schemas.microsoft.com/office/powerpoint/2010/main" val="1026075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4A0A53B-AEBE-47C5-97E9-972D82E2B678}"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2017349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A0A53B-AEBE-47C5-97E9-972D82E2B678}"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156211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A0A53B-AEBE-47C5-97E9-972D82E2B678}"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258303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A0A53B-AEBE-47C5-97E9-972D82E2B678}"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165449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A0A53B-AEBE-47C5-97E9-972D82E2B678}"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973732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A0A53B-AEBE-47C5-97E9-972D82E2B678}"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815474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A0A53B-AEBE-47C5-97E9-972D82E2B678}"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124008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A0A53B-AEBE-47C5-97E9-972D82E2B678}"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3471464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0A53B-AEBE-47C5-97E9-972D82E2B678}"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68309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A0A53B-AEBE-47C5-97E9-972D82E2B678}"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4033668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A0A53B-AEBE-47C5-97E9-972D82E2B678}"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32623-47FD-45B1-B549-33B27123A0A9}" type="slidenum">
              <a:rPr lang="en-US" smtClean="0"/>
              <a:t>‹#›</a:t>
            </a:fld>
            <a:endParaRPr lang="en-US"/>
          </a:p>
        </p:txBody>
      </p:sp>
    </p:spTree>
    <p:extLst>
      <p:ext uri="{BB962C8B-B14F-4D97-AF65-F5344CB8AC3E}">
        <p14:creationId xmlns:p14="http://schemas.microsoft.com/office/powerpoint/2010/main" val="2542364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0A53B-AEBE-47C5-97E9-972D82E2B678}" type="datetimeFigureOut">
              <a:rPr lang="en-US" smtClean="0"/>
              <a:t>5/20/2023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32623-47FD-45B1-B549-33B27123A0A9}" type="slidenum">
              <a:rPr lang="en-US" smtClean="0"/>
              <a:t>‹#›</a:t>
            </a:fld>
            <a:endParaRPr lang="en-US"/>
          </a:p>
        </p:txBody>
      </p:sp>
    </p:spTree>
    <p:extLst>
      <p:ext uri="{BB962C8B-B14F-4D97-AF65-F5344CB8AC3E}">
        <p14:creationId xmlns:p14="http://schemas.microsoft.com/office/powerpoint/2010/main" val="2635933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3" y="1314812"/>
            <a:ext cx="11166763" cy="4051622"/>
          </a:xfrm>
          <a:prstGeom prst="rect">
            <a:avLst/>
          </a:prstGeom>
        </p:spPr>
        <p:txBody>
          <a:bodyPr wrap="square">
            <a:spAutoFit/>
          </a:bodyPr>
          <a:lstStyle/>
          <a:p>
            <a:pPr algn="just">
              <a:lnSpc>
                <a:spcPct val="107000"/>
              </a:lnSpc>
              <a:spcAft>
                <a:spcPts val="800"/>
              </a:spcAft>
            </a:pPr>
            <a:r>
              <a:rPr lang="en-US" sz="28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Ecology</a:t>
            </a:r>
            <a:r>
              <a:rPr lang="en-US" sz="2800"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2800" dirty="0">
                <a:latin typeface="Times New Roman" panose="02020603050405020304" pitchFamily="18" charset="0"/>
                <a:ea typeface="Calibri" panose="020F0502020204030204" pitchFamily="34" charset="0"/>
                <a:cs typeface="Arial" panose="020B0604020202020204" pitchFamily="34" charset="0"/>
              </a:rPr>
              <a:t>is the scientific study of interaction between organisms and their environment. It includes both biotic and abiotic factors.</a:t>
            </a:r>
          </a:p>
          <a:p>
            <a:pPr algn="just">
              <a:lnSpc>
                <a:spcPct val="107000"/>
              </a:lnSpc>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The term of ecology (</a:t>
            </a:r>
            <a:r>
              <a:rPr lang="en-US" sz="2800" dirty="0" err="1">
                <a:latin typeface="Times New Roman" panose="02020603050405020304" pitchFamily="18" charset="0"/>
                <a:ea typeface="Calibri" panose="020F0502020204030204" pitchFamily="34" charset="0"/>
                <a:cs typeface="Arial" panose="020B0604020202020204" pitchFamily="34" charset="0"/>
              </a:rPr>
              <a:t>oekologie</a:t>
            </a:r>
            <a:r>
              <a:rPr lang="en-US" sz="2800" dirty="0">
                <a:latin typeface="Times New Roman" panose="02020603050405020304" pitchFamily="18" charset="0"/>
                <a:ea typeface="Calibri" panose="020F0502020204030204" pitchFamily="34" charset="0"/>
                <a:cs typeface="Arial" panose="020B0604020202020204" pitchFamily="34" charset="0"/>
              </a:rPr>
              <a:t>) was coined in 1869 by the German biologist Ernst Haeckel from the Greek word (</a:t>
            </a:r>
            <a:r>
              <a:rPr lang="en-US" sz="2800" dirty="0" err="1">
                <a:latin typeface="Times New Roman" panose="02020603050405020304" pitchFamily="18" charset="0"/>
                <a:ea typeface="Calibri" panose="020F0502020204030204" pitchFamily="34" charset="0"/>
                <a:cs typeface="Arial" panose="020B0604020202020204" pitchFamily="34" charset="0"/>
              </a:rPr>
              <a:t>Oikos</a:t>
            </a:r>
            <a:r>
              <a:rPr lang="en-US" sz="2800" dirty="0">
                <a:latin typeface="Times New Roman" panose="02020603050405020304" pitchFamily="18" charset="0"/>
                <a:ea typeface="Calibri" panose="020F0502020204030204" pitchFamily="34" charset="0"/>
                <a:cs typeface="Arial" panose="020B0604020202020204" pitchFamily="34" charset="0"/>
              </a:rPr>
              <a:t>) meaning house or dwelling, and (logos) meaning study or discourse. Thus ecology is the study of relationship of organism with their houses or more broadly the environment.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3547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a:ext>
            </a:extLst>
          </a:blip>
          <a:srcRect/>
          <a:stretch>
            <a:fillRect/>
          </a:stretch>
        </p:blipFill>
        <p:spPr bwMode="auto">
          <a:xfrm>
            <a:off x="955964" y="678874"/>
            <a:ext cx="10044545" cy="5555672"/>
          </a:xfrm>
          <a:prstGeom prst="rect">
            <a:avLst/>
          </a:prstGeom>
          <a:noFill/>
          <a:ln>
            <a:noFill/>
          </a:ln>
        </p:spPr>
      </p:pic>
    </p:spTree>
    <p:extLst>
      <p:ext uri="{BB962C8B-B14F-4D97-AF65-F5344CB8AC3E}">
        <p14:creationId xmlns:p14="http://schemas.microsoft.com/office/powerpoint/2010/main" val="3580999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493718"/>
            <a:ext cx="11319165" cy="4134402"/>
          </a:xfrm>
          <a:prstGeom prst="rect">
            <a:avLst/>
          </a:prstGeom>
        </p:spPr>
        <p:txBody>
          <a:bodyPr wrap="square">
            <a:spAutoFit/>
          </a:bodyPr>
          <a:lstStyle/>
          <a:p>
            <a:pPr algn="just">
              <a:lnSpc>
                <a:spcPct val="107000"/>
              </a:lnSpc>
              <a:spcAft>
                <a:spcPts val="800"/>
              </a:spcAft>
            </a:pPr>
            <a:r>
              <a:rPr lang="en-US" sz="32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Habitat and Niche</a:t>
            </a:r>
          </a:p>
          <a:p>
            <a:pPr algn="just">
              <a:lnSpc>
                <a:spcPct val="107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fontAlgn="base">
              <a:lnSpc>
                <a:spcPct val="150000"/>
              </a:lnSpc>
            </a:pPr>
            <a:r>
              <a:rPr lang="en-US" sz="28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Habitat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the place in which an organism lives out its life (address)</a:t>
            </a:r>
          </a:p>
          <a:p>
            <a:pPr algn="just" fontAlgn="base">
              <a:lnSpc>
                <a:spcPct val="150000"/>
              </a:lnSpc>
            </a:pPr>
            <a:endParaRPr lang="en-US" sz="2400" dirty="0">
              <a:effectLst/>
              <a:latin typeface="Times New Roman" panose="02020603050405020304" pitchFamily="18" charset="0"/>
              <a:ea typeface="Times New Roman" panose="02020603050405020304" pitchFamily="18" charset="0"/>
            </a:endParaRPr>
          </a:p>
          <a:p>
            <a:pPr algn="just" fontAlgn="base">
              <a:lnSpc>
                <a:spcPct val="150000"/>
              </a:lnSpc>
            </a:pPr>
            <a:r>
              <a:rPr lang="en-US" sz="28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Niche</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the role a species plays in a community (job)</a:t>
            </a:r>
            <a:endParaRPr lang="en-US" sz="2400" dirty="0">
              <a:effectLst/>
              <a:latin typeface="Times New Roman" panose="02020603050405020304" pitchFamily="18" charset="0"/>
              <a:ea typeface="Times New Roman" panose="02020603050405020304" pitchFamily="18" charset="0"/>
            </a:endParaRPr>
          </a:p>
          <a:p>
            <a:pPr algn="just" fontAlgn="base">
              <a:lnSpc>
                <a:spcPct val="150000"/>
              </a:lnSpc>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gn="just" fontAlgn="base">
              <a:lnSpc>
                <a:spcPct val="150000"/>
              </a:lnSpc>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80258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650000"/>
            <a:ext cx="10501745" cy="5287601"/>
          </a:xfrm>
          <a:prstGeom prst="rect">
            <a:avLst/>
          </a:prstGeom>
        </p:spPr>
        <p:txBody>
          <a:bodyPr wrap="square">
            <a:spAutoFit/>
          </a:bodyPr>
          <a:lstStyle/>
          <a:p>
            <a:pPr algn="just">
              <a:lnSpc>
                <a:spcPct val="107000"/>
              </a:lnSpc>
            </a:pPr>
            <a:r>
              <a:rPr lang="en-US" sz="3600" b="1" spc="8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Types of Habitat</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4400" b="1" spc="85" dirty="0">
                <a:solidFill>
                  <a:srgbClr val="11111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r>
              <a:rPr lang="en-US" sz="2800" spc="85" dirty="0">
                <a:solidFill>
                  <a:srgbClr val="333333"/>
                </a:solidFill>
                <a:latin typeface="Times New Roman" panose="02020603050405020304" pitchFamily="18" charset="0"/>
                <a:ea typeface="Times New Roman" panose="02020603050405020304" pitchFamily="18" charset="0"/>
              </a:rPr>
              <a:t>1. </a:t>
            </a:r>
            <a:r>
              <a:rPr lang="en-US" sz="2800" b="1" spc="85" dirty="0">
                <a:solidFill>
                  <a:srgbClr val="333333"/>
                </a:solidFill>
                <a:latin typeface="Times New Roman" panose="02020603050405020304" pitchFamily="18" charset="0"/>
                <a:ea typeface="Times New Roman" panose="02020603050405020304" pitchFamily="18" charset="0"/>
              </a:rPr>
              <a:t>Terrestrial Habitats: </a:t>
            </a:r>
            <a:r>
              <a:rPr lang="en-US" sz="2800" spc="85" dirty="0">
                <a:solidFill>
                  <a:srgbClr val="333333"/>
                </a:solidFill>
                <a:latin typeface="Times New Roman" panose="02020603050405020304" pitchFamily="18" charset="0"/>
                <a:ea typeface="Times New Roman" panose="02020603050405020304" pitchFamily="18" charset="0"/>
              </a:rPr>
              <a:t>Habitats on land are called terrestrial habitats. Terrestrial habitats are followed by:</a:t>
            </a:r>
          </a:p>
          <a:p>
            <a:br>
              <a:rPr lang="en-US" sz="2800" spc="85" dirty="0">
                <a:solidFill>
                  <a:srgbClr val="333333"/>
                </a:solidFill>
                <a:latin typeface="Times New Roman" panose="02020603050405020304" pitchFamily="18" charset="0"/>
                <a:ea typeface="Times New Roman" panose="02020603050405020304" pitchFamily="18" charset="0"/>
              </a:rPr>
            </a:br>
            <a:r>
              <a:rPr lang="en-US" sz="2800" spc="85" dirty="0">
                <a:solidFill>
                  <a:srgbClr val="333333"/>
                </a:solidFill>
                <a:latin typeface="Times New Roman" panose="02020603050405020304" pitchFamily="18" charset="0"/>
                <a:ea typeface="Times New Roman" panose="02020603050405020304" pitchFamily="18" charset="0"/>
              </a:rPr>
              <a:t>(a) </a:t>
            </a:r>
            <a:r>
              <a:rPr lang="en-US" sz="2800" b="1" spc="85" dirty="0">
                <a:solidFill>
                  <a:srgbClr val="333333"/>
                </a:solidFill>
                <a:latin typeface="Times New Roman" panose="02020603050405020304" pitchFamily="18" charset="0"/>
                <a:ea typeface="Times New Roman" panose="02020603050405020304" pitchFamily="18" charset="0"/>
              </a:rPr>
              <a:t>Grassland:</a:t>
            </a:r>
            <a:r>
              <a:rPr lang="en-US" sz="2800" spc="85" dirty="0">
                <a:solidFill>
                  <a:srgbClr val="333333"/>
                </a:solidFill>
                <a:latin typeface="Times New Roman" panose="02020603050405020304" pitchFamily="18" charset="0"/>
                <a:ea typeface="Times New Roman" panose="02020603050405020304" pitchFamily="18" charset="0"/>
              </a:rPr>
              <a:t> Grassland habitats are dominated by grass, small trees and shrubs. They get moderate rain, usually windy and dry.</a:t>
            </a:r>
          </a:p>
          <a:p>
            <a:br>
              <a:rPr lang="en-US" sz="2800" spc="85" dirty="0">
                <a:solidFill>
                  <a:srgbClr val="333333"/>
                </a:solidFill>
                <a:latin typeface="Times New Roman" panose="02020603050405020304" pitchFamily="18" charset="0"/>
                <a:ea typeface="Times New Roman" panose="02020603050405020304" pitchFamily="18" charset="0"/>
              </a:rPr>
            </a:br>
            <a:r>
              <a:rPr lang="en-US" sz="2800" spc="85" dirty="0">
                <a:solidFill>
                  <a:srgbClr val="333333"/>
                </a:solidFill>
                <a:latin typeface="Times New Roman" panose="02020603050405020304" pitchFamily="18" charset="0"/>
                <a:ea typeface="Times New Roman" panose="02020603050405020304" pitchFamily="18" charset="0"/>
              </a:rPr>
              <a:t>(b) </a:t>
            </a:r>
            <a:r>
              <a:rPr lang="en-US" sz="2800" b="1" spc="85" dirty="0">
                <a:solidFill>
                  <a:srgbClr val="333333"/>
                </a:solidFill>
                <a:latin typeface="Times New Roman" panose="02020603050405020304" pitchFamily="18" charset="0"/>
                <a:ea typeface="Times New Roman" panose="02020603050405020304" pitchFamily="18" charset="0"/>
              </a:rPr>
              <a:t>Mountains:</a:t>
            </a:r>
            <a:r>
              <a:rPr lang="en-US" sz="2800" spc="85" dirty="0">
                <a:solidFill>
                  <a:srgbClr val="333333"/>
                </a:solidFill>
                <a:latin typeface="Times New Roman" panose="02020603050405020304" pitchFamily="18" charset="0"/>
                <a:ea typeface="Times New Roman" panose="02020603050405020304" pitchFamily="18" charset="0"/>
              </a:rPr>
              <a:t> Mountains are habitats found at higher altitudes where the climate is extremely cold and windy.</a:t>
            </a:r>
            <a:br>
              <a:rPr lang="en-US" sz="2800" spc="85" dirty="0">
                <a:solidFill>
                  <a:srgbClr val="333333"/>
                </a:solidFill>
                <a:latin typeface="Times New Roman" panose="02020603050405020304" pitchFamily="18" charset="0"/>
                <a:ea typeface="Times New Roman" panose="02020603050405020304" pitchFamily="18" charset="0"/>
              </a:rPr>
            </a:br>
            <a:endParaRPr lang="en-US" sz="2800" dirty="0"/>
          </a:p>
        </p:txBody>
      </p:sp>
    </p:spTree>
    <p:extLst>
      <p:ext uri="{BB962C8B-B14F-4D97-AF65-F5344CB8AC3E}">
        <p14:creationId xmlns:p14="http://schemas.microsoft.com/office/powerpoint/2010/main" val="904254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446222"/>
            <a:ext cx="11333017" cy="5909310"/>
          </a:xfrm>
          <a:prstGeom prst="rect">
            <a:avLst/>
          </a:prstGeom>
        </p:spPr>
        <p:txBody>
          <a:bodyPr wrap="square">
            <a:spAutoFit/>
          </a:bodyPr>
          <a:lstStyle/>
          <a:p>
            <a:pPr>
              <a:lnSpc>
                <a:spcPct val="150000"/>
              </a:lnSpc>
            </a:pP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(c) </a:t>
            </a:r>
            <a:r>
              <a:rPr lang="en-US" sz="2800" b="1"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Forests:</a:t>
            </a: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 Forest habitats are divided into three sub-division. They are Tropical forest, Temperate forest and Boreal forest. They are dominated by the presence of a large number of plants and trees.</a:t>
            </a:r>
          </a:p>
          <a:p>
            <a:pPr>
              <a:lnSpc>
                <a:spcPct val="150000"/>
              </a:lnSpc>
            </a:pPr>
            <a:b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b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(d) </a:t>
            </a:r>
            <a:r>
              <a:rPr lang="en-US" sz="2800" b="1"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Deserts: </a:t>
            </a: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Deserts are sandy lands that receive very little rainfall, and the regions are hot and dry.</a:t>
            </a:r>
          </a:p>
          <a:p>
            <a:pPr>
              <a:lnSpc>
                <a:spcPct val="150000"/>
              </a:lnSpc>
            </a:pPr>
            <a:b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b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(e) </a:t>
            </a:r>
            <a:r>
              <a:rPr lang="en-US" sz="2800" b="1"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Polar regions:</a:t>
            </a: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 Polar regions are totally covered with snow and can experience very cold temperatures.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176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8037" y="588958"/>
            <a:ext cx="11180618" cy="6863417"/>
          </a:xfrm>
          <a:prstGeom prst="rect">
            <a:avLst/>
          </a:prstGeom>
        </p:spPr>
        <p:txBody>
          <a:bodyPr wrap="square">
            <a:spAutoFit/>
          </a:bodyPr>
          <a:lstStyle/>
          <a:p>
            <a:pPr>
              <a:lnSpc>
                <a:spcPct val="150000"/>
              </a:lnSpc>
              <a:spcAft>
                <a:spcPts val="800"/>
              </a:spcAft>
            </a:pPr>
            <a:r>
              <a:rPr lang="en-US" sz="2800" spc="85" dirty="0">
                <a:solidFill>
                  <a:srgbClr val="333333"/>
                </a:solidFill>
                <a:latin typeface="Times New Roman" panose="02020603050405020304" pitchFamily="18" charset="0"/>
                <a:ea typeface="Calibri" panose="020F0502020204030204" pitchFamily="34" charset="0"/>
                <a:cs typeface="Arial" panose="020B0604020202020204" pitchFamily="34" charset="0"/>
              </a:rPr>
              <a:t>2. </a:t>
            </a:r>
            <a:r>
              <a:rPr lang="en-US" sz="2800" b="1" spc="85"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Aquatic Habitat: </a:t>
            </a:r>
            <a:r>
              <a:rPr lang="en-US" sz="2800" spc="85" dirty="0">
                <a:solidFill>
                  <a:srgbClr val="333333"/>
                </a:solidFill>
                <a:latin typeface="Times New Roman" panose="02020603050405020304" pitchFamily="18" charset="0"/>
                <a:ea typeface="Calibri" panose="020F0502020204030204" pitchFamily="34" charset="0"/>
                <a:cs typeface="Arial" panose="020B0604020202020204" pitchFamily="34" charset="0"/>
              </a:rPr>
              <a:t>Habitat in water is called aquatic habitat. It is further classified into two habitats:</a:t>
            </a:r>
          </a:p>
          <a:p>
            <a:pPr>
              <a:lnSpc>
                <a:spcPct val="150000"/>
              </a:lnSpc>
              <a:spcAft>
                <a:spcPts val="800"/>
              </a:spcAft>
            </a:pPr>
            <a:br>
              <a:rPr lang="en-US" sz="2800" spc="85" dirty="0">
                <a:solidFill>
                  <a:srgbClr val="333333"/>
                </a:solidFill>
                <a:latin typeface="Times New Roman" panose="02020603050405020304" pitchFamily="18" charset="0"/>
                <a:ea typeface="Calibri" panose="020F0502020204030204" pitchFamily="34" charset="0"/>
                <a:cs typeface="Arial" panose="020B0604020202020204" pitchFamily="34" charset="0"/>
              </a:rPr>
            </a:br>
            <a:r>
              <a:rPr lang="en-US" sz="2800" spc="85" dirty="0">
                <a:solidFill>
                  <a:srgbClr val="333333"/>
                </a:solidFill>
                <a:latin typeface="Times New Roman" panose="02020603050405020304" pitchFamily="18" charset="0"/>
                <a:ea typeface="Calibri" panose="020F0502020204030204" pitchFamily="34" charset="0"/>
                <a:cs typeface="Arial" panose="020B0604020202020204" pitchFamily="34" charset="0"/>
              </a:rPr>
              <a:t>(a) </a:t>
            </a:r>
            <a:r>
              <a:rPr lang="en-US" sz="2800" b="1" spc="85"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Freshwater Habitat: </a:t>
            </a:r>
            <a:r>
              <a:rPr lang="en-US" sz="2800" spc="85" dirty="0">
                <a:solidFill>
                  <a:srgbClr val="333333"/>
                </a:solidFill>
                <a:latin typeface="Times New Roman" panose="02020603050405020304" pitchFamily="18" charset="0"/>
                <a:ea typeface="Calibri" panose="020F0502020204030204" pitchFamily="34" charset="0"/>
                <a:cs typeface="Arial" panose="020B0604020202020204" pitchFamily="34" charset="0"/>
              </a:rPr>
              <a:t>Freshwater habitat includes rivers, streams, ponds and lakes.</a:t>
            </a:r>
          </a:p>
          <a:p>
            <a:pPr>
              <a:lnSpc>
                <a:spcPct val="150000"/>
              </a:lnSpc>
              <a:spcAft>
                <a:spcPts val="800"/>
              </a:spcAft>
            </a:pPr>
            <a:br>
              <a:rPr lang="en-US" sz="2800" spc="85" dirty="0">
                <a:solidFill>
                  <a:srgbClr val="333333"/>
                </a:solidFill>
                <a:latin typeface="Times New Roman" panose="02020603050405020304" pitchFamily="18" charset="0"/>
                <a:ea typeface="Calibri" panose="020F0502020204030204" pitchFamily="34" charset="0"/>
                <a:cs typeface="Arial" panose="020B0604020202020204" pitchFamily="34" charset="0"/>
              </a:rPr>
            </a:br>
            <a:r>
              <a:rPr lang="en-US" sz="2800" spc="85" dirty="0">
                <a:solidFill>
                  <a:srgbClr val="333333"/>
                </a:solidFill>
                <a:latin typeface="Times New Roman" panose="02020603050405020304" pitchFamily="18" charset="0"/>
                <a:ea typeface="Calibri" panose="020F0502020204030204" pitchFamily="34" charset="0"/>
                <a:cs typeface="Arial" panose="020B0604020202020204" pitchFamily="34" charset="0"/>
              </a:rPr>
              <a:t>(b) </a:t>
            </a:r>
            <a:r>
              <a:rPr lang="en-US" sz="2800" b="1" spc="85"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Marine Habitat: </a:t>
            </a:r>
            <a:r>
              <a:rPr lang="en-US" sz="2800" spc="85" dirty="0">
                <a:solidFill>
                  <a:srgbClr val="333333"/>
                </a:solidFill>
                <a:latin typeface="Times New Roman" panose="02020603050405020304" pitchFamily="18" charset="0"/>
                <a:ea typeface="Calibri" panose="020F0502020204030204" pitchFamily="34" charset="0"/>
                <a:cs typeface="Arial" panose="020B0604020202020204" pitchFamily="34" charset="0"/>
              </a:rPr>
              <a:t>The saltwater habitat is called marine habitat. Planktons, seaweeds, fish, whales, crabs, octopuses, turtles, starfish, etc., are present in this habitat.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en-US" sz="2800" spc="85" dirty="0">
                <a:solidFill>
                  <a:srgbClr val="333333"/>
                </a:solidFill>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83725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2" y="367789"/>
            <a:ext cx="11402290" cy="6093976"/>
          </a:xfrm>
          <a:prstGeom prst="rect">
            <a:avLst/>
          </a:prstGeom>
        </p:spPr>
        <p:txBody>
          <a:bodyPr wrap="square">
            <a:spAutoFit/>
          </a:bodyPr>
          <a:lstStyle/>
          <a:p>
            <a:pPr>
              <a:lnSpc>
                <a:spcPct val="150000"/>
              </a:lnSpc>
            </a:pPr>
            <a:r>
              <a:rPr lang="en-US" sz="3200" b="1" spc="85" dirty="0">
                <a:solidFill>
                  <a:srgbClr val="111111"/>
                </a:solidFill>
                <a:effectLst/>
                <a:latin typeface="Times New Roman" panose="02020603050405020304" pitchFamily="18" charset="0"/>
                <a:ea typeface="Times New Roman" panose="02020603050405020304" pitchFamily="18" charset="0"/>
                <a:cs typeface="Arial" panose="020B0604020202020204" pitchFamily="34" charset="0"/>
              </a:rPr>
              <a:t>What are the 4 Types of Niches?</a:t>
            </a:r>
          </a:p>
          <a:p>
            <a:pPr>
              <a:lnSpc>
                <a:spcPct val="150000"/>
              </a:lnSpc>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tabLst>
                <a:tab pos="457200" algn="l"/>
              </a:tabLst>
            </a:pPr>
            <a:r>
              <a:rPr lang="en-US" sz="2800" b="1"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Habitat/Spatial Niche:</a:t>
            </a: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 It illustrates the microhabitat occupied by various species in a general habitat.</a:t>
            </a:r>
          </a:p>
          <a:p>
            <a:pPr marL="342900" marR="0" lvl="0" indent="-342900" algn="just">
              <a:lnSpc>
                <a:spcPct val="150000"/>
              </a:lnSpc>
              <a:spcBef>
                <a:spcPts val="0"/>
              </a:spcBef>
              <a:spcAft>
                <a:spcPts val="0"/>
              </a:spcAft>
              <a:tabLst>
                <a:tab pos="457200"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tabLst>
                <a:tab pos="457200" algn="l"/>
              </a:tabLst>
            </a:pPr>
            <a:r>
              <a:rPr lang="en-US" sz="2800" b="1"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Trophic Niche:</a:t>
            </a: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 It is accountable for the useful role of a specific species and how the species position is in comparison to others.</a:t>
            </a:r>
          </a:p>
          <a:p>
            <a:pPr marL="342900" marR="0" lvl="0" indent="-342900" algn="just">
              <a:lnSpc>
                <a:spcPct val="150000"/>
              </a:lnSpc>
              <a:spcBef>
                <a:spcPts val="0"/>
              </a:spcBef>
              <a:spcAft>
                <a:spcPts val="0"/>
              </a:spcAft>
              <a:tabLst>
                <a:tab pos="457200"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tabLst>
                <a:tab pos="457200" algn="l"/>
              </a:tabLst>
            </a:pPr>
            <a:r>
              <a:rPr lang="en-US" sz="2800" b="1"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Multidimensional Niche:</a:t>
            </a: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 It benefits understanding the position of a particular species in the tip and rise of the environment.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6071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7" y="404935"/>
            <a:ext cx="11208327" cy="6555641"/>
          </a:xfrm>
          <a:prstGeom prst="rect">
            <a:avLst/>
          </a:prstGeom>
        </p:spPr>
        <p:txBody>
          <a:bodyPr wrap="square">
            <a:spAutoFit/>
          </a:bodyPr>
          <a:lstStyle/>
          <a:p>
            <a:pPr marL="342900" lvl="0" indent="-342900" algn="just">
              <a:lnSpc>
                <a:spcPct val="150000"/>
              </a:lnSpc>
              <a:tabLst>
                <a:tab pos="457200" algn="l"/>
              </a:tabLst>
            </a:pPr>
            <a:r>
              <a:rPr lang="en-US" sz="2800" b="1"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Fundamental Niche and Realized Niche: </a:t>
            </a: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Hutchinson recognized two types of niches; fundamental niche and realized niche. The fundamental niche of a species is the </a:t>
            </a:r>
            <a:r>
              <a:rPr lang="en-US" sz="2800" spc="85" dirty="0" err="1">
                <a:solidFill>
                  <a:srgbClr val="333333"/>
                </a:solidFill>
                <a:latin typeface="Times New Roman" panose="02020603050405020304" pitchFamily="18" charset="0"/>
                <a:ea typeface="Times New Roman" panose="02020603050405020304" pitchFamily="18" charset="0"/>
                <a:cs typeface="Arial" panose="020B0604020202020204" pitchFamily="34" charset="0"/>
              </a:rPr>
              <a:t>hypervolume</a:t>
            </a: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 that a population can fill in the absence of competitors. So each species has a fundamental niche within a community.  However, because of competition, due to similar essential along the niche dimension, the competitor niches will be overlying one another. As a result of these biotic constraints, only a part of the niche is realized by the species. These smaller hyper volumes occupied by</a:t>
            </a:r>
            <a:r>
              <a:rPr lang="en-US" sz="2400" spc="8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 species are termed the realized </a:t>
            </a:r>
            <a:r>
              <a:rPr lang="en-US" sz="2800" spc="85"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niche.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1375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0932013"/>
              </p:ext>
            </p:extLst>
          </p:nvPr>
        </p:nvGraphicFramePr>
        <p:xfrm>
          <a:off x="547539" y="1261721"/>
          <a:ext cx="10979442" cy="5443878"/>
        </p:xfrm>
        <a:graphic>
          <a:graphicData uri="http://schemas.openxmlformats.org/drawingml/2006/table">
            <a:tbl>
              <a:tblPr firstRow="1" firstCol="1" bandRow="1">
                <a:tableStyleId>{5C22544A-7EE6-4342-B048-85BDC9FD1C3A}</a:tableStyleId>
              </a:tblPr>
              <a:tblGrid>
                <a:gridCol w="5489721">
                  <a:extLst>
                    <a:ext uri="{9D8B030D-6E8A-4147-A177-3AD203B41FA5}">
                      <a16:colId xmlns:a16="http://schemas.microsoft.com/office/drawing/2014/main" val="360286000"/>
                    </a:ext>
                  </a:extLst>
                </a:gridCol>
                <a:gridCol w="5489721">
                  <a:extLst>
                    <a:ext uri="{9D8B030D-6E8A-4147-A177-3AD203B41FA5}">
                      <a16:colId xmlns:a16="http://schemas.microsoft.com/office/drawing/2014/main" val="33740319"/>
                    </a:ext>
                  </a:extLst>
                </a:gridCol>
              </a:tblGrid>
              <a:tr h="463662">
                <a:tc>
                  <a:txBody>
                    <a:bodyPr/>
                    <a:lstStyle/>
                    <a:p>
                      <a:pPr marL="0" marR="0" algn="just">
                        <a:lnSpc>
                          <a:spcPct val="107000"/>
                        </a:lnSpc>
                        <a:spcBef>
                          <a:spcPts val="0"/>
                        </a:spcBef>
                        <a:spcAft>
                          <a:spcPts val="1500"/>
                        </a:spcAft>
                      </a:pPr>
                      <a:r>
                        <a:rPr lang="en-US" sz="1800" b="1" dirty="0">
                          <a:effectLst/>
                        </a:rPr>
                        <a:t>Habitat</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tc>
                  <a:txBody>
                    <a:bodyPr/>
                    <a:lstStyle/>
                    <a:p>
                      <a:pPr marL="0" marR="0" algn="just">
                        <a:lnSpc>
                          <a:spcPct val="107000"/>
                        </a:lnSpc>
                        <a:spcBef>
                          <a:spcPts val="0"/>
                        </a:spcBef>
                        <a:spcAft>
                          <a:spcPts val="1500"/>
                        </a:spcAft>
                      </a:pPr>
                      <a:r>
                        <a:rPr lang="en-US" sz="1800" b="1" dirty="0">
                          <a:effectLst/>
                        </a:rPr>
                        <a:t>Niche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extLst>
                  <a:ext uri="{0D108BD9-81ED-4DB2-BD59-A6C34878D82A}">
                    <a16:rowId xmlns:a16="http://schemas.microsoft.com/office/drawing/2014/main" val="3906712676"/>
                  </a:ext>
                </a:extLst>
              </a:tr>
              <a:tr h="1054648">
                <a:tc>
                  <a:txBody>
                    <a:bodyPr/>
                    <a:lstStyle/>
                    <a:p>
                      <a:pPr marL="0" marR="0" algn="just">
                        <a:lnSpc>
                          <a:spcPct val="107000"/>
                        </a:lnSpc>
                        <a:spcBef>
                          <a:spcPts val="0"/>
                        </a:spcBef>
                        <a:spcAft>
                          <a:spcPts val="1500"/>
                        </a:spcAft>
                      </a:pPr>
                      <a:r>
                        <a:rPr lang="en-US" sz="1800" b="1" dirty="0">
                          <a:effectLst/>
                        </a:rPr>
                        <a:t>A habitat is a particular place where organisms live, i.e. address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tc>
                  <a:txBody>
                    <a:bodyPr/>
                    <a:lstStyle/>
                    <a:p>
                      <a:pPr marL="0" marR="0" algn="just">
                        <a:lnSpc>
                          <a:spcPct val="107000"/>
                        </a:lnSpc>
                        <a:spcBef>
                          <a:spcPts val="0"/>
                        </a:spcBef>
                        <a:spcAft>
                          <a:spcPts val="1500"/>
                        </a:spcAft>
                      </a:pPr>
                      <a:r>
                        <a:rPr lang="en-US" sz="1800" b="1" dirty="0">
                          <a:effectLst/>
                        </a:rPr>
                        <a:t>A niche defines a particular role played by organisms in an ecosystem, i.e. profession</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extLst>
                  <a:ext uri="{0D108BD9-81ED-4DB2-BD59-A6C34878D82A}">
                    <a16:rowId xmlns:a16="http://schemas.microsoft.com/office/drawing/2014/main" val="2899879800"/>
                  </a:ext>
                </a:extLst>
              </a:tr>
              <a:tr h="1054648">
                <a:tc>
                  <a:txBody>
                    <a:bodyPr/>
                    <a:lstStyle/>
                    <a:p>
                      <a:pPr marL="0" marR="0" algn="just">
                        <a:lnSpc>
                          <a:spcPct val="107000"/>
                        </a:lnSpc>
                        <a:spcBef>
                          <a:spcPts val="0"/>
                        </a:spcBef>
                        <a:spcAft>
                          <a:spcPts val="1500"/>
                        </a:spcAft>
                      </a:pPr>
                      <a:r>
                        <a:rPr lang="en-US" sz="1800" b="1">
                          <a:effectLst/>
                        </a:rPr>
                        <a:t>Habitat is not species-specific and many species can occupy the same habitat</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tc>
                  <a:txBody>
                    <a:bodyPr/>
                    <a:lstStyle/>
                    <a:p>
                      <a:pPr marL="0" marR="0" algn="just">
                        <a:lnSpc>
                          <a:spcPct val="107000"/>
                        </a:lnSpc>
                        <a:spcBef>
                          <a:spcPts val="0"/>
                        </a:spcBef>
                        <a:spcAft>
                          <a:spcPts val="1500"/>
                        </a:spcAft>
                      </a:pPr>
                      <a:r>
                        <a:rPr lang="en-US" sz="1800" b="1" dirty="0">
                          <a:effectLst/>
                        </a:rPr>
                        <a:t>Niche is species-specific and it supports only a single species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extLst>
                  <a:ext uri="{0D108BD9-81ED-4DB2-BD59-A6C34878D82A}">
                    <a16:rowId xmlns:a16="http://schemas.microsoft.com/office/drawing/2014/main" val="3834708040"/>
                  </a:ext>
                </a:extLst>
              </a:tr>
              <a:tr h="1352610">
                <a:tc>
                  <a:txBody>
                    <a:bodyPr/>
                    <a:lstStyle/>
                    <a:p>
                      <a:pPr marL="0" marR="0" algn="just">
                        <a:lnSpc>
                          <a:spcPct val="107000"/>
                        </a:lnSpc>
                        <a:spcBef>
                          <a:spcPts val="0"/>
                        </a:spcBef>
                        <a:spcAft>
                          <a:spcPts val="1500"/>
                        </a:spcAft>
                      </a:pPr>
                      <a:r>
                        <a:rPr lang="en-US" sz="1800" b="1">
                          <a:effectLst/>
                        </a:rPr>
                        <a:t>Habitat consists of several niches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tc>
                  <a:txBody>
                    <a:bodyPr/>
                    <a:lstStyle/>
                    <a:p>
                      <a:pPr marL="0" marR="0" algn="just">
                        <a:lnSpc>
                          <a:spcPct val="107000"/>
                        </a:lnSpc>
                        <a:spcBef>
                          <a:spcPts val="0"/>
                        </a:spcBef>
                        <a:spcAft>
                          <a:spcPts val="1500"/>
                        </a:spcAft>
                      </a:pPr>
                      <a:r>
                        <a:rPr lang="en-US" sz="1800" b="1" dirty="0">
                          <a:effectLst/>
                        </a:rPr>
                        <a:t>Niche is specific to a particular species, which may overlap with a similar niche but must have distinct differences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extLst>
                  <a:ext uri="{0D108BD9-81ED-4DB2-BD59-A6C34878D82A}">
                    <a16:rowId xmlns:a16="http://schemas.microsoft.com/office/drawing/2014/main" val="3663554563"/>
                  </a:ext>
                </a:extLst>
              </a:tr>
              <a:tr h="463662">
                <a:tc>
                  <a:txBody>
                    <a:bodyPr/>
                    <a:lstStyle/>
                    <a:p>
                      <a:pPr marL="0" marR="0" algn="just">
                        <a:lnSpc>
                          <a:spcPct val="107000"/>
                        </a:lnSpc>
                        <a:spcBef>
                          <a:spcPts val="0"/>
                        </a:spcBef>
                        <a:spcAft>
                          <a:spcPts val="1500"/>
                        </a:spcAft>
                      </a:pPr>
                      <a:r>
                        <a:rPr lang="en-US" sz="1800" b="1">
                          <a:effectLst/>
                        </a:rPr>
                        <a:t>Habitat is a superset of niche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tc>
                  <a:txBody>
                    <a:bodyPr/>
                    <a:lstStyle/>
                    <a:p>
                      <a:pPr marL="0" marR="0" algn="just">
                        <a:lnSpc>
                          <a:spcPct val="107000"/>
                        </a:lnSpc>
                        <a:spcBef>
                          <a:spcPts val="0"/>
                        </a:spcBef>
                        <a:spcAft>
                          <a:spcPts val="1500"/>
                        </a:spcAft>
                      </a:pPr>
                      <a:r>
                        <a:rPr lang="en-US" sz="1800" b="1" dirty="0">
                          <a:effectLst/>
                        </a:rPr>
                        <a:t>Niche is a subset of habitat</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extLst>
                  <a:ext uri="{0D108BD9-81ED-4DB2-BD59-A6C34878D82A}">
                    <a16:rowId xmlns:a16="http://schemas.microsoft.com/office/drawing/2014/main" val="212169007"/>
                  </a:ext>
                </a:extLst>
              </a:tr>
              <a:tr h="1054648">
                <a:tc>
                  <a:txBody>
                    <a:bodyPr/>
                    <a:lstStyle/>
                    <a:p>
                      <a:pPr marL="0" marR="0" algn="just">
                        <a:lnSpc>
                          <a:spcPct val="107000"/>
                        </a:lnSpc>
                        <a:spcBef>
                          <a:spcPts val="0"/>
                        </a:spcBef>
                        <a:spcAft>
                          <a:spcPts val="1500"/>
                        </a:spcAft>
                      </a:pPr>
                      <a:r>
                        <a:rPr lang="en-US" sz="1800" b="1">
                          <a:effectLst/>
                        </a:rPr>
                        <a:t>Examples: desert, ocean, mountains, grassland, forest, etc.</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tc>
                  <a:txBody>
                    <a:bodyPr/>
                    <a:lstStyle/>
                    <a:p>
                      <a:pPr marL="0" marR="0" algn="just">
                        <a:lnSpc>
                          <a:spcPct val="107000"/>
                        </a:lnSpc>
                        <a:spcBef>
                          <a:spcPts val="0"/>
                        </a:spcBef>
                        <a:spcAft>
                          <a:spcPts val="1500"/>
                        </a:spcAft>
                      </a:pPr>
                      <a:r>
                        <a:rPr lang="en-US" sz="1800" b="1" dirty="0">
                          <a:effectLst/>
                        </a:rPr>
                        <a:t>Examples: different trophic position occupied by Darwin’s finches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76200" marR="76200" marT="76200" marB="76200"/>
                </a:tc>
                <a:extLst>
                  <a:ext uri="{0D108BD9-81ED-4DB2-BD59-A6C34878D82A}">
                    <a16:rowId xmlns:a16="http://schemas.microsoft.com/office/drawing/2014/main" val="54934591"/>
                  </a:ext>
                </a:extLst>
              </a:tr>
            </a:tbl>
          </a:graphicData>
        </a:graphic>
      </p:graphicFrame>
      <p:sp>
        <p:nvSpPr>
          <p:cNvPr id="3" name="Rectangle 1"/>
          <p:cNvSpPr>
            <a:spLocks noChangeArrowheads="1"/>
          </p:cNvSpPr>
          <p:nvPr/>
        </p:nvSpPr>
        <p:spPr bwMode="auto">
          <a:xfrm>
            <a:off x="699943" y="578867"/>
            <a:ext cx="101688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Arial" panose="020B0604020202020204" pitchFamily="34" charset="0"/>
              </a:rPr>
              <a:t>Difference between Habitat and Niche</a:t>
            </a:r>
            <a:endParaRPr kumimoji="0" lang="en-US" altLang="en-US" sz="20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1310495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9" y="789709"/>
            <a:ext cx="11471563" cy="5642763"/>
          </a:xfrm>
          <a:prstGeom prst="rect">
            <a:avLst/>
          </a:prstGeom>
        </p:spPr>
        <p:txBody>
          <a:bodyPr wrap="square">
            <a:spAutoFit/>
          </a:bodyPr>
          <a:lstStyle/>
          <a:p>
            <a:pPr algn="just">
              <a:lnSpc>
                <a:spcPct val="107000"/>
              </a:lnSpc>
              <a:spcAft>
                <a:spcPts val="800"/>
              </a:spcAft>
            </a:pP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Environment</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The term environment describes the sum total of physical, chemical and biotic conditions surrounding and influencing the living organisms. Environment is classified into 3 types:</a:t>
            </a:r>
          </a:p>
          <a:p>
            <a:pPr algn="just">
              <a:lnSpc>
                <a:spcPct val="150000"/>
              </a:lnSpc>
              <a:spcAft>
                <a:spcPts val="8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1-Biotic (Biological) </a:t>
            </a:r>
            <a:r>
              <a:rPr lang="en-US" sz="2400" dirty="0">
                <a:latin typeface="Times New Roman" panose="02020603050405020304" pitchFamily="18" charset="0"/>
                <a:ea typeface="Calibri" panose="020F0502020204030204" pitchFamily="34" charset="0"/>
                <a:cs typeface="Arial" panose="020B0604020202020204" pitchFamily="34" charset="0"/>
              </a:rPr>
              <a:t>Biotic elements refer to the biological component of the ecosystem, having the population of plants, animals and microorganisms. The biotic component of the ecosystem consists of 3 groups of organism, the producers, consumers and decomposers. The producers are the organisms those are capable for photosynthesis (plants). The consumers depend on the producers (all herbivores). The decomposers are the organisms that are rely on dead organisms for their existence (bacteria, virus, and yeast).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406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5" y="796680"/>
            <a:ext cx="11402290" cy="5039969"/>
          </a:xfrm>
          <a:prstGeom prst="rect">
            <a:avLst/>
          </a:prstGeom>
        </p:spPr>
        <p:txBody>
          <a:bodyPr wrap="square">
            <a:spAutoFit/>
          </a:bodyPr>
          <a:lstStyle/>
          <a:p>
            <a:pPr algn="just">
              <a:lnSpc>
                <a:spcPct val="107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2-Abiotic (Physical) </a:t>
            </a:r>
            <a:r>
              <a:rPr lang="en-US" sz="3200" dirty="0">
                <a:latin typeface="Times New Roman" panose="02020603050405020304" pitchFamily="18" charset="0"/>
                <a:ea typeface="Calibri" panose="020F0502020204030204" pitchFamily="34" charset="0"/>
                <a:cs typeface="Arial" panose="020B0604020202020204" pitchFamily="34" charset="0"/>
              </a:rPr>
              <a:t>It includes the flow of energy necessary to maintain any organism, the physical factor (climate, temperature, rain, snow, hills) that affects it and the supply of molecules required for its life functions (carbon, hydrogen, nitrogen, </a:t>
            </a:r>
            <a:r>
              <a:rPr lang="en-US" sz="3200" dirty="0" err="1">
                <a:latin typeface="Times New Roman" panose="02020603050405020304" pitchFamily="18" charset="0"/>
                <a:ea typeface="Calibri" panose="020F0502020204030204" pitchFamily="34" charset="0"/>
                <a:cs typeface="Arial" panose="020B0604020202020204" pitchFamily="34" charset="0"/>
              </a:rPr>
              <a:t>sulphur</a:t>
            </a:r>
            <a:r>
              <a:rPr lang="en-US" sz="3200" dirty="0">
                <a:latin typeface="Times New Roman" panose="02020603050405020304" pitchFamily="18" charset="0"/>
                <a:ea typeface="Calibri" panose="020F0502020204030204" pitchFamily="34" charset="0"/>
                <a:cs typeface="Arial" panose="020B0604020202020204" pitchFamily="34" charset="0"/>
              </a:rPr>
              <a:t>, phosphorus).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3-Cultural </a:t>
            </a:r>
            <a:r>
              <a:rPr lang="en-US" sz="3200" dirty="0">
                <a:latin typeface="Times New Roman" panose="02020603050405020304" pitchFamily="18" charset="0"/>
                <a:ea typeface="Calibri" panose="020F0502020204030204" pitchFamily="34" charset="0"/>
                <a:cs typeface="Arial" panose="020B0604020202020204" pitchFamily="34" charset="0"/>
              </a:rPr>
              <a:t>The interaction between human and environment also influence the ecosystem. Background of different cultures put different values on natural world.</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16102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1" y="904594"/>
            <a:ext cx="11152909" cy="3673185"/>
          </a:xfrm>
          <a:prstGeom prst="rect">
            <a:avLst/>
          </a:prstGeom>
        </p:spPr>
        <p:txBody>
          <a:bodyPr wrap="square">
            <a:spAutoFit/>
          </a:bodyPr>
          <a:lstStyle/>
          <a:p>
            <a:pPr algn="just">
              <a:lnSpc>
                <a:spcPct val="107000"/>
              </a:lnSpc>
              <a:spcAft>
                <a:spcPts val="800"/>
              </a:spcAft>
            </a:pPr>
            <a:r>
              <a:rPr lang="en-US" sz="28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Importance of studying ecology  </a:t>
            </a:r>
          </a:p>
          <a:p>
            <a:pPr algn="just">
              <a:lnSpc>
                <a:spcPct val="107000"/>
              </a:lnSpc>
              <a:spcAft>
                <a:spcPts val="800"/>
              </a:spcAft>
            </a:pP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Environmental Conversation:</a:t>
            </a:r>
            <a:r>
              <a:rPr lang="en-US" sz="2800" dirty="0">
                <a:latin typeface="Times New Roman" panose="02020603050405020304" pitchFamily="18" charset="0"/>
                <a:ea typeface="Calibri" panose="020F0502020204030204" pitchFamily="34" charset="0"/>
                <a:cs typeface="Arial" panose="020B0604020202020204" pitchFamily="34" charset="0"/>
              </a:rPr>
              <a:t> By studying ecology, the emphasis is put on how every organism needs other for peaceful coexistence. Having no ideas on ecology will responsible for degradation of land and environment, which is the living place of other species leading to their destruction.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500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1" y="541880"/>
            <a:ext cx="11471565" cy="5468164"/>
          </a:xfrm>
          <a:prstGeom prst="rect">
            <a:avLst/>
          </a:prstGeom>
        </p:spPr>
        <p:txBody>
          <a:bodyPr wrap="square">
            <a:spAutoFit/>
          </a:bodyPr>
          <a:lstStyle/>
          <a:p>
            <a:pPr algn="just">
              <a:lnSpc>
                <a:spcPct val="150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Resource Allocation:</a:t>
            </a:r>
            <a:r>
              <a:rPr lang="en-US" sz="2400" dirty="0">
                <a:latin typeface="Times New Roman" panose="02020603050405020304" pitchFamily="18" charset="0"/>
                <a:ea typeface="Calibri" panose="020F0502020204030204" pitchFamily="34" charset="0"/>
                <a:cs typeface="Arial" panose="020B0604020202020204" pitchFamily="34" charset="0"/>
              </a:rPr>
              <a:t> All plants and animals have roles in the environment as they sharing limited natural resources such as air, minerals, space. Lack of ecological studies may be the cause of deprivation and looting of these natural resources.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Energy Conservation:</a:t>
            </a:r>
            <a:r>
              <a:rPr lang="en-US" sz="2400" dirty="0">
                <a:latin typeface="Times New Roman" panose="02020603050405020304" pitchFamily="18" charset="0"/>
                <a:ea typeface="Calibri" panose="020F0502020204030204" pitchFamily="34" charset="0"/>
                <a:cs typeface="Arial" panose="020B0604020202020204" pitchFamily="34" charset="0"/>
              </a:rPr>
              <a:t> The entire living organism needs energy such as nutrition, light, radiation etc. So lack of ecological studies will be the cause for destruction of the energy resources. Oil, coal, and natural gases are the non-renewable sources which will destruct the ozone layer.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Eco-friendliness:</a:t>
            </a:r>
            <a:r>
              <a:rPr lang="en-US" sz="2400" dirty="0">
                <a:latin typeface="Times New Roman" panose="02020603050405020304" pitchFamily="18" charset="0"/>
                <a:ea typeface="Calibri" panose="020F0502020204030204" pitchFamily="34" charset="0"/>
                <a:cs typeface="Arial" panose="020B0604020202020204" pitchFamily="34" charset="0"/>
              </a:rPr>
              <a:t> It helps to appreciate living among the organisms; this will follow natural order of things.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3571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654" y="340942"/>
            <a:ext cx="11360727" cy="6255559"/>
          </a:xfrm>
          <a:prstGeom prst="rect">
            <a:avLst/>
          </a:prstGeom>
        </p:spPr>
        <p:txBody>
          <a:bodyPr wrap="square">
            <a:spAutoFit/>
          </a:bodyPr>
          <a:lstStyle/>
          <a:p>
            <a:pPr algn="just">
              <a:lnSpc>
                <a:spcPct val="150000"/>
              </a:lnSpc>
              <a:spcAft>
                <a:spcPts val="800"/>
              </a:spcAft>
            </a:pPr>
            <a:r>
              <a:rPr lang="en-US" sz="28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Types of ecology</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 </a:t>
            </a:r>
            <a:r>
              <a:rPr lang="en-US" sz="2800" dirty="0">
                <a:latin typeface="Times New Roman" panose="02020603050405020304" pitchFamily="18" charset="0"/>
                <a:ea typeface="Calibri" panose="020F0502020204030204" pitchFamily="34" charset="0"/>
                <a:cs typeface="Arial" panose="020B0604020202020204" pitchFamily="34" charset="0"/>
              </a:rPr>
              <a:t>The ecological studies are all about connections of all life forms in earth and their various types of ecology (Figure 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fontAlgn="base">
              <a:lnSpc>
                <a:spcPct val="150000"/>
              </a:lnSpc>
              <a:spcBef>
                <a:spcPts val="1080"/>
              </a:spcBef>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Individual (Organism Ecology):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This is the study of organism respond to stimuli caused by physical environment. The organisms adapt the environment either happily or ignoring away from its effect. A physical change in environment will show the change in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behaviour</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or physical attributes</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a:solidFill>
                  <a:srgbClr val="000000"/>
                </a:solidFill>
                <a:latin typeface="Comic Sans MS" panose="030F0702030302020204" pitchFamily="66" charset="0"/>
                <a:ea typeface="Times New Roman" panose="02020603050405020304" pitchFamily="18" charset="0"/>
                <a:cs typeface="Arial" panose="020B0604020202020204" pitchFamily="34" charset="0"/>
              </a:rPr>
              <a:t> </a:t>
            </a:r>
            <a:r>
              <a:rPr lang="en-US" sz="2800" b="1" dirty="0">
                <a:solidFill>
                  <a:srgbClr val="000000"/>
                </a:solidFill>
                <a:latin typeface="Times New Roman" panose="02020603050405020304" pitchFamily="18" charset="0"/>
                <a:ea typeface="Times New Roman" panose="02020603050405020304" pitchFamily="18" charset="0"/>
              </a:rPr>
              <a:t>Organism- </a:t>
            </a:r>
            <a:r>
              <a:rPr lang="en-US" sz="2800" dirty="0">
                <a:solidFill>
                  <a:srgbClr val="000000"/>
                </a:solidFill>
                <a:latin typeface="Times New Roman" panose="02020603050405020304" pitchFamily="18" charset="0"/>
                <a:ea typeface="Times New Roman" panose="02020603050405020304" pitchFamily="18" charset="0"/>
              </a:rPr>
              <a:t>any unicellular or multicellular form exhibiting all of the characteristics of life; an individual</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6583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74100"/>
            <a:ext cx="11042073" cy="3338863"/>
          </a:xfrm>
          <a:prstGeom prst="rect">
            <a:avLst/>
          </a:prstGeom>
        </p:spPr>
        <p:txBody>
          <a:bodyPr wrap="square">
            <a:spAutoFit/>
          </a:bodyPr>
          <a:lstStyle/>
          <a:p>
            <a:pPr algn="just" fontAlgn="base">
              <a:lnSpc>
                <a:spcPct val="150000"/>
              </a:lnSpc>
              <a:spcBef>
                <a:spcPts val="2160"/>
              </a:spcBef>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Population Ecology: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population is a group of organisms of the same species that live in the same area.</a:t>
            </a:r>
            <a:r>
              <a:rPr lang="en-US" sz="6000" b="1" dirty="0">
                <a:solidFill>
                  <a:srgbClr val="000000"/>
                </a:solidFill>
                <a:latin typeface="Comic Sans MS" panose="030F0702030302020204" pitchFamily="66" charset="0"/>
                <a:ea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Or Population-a group of organisms of one species living in the same place at the same time that interbreed and compete with each other for resources (ex. food, mates, shelter)</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037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928" y="663648"/>
            <a:ext cx="10598726" cy="4908203"/>
          </a:xfrm>
          <a:prstGeom prst="rect">
            <a:avLst/>
          </a:prstGeom>
        </p:spPr>
        <p:txBody>
          <a:bodyPr wrap="square">
            <a:spAutoFit/>
          </a:bodyPr>
          <a:lstStyle/>
          <a:p>
            <a:pPr algn="just">
              <a:lnSpc>
                <a:spcPct val="107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Community Ecology</a:t>
            </a:r>
            <a:r>
              <a:rPr lang="en-US" sz="3200" dirty="0">
                <a:latin typeface="Times New Roman" panose="02020603050405020304" pitchFamily="18" charset="0"/>
                <a:ea typeface="Calibri" panose="020F0502020204030204" pitchFamily="34" charset="0"/>
                <a:cs typeface="Arial" panose="020B0604020202020204" pitchFamily="34" charset="0"/>
              </a:rPr>
              <a:t>: The association of populations of two or more different species occupying the same geographical area. Competition, mutualisms are key interactions to maintaining a community. </a:t>
            </a:r>
          </a:p>
          <a:p>
            <a:pPr algn="just">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Ecosystem Ecology:</a:t>
            </a:r>
            <a:r>
              <a:rPr lang="en-US" sz="3200" dirty="0">
                <a:latin typeface="Times New Roman" panose="02020603050405020304" pitchFamily="18" charset="0"/>
                <a:ea typeface="Calibri" panose="020F0502020204030204" pitchFamily="34" charset="0"/>
                <a:cs typeface="Arial" panose="020B0604020202020204" pitchFamily="34" charset="0"/>
              </a:rPr>
              <a:t> This is the community of living organisms along with non-living environment like air, water, soil.</a:t>
            </a:r>
            <a:r>
              <a:rPr lang="en-US" sz="1400" dirty="0">
                <a:effectLst/>
                <a:latin typeface="Times New Roman" panose="02020603050405020304" pitchFamily="18" charset="0"/>
                <a:ea typeface="Calibri" panose="020F0502020204030204" pitchFamily="34" charset="0"/>
                <a:cs typeface="Arial" panose="020B0604020202020204" pitchFamily="34" charset="0"/>
              </a:rPr>
              <a:t> </a:t>
            </a:r>
            <a:r>
              <a:rPr lang="en-US" sz="32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populations in a community and the abiotic factors with which they interact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9796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345" y="435501"/>
            <a:ext cx="10751128" cy="6012223"/>
          </a:xfrm>
          <a:prstGeom prst="rect">
            <a:avLst/>
          </a:prstGeom>
        </p:spPr>
        <p:txBody>
          <a:bodyPr wrap="square">
            <a:spAutoFit/>
          </a:bodyPr>
          <a:lstStyle/>
          <a:p>
            <a:pPr algn="just" eaLnBrk="0" fontAlgn="base" hangingPunct="0">
              <a:lnSpc>
                <a:spcPct val="150000"/>
              </a:lnSpc>
              <a:spcBef>
                <a:spcPts val="770"/>
              </a:spcBef>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Biome</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Ecology</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group of ecosystems that have the same climate and dominant communities.</a:t>
            </a:r>
            <a:r>
              <a:rPr lang="en-US" sz="4800" dirty="0">
                <a:solidFill>
                  <a:srgbClr val="000000"/>
                </a:solidFill>
                <a:effectLst/>
                <a:latin typeface="Times New Roman" panose="02020603050405020304" pitchFamily="18" charset="0"/>
                <a:ea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biome is a group of similar ecosystems with the same general abiotic factors and primary producers. Biomes may be terrestrial or aquatic.</a:t>
            </a:r>
            <a:endParaRPr lang="en-US" sz="2000" dirty="0">
              <a:effectLst/>
              <a:latin typeface="Times New Roman" panose="02020603050405020304" pitchFamily="18" charset="0"/>
              <a:ea typeface="Times New Roman" panose="02020603050405020304" pitchFamily="18" charset="0"/>
            </a:endParaRPr>
          </a:p>
          <a:p>
            <a:pPr algn="just" fontAlgn="base">
              <a:lnSpc>
                <a:spcPct val="150000"/>
              </a:lnSpc>
            </a:pPr>
            <a:r>
              <a:rPr lang="en-US" sz="24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fontAlgn="base">
              <a:lnSpc>
                <a:spcPct val="150000"/>
              </a:lnSpc>
            </a:pPr>
            <a:r>
              <a:rPr lang="en-US" sz="2400" dirty="0">
                <a:solidFill>
                  <a:srgbClr val="000000"/>
                </a:solidFill>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algn="just" eaLnBrk="0" fontAlgn="base" hangingPunct="0">
              <a:lnSpc>
                <a:spcPct val="150000"/>
              </a:lnSpc>
              <a:spcBef>
                <a:spcPts val="575"/>
              </a:spcBef>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Biosphere</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consists of all organisms on Earth, or biosphere is the biological component of earth.</a:t>
            </a:r>
            <a:r>
              <a:rPr lang="en-US" sz="4000" dirty="0">
                <a:solidFill>
                  <a:srgbClr val="000000"/>
                </a:solidFill>
                <a:effectLst/>
                <a:latin typeface="Times New Roman" panose="02020603050405020304" pitchFamily="18" charset="0"/>
                <a:ea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biosphere is the global sum of all ecosystems; integrating all living beings and their relationships, including their interactions with the elements of the lithosphere, hydrosphere, and atmosphere.</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29968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1315</Words>
  <Application>Microsoft Office PowerPoint</Application>
  <PresentationFormat>Widescreen</PresentationFormat>
  <Paragraphs>67</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Comic Sans MS</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Vian Ali</cp:lastModifiedBy>
  <cp:revision>14</cp:revision>
  <dcterms:created xsi:type="dcterms:W3CDTF">2021-09-19T20:21:01Z</dcterms:created>
  <dcterms:modified xsi:type="dcterms:W3CDTF">2023-05-20T17:39:23Z</dcterms:modified>
</cp:coreProperties>
</file>