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7" r:id="rId5"/>
    <p:sldId id="260" r:id="rId6"/>
    <p:sldId id="261" r:id="rId7"/>
    <p:sldId id="262" r:id="rId8"/>
    <p:sldId id="263" r:id="rId9"/>
    <p:sldId id="264" r:id="rId10"/>
    <p:sldId id="266" r:id="rId11"/>
    <p:sldId id="268" r:id="rId12"/>
    <p:sldId id="265" r:id="rId13"/>
    <p:sldId id="26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F24E634-FAE6-4B9A-BD31-3D8F00539A2D}"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3543599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4E634-FAE6-4B9A-BD31-3D8F00539A2D}"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21164628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4E634-FAE6-4B9A-BD31-3D8F00539A2D}"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2044342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F24E634-FAE6-4B9A-BD31-3D8F00539A2D}"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330165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F24E634-FAE6-4B9A-BD31-3D8F00539A2D}"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2821394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F24E634-FAE6-4B9A-BD31-3D8F00539A2D}"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4017019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F24E634-FAE6-4B9A-BD31-3D8F00539A2D}"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687676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F24E634-FAE6-4B9A-BD31-3D8F00539A2D}"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30047820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4E634-FAE6-4B9A-BD31-3D8F00539A2D}"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2284581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24E634-FAE6-4B9A-BD31-3D8F00539A2D}"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233677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F24E634-FAE6-4B9A-BD31-3D8F00539A2D}"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EBD106-9DF8-406C-862F-702D723E9924}" type="slidenum">
              <a:rPr lang="en-US" smtClean="0"/>
              <a:t>‹#›</a:t>
            </a:fld>
            <a:endParaRPr lang="en-US"/>
          </a:p>
        </p:txBody>
      </p:sp>
    </p:spTree>
    <p:extLst>
      <p:ext uri="{BB962C8B-B14F-4D97-AF65-F5344CB8AC3E}">
        <p14:creationId xmlns:p14="http://schemas.microsoft.com/office/powerpoint/2010/main" val="1019866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4E634-FAE6-4B9A-BD31-3D8F00539A2D}"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EBD106-9DF8-406C-862F-702D723E9924}" type="slidenum">
              <a:rPr lang="en-US" smtClean="0"/>
              <a:t>‹#›</a:t>
            </a:fld>
            <a:endParaRPr lang="en-US"/>
          </a:p>
        </p:txBody>
      </p:sp>
    </p:spTree>
    <p:extLst>
      <p:ext uri="{BB962C8B-B14F-4D97-AF65-F5344CB8AC3E}">
        <p14:creationId xmlns:p14="http://schemas.microsoft.com/office/powerpoint/2010/main" val="181771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0"/>
            <a:ext cx="11623964" cy="8817799"/>
          </a:xfrm>
          <a:prstGeom prst="rect">
            <a:avLst/>
          </a:prstGeom>
        </p:spPr>
        <p:txBody>
          <a:bodyPr wrap="square">
            <a:spAutoFit/>
          </a:bodyPr>
          <a:lstStyle/>
          <a:p>
            <a:pPr algn="just">
              <a:lnSpc>
                <a:spcPct val="150000"/>
              </a:lnSpc>
            </a:pPr>
            <a:r>
              <a:rPr lang="en-US" sz="3200" b="1" dirty="0">
                <a:solidFill>
                  <a:srgbClr val="FF0000"/>
                </a:solidFill>
                <a:latin typeface="Times New Roman" panose="02020603050405020304" pitchFamily="18" charset="0"/>
                <a:ea typeface="Calibri" panose="020F0502020204030204" pitchFamily="34" charset="0"/>
                <a:cs typeface="Times New Roman" panose="02020603050405020304" pitchFamily="18" charset="0"/>
              </a:rPr>
              <a:t>Ecosystem</a:t>
            </a:r>
            <a:r>
              <a:rPr lang="en-US" sz="2400" b="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r>
              <a:rPr lang="en-US" sz="24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This is the community of living organisms along with non-living environment like air, water, soil</a:t>
            </a:r>
            <a:endParaRPr lang="en-US" sz="3200" b="1" dirty="0">
              <a:solidFill>
                <a:srgbClr val="000000"/>
              </a:solidFill>
              <a:latin typeface="Times New Roman" panose="02020603050405020304" pitchFamily="18" charset="0"/>
              <a:ea typeface="Calibri" panose="020F0502020204030204" pitchFamily="34" charset="0"/>
            </a:endParaRPr>
          </a:p>
          <a:p>
            <a:pPr>
              <a:lnSpc>
                <a:spcPct val="150000"/>
              </a:lnSpc>
            </a:pPr>
            <a:r>
              <a:rPr lang="en-US" sz="2800" b="1" dirty="0">
                <a:solidFill>
                  <a:srgbClr val="FF0000"/>
                </a:solidFill>
                <a:latin typeface="Times New Roman" panose="02020603050405020304" pitchFamily="18" charset="0"/>
                <a:ea typeface="Calibri" panose="020F0502020204030204" pitchFamily="34" charset="0"/>
              </a:rPr>
              <a:t>Types of ecosystem: </a:t>
            </a:r>
            <a:endParaRPr lang="en-US" dirty="0">
              <a:solidFill>
                <a:srgbClr val="FF0000"/>
              </a:solidFill>
              <a:latin typeface="Times New Roman" panose="02020603050405020304" pitchFamily="18" charset="0"/>
              <a:ea typeface="Calibri" panose="020F0502020204030204" pitchFamily="34" charset="0"/>
            </a:endParaRPr>
          </a:p>
          <a:p>
            <a:pPr algn="just">
              <a:lnSpc>
                <a:spcPct val="150000"/>
              </a:lnSpc>
            </a:pPr>
            <a:r>
              <a:rPr lang="en-US" sz="2400" dirty="0">
                <a:solidFill>
                  <a:srgbClr val="000000"/>
                </a:solidFill>
                <a:latin typeface="Times New Roman" panose="02020603050405020304" pitchFamily="18" charset="0"/>
                <a:ea typeface="Calibri" panose="020F0502020204030204" pitchFamily="34" charset="0"/>
              </a:rPr>
              <a:t>Ecosystem is an open system and material can exchange from one ecosystem to another ecosystem. For ex. Frog move from the pond to the land and vice-versa. The ecosystem can be classified based on size, nature and duration;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chemeClr val="accent1"/>
                </a:solidFill>
                <a:latin typeface="Times New Roman" panose="02020603050405020304" pitchFamily="18" charset="0"/>
                <a:ea typeface="Calibri" panose="020F0502020204030204" pitchFamily="34" charset="0"/>
              </a:rPr>
              <a:t>(1) Nature: </a:t>
            </a:r>
            <a:r>
              <a:rPr lang="en-US" sz="2400" dirty="0">
                <a:solidFill>
                  <a:srgbClr val="000000"/>
                </a:solidFill>
                <a:latin typeface="Times New Roman" panose="02020603050405020304" pitchFamily="18" charset="0"/>
                <a:ea typeface="Calibri" panose="020F0502020204030204" pitchFamily="34" charset="0"/>
              </a:rPr>
              <a:t>On the basis of nature, it can be natural or artificial.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Natural Ecosystem: </a:t>
            </a:r>
            <a:r>
              <a:rPr lang="en-US" sz="2400" dirty="0">
                <a:solidFill>
                  <a:srgbClr val="000000"/>
                </a:solidFill>
                <a:latin typeface="Times New Roman" panose="02020603050405020304" pitchFamily="18" charset="0"/>
                <a:ea typeface="Calibri" panose="020F0502020204030204" pitchFamily="34" charset="0"/>
              </a:rPr>
              <a:t>This ecosystem forms naturally without interference of human. Example include are terrestrial like, forest, grassland, desert or aquatic like pond, river, ocean, sea.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Artificial Ecosystem: </a:t>
            </a:r>
            <a:r>
              <a:rPr lang="en-US" sz="2400" dirty="0">
                <a:solidFill>
                  <a:srgbClr val="000000"/>
                </a:solidFill>
                <a:latin typeface="Times New Roman" panose="02020603050405020304" pitchFamily="18" charset="0"/>
                <a:ea typeface="Calibri" panose="020F0502020204030204" pitchFamily="34" charset="0"/>
              </a:rPr>
              <a:t>This ecosystem is developed and </a:t>
            </a:r>
            <a:r>
              <a:rPr lang="en-US" sz="2400" dirty="0" err="1">
                <a:solidFill>
                  <a:srgbClr val="000000"/>
                </a:solidFill>
                <a:latin typeface="Times New Roman" panose="02020603050405020304" pitchFamily="18" charset="0"/>
                <a:ea typeface="Calibri" panose="020F0502020204030204" pitchFamily="34" charset="0"/>
              </a:rPr>
              <a:t>mainted</a:t>
            </a:r>
            <a:r>
              <a:rPr lang="en-US" sz="2400" dirty="0">
                <a:solidFill>
                  <a:srgbClr val="000000"/>
                </a:solidFill>
                <a:latin typeface="Times New Roman" panose="02020603050405020304" pitchFamily="18" charset="0"/>
                <a:ea typeface="Calibri" panose="020F0502020204030204" pitchFamily="34" charset="0"/>
              </a:rPr>
              <a:t> by human. Example include are flowerbed, backyard, aquarium etc.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endParaRPr lang="en-US" dirty="0">
              <a:latin typeface="Calibri" panose="020F0502020204030204" pitchFamily="34" charset="0"/>
              <a:ea typeface="Calibri" panose="020F0502020204030204" pitchFamily="34" charset="0"/>
              <a:cs typeface="Arial" panose="020B0604020202020204" pitchFamily="34" charset="0"/>
            </a:endParaRPr>
          </a:p>
          <a:p>
            <a:pPr>
              <a:lnSpc>
                <a:spcPct val="150000"/>
              </a:lnSpc>
            </a:pPr>
            <a:r>
              <a:rPr lang="en-US" sz="2800" b="1" dirty="0">
                <a:solidFill>
                  <a:srgbClr val="000000"/>
                </a:solidFill>
                <a:latin typeface="Times New Roman" panose="02020603050405020304" pitchFamily="18" charset="0"/>
                <a:ea typeface="Calibri" panose="020F0502020204030204" pitchFamily="34" charset="0"/>
              </a:rPr>
              <a:t> </a:t>
            </a:r>
            <a:endParaRPr lang="en-US" sz="2000" dirty="0">
              <a:solidFill>
                <a:srgbClr val="000000"/>
              </a:solidFill>
              <a:latin typeface="Times New Roman" panose="02020603050405020304" pitchFamily="18" charset="0"/>
              <a:ea typeface="Calibri" panose="020F0502020204030204" pitchFamily="34" charset="0"/>
            </a:endParaRPr>
          </a:p>
          <a:p>
            <a:pPr>
              <a:lnSpc>
                <a:spcPct val="150000"/>
              </a:lnSpc>
            </a:pPr>
            <a:r>
              <a:rPr lang="en-US" sz="2800" b="1" dirty="0">
                <a:solidFill>
                  <a:srgbClr val="000000"/>
                </a:solidFill>
                <a:latin typeface="Times New Roman" panose="02020603050405020304" pitchFamily="18" charset="0"/>
                <a:ea typeface="Calibri" panose="020F0502020204030204" pitchFamily="34" charset="0"/>
              </a:rPr>
              <a:t> </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6365957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cosystem- Structure, Functions, Units and Types of Ecosystem">
            <a:extLst>
              <a:ext uri="{FF2B5EF4-FFF2-40B4-BE49-F238E27FC236}">
                <a16:creationId xmlns:a16="http://schemas.microsoft.com/office/drawing/2014/main" id="{4F393460-E85E-EB29-1691-C1560B1AC83A}"/>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703385" y="576775"/>
            <a:ext cx="10494498" cy="57114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75858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ow Ecosystem works">
            <a:extLst>
              <a:ext uri="{FF2B5EF4-FFF2-40B4-BE49-F238E27FC236}">
                <a16:creationId xmlns:a16="http://schemas.microsoft.com/office/drawing/2014/main" id="{70C67F95-D45A-B02D-876B-21526966613C}"/>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64233" y="211015"/>
            <a:ext cx="11085341" cy="60631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34625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6982" y="266596"/>
            <a:ext cx="12095018" cy="6740307"/>
          </a:xfrm>
          <a:prstGeom prst="rect">
            <a:avLst/>
          </a:prstGeom>
        </p:spPr>
        <p:txBody>
          <a:bodyPr wrap="square">
            <a:spAutoFit/>
          </a:bodyPr>
          <a:lstStyle/>
          <a:p>
            <a:pPr marL="342900" lvl="0" indent="-342900">
              <a:lnSpc>
                <a:spcPct val="150000"/>
              </a:lnSpc>
              <a:buFont typeface="+mj-lt"/>
              <a:buAutoNum type="arabicPeriod" startAt="2"/>
            </a:pPr>
            <a:r>
              <a:rPr lang="en-US" sz="2400" b="1" dirty="0">
                <a:solidFill>
                  <a:schemeClr val="accent2"/>
                </a:solidFill>
                <a:latin typeface="Times New Roman" panose="02020603050405020304" pitchFamily="18" charset="0"/>
                <a:ea typeface="Calibri" panose="020F0502020204030204" pitchFamily="34" charset="0"/>
              </a:rPr>
              <a:t>Abiotic components: </a:t>
            </a:r>
            <a:endParaRPr lang="en-US" sz="2000" dirty="0">
              <a:solidFill>
                <a:schemeClr val="accent2"/>
              </a:solidFill>
              <a:latin typeface="Times New Roman" panose="02020603050405020304" pitchFamily="18" charset="0"/>
              <a:ea typeface="Calibri" panose="020F0502020204030204" pitchFamily="34" charset="0"/>
            </a:endParaRPr>
          </a:p>
          <a:p>
            <a:pPr algn="just">
              <a:lnSpc>
                <a:spcPct val="150000"/>
              </a:lnSpc>
            </a:pPr>
            <a:r>
              <a:rPr lang="en-US" sz="2400" dirty="0">
                <a:solidFill>
                  <a:srgbClr val="000000"/>
                </a:solidFill>
                <a:latin typeface="Times New Roman" panose="02020603050405020304" pitchFamily="18" charset="0"/>
                <a:ea typeface="Calibri" panose="020F0502020204030204" pitchFamily="34" charset="0"/>
              </a:rPr>
              <a:t>These factors include the non-living physiochemical factors of the environment. Abiotic factors are as follows: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a:t>
            </a:r>
            <a:r>
              <a:rPr lang="en-US" sz="2400" b="1" dirty="0" err="1">
                <a:solidFill>
                  <a:srgbClr val="000000"/>
                </a:solidFill>
                <a:latin typeface="Times New Roman" panose="02020603050405020304" pitchFamily="18" charset="0"/>
                <a:ea typeface="Calibri" panose="020F0502020204030204" pitchFamily="34" charset="0"/>
              </a:rPr>
              <a:t>i</a:t>
            </a:r>
            <a:r>
              <a:rPr lang="en-US" sz="2400" b="1" dirty="0">
                <a:solidFill>
                  <a:srgbClr val="000000"/>
                </a:solidFill>
                <a:latin typeface="Times New Roman" panose="02020603050405020304" pitchFamily="18" charset="0"/>
                <a:ea typeface="Calibri" panose="020F0502020204030204" pitchFamily="34" charset="0"/>
              </a:rPr>
              <a:t>) Inorganic substances: </a:t>
            </a:r>
            <a:r>
              <a:rPr lang="en-US" sz="2400" dirty="0">
                <a:solidFill>
                  <a:srgbClr val="000000"/>
                </a:solidFill>
                <a:latin typeface="Times New Roman" panose="02020603050405020304" pitchFamily="18" charset="0"/>
                <a:ea typeface="Calibri" panose="020F0502020204030204" pitchFamily="34" charset="0"/>
              </a:rPr>
              <a:t>Inorganic substances like carbon, nitrogen, oxygen, water, carbon di-oxide, calcium, phosphorus and their inorganic compounds. These are available as free form or dissolved in water and may be adsorbed on the soil particles.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(ii) Organic compounds: </a:t>
            </a:r>
            <a:r>
              <a:rPr lang="en-US" sz="2400" dirty="0">
                <a:solidFill>
                  <a:srgbClr val="000000"/>
                </a:solidFill>
                <a:latin typeface="Times New Roman" panose="02020603050405020304" pitchFamily="18" charset="0"/>
                <a:ea typeface="Calibri" panose="020F0502020204030204" pitchFamily="34" charset="0"/>
              </a:rPr>
              <a:t>These are carbohydrates, proteins, lipids, </a:t>
            </a:r>
            <a:r>
              <a:rPr lang="en-US" sz="2400" dirty="0" err="1">
                <a:solidFill>
                  <a:srgbClr val="000000"/>
                </a:solidFill>
                <a:latin typeface="Times New Roman" panose="02020603050405020304" pitchFamily="18" charset="0"/>
                <a:ea typeface="Calibri" panose="020F0502020204030204" pitchFamily="34" charset="0"/>
              </a:rPr>
              <a:t>nuceltic</a:t>
            </a:r>
            <a:r>
              <a:rPr lang="en-US" sz="2400" dirty="0">
                <a:solidFill>
                  <a:srgbClr val="000000"/>
                </a:solidFill>
                <a:latin typeface="Times New Roman" panose="02020603050405020304" pitchFamily="18" charset="0"/>
                <a:ea typeface="Calibri" panose="020F0502020204030204" pitchFamily="34" charset="0"/>
              </a:rPr>
              <a:t> acids etc. This material is present in dead organic matter. These are broken into the simple compounds by decomposers in ecosystem for recycling of matter.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(iii) Climatic factors: </a:t>
            </a:r>
            <a:r>
              <a:rPr lang="en-US" sz="2400" dirty="0">
                <a:solidFill>
                  <a:srgbClr val="000000"/>
                </a:solidFill>
                <a:latin typeface="Times New Roman" panose="02020603050405020304" pitchFamily="18" charset="0"/>
                <a:ea typeface="Calibri" panose="020F0502020204030204" pitchFamily="34" charset="0"/>
              </a:rPr>
              <a:t>These are factors present in the environment such as temperature, humidity, light, wind, rainfall an atmospheric gaseous etc. </a:t>
            </a:r>
            <a:endParaRPr lang="en-US" sz="2000" dirty="0">
              <a:solidFill>
                <a:srgbClr val="000000"/>
              </a:solidFill>
              <a:latin typeface="Times New Roman" panose="02020603050405020304" pitchFamily="18" charset="0"/>
              <a:ea typeface="Calibri" panose="020F0502020204030204" pitchFamily="34" charset="0"/>
            </a:endParaRPr>
          </a:p>
          <a:p>
            <a:pPr>
              <a:lnSpc>
                <a:spcPct val="150000"/>
              </a:lnSpc>
            </a:pPr>
            <a:r>
              <a:rPr lang="en-US" sz="2400" b="1" dirty="0">
                <a:solidFill>
                  <a:srgbClr val="000000"/>
                </a:solidFill>
                <a:latin typeface="Times New Roman" panose="02020603050405020304" pitchFamily="18" charset="0"/>
                <a:ea typeface="Calibri" panose="020F0502020204030204" pitchFamily="34" charset="0"/>
              </a:rPr>
              <a:t> </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1498655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nvironment: biotic and abiotic factors&#10;">
            <a:extLst>
              <a:ext uri="{FF2B5EF4-FFF2-40B4-BE49-F238E27FC236}">
                <a16:creationId xmlns:a16="http://schemas.microsoft.com/office/drawing/2014/main" id="{F0128677-56FE-4EAC-440B-8A3C1AA4A7F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78303" y="140677"/>
            <a:ext cx="10635174" cy="67173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0763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207818"/>
            <a:ext cx="11582400" cy="6186309"/>
          </a:xfrm>
          <a:prstGeom prst="rect">
            <a:avLst/>
          </a:prstGeom>
        </p:spPr>
        <p:txBody>
          <a:bodyPr wrap="square">
            <a:spAutoFit/>
          </a:bodyPr>
          <a:lstStyle/>
          <a:p>
            <a:pPr algn="just">
              <a:lnSpc>
                <a:spcPct val="150000"/>
              </a:lnSpc>
            </a:pPr>
            <a:r>
              <a:rPr lang="en-US" sz="2400" b="1" dirty="0">
                <a:solidFill>
                  <a:schemeClr val="accent1"/>
                </a:solidFill>
                <a:latin typeface="Times New Roman" panose="02020603050405020304" pitchFamily="18" charset="0"/>
                <a:ea typeface="Calibri" panose="020F0502020204030204" pitchFamily="34" charset="0"/>
              </a:rPr>
              <a:t>(2) Duration</a:t>
            </a:r>
            <a:r>
              <a:rPr lang="en-US" sz="2400" b="1" dirty="0">
                <a:solidFill>
                  <a:srgbClr val="000000"/>
                </a:solidFill>
                <a:latin typeface="Times New Roman" panose="02020603050405020304" pitchFamily="18" charset="0"/>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On the basis of duration, ecosystem can be classified as temporary or permanent.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Temporary ecosystem: </a:t>
            </a:r>
            <a:r>
              <a:rPr lang="en-US" sz="2400" dirty="0">
                <a:solidFill>
                  <a:srgbClr val="000000"/>
                </a:solidFill>
                <a:latin typeface="Times New Roman" panose="02020603050405020304" pitchFamily="18" charset="0"/>
                <a:ea typeface="Calibri" panose="020F0502020204030204" pitchFamily="34" charset="0"/>
              </a:rPr>
              <a:t>it is short lived and man made or natural. Example include rain fed pond.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Permanent ecosystem: </a:t>
            </a:r>
            <a:r>
              <a:rPr lang="en-US" sz="2400" dirty="0">
                <a:solidFill>
                  <a:srgbClr val="000000"/>
                </a:solidFill>
                <a:latin typeface="Times New Roman" panose="02020603050405020304" pitchFamily="18" charset="0"/>
                <a:ea typeface="Calibri" panose="020F0502020204030204" pitchFamily="34" charset="0"/>
              </a:rPr>
              <a:t>it is long lived and self supported natural ecosystem for very long period. Example includes forest, river etc.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chemeClr val="accent1"/>
                </a:solidFill>
                <a:latin typeface="Times New Roman" panose="02020603050405020304" pitchFamily="18" charset="0"/>
                <a:ea typeface="Calibri" panose="020F0502020204030204" pitchFamily="34" charset="0"/>
              </a:rPr>
              <a:t>(3) Size</a:t>
            </a:r>
            <a:r>
              <a:rPr lang="en-US" sz="2400" b="1" dirty="0">
                <a:solidFill>
                  <a:srgbClr val="000000"/>
                </a:solidFill>
                <a:latin typeface="Times New Roman" panose="02020603050405020304" pitchFamily="18" charset="0"/>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Ecosystem is classified as small or large ecosystem.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rgbClr val="000000"/>
                </a:solidFill>
                <a:latin typeface="Times New Roman" panose="02020603050405020304" pitchFamily="18" charset="0"/>
                <a:ea typeface="Calibri" panose="020F0502020204030204" pitchFamily="34" charset="0"/>
              </a:rPr>
              <a:t>Small: </a:t>
            </a:r>
            <a:r>
              <a:rPr lang="en-US" sz="2400" dirty="0">
                <a:solidFill>
                  <a:srgbClr val="000000"/>
                </a:solidFill>
                <a:latin typeface="Times New Roman" panose="02020603050405020304" pitchFamily="18" charset="0"/>
                <a:ea typeface="Calibri" panose="020F0502020204030204" pitchFamily="34" charset="0"/>
              </a:rPr>
              <a:t>it is small and also known as </a:t>
            </a:r>
            <a:r>
              <a:rPr lang="en-US" sz="2400" dirty="0" err="1">
                <a:solidFill>
                  <a:srgbClr val="000000"/>
                </a:solidFill>
                <a:latin typeface="Times New Roman" panose="02020603050405020304" pitchFamily="18" charset="0"/>
                <a:ea typeface="Calibri" panose="020F0502020204030204" pitchFamily="34" charset="0"/>
              </a:rPr>
              <a:t>microecosystm</a:t>
            </a:r>
            <a:r>
              <a:rPr lang="en-US" sz="2400" dirty="0">
                <a:solidFill>
                  <a:srgbClr val="000000"/>
                </a:solidFill>
                <a:latin typeface="Times New Roman" panose="02020603050405020304" pitchFamily="18" charset="0"/>
                <a:ea typeface="Calibri" panose="020F0502020204030204" pitchFamily="34" charset="0"/>
              </a:rPr>
              <a:t>, it can be temporary or permanent for ex. Pond, flowerpot etc.</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spcAft>
                <a:spcPts val="800"/>
              </a:spcAft>
            </a:pPr>
            <a:r>
              <a:rPr lang="en-US" sz="2400" b="1" dirty="0">
                <a:latin typeface="Times New Roman" panose="02020603050405020304" pitchFamily="18" charset="0"/>
                <a:ea typeface="Calibri" panose="020F0502020204030204" pitchFamily="34" charset="0"/>
                <a:cs typeface="Arial" panose="020B0604020202020204" pitchFamily="34" charset="0"/>
              </a:rPr>
              <a:t>Large: </a:t>
            </a:r>
            <a:r>
              <a:rPr lang="en-US" sz="2400" dirty="0">
                <a:latin typeface="Times New Roman" panose="02020603050405020304" pitchFamily="18" charset="0"/>
                <a:ea typeface="Calibri" panose="020F0502020204030204" pitchFamily="34" charset="0"/>
                <a:cs typeface="Arial" panose="020B0604020202020204" pitchFamily="34" charset="0"/>
              </a:rPr>
              <a:t>it is large in size and also known as </a:t>
            </a:r>
            <a:r>
              <a:rPr lang="en-US" sz="2400" dirty="0" err="1">
                <a:latin typeface="Times New Roman" panose="02020603050405020304" pitchFamily="18" charset="0"/>
                <a:ea typeface="Calibri" panose="020F0502020204030204" pitchFamily="34" charset="0"/>
                <a:cs typeface="Arial" panose="020B0604020202020204" pitchFamily="34" charset="0"/>
              </a:rPr>
              <a:t>macroecosystem</a:t>
            </a:r>
            <a:r>
              <a:rPr lang="en-US" sz="2400" dirty="0">
                <a:latin typeface="Times New Roman" panose="02020603050405020304" pitchFamily="18" charset="0"/>
                <a:ea typeface="Calibri" panose="020F0502020204030204" pitchFamily="34" charset="0"/>
                <a:cs typeface="Arial" panose="020B0604020202020204" pitchFamily="34" charset="0"/>
              </a:rPr>
              <a:t>. It is always permanent and mostly natural. For ex. Ocean, river, forest and desert.</a:t>
            </a:r>
            <a:endParaRPr lang="en-US" sz="2400" dirty="0"/>
          </a:p>
        </p:txBody>
      </p:sp>
    </p:spTree>
    <p:extLst>
      <p:ext uri="{BB962C8B-B14F-4D97-AF65-F5344CB8AC3E}">
        <p14:creationId xmlns:p14="http://schemas.microsoft.com/office/powerpoint/2010/main" val="32417907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30159469"/>
              </p:ext>
            </p:extLst>
          </p:nvPr>
        </p:nvGraphicFramePr>
        <p:xfrm>
          <a:off x="180109" y="1468581"/>
          <a:ext cx="11748655" cy="4918364"/>
        </p:xfrm>
        <a:graphic>
          <a:graphicData uri="http://schemas.openxmlformats.org/drawingml/2006/table">
            <a:tbl>
              <a:tblPr firstRow="1" firstCol="1" bandRow="1">
                <a:tableStyleId>{5C22544A-7EE6-4342-B048-85BDC9FD1C3A}</a:tableStyleId>
              </a:tblPr>
              <a:tblGrid>
                <a:gridCol w="5355920">
                  <a:extLst>
                    <a:ext uri="{9D8B030D-6E8A-4147-A177-3AD203B41FA5}">
                      <a16:colId xmlns:a16="http://schemas.microsoft.com/office/drawing/2014/main" val="2055504604"/>
                    </a:ext>
                  </a:extLst>
                </a:gridCol>
                <a:gridCol w="6392735">
                  <a:extLst>
                    <a:ext uri="{9D8B030D-6E8A-4147-A177-3AD203B41FA5}">
                      <a16:colId xmlns:a16="http://schemas.microsoft.com/office/drawing/2014/main" val="1699321298"/>
                    </a:ext>
                  </a:extLst>
                </a:gridCol>
              </a:tblGrid>
              <a:tr h="571986">
                <a:tc>
                  <a:txBody>
                    <a:bodyPr/>
                    <a:lstStyle/>
                    <a:p>
                      <a:pPr marL="0" marR="0" algn="ctr">
                        <a:lnSpc>
                          <a:spcPct val="150000"/>
                        </a:lnSpc>
                        <a:spcBef>
                          <a:spcPts val="0"/>
                        </a:spcBef>
                        <a:spcAft>
                          <a:spcPts val="0"/>
                        </a:spcAft>
                      </a:pPr>
                      <a:r>
                        <a:rPr lang="en-US" sz="2800">
                          <a:effectLst/>
                        </a:rPr>
                        <a:t>Main Components</a:t>
                      </a:r>
                      <a:endParaRPr lang="en-US" sz="24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0" marR="0" algn="ctr">
                        <a:lnSpc>
                          <a:spcPct val="150000"/>
                        </a:lnSpc>
                        <a:spcBef>
                          <a:spcPts val="0"/>
                        </a:spcBef>
                        <a:spcAft>
                          <a:spcPts val="0"/>
                        </a:spcAft>
                      </a:pPr>
                      <a:r>
                        <a:rPr lang="en-US" sz="2800">
                          <a:effectLst/>
                        </a:rPr>
                        <a:t>Parts of Main Components</a:t>
                      </a:r>
                      <a:endParaRPr lang="en-US" sz="24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2508616294"/>
                  </a:ext>
                </a:extLst>
              </a:tr>
              <a:tr h="2493430">
                <a:tc>
                  <a:txBody>
                    <a:bodyPr/>
                    <a:lstStyle/>
                    <a:p>
                      <a:pPr marL="342900" marR="0" lvl="0" indent="-342900" rtl="0">
                        <a:lnSpc>
                          <a:spcPct val="150000"/>
                        </a:lnSpc>
                        <a:spcBef>
                          <a:spcPts val="0"/>
                        </a:spcBef>
                        <a:spcAft>
                          <a:spcPts val="0"/>
                        </a:spcAft>
                        <a:buFont typeface="+mj-lt"/>
                        <a:buAutoNum type="arabicPeriod"/>
                      </a:pPr>
                      <a:r>
                        <a:rPr lang="en-US" sz="2800" dirty="0">
                          <a:effectLst/>
                        </a:rPr>
                        <a:t>Biotic components</a:t>
                      </a: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algn="just" rtl="0">
                        <a:lnSpc>
                          <a:spcPct val="150000"/>
                        </a:lnSpc>
                        <a:spcBef>
                          <a:spcPts val="0"/>
                        </a:spcBef>
                        <a:spcAft>
                          <a:spcPts val="0"/>
                        </a:spcAft>
                        <a:buFont typeface="+mj-lt"/>
                        <a:buAutoNum type="alphaLcPeriod"/>
                      </a:pPr>
                      <a:r>
                        <a:rPr lang="en-US" sz="2800" dirty="0">
                          <a:effectLst/>
                        </a:rPr>
                        <a:t>Autotrophic components (producer)</a:t>
                      </a:r>
                      <a:endParaRPr lang="en-US" sz="2400" dirty="0">
                        <a:effectLst/>
                      </a:endParaRPr>
                    </a:p>
                    <a:p>
                      <a:pPr marL="342900" marR="0" lvl="0" indent="-342900">
                        <a:lnSpc>
                          <a:spcPct val="150000"/>
                        </a:lnSpc>
                        <a:spcBef>
                          <a:spcPts val="0"/>
                        </a:spcBef>
                        <a:spcAft>
                          <a:spcPts val="0"/>
                        </a:spcAft>
                        <a:buFont typeface="+mj-lt"/>
                        <a:buAutoNum type="alphaLcPeriod"/>
                      </a:pPr>
                      <a:r>
                        <a:rPr lang="en-US" sz="2800" dirty="0">
                          <a:effectLst/>
                        </a:rPr>
                        <a:t>Heterotrophic components (consumer)</a:t>
                      </a:r>
                      <a:endParaRPr lang="en-US" sz="2400" dirty="0">
                        <a:effectLst/>
                      </a:endParaRPr>
                    </a:p>
                    <a:p>
                      <a:pPr marL="342900" marR="0" lvl="0" indent="-342900">
                        <a:lnSpc>
                          <a:spcPct val="150000"/>
                        </a:lnSpc>
                        <a:spcBef>
                          <a:spcPts val="0"/>
                        </a:spcBef>
                        <a:spcAft>
                          <a:spcPts val="0"/>
                        </a:spcAft>
                        <a:buFont typeface="+mj-lt"/>
                        <a:buAutoNum type="arabicPeriod"/>
                      </a:pPr>
                      <a:r>
                        <a:rPr lang="en-US" sz="2800" dirty="0" err="1">
                          <a:effectLst/>
                        </a:rPr>
                        <a:t>Macroconsumer</a:t>
                      </a:r>
                      <a:r>
                        <a:rPr lang="en-US" sz="2800" dirty="0">
                          <a:effectLst/>
                        </a:rPr>
                        <a:t> (</a:t>
                      </a:r>
                      <a:r>
                        <a:rPr lang="en-US" sz="2800" dirty="0" err="1">
                          <a:effectLst/>
                        </a:rPr>
                        <a:t>phagotrophs</a:t>
                      </a:r>
                      <a:r>
                        <a:rPr lang="en-US" sz="2800" dirty="0">
                          <a:effectLst/>
                        </a:rPr>
                        <a:t>)</a:t>
                      </a:r>
                      <a:endParaRPr lang="en-US" sz="2400" dirty="0">
                        <a:effectLst/>
                      </a:endParaRPr>
                    </a:p>
                    <a:p>
                      <a:pPr marL="342900" marR="0" lvl="0" indent="-342900">
                        <a:lnSpc>
                          <a:spcPct val="150000"/>
                        </a:lnSpc>
                        <a:spcBef>
                          <a:spcPts val="0"/>
                        </a:spcBef>
                        <a:spcAft>
                          <a:spcPts val="0"/>
                        </a:spcAft>
                        <a:buFont typeface="+mj-lt"/>
                        <a:buAutoNum type="arabicPeriod"/>
                      </a:pPr>
                      <a:r>
                        <a:rPr lang="en-US" sz="2800" dirty="0" err="1">
                          <a:effectLst/>
                        </a:rPr>
                        <a:t>Micrconsumer</a:t>
                      </a:r>
                      <a:r>
                        <a:rPr lang="en-US" sz="2800" dirty="0">
                          <a:effectLst/>
                        </a:rPr>
                        <a:t> (saprotrophs)</a:t>
                      </a: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3738716354"/>
                  </a:ext>
                </a:extLst>
              </a:tr>
              <a:tr h="1852948">
                <a:tc>
                  <a:txBody>
                    <a:bodyPr/>
                    <a:lstStyle/>
                    <a:p>
                      <a:pPr marL="342900" marR="0" lvl="0" indent="-342900" rtl="0">
                        <a:lnSpc>
                          <a:spcPct val="150000"/>
                        </a:lnSpc>
                        <a:spcBef>
                          <a:spcPts val="0"/>
                        </a:spcBef>
                        <a:spcAft>
                          <a:spcPts val="0"/>
                        </a:spcAft>
                        <a:buFont typeface="+mj-lt"/>
                        <a:buAutoNum type="alphaLcPeriod"/>
                      </a:pPr>
                      <a:r>
                        <a:rPr lang="en-US" sz="2800">
                          <a:effectLst/>
                        </a:rPr>
                        <a:t>Abiotic components </a:t>
                      </a:r>
                      <a:endParaRPr lang="en-US" sz="240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tc>
                  <a:txBody>
                    <a:bodyPr/>
                    <a:lstStyle/>
                    <a:p>
                      <a:pPr marL="342900" marR="0" lvl="0" indent="-342900" rtl="0">
                        <a:lnSpc>
                          <a:spcPct val="150000"/>
                        </a:lnSpc>
                        <a:spcBef>
                          <a:spcPts val="0"/>
                        </a:spcBef>
                        <a:spcAft>
                          <a:spcPts val="0"/>
                        </a:spcAft>
                        <a:buFont typeface="+mj-lt"/>
                        <a:buAutoNum type="alphaLcPeriod"/>
                      </a:pPr>
                      <a:r>
                        <a:rPr lang="en-US" sz="2800" dirty="0">
                          <a:effectLst/>
                        </a:rPr>
                        <a:t>Inorganic substances </a:t>
                      </a:r>
                      <a:endParaRPr lang="en-US" sz="2400" dirty="0">
                        <a:effectLst/>
                      </a:endParaRPr>
                    </a:p>
                    <a:p>
                      <a:pPr marL="342900" marR="0" lvl="0" indent="-342900">
                        <a:lnSpc>
                          <a:spcPct val="150000"/>
                        </a:lnSpc>
                        <a:spcBef>
                          <a:spcPts val="0"/>
                        </a:spcBef>
                        <a:spcAft>
                          <a:spcPts val="0"/>
                        </a:spcAft>
                        <a:buFont typeface="+mj-lt"/>
                        <a:buAutoNum type="alphaLcPeriod"/>
                      </a:pPr>
                      <a:r>
                        <a:rPr lang="en-US" sz="2800" dirty="0">
                          <a:effectLst/>
                        </a:rPr>
                        <a:t>Organic substances </a:t>
                      </a:r>
                      <a:endParaRPr lang="en-US" sz="2400" dirty="0">
                        <a:effectLst/>
                      </a:endParaRPr>
                    </a:p>
                    <a:p>
                      <a:pPr marL="342900" marR="0" lvl="0" indent="-342900">
                        <a:lnSpc>
                          <a:spcPct val="150000"/>
                        </a:lnSpc>
                        <a:spcBef>
                          <a:spcPts val="0"/>
                        </a:spcBef>
                        <a:spcAft>
                          <a:spcPts val="0"/>
                        </a:spcAft>
                        <a:buFont typeface="+mj-lt"/>
                        <a:buAutoNum type="alphaLcPeriod"/>
                      </a:pPr>
                      <a:r>
                        <a:rPr lang="en-US" sz="2800" dirty="0">
                          <a:effectLst/>
                        </a:rPr>
                        <a:t>Climate </a:t>
                      </a:r>
                      <a:endPar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142899288"/>
                  </a:ext>
                </a:extLst>
              </a:tr>
            </a:tbl>
          </a:graphicData>
        </a:graphic>
      </p:graphicFrame>
      <p:sp>
        <p:nvSpPr>
          <p:cNvPr id="3" name="Rectangle 1"/>
          <p:cNvSpPr>
            <a:spLocks noChangeArrowheads="1"/>
          </p:cNvSpPr>
          <p:nvPr/>
        </p:nvSpPr>
        <p:spPr bwMode="auto">
          <a:xfrm>
            <a:off x="180109" y="268252"/>
            <a:ext cx="10440307"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1" i="0" u="none" strike="noStrike" cap="none" normalizeH="0" baseline="0" dirty="0">
                <a:ln>
                  <a:noFill/>
                </a:ln>
                <a:solidFill>
                  <a:schemeClr val="accent2"/>
                </a:solidFill>
                <a:effectLst/>
                <a:latin typeface="Times New Roman" panose="02020603050405020304" pitchFamily="18" charset="0"/>
                <a:ea typeface="Calibri" panose="020F0502020204030204" pitchFamily="34" charset="0"/>
                <a:cs typeface="Times New Roman" panose="02020603050405020304" pitchFamily="18" charset="0"/>
              </a:rPr>
              <a:t>Structure of ecosystem:</a:t>
            </a:r>
            <a:endParaRPr kumimoji="0" lang="en-US" altLang="en-US" sz="1600" b="0" i="0" u="none" strike="noStrike" cap="none" normalizeH="0" baseline="0" dirty="0">
              <a:ln>
                <a:noFill/>
              </a:ln>
              <a:solidFill>
                <a:schemeClr val="accent2"/>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An ecosystem consists of both abiotic and biotic components, which are listed in table below:</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28691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Ecosystem - Definition and Examples - Biology Online Dictionary">
            <a:extLst>
              <a:ext uri="{FF2B5EF4-FFF2-40B4-BE49-F238E27FC236}">
                <a16:creationId xmlns:a16="http://schemas.microsoft.com/office/drawing/2014/main" id="{37EB0920-FA90-A8EA-9C19-73E78CA6EA46}"/>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20505" y="211015"/>
            <a:ext cx="10972799" cy="6414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0421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0"/>
            <a:ext cx="11970327" cy="7109639"/>
          </a:xfrm>
          <a:prstGeom prst="rect">
            <a:avLst/>
          </a:prstGeom>
        </p:spPr>
        <p:txBody>
          <a:bodyPr wrap="square">
            <a:spAutoFit/>
          </a:bodyPr>
          <a:lstStyle/>
          <a:p>
            <a:pPr>
              <a:lnSpc>
                <a:spcPct val="150000"/>
              </a:lnSpc>
            </a:pPr>
            <a:r>
              <a:rPr lang="en-US" sz="2800" b="1" dirty="0">
                <a:solidFill>
                  <a:srgbClr val="000000"/>
                </a:solidFill>
                <a:latin typeface="Times New Roman" panose="02020603050405020304" pitchFamily="18" charset="0"/>
                <a:ea typeface="Calibri" panose="020F0502020204030204" pitchFamily="34" charset="0"/>
              </a:rPr>
              <a:t> </a:t>
            </a: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lnSpc>
                <a:spcPct val="150000"/>
              </a:lnSpc>
              <a:spcBef>
                <a:spcPts val="0"/>
              </a:spcBef>
              <a:spcAft>
                <a:spcPts val="0"/>
              </a:spcAft>
              <a:buFont typeface="+mj-lt"/>
              <a:buAutoNum type="arabicPeriod"/>
            </a:pPr>
            <a:r>
              <a:rPr lang="en-US" sz="2800" b="1" dirty="0">
                <a:solidFill>
                  <a:schemeClr val="accent2"/>
                </a:solidFill>
                <a:latin typeface="Times New Roman" panose="02020603050405020304" pitchFamily="18" charset="0"/>
                <a:ea typeface="Calibri" panose="020F0502020204030204" pitchFamily="34" charset="0"/>
              </a:rPr>
              <a:t>Biotic Components:</a:t>
            </a:r>
            <a:endParaRPr lang="en-US" sz="2400" dirty="0">
              <a:solidFill>
                <a:schemeClr val="accent2"/>
              </a:solidFill>
              <a:latin typeface="Times New Roman" panose="02020603050405020304" pitchFamily="18" charset="0"/>
              <a:ea typeface="Calibri" panose="020F0502020204030204" pitchFamily="34" charset="0"/>
            </a:endParaRPr>
          </a:p>
          <a:p>
            <a:pPr algn="just">
              <a:lnSpc>
                <a:spcPct val="150000"/>
              </a:lnSpc>
            </a:pPr>
            <a:r>
              <a:rPr lang="en-US" sz="2800" b="1"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The living organisms present in an ecosystem form the biotic component:</a:t>
            </a:r>
          </a:p>
          <a:p>
            <a:pPr algn="just">
              <a:lnSpc>
                <a:spcPct val="150000"/>
              </a:lnSpc>
            </a:pPr>
            <a:endParaRPr lang="en-US" sz="2400" dirty="0">
              <a:solidFill>
                <a:srgbClr val="000000"/>
              </a:solidFill>
              <a:latin typeface="Times New Roman" panose="02020603050405020304" pitchFamily="18" charset="0"/>
              <a:ea typeface="Calibri" panose="020F0502020204030204" pitchFamily="34" charset="0"/>
            </a:endParaRPr>
          </a:p>
          <a:p>
            <a:pPr marL="342900" marR="0" lvl="0" indent="-342900" algn="just">
              <a:lnSpc>
                <a:spcPct val="150000"/>
              </a:lnSpc>
              <a:spcBef>
                <a:spcPts val="0"/>
              </a:spcBef>
              <a:spcAft>
                <a:spcPts val="0"/>
              </a:spcAft>
              <a:buFont typeface="+mj-lt"/>
              <a:buAutoNum type="alphaUcPeriod"/>
            </a:pPr>
            <a:r>
              <a:rPr lang="en-US" sz="2800" b="1" dirty="0">
                <a:solidFill>
                  <a:srgbClr val="000000"/>
                </a:solidFill>
                <a:latin typeface="Times New Roman" panose="02020603050405020304" pitchFamily="18" charset="0"/>
                <a:ea typeface="Calibri" panose="020F0502020204030204" pitchFamily="34" charset="0"/>
              </a:rPr>
              <a:t>Autotrophic Components</a:t>
            </a:r>
            <a:endParaRPr lang="en-US" sz="24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800" dirty="0">
                <a:solidFill>
                  <a:srgbClr val="000000"/>
                </a:solidFill>
                <a:latin typeface="Times New Roman" panose="02020603050405020304" pitchFamily="18" charset="0"/>
                <a:ea typeface="Calibri" panose="020F0502020204030204" pitchFamily="34" charset="0"/>
              </a:rPr>
              <a:t> The term of autotrophic mean (self-nourishing). An autotrophic component is able to fix light energy and manufacture food from simple inorganic substances. This component mainly consists of green plants, blue green algae, </a:t>
            </a:r>
            <a:r>
              <a:rPr lang="en-US" sz="2800" b="1" dirty="0">
                <a:solidFill>
                  <a:srgbClr val="000000"/>
                </a:solidFill>
                <a:latin typeface="Times New Roman" panose="02020603050405020304" pitchFamily="18" charset="0"/>
                <a:ea typeface="Calibri" panose="020F0502020204030204" pitchFamily="34" charset="0"/>
              </a:rPr>
              <a:t>photosynthetic</a:t>
            </a:r>
            <a:r>
              <a:rPr lang="en-US" sz="2800" dirty="0">
                <a:solidFill>
                  <a:srgbClr val="000000"/>
                </a:solidFill>
                <a:latin typeface="Times New Roman" panose="02020603050405020304" pitchFamily="18" charset="0"/>
                <a:ea typeface="Calibri" panose="020F0502020204030204" pitchFamily="34" charset="0"/>
              </a:rPr>
              <a:t> bacteria and </a:t>
            </a:r>
            <a:r>
              <a:rPr lang="en-US" sz="2800" b="1" dirty="0">
                <a:solidFill>
                  <a:srgbClr val="000000"/>
                </a:solidFill>
                <a:latin typeface="Times New Roman" panose="02020603050405020304" pitchFamily="18" charset="0"/>
                <a:ea typeface="Calibri" panose="020F0502020204030204" pitchFamily="34" charset="0"/>
              </a:rPr>
              <a:t>chemosynthetic</a:t>
            </a:r>
            <a:r>
              <a:rPr lang="en-US" sz="2800" dirty="0">
                <a:solidFill>
                  <a:srgbClr val="000000"/>
                </a:solidFill>
                <a:latin typeface="Times New Roman" panose="02020603050405020304" pitchFamily="18" charset="0"/>
                <a:ea typeface="Calibri" panose="020F0502020204030204" pitchFamily="34" charset="0"/>
              </a:rPr>
              <a:t> microbe’s member of autotrophic are known </a:t>
            </a:r>
            <a:r>
              <a:rPr lang="en-US" sz="2800" dirty="0">
                <a:solidFill>
                  <a:schemeClr val="accent1"/>
                </a:solidFill>
                <a:latin typeface="Times New Roman" panose="02020603050405020304" pitchFamily="18" charset="0"/>
                <a:ea typeface="Calibri" panose="020F0502020204030204" pitchFamily="34" charset="0"/>
              </a:rPr>
              <a:t>(</a:t>
            </a:r>
            <a:r>
              <a:rPr lang="en-US" sz="2800" b="1" dirty="0">
                <a:solidFill>
                  <a:schemeClr val="accent1"/>
                </a:solidFill>
                <a:latin typeface="Times New Roman" panose="02020603050405020304" pitchFamily="18" charset="0"/>
                <a:ea typeface="Calibri" panose="020F0502020204030204" pitchFamily="34" charset="0"/>
              </a:rPr>
              <a:t>producer</a:t>
            </a:r>
            <a:r>
              <a:rPr lang="en-US" sz="2800" dirty="0">
                <a:solidFill>
                  <a:schemeClr val="accent1"/>
                </a:solidFill>
                <a:latin typeface="Times New Roman" panose="02020603050405020304" pitchFamily="18" charset="0"/>
                <a:ea typeface="Calibri" panose="020F0502020204030204" pitchFamily="34" charset="0"/>
              </a:rPr>
              <a:t>). </a:t>
            </a:r>
            <a:endParaRPr lang="en-US" sz="2400" dirty="0">
              <a:solidFill>
                <a:schemeClr val="accent1"/>
              </a:solidFill>
              <a:latin typeface="Times New Roman" panose="02020603050405020304" pitchFamily="18" charset="0"/>
              <a:ea typeface="Calibri" panose="020F0502020204030204" pitchFamily="34" charset="0"/>
            </a:endParaRPr>
          </a:p>
          <a:p>
            <a:pPr algn="just">
              <a:lnSpc>
                <a:spcPct val="150000"/>
              </a:lnSpc>
            </a:pPr>
            <a:r>
              <a:rPr lang="en-US" sz="2800" dirty="0">
                <a:solidFill>
                  <a:srgbClr val="000000"/>
                </a:solidFill>
                <a:latin typeface="Times New Roman" panose="02020603050405020304" pitchFamily="18" charset="0"/>
                <a:ea typeface="Calibri" panose="020F0502020204030204" pitchFamily="34" charset="0"/>
              </a:rPr>
              <a:t> </a:t>
            </a:r>
            <a:endParaRPr lang="en-US" sz="24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8150427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302359"/>
            <a:ext cx="11596255" cy="6555641"/>
          </a:xfrm>
          <a:prstGeom prst="rect">
            <a:avLst/>
          </a:prstGeom>
        </p:spPr>
        <p:txBody>
          <a:bodyPr wrap="square">
            <a:spAutoFit/>
          </a:bodyPr>
          <a:lstStyle/>
          <a:p>
            <a:pPr algn="just">
              <a:lnSpc>
                <a:spcPct val="150000"/>
              </a:lnSpc>
            </a:pPr>
            <a:r>
              <a:rPr lang="en-US" sz="2800" b="1" dirty="0">
                <a:solidFill>
                  <a:srgbClr val="000000"/>
                </a:solidFill>
                <a:latin typeface="Times New Roman" panose="02020603050405020304" pitchFamily="18" charset="0"/>
                <a:ea typeface="Calibri" panose="020F0502020204030204" pitchFamily="34" charset="0"/>
              </a:rPr>
              <a:t> </a:t>
            </a:r>
            <a:r>
              <a:rPr lang="en-US" sz="2800" b="1" dirty="0">
                <a:solidFill>
                  <a:schemeClr val="accent1"/>
                </a:solidFill>
                <a:latin typeface="Times New Roman" panose="02020603050405020304" pitchFamily="18" charset="0"/>
                <a:ea typeface="Calibri" panose="020F0502020204030204" pitchFamily="34" charset="0"/>
              </a:rPr>
              <a:t>Producers: </a:t>
            </a:r>
            <a:r>
              <a:rPr lang="en-US" sz="2800" dirty="0">
                <a:solidFill>
                  <a:srgbClr val="000000"/>
                </a:solidFill>
                <a:latin typeface="Times New Roman" panose="02020603050405020304" pitchFamily="18" charset="0"/>
                <a:ea typeface="Calibri" panose="020F0502020204030204" pitchFamily="34" charset="0"/>
              </a:rPr>
              <a:t>The role of producers is to prepare food to provide nutrition to the other organisms present in the ecosystem. There are two types of producers; photoautotrophs and chemotropism.</a:t>
            </a:r>
            <a:endParaRPr lang="en-US" sz="24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800" b="1" dirty="0">
                <a:solidFill>
                  <a:schemeClr val="accent2"/>
                </a:solidFill>
                <a:latin typeface="Times New Roman" panose="02020603050405020304" pitchFamily="18" charset="0"/>
                <a:ea typeface="Calibri" panose="020F0502020204030204" pitchFamily="34" charset="0"/>
              </a:rPr>
              <a:t>1.Photoautotrophs:</a:t>
            </a:r>
            <a:r>
              <a:rPr lang="en-US" sz="2800" b="1"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These are green plants which can trap sun light to form carbohydrate, simple sugar from carbon di-oxide and water. This process is known as </a:t>
            </a:r>
            <a:r>
              <a:rPr lang="en-US" sz="2800" b="1" dirty="0">
                <a:solidFill>
                  <a:srgbClr val="000000"/>
                </a:solidFill>
                <a:latin typeface="Times New Roman" panose="02020603050405020304" pitchFamily="18" charset="0"/>
                <a:ea typeface="Calibri" panose="020F0502020204030204" pitchFamily="34" charset="0"/>
              </a:rPr>
              <a:t>photosynthesis</a:t>
            </a:r>
            <a:r>
              <a:rPr lang="en-US" sz="2800" dirty="0">
                <a:solidFill>
                  <a:srgbClr val="000000"/>
                </a:solidFill>
                <a:latin typeface="Times New Roman" panose="02020603050405020304" pitchFamily="18" charset="0"/>
                <a:ea typeface="Calibri" panose="020F0502020204030204" pitchFamily="34" charset="0"/>
              </a:rPr>
              <a:t> and these organisms are called as </a:t>
            </a:r>
            <a:r>
              <a:rPr lang="en-US" sz="2800" b="1" dirty="0">
                <a:solidFill>
                  <a:srgbClr val="000000"/>
                </a:solidFill>
                <a:latin typeface="Times New Roman" panose="02020603050405020304" pitchFamily="18" charset="0"/>
                <a:ea typeface="Calibri" panose="020F0502020204030204" pitchFamily="34" charset="0"/>
              </a:rPr>
              <a:t>photoautotrophs</a:t>
            </a:r>
            <a:r>
              <a:rPr lang="en-US" sz="2800" dirty="0">
                <a:solidFill>
                  <a:srgbClr val="000000"/>
                </a:solidFill>
                <a:latin typeface="Times New Roman" panose="02020603050405020304" pitchFamily="18" charset="0"/>
                <a:ea typeface="Calibri" panose="020F0502020204030204" pitchFamily="34" charset="0"/>
              </a:rPr>
              <a:t>. </a:t>
            </a:r>
            <a:endParaRPr lang="en-US" sz="24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800" b="1" dirty="0">
                <a:solidFill>
                  <a:schemeClr val="accent2"/>
                </a:solidFill>
                <a:latin typeface="Times New Roman" panose="02020603050405020304" pitchFamily="18" charset="0"/>
                <a:ea typeface="Calibri" panose="020F0502020204030204" pitchFamily="34" charset="0"/>
              </a:rPr>
              <a:t>2.Chemoautotrophs:</a:t>
            </a:r>
            <a:r>
              <a:rPr lang="en-US" sz="2800" b="1" dirty="0">
                <a:solidFill>
                  <a:srgbClr val="000000"/>
                </a:solidFill>
                <a:latin typeface="Times New Roman" panose="02020603050405020304" pitchFamily="18" charset="0"/>
                <a:ea typeface="Calibri" panose="020F0502020204030204" pitchFamily="34" charset="0"/>
              </a:rPr>
              <a:t> </a:t>
            </a:r>
            <a:r>
              <a:rPr lang="en-US" sz="2800" dirty="0">
                <a:solidFill>
                  <a:srgbClr val="000000"/>
                </a:solidFill>
                <a:latin typeface="Times New Roman" panose="02020603050405020304" pitchFamily="18" charset="0"/>
                <a:ea typeface="Calibri" panose="020F0502020204030204" pitchFamily="34" charset="0"/>
              </a:rPr>
              <a:t>Few bacteria such as sulfur bacteria, nitrifying bacteria, can be able to utilize free energy released from the chemical reactions to prepare organic food with it. They are called </a:t>
            </a:r>
            <a:r>
              <a:rPr lang="en-US" sz="2800" b="1" dirty="0">
                <a:solidFill>
                  <a:srgbClr val="000000"/>
                </a:solidFill>
                <a:latin typeface="Times New Roman" panose="02020603050405020304" pitchFamily="18" charset="0"/>
                <a:ea typeface="Calibri" panose="020F0502020204030204" pitchFamily="34" charset="0"/>
              </a:rPr>
              <a:t>chemoautotrophs</a:t>
            </a:r>
            <a:r>
              <a:rPr lang="en-US" sz="2800" dirty="0">
                <a:solidFill>
                  <a:srgbClr val="000000"/>
                </a:solidFill>
                <a:latin typeface="Times New Roman" panose="02020603050405020304" pitchFamily="18" charset="0"/>
                <a:ea typeface="Calibri" panose="020F0502020204030204" pitchFamily="34" charset="0"/>
              </a:rPr>
              <a:t> and the process is known as </a:t>
            </a:r>
            <a:r>
              <a:rPr lang="en-US" sz="2800" b="1" dirty="0">
                <a:solidFill>
                  <a:srgbClr val="000000"/>
                </a:solidFill>
                <a:latin typeface="Times New Roman" panose="02020603050405020304" pitchFamily="18" charset="0"/>
                <a:ea typeface="Calibri" panose="020F0502020204030204" pitchFamily="34" charset="0"/>
              </a:rPr>
              <a:t>chemosynthesis</a:t>
            </a:r>
            <a:r>
              <a:rPr lang="en-US" sz="2800" dirty="0">
                <a:solidFill>
                  <a:srgbClr val="000000"/>
                </a:solidFill>
                <a:latin typeface="Times New Roman" panose="02020603050405020304" pitchFamily="18" charset="0"/>
                <a:ea typeface="Calibri" panose="020F0502020204030204" pitchFamily="34" charset="0"/>
              </a:rPr>
              <a:t>. </a:t>
            </a:r>
            <a:endParaRPr lang="en-US" sz="2400" dirty="0">
              <a:solidFill>
                <a:srgbClr val="000000"/>
              </a:solidFill>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7627100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474345"/>
            <a:ext cx="12039600" cy="5632311"/>
          </a:xfrm>
          <a:prstGeom prst="rect">
            <a:avLst/>
          </a:prstGeom>
        </p:spPr>
        <p:txBody>
          <a:bodyPr wrap="square">
            <a:spAutoFit/>
          </a:bodyPr>
          <a:lstStyle/>
          <a:p>
            <a:pPr marL="342900" lvl="0" indent="-342900" algn="just">
              <a:lnSpc>
                <a:spcPct val="150000"/>
              </a:lnSpc>
              <a:buFont typeface="+mj-lt"/>
              <a:buAutoNum type="alphaUcPeriod"/>
            </a:pPr>
            <a:r>
              <a:rPr lang="en-US" sz="2400" b="1" dirty="0">
                <a:solidFill>
                  <a:srgbClr val="000000"/>
                </a:solidFill>
                <a:latin typeface="Times New Roman" panose="02020603050405020304" pitchFamily="18" charset="0"/>
                <a:ea typeface="Calibri" panose="020F0502020204030204" pitchFamily="34" charset="0"/>
              </a:rPr>
              <a:t>Heterotrophic Components</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dirty="0">
                <a:solidFill>
                  <a:srgbClr val="000000"/>
                </a:solidFill>
                <a:latin typeface="Times New Roman" panose="02020603050405020304" pitchFamily="18" charset="0"/>
                <a:ea typeface="Calibri" panose="020F0502020204030204" pitchFamily="34" charset="0"/>
              </a:rPr>
              <a:t>The term (</a:t>
            </a:r>
            <a:r>
              <a:rPr lang="en-US" sz="2400" b="1" dirty="0">
                <a:solidFill>
                  <a:srgbClr val="000000"/>
                </a:solidFill>
                <a:latin typeface="Times New Roman" panose="02020603050405020304" pitchFamily="18" charset="0"/>
                <a:ea typeface="Calibri" panose="020F0502020204030204" pitchFamily="34" charset="0"/>
              </a:rPr>
              <a:t>heterotrophic</a:t>
            </a:r>
            <a:r>
              <a:rPr lang="en-US" sz="2400" dirty="0">
                <a:solidFill>
                  <a:srgbClr val="000000"/>
                </a:solidFill>
                <a:latin typeface="Times New Roman" panose="02020603050405020304" pitchFamily="18" charset="0"/>
                <a:ea typeface="Calibri" panose="020F0502020204030204" pitchFamily="34" charset="0"/>
              </a:rPr>
              <a:t>) means other-nourishing so that heterotrophic component utilizes rearranges and decomposes the complex materials synthesized by the autotrophs. The members of heterotrophic component are known as </a:t>
            </a:r>
            <a:r>
              <a:rPr lang="en-US" sz="2400" dirty="0">
                <a:solidFill>
                  <a:schemeClr val="accent1"/>
                </a:solidFill>
                <a:latin typeface="Times New Roman" panose="02020603050405020304" pitchFamily="18" charset="0"/>
                <a:ea typeface="Calibri" panose="020F0502020204030204" pitchFamily="34" charset="0"/>
              </a:rPr>
              <a:t>(</a:t>
            </a:r>
            <a:r>
              <a:rPr lang="en-US" sz="2400" b="1" dirty="0">
                <a:solidFill>
                  <a:schemeClr val="accent1"/>
                </a:solidFill>
                <a:latin typeface="Times New Roman" panose="02020603050405020304" pitchFamily="18" charset="0"/>
                <a:ea typeface="Calibri" panose="020F0502020204030204" pitchFamily="34" charset="0"/>
              </a:rPr>
              <a:t>consumers</a:t>
            </a:r>
            <a:r>
              <a:rPr lang="en-US" sz="2400" dirty="0">
                <a:solidFill>
                  <a:schemeClr val="accent1"/>
                </a:solidFill>
                <a:latin typeface="Times New Roman" panose="02020603050405020304" pitchFamily="18" charset="0"/>
                <a:ea typeface="Calibri" panose="020F0502020204030204" pitchFamily="34" charset="0"/>
              </a:rPr>
              <a:t>).</a:t>
            </a:r>
            <a:endParaRPr lang="en-US" sz="2000" dirty="0">
              <a:solidFill>
                <a:schemeClr val="accent1"/>
              </a:solidFill>
              <a:latin typeface="Times New Roman" panose="02020603050405020304" pitchFamily="18" charset="0"/>
              <a:ea typeface="Calibri" panose="020F0502020204030204" pitchFamily="34" charset="0"/>
            </a:endParaRPr>
          </a:p>
          <a:p>
            <a:pPr algn="just">
              <a:lnSpc>
                <a:spcPct val="150000"/>
              </a:lnSpc>
            </a:pPr>
            <a:r>
              <a:rPr lang="en-US" sz="2400" dirty="0">
                <a:solidFill>
                  <a:srgbClr val="000000"/>
                </a:solidFill>
                <a:latin typeface="Times New Roman" panose="02020603050405020304" pitchFamily="18" charset="0"/>
                <a:ea typeface="Calibri" panose="020F0502020204030204" pitchFamily="34" charset="0"/>
              </a:rPr>
              <a:t> </a:t>
            </a:r>
            <a:endParaRPr lang="en-US" sz="2000" dirty="0">
              <a:solidFill>
                <a:srgbClr val="000000"/>
              </a:solidFill>
              <a:latin typeface="Times New Roman" panose="02020603050405020304" pitchFamily="18" charset="0"/>
              <a:ea typeface="Calibri" panose="020F0502020204030204" pitchFamily="34" charset="0"/>
            </a:endParaRPr>
          </a:p>
          <a:p>
            <a:pPr algn="just">
              <a:lnSpc>
                <a:spcPct val="150000"/>
              </a:lnSpc>
            </a:pPr>
            <a:r>
              <a:rPr lang="en-US" sz="2400" b="1" dirty="0">
                <a:solidFill>
                  <a:schemeClr val="accent1"/>
                </a:solidFill>
                <a:latin typeface="Times New Roman" panose="02020603050405020304" pitchFamily="18" charset="0"/>
                <a:ea typeface="Calibri" panose="020F0502020204030204" pitchFamily="34" charset="0"/>
              </a:rPr>
              <a:t>Consumers:</a:t>
            </a:r>
            <a:r>
              <a:rPr lang="en-US" sz="2400" b="1" dirty="0">
                <a:solidFill>
                  <a:srgbClr val="000000"/>
                </a:solidFill>
                <a:latin typeface="Times New Roman" panose="02020603050405020304" pitchFamily="18" charset="0"/>
                <a:ea typeface="Calibri" panose="020F0502020204030204" pitchFamily="34" charset="0"/>
              </a:rPr>
              <a:t> </a:t>
            </a:r>
            <a:r>
              <a:rPr lang="en-US" sz="2400" dirty="0">
                <a:solidFill>
                  <a:srgbClr val="000000"/>
                </a:solidFill>
                <a:latin typeface="Times New Roman" panose="02020603050405020304" pitchFamily="18" charset="0"/>
                <a:ea typeface="Calibri" panose="020F0502020204030204" pitchFamily="34" charset="0"/>
              </a:rPr>
              <a:t>These are mainly the animals. They are unable synthesize their own food and depends on producers. They utilize the oxygen being released from the producers as well. Several consumers don’t get the food from the producers but they are depended on consumers itself. As a result, consumers are related to each other through multiple food chains. They are of the following two types:</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582466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4" y="100272"/>
            <a:ext cx="11887201" cy="5632311"/>
          </a:xfrm>
          <a:prstGeom prst="rect">
            <a:avLst/>
          </a:prstGeom>
        </p:spPr>
        <p:txBody>
          <a:bodyPr wrap="square">
            <a:spAutoFit/>
          </a:bodyPr>
          <a:lstStyle/>
          <a:p>
            <a:pPr marL="342900" lvl="0" indent="-342900" algn="just">
              <a:lnSpc>
                <a:spcPct val="150000"/>
              </a:lnSpc>
              <a:buFont typeface="+mj-lt"/>
              <a:buAutoNum type="arabicPeriod"/>
            </a:pPr>
            <a:r>
              <a:rPr lang="en-US" sz="2400" b="1" dirty="0" err="1">
                <a:solidFill>
                  <a:srgbClr val="000000"/>
                </a:solidFill>
                <a:latin typeface="Times New Roman" panose="02020603050405020304" pitchFamily="18" charset="0"/>
                <a:ea typeface="Calibri" panose="020F0502020204030204" pitchFamily="34" charset="0"/>
              </a:rPr>
              <a:t>Macroconsumers</a:t>
            </a:r>
            <a:r>
              <a:rPr lang="en-US" sz="2400" b="1" dirty="0">
                <a:solidFill>
                  <a:srgbClr val="000000"/>
                </a:solidFill>
                <a:latin typeface="Times New Roman" panose="02020603050405020304" pitchFamily="18" charset="0"/>
                <a:ea typeface="Calibri" panose="020F0502020204030204" pitchFamily="34" charset="0"/>
              </a:rPr>
              <a:t> </a:t>
            </a:r>
            <a:endParaRPr lang="en-US" sz="2000" dirty="0">
              <a:solidFill>
                <a:srgbClr val="000000"/>
              </a:solidFill>
              <a:latin typeface="Times New Roman" panose="02020603050405020304" pitchFamily="18" charset="0"/>
              <a:ea typeface="Calibri" panose="020F0502020204030204" pitchFamily="34" charset="0"/>
            </a:endParaRPr>
          </a:p>
          <a:p>
            <a:pPr marL="47625" marR="0" algn="just">
              <a:lnSpc>
                <a:spcPct val="150000"/>
              </a:lnSpc>
              <a:spcBef>
                <a:spcPts val="0"/>
              </a:spcBef>
              <a:spcAft>
                <a:spcPts val="0"/>
              </a:spcAft>
            </a:pPr>
            <a:r>
              <a:rPr lang="en-US" sz="2400" dirty="0" err="1">
                <a:solidFill>
                  <a:srgbClr val="000000"/>
                </a:solidFill>
                <a:latin typeface="Times New Roman" panose="02020603050405020304" pitchFamily="18" charset="0"/>
                <a:ea typeface="Calibri" panose="020F0502020204030204" pitchFamily="34" charset="0"/>
              </a:rPr>
              <a:t>Macroconsumers</a:t>
            </a:r>
            <a:r>
              <a:rPr lang="en-US" sz="2400" dirty="0">
                <a:solidFill>
                  <a:srgbClr val="000000"/>
                </a:solidFill>
                <a:latin typeface="Times New Roman" panose="02020603050405020304" pitchFamily="18" charset="0"/>
                <a:ea typeface="Calibri" panose="020F0502020204030204" pitchFamily="34" charset="0"/>
              </a:rPr>
              <a:t> consist of those organisms which are dependent on living being. They are </a:t>
            </a:r>
            <a:r>
              <a:rPr lang="en-US" sz="2400" b="1" dirty="0">
                <a:solidFill>
                  <a:srgbClr val="000000"/>
                </a:solidFill>
                <a:latin typeface="Times New Roman" panose="02020603050405020304" pitchFamily="18" charset="0"/>
                <a:ea typeface="Calibri" panose="020F0502020204030204" pitchFamily="34" charset="0"/>
              </a:rPr>
              <a:t>herbivorous, carnivores </a:t>
            </a:r>
            <a:r>
              <a:rPr lang="en-US" sz="2400" dirty="0">
                <a:solidFill>
                  <a:srgbClr val="000000"/>
                </a:solidFill>
                <a:latin typeface="Times New Roman" panose="02020603050405020304" pitchFamily="18" charset="0"/>
                <a:ea typeface="Calibri" panose="020F0502020204030204" pitchFamily="34" charset="0"/>
              </a:rPr>
              <a:t>and </a:t>
            </a:r>
            <a:r>
              <a:rPr lang="en-US" sz="2400" b="1" dirty="0">
                <a:solidFill>
                  <a:srgbClr val="000000"/>
                </a:solidFill>
                <a:latin typeface="Times New Roman" panose="02020603050405020304" pitchFamily="18" charset="0"/>
                <a:ea typeface="Calibri" panose="020F0502020204030204" pitchFamily="34" charset="0"/>
              </a:rPr>
              <a:t>omnivores</a:t>
            </a:r>
            <a:r>
              <a:rPr lang="en-US" sz="2400" dirty="0">
                <a:solidFill>
                  <a:srgbClr val="000000"/>
                </a:solidFill>
                <a:latin typeface="Times New Roman" panose="02020603050405020304" pitchFamily="18" charset="0"/>
                <a:ea typeface="Calibri" panose="020F0502020204030204" pitchFamily="34" charset="0"/>
              </a:rPr>
              <a:t>, however the herbivores remain dependent upon the green plants for their food and are classified as </a:t>
            </a:r>
            <a:r>
              <a:rPr lang="en-US" sz="2400" b="1" dirty="0">
                <a:solidFill>
                  <a:srgbClr val="000000"/>
                </a:solidFill>
                <a:latin typeface="Times New Roman" panose="02020603050405020304" pitchFamily="18" charset="0"/>
                <a:ea typeface="Calibri" panose="020F0502020204030204" pitchFamily="34" charset="0"/>
              </a:rPr>
              <a:t>primary consumers</a:t>
            </a:r>
            <a:r>
              <a:rPr lang="en-US" sz="2400" dirty="0">
                <a:solidFill>
                  <a:srgbClr val="000000"/>
                </a:solidFill>
                <a:latin typeface="Times New Roman" panose="02020603050405020304" pitchFamily="18" charset="0"/>
                <a:ea typeface="Calibri" panose="020F0502020204030204" pitchFamily="34" charset="0"/>
              </a:rPr>
              <a:t>. </a:t>
            </a:r>
            <a:r>
              <a:rPr lang="en-US" sz="2400" dirty="0" err="1">
                <a:solidFill>
                  <a:srgbClr val="000000"/>
                </a:solidFill>
                <a:latin typeface="Times New Roman" panose="02020603050405020304" pitchFamily="18" charset="0"/>
                <a:ea typeface="Calibri" panose="020F0502020204030204" pitchFamily="34" charset="0"/>
              </a:rPr>
              <a:t>Maroconsumers</a:t>
            </a:r>
            <a:r>
              <a:rPr lang="en-US" sz="2400" dirty="0">
                <a:solidFill>
                  <a:srgbClr val="000000"/>
                </a:solidFill>
                <a:latin typeface="Times New Roman" panose="02020603050405020304" pitchFamily="18" charset="0"/>
                <a:ea typeface="Calibri" panose="020F0502020204030204" pitchFamily="34" charset="0"/>
              </a:rPr>
              <a:t> are called </a:t>
            </a:r>
            <a:r>
              <a:rPr lang="en-US" sz="2400" b="1" dirty="0">
                <a:solidFill>
                  <a:srgbClr val="000000"/>
                </a:solidFill>
                <a:latin typeface="Times New Roman" panose="02020603050405020304" pitchFamily="18" charset="0"/>
                <a:ea typeface="Calibri" panose="020F0502020204030204" pitchFamily="34" charset="0"/>
              </a:rPr>
              <a:t>secondary</a:t>
            </a:r>
            <a:r>
              <a:rPr lang="en-US" sz="2400" dirty="0">
                <a:solidFill>
                  <a:srgbClr val="000000"/>
                </a:solidFill>
                <a:latin typeface="Times New Roman" panose="02020603050405020304" pitchFamily="18" charset="0"/>
                <a:ea typeface="Calibri" panose="020F0502020204030204" pitchFamily="34" charset="0"/>
              </a:rPr>
              <a:t> and </a:t>
            </a:r>
            <a:r>
              <a:rPr lang="en-US" sz="2400" b="1" dirty="0">
                <a:solidFill>
                  <a:srgbClr val="000000"/>
                </a:solidFill>
                <a:latin typeface="Times New Roman" panose="02020603050405020304" pitchFamily="18" charset="0"/>
                <a:ea typeface="Calibri" panose="020F0502020204030204" pitchFamily="34" charset="0"/>
              </a:rPr>
              <a:t>tertiary consumers </a:t>
            </a:r>
            <a:r>
              <a:rPr lang="en-US" sz="2400" dirty="0">
                <a:solidFill>
                  <a:srgbClr val="000000"/>
                </a:solidFill>
                <a:latin typeface="Times New Roman" panose="02020603050405020304" pitchFamily="18" charset="0"/>
                <a:ea typeface="Calibri" panose="020F0502020204030204" pitchFamily="34" charset="0"/>
              </a:rPr>
              <a:t>depending on whether they are carnivores or omnivores, they are also known as </a:t>
            </a:r>
            <a:r>
              <a:rPr lang="en-US" sz="2400" b="1" dirty="0" err="1">
                <a:solidFill>
                  <a:srgbClr val="000000"/>
                </a:solidFill>
                <a:latin typeface="Times New Roman" panose="02020603050405020304" pitchFamily="18" charset="0"/>
                <a:ea typeface="Calibri" panose="020F0502020204030204" pitchFamily="34" charset="0"/>
              </a:rPr>
              <a:t>phagotrophs</a:t>
            </a:r>
            <a:r>
              <a:rPr lang="en-US" sz="2400" dirty="0">
                <a:solidFill>
                  <a:srgbClr val="000000"/>
                </a:solidFill>
                <a:latin typeface="Times New Roman" panose="02020603050405020304" pitchFamily="18" charset="0"/>
                <a:ea typeface="Calibri" panose="020F0502020204030204" pitchFamily="34" charset="0"/>
              </a:rPr>
              <a:t>.</a:t>
            </a:r>
            <a:endParaRPr lang="en-US" sz="2000" dirty="0">
              <a:solidFill>
                <a:srgbClr val="000000"/>
              </a:solidFill>
              <a:latin typeface="Times New Roman" panose="02020603050405020304" pitchFamily="18" charset="0"/>
              <a:ea typeface="Calibri" panose="020F0502020204030204" pitchFamily="34" charset="0"/>
            </a:endParaRPr>
          </a:p>
          <a:p>
            <a:pPr marL="342900" marR="0" lvl="0" indent="-342900" algn="just">
              <a:lnSpc>
                <a:spcPct val="150000"/>
              </a:lnSpc>
              <a:spcBef>
                <a:spcPts val="0"/>
              </a:spcBef>
              <a:spcAft>
                <a:spcPts val="0"/>
              </a:spcAft>
              <a:buFont typeface="+mj-lt"/>
              <a:buAutoNum type="arabicPeriod"/>
            </a:pPr>
            <a:r>
              <a:rPr lang="en-US" sz="2400" b="1" dirty="0" err="1">
                <a:solidFill>
                  <a:srgbClr val="000000"/>
                </a:solidFill>
                <a:latin typeface="Times New Roman" panose="02020603050405020304" pitchFamily="18" charset="0"/>
                <a:ea typeface="Calibri" panose="020F0502020204030204" pitchFamily="34" charset="0"/>
              </a:rPr>
              <a:t>Microconsumers</a:t>
            </a:r>
            <a:endParaRPr lang="en-US" sz="2000" dirty="0">
              <a:solidFill>
                <a:srgbClr val="000000"/>
              </a:solidFill>
              <a:latin typeface="Times New Roman" panose="02020603050405020304" pitchFamily="18" charset="0"/>
              <a:ea typeface="Calibri" panose="020F0502020204030204" pitchFamily="34" charset="0"/>
            </a:endParaRPr>
          </a:p>
          <a:p>
            <a:pPr marL="47625" marR="0" algn="just">
              <a:lnSpc>
                <a:spcPct val="150000"/>
              </a:lnSpc>
              <a:spcBef>
                <a:spcPts val="0"/>
              </a:spcBef>
              <a:spcAft>
                <a:spcPts val="0"/>
              </a:spcAft>
            </a:pPr>
            <a:r>
              <a:rPr lang="en-US" sz="2400" dirty="0" err="1">
                <a:solidFill>
                  <a:srgbClr val="000000"/>
                </a:solidFill>
                <a:latin typeface="Times New Roman" panose="02020603050405020304" pitchFamily="18" charset="0"/>
                <a:ea typeface="Calibri" panose="020F0502020204030204" pitchFamily="34" charset="0"/>
              </a:rPr>
              <a:t>Microconsumers</a:t>
            </a:r>
            <a:r>
              <a:rPr lang="en-US" sz="2400" dirty="0">
                <a:solidFill>
                  <a:srgbClr val="000000"/>
                </a:solidFill>
                <a:latin typeface="Times New Roman" panose="02020603050405020304" pitchFamily="18" charset="0"/>
                <a:ea typeface="Calibri" panose="020F0502020204030204" pitchFamily="34" charset="0"/>
              </a:rPr>
              <a:t> breakdown complex compounds from dead or living organism. They release inorganic nutrients in the environment for the utilization of autotrophs and are known as decomposers, they are chiefly saprotrophic, mainly bacteria, </a:t>
            </a:r>
            <a:r>
              <a:rPr lang="en-US" sz="2400" dirty="0" err="1">
                <a:solidFill>
                  <a:srgbClr val="000000"/>
                </a:solidFill>
                <a:latin typeface="Times New Roman" panose="02020603050405020304" pitchFamily="18" charset="0"/>
                <a:ea typeface="Calibri" panose="020F0502020204030204" pitchFamily="34" charset="0"/>
              </a:rPr>
              <a:t>actinomycetes</a:t>
            </a:r>
            <a:r>
              <a:rPr lang="en-US" sz="2400" dirty="0">
                <a:solidFill>
                  <a:srgbClr val="000000"/>
                </a:solidFill>
                <a:latin typeface="Times New Roman" panose="02020603050405020304" pitchFamily="18" charset="0"/>
                <a:ea typeface="Calibri" panose="020F0502020204030204" pitchFamily="34" charset="0"/>
              </a:rPr>
              <a:t> and fungi.</a:t>
            </a:r>
            <a:endParaRPr lang="en-US" sz="20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891846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1" y="1180237"/>
            <a:ext cx="11360726" cy="3046988"/>
          </a:xfrm>
          <a:prstGeom prst="rect">
            <a:avLst/>
          </a:prstGeom>
        </p:spPr>
        <p:txBody>
          <a:bodyPr wrap="square">
            <a:spAutoFit/>
          </a:bodyPr>
          <a:lstStyle/>
          <a:p>
            <a:pPr algn="just">
              <a:lnSpc>
                <a:spcPct val="150000"/>
              </a:lnSpc>
            </a:pPr>
            <a:r>
              <a:rPr lang="en-US" sz="3200" b="1" dirty="0">
                <a:solidFill>
                  <a:srgbClr val="000000"/>
                </a:solidFill>
                <a:latin typeface="Times New Roman" panose="02020603050405020304" pitchFamily="18" charset="0"/>
                <a:ea typeface="Calibri" panose="020F0502020204030204" pitchFamily="34" charset="0"/>
              </a:rPr>
              <a:t>Decomposers: </a:t>
            </a:r>
            <a:r>
              <a:rPr lang="en-US" sz="3200" dirty="0">
                <a:solidFill>
                  <a:srgbClr val="000000"/>
                </a:solidFill>
                <a:latin typeface="Times New Roman" panose="02020603050405020304" pitchFamily="18" charset="0"/>
                <a:ea typeface="Calibri" panose="020F0502020204030204" pitchFamily="34" charset="0"/>
              </a:rPr>
              <a:t>These are mainly bacteria and fungi. Their primary purpose in the ecosystem is to decompose the complex organic material into the simple inorganic material so that it can be used for producers to prepare food. </a:t>
            </a:r>
            <a:endParaRPr lang="en-US" sz="28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34827703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111</TotalTime>
  <Words>911</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14</cp:revision>
  <dcterms:created xsi:type="dcterms:W3CDTF">2021-09-27T17:31:30Z</dcterms:created>
  <dcterms:modified xsi:type="dcterms:W3CDTF">2023-05-20T17:39:43Z</dcterms:modified>
</cp:coreProperties>
</file>