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8" r:id="rId17"/>
    <p:sldId id="272" r:id="rId18"/>
    <p:sldId id="273" r:id="rId19"/>
    <p:sldId id="277" r:id="rId20"/>
    <p:sldId id="279" r:id="rId21"/>
    <p:sldId id="274" r:id="rId22"/>
    <p:sldId id="280" r:id="rId23"/>
    <p:sldId id="275" r:id="rId24"/>
    <p:sldId id="281" r:id="rId25"/>
    <p:sldId id="276" r:id="rId26"/>
    <p:sldId id="282"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4" d="100"/>
          <a:sy n="64" d="100"/>
        </p:scale>
        <p:origin x="9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BCED030-7D00-456F-9089-4994C959688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37052055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ED030-7D00-456F-9089-4994C959688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3755294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ED030-7D00-456F-9089-4994C959688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27966889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BCED030-7D00-456F-9089-4994C959688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3020774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CED030-7D00-456F-9089-4994C9596880}" type="datetimeFigureOut">
              <a:rPr lang="en-US" smtClean="0"/>
              <a:t>5/20/2023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3808788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CED030-7D00-456F-9089-4994C9596880}"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474315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BCED030-7D00-456F-9089-4994C9596880}" type="datetimeFigureOut">
              <a:rPr lang="en-US" smtClean="0"/>
              <a:t>5/20/2023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3698784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BCED030-7D00-456F-9089-4994C9596880}" type="datetimeFigureOut">
              <a:rPr lang="en-US" smtClean="0"/>
              <a:t>5/20/2023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241007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CED030-7D00-456F-9089-4994C9596880}" type="datetimeFigureOut">
              <a:rPr lang="en-US" smtClean="0"/>
              <a:t>5/20/2023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2884214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CED030-7D00-456F-9089-4994C9596880}"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3880852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BCED030-7D00-456F-9089-4994C9596880}" type="datetimeFigureOut">
              <a:rPr lang="en-US" smtClean="0"/>
              <a:t>5/20/2023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E21D76-497E-48D6-96A6-D279A92D5511}" type="slidenum">
              <a:rPr lang="en-US" smtClean="0"/>
              <a:t>‹#›</a:t>
            </a:fld>
            <a:endParaRPr lang="en-US"/>
          </a:p>
        </p:txBody>
      </p:sp>
    </p:spTree>
    <p:extLst>
      <p:ext uri="{BB962C8B-B14F-4D97-AF65-F5344CB8AC3E}">
        <p14:creationId xmlns:p14="http://schemas.microsoft.com/office/powerpoint/2010/main" val="11602198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CED030-7D00-456F-9089-4994C9596880}" type="datetimeFigureOut">
              <a:rPr lang="en-US" smtClean="0"/>
              <a:t>5/20/2023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E21D76-497E-48D6-96A6-D279A92D5511}" type="slidenum">
              <a:rPr lang="en-US" smtClean="0"/>
              <a:t>‹#›</a:t>
            </a:fld>
            <a:endParaRPr lang="en-US"/>
          </a:p>
        </p:txBody>
      </p:sp>
    </p:spTree>
    <p:extLst>
      <p:ext uri="{BB962C8B-B14F-4D97-AF65-F5344CB8AC3E}">
        <p14:creationId xmlns:p14="http://schemas.microsoft.com/office/powerpoint/2010/main" val="19173259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01782" y="759563"/>
            <a:ext cx="11568545" cy="3241913"/>
          </a:xfrm>
          <a:prstGeom prst="rect">
            <a:avLst/>
          </a:prstGeom>
        </p:spPr>
        <p:txBody>
          <a:bodyPr wrap="square">
            <a:spAutoFit/>
          </a:bodyPr>
          <a:lstStyle/>
          <a:p>
            <a:pPr>
              <a:lnSpc>
                <a:spcPct val="150000"/>
              </a:lnSpc>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B- Topographic factors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These factors are concerned with the physical geography of the earth in the area. Earth’s surface is not plain in all regions but shows a lot of variation. The common topographic factors are as follows: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0147086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799" y="302547"/>
            <a:ext cx="11651673" cy="6104235"/>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D- Biotic factors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pPr>
            <a:r>
              <a:rPr lang="en-US" sz="2800" dirty="0">
                <a:latin typeface="Times New Roman" panose="02020603050405020304" pitchFamily="18" charset="0"/>
                <a:ea typeface="Calibri" panose="020F0502020204030204" pitchFamily="34" charset="0"/>
              </a:rPr>
              <a:t>The factors which depend directly on the action of living organisms are called biotic factors. These include interactions plant and plants, plant and animals and plant and microorganisms. pollination, seed dispersal, grazing, symbiosis, parasitism and fire are some common examples of such interactions. Human also affects vegetation in a number of ways either by his direct or indirect activities. In fact, human has realized the importance of maintenance of ecological balance in nature and is taking step to restore or even improve upon the existing ecological </a:t>
            </a:r>
            <a:r>
              <a:rPr lang="en-US" sz="2800" dirty="0" err="1">
                <a:latin typeface="Times New Roman" panose="02020603050405020304" pitchFamily="18" charset="0"/>
                <a:ea typeface="Calibri" panose="020F0502020204030204" pitchFamily="34" charset="0"/>
              </a:rPr>
              <a:t>inbalance</a:t>
            </a:r>
            <a:r>
              <a:rPr lang="en-US" sz="2800" dirty="0">
                <a:latin typeface="Times New Roman" panose="02020603050405020304" pitchFamily="18" charset="0"/>
                <a:ea typeface="Calibri" panose="020F0502020204030204" pitchFamily="34" charset="0"/>
              </a:rPr>
              <a:t>. </a:t>
            </a:r>
            <a:endParaRPr lang="en-US" sz="2800" dirty="0"/>
          </a:p>
        </p:txBody>
      </p:sp>
    </p:spTree>
    <p:extLst>
      <p:ext uri="{BB962C8B-B14F-4D97-AF65-F5344CB8AC3E}">
        <p14:creationId xmlns:p14="http://schemas.microsoft.com/office/powerpoint/2010/main" val="36406453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6255" y="367630"/>
            <a:ext cx="11804072" cy="5698996"/>
          </a:xfrm>
          <a:prstGeom prst="rect">
            <a:avLst/>
          </a:prstGeom>
        </p:spPr>
        <p:txBody>
          <a:bodyPr wrap="square">
            <a:spAutoFit/>
          </a:bodyPr>
          <a:lstStyle/>
          <a:p>
            <a:pPr algn="just">
              <a:lnSpc>
                <a:spcPct val="15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Deforestation, over grazing, invasion, industrialization, colonization and atmospheric pollution have attracted the attention of policy makers and government.</a:t>
            </a:r>
          </a:p>
          <a:p>
            <a:pPr algn="just">
              <a:lnSpc>
                <a:spcPct val="150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400" dirty="0">
                <a:latin typeface="Times New Roman" panose="02020603050405020304" pitchFamily="18" charset="0"/>
                <a:ea typeface="Calibri" panose="020F0502020204030204" pitchFamily="34" charset="0"/>
                <a:cs typeface="Arial" panose="020B0604020202020204" pitchFamily="34" charset="0"/>
              </a:rPr>
              <a:t>Plants not only provide food but also control the physical environment for human and animal inhabitation. All animals depend upon plants directly or in directly for their food. Therefore, growth and development of plants are affected by the activities of animals. Grazing animals like goat, cow, buffalo, birds, insects and rodents cause considerable damage to the plants.  Various types of relations, interactions and reactions which occur among plants are competition, mutualism (symbiosis), commensalism, </a:t>
            </a:r>
            <a:r>
              <a:rPr lang="en-US" sz="2400" dirty="0" err="1">
                <a:latin typeface="Times New Roman" panose="02020603050405020304" pitchFamily="18" charset="0"/>
                <a:ea typeface="Calibri" panose="020F0502020204030204" pitchFamily="34" charset="0"/>
                <a:cs typeface="Arial" panose="020B0604020202020204" pitchFamily="34" charset="0"/>
              </a:rPr>
              <a:t>amensalism</a:t>
            </a:r>
            <a:r>
              <a:rPr lang="en-US" sz="2400" dirty="0">
                <a:latin typeface="Times New Roman" panose="02020603050405020304" pitchFamily="18" charset="0"/>
                <a:ea typeface="Calibri" panose="020F0502020204030204" pitchFamily="34" charset="0"/>
                <a:cs typeface="Arial" panose="020B0604020202020204" pitchFamily="34" charset="0"/>
              </a:rPr>
              <a:t>, </a:t>
            </a:r>
            <a:r>
              <a:rPr lang="en-US" sz="2400" dirty="0" err="1">
                <a:latin typeface="Times New Roman" panose="02020603050405020304" pitchFamily="18" charset="0"/>
                <a:ea typeface="Calibri" panose="020F0502020204030204" pitchFamily="34" charset="0"/>
                <a:cs typeface="Arial" panose="020B0604020202020204" pitchFamily="34" charset="0"/>
              </a:rPr>
              <a:t>saprophytisms</a:t>
            </a:r>
            <a:r>
              <a:rPr lang="en-US" sz="2400" dirty="0">
                <a:latin typeface="Times New Roman" panose="02020603050405020304" pitchFamily="18" charset="0"/>
                <a:ea typeface="Calibri" panose="020F0502020204030204" pitchFamily="34" charset="0"/>
                <a:cs typeface="Arial" panose="020B0604020202020204" pitchFamily="34" charset="0"/>
              </a:rPr>
              <a:t>, parasitism. Interactions which occur between plants and animals are numerous.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698620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3" y="743785"/>
            <a:ext cx="11762509" cy="4052391"/>
          </a:xfrm>
          <a:prstGeom prst="rect">
            <a:avLst/>
          </a:prstGeom>
        </p:spPr>
        <p:txBody>
          <a:bodyPr wrap="square">
            <a:spAutoFit/>
          </a:bodyPr>
          <a:lstStyle/>
          <a:p>
            <a:pPr algn="just">
              <a:spcAft>
                <a:spcPts val="1000"/>
              </a:spcAft>
            </a:pPr>
            <a:r>
              <a:rPr lang="en-US" sz="2800" b="1" dirty="0">
                <a:solidFill>
                  <a:srgbClr val="000000"/>
                </a:solidFill>
                <a:latin typeface="Times New Roman" panose="02020603050405020304" pitchFamily="18" charset="0"/>
                <a:ea typeface="Calibri" panose="020F0502020204030204" pitchFamily="34" charset="0"/>
              </a:rPr>
              <a:t>Interactions among living organisms are grouped into two major groups:</a:t>
            </a:r>
            <a:endParaRPr lang="en-US" sz="2400" dirty="0">
              <a:solidFill>
                <a:srgbClr val="000000"/>
              </a:solidFill>
              <a:effectLst/>
              <a:latin typeface="Calibri" panose="020F0502020204030204" pitchFamily="34" charset="0"/>
              <a:ea typeface="Calibri" panose="020F0502020204030204" pitchFamily="34" charset="0"/>
            </a:endParaRPr>
          </a:p>
          <a:p>
            <a:pPr marL="914400" marR="0" indent="-228600" algn="just">
              <a:spcBef>
                <a:spcPts val="0"/>
              </a:spcBef>
              <a:spcAft>
                <a:spcPts val="1000"/>
              </a:spcAft>
            </a:pPr>
            <a:r>
              <a:rPr lang="en-US" sz="2800" dirty="0">
                <a:solidFill>
                  <a:srgbClr val="000000"/>
                </a:solidFill>
                <a:latin typeface="Times New Roman" panose="02020603050405020304" pitchFamily="18" charset="0"/>
                <a:ea typeface="Calibri" panose="020F0502020204030204" pitchFamily="34" charset="0"/>
              </a:rPr>
              <a:t>• Positive interactions </a:t>
            </a:r>
            <a:endParaRPr lang="en-US" sz="2400" dirty="0">
              <a:solidFill>
                <a:srgbClr val="000000"/>
              </a:solidFill>
              <a:effectLst/>
              <a:latin typeface="Calibri" panose="020F0502020204030204" pitchFamily="34" charset="0"/>
              <a:ea typeface="Calibri" panose="020F0502020204030204" pitchFamily="34" charset="0"/>
            </a:endParaRPr>
          </a:p>
          <a:p>
            <a:pPr marL="914400" marR="0" indent="-228600" algn="just">
              <a:spcBef>
                <a:spcPts val="0"/>
              </a:spcBef>
              <a:spcAft>
                <a:spcPts val="1000"/>
              </a:spcAft>
            </a:pPr>
            <a:r>
              <a:rPr lang="en-US" sz="2800" dirty="0">
                <a:solidFill>
                  <a:srgbClr val="000000"/>
                </a:solidFill>
                <a:latin typeface="Times New Roman" panose="02020603050405020304" pitchFamily="18" charset="0"/>
                <a:ea typeface="Calibri" panose="020F0502020204030204" pitchFamily="34" charset="0"/>
              </a:rPr>
              <a:t>• Negative interactions </a:t>
            </a:r>
            <a:endParaRPr lang="en-US" sz="2400" dirty="0">
              <a:solidFill>
                <a:srgbClr val="000000"/>
              </a:solidFill>
              <a:effectLst/>
              <a:latin typeface="Calibri" panose="020F0502020204030204" pitchFamily="34" charset="0"/>
              <a:ea typeface="Calibri" panose="020F0502020204030204" pitchFamily="34" charset="0"/>
            </a:endParaRPr>
          </a:p>
          <a:p>
            <a:r>
              <a:rPr lang="en-US" sz="2800" dirty="0">
                <a:solidFill>
                  <a:srgbClr val="000000"/>
                </a:solidFill>
                <a:latin typeface="Times New Roman" panose="02020603050405020304" pitchFamily="18" charset="0"/>
                <a:ea typeface="Calibri" panose="020F0502020204030204" pitchFamily="34" charset="0"/>
              </a:rPr>
              <a:t> </a:t>
            </a: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b="1" dirty="0">
                <a:solidFill>
                  <a:srgbClr val="000000"/>
                </a:solidFill>
                <a:latin typeface="Times New Roman" panose="02020603050405020304" pitchFamily="18" charset="0"/>
                <a:ea typeface="Calibri" panose="020F0502020204030204" pitchFamily="34" charset="0"/>
              </a:rPr>
              <a:t>I. Positive interactions </a:t>
            </a: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dirty="0">
                <a:solidFill>
                  <a:srgbClr val="000000"/>
                </a:solidFill>
                <a:latin typeface="Times New Roman" panose="02020603050405020304" pitchFamily="18" charset="0"/>
                <a:ea typeface="Calibri" panose="020F0502020204030204" pitchFamily="34" charset="0"/>
              </a:rPr>
              <a:t>Here the populations help one another, the interaction being either one way or reciprocal. These include (</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Commensalism, (ii) Proto co-operation and (iii) mutualism. </a:t>
            </a:r>
            <a:endParaRPr lang="en-US"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75093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8" y="1015723"/>
            <a:ext cx="11720945" cy="3559949"/>
          </a:xfrm>
          <a:prstGeom prst="rect">
            <a:avLst/>
          </a:prstGeom>
        </p:spPr>
        <p:txBody>
          <a:bodyPr wrap="square">
            <a:spAutoFit/>
          </a:bodyPr>
          <a:lstStyle/>
          <a:p>
            <a:pPr algn="just">
              <a:spcAft>
                <a:spcPts val="1000"/>
              </a:spcAft>
            </a:pPr>
            <a:r>
              <a:rPr lang="en-US" sz="2800" b="1" dirty="0">
                <a:solidFill>
                  <a:srgbClr val="000000"/>
                </a:solidFill>
                <a:latin typeface="Times New Roman" panose="02020603050405020304" pitchFamily="18" charset="0"/>
                <a:ea typeface="Calibri" panose="020F0502020204030204" pitchFamily="34" charset="0"/>
              </a:rPr>
              <a:t>1. Commensalism </a:t>
            </a: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dirty="0">
                <a:solidFill>
                  <a:srgbClr val="000000"/>
                </a:solidFill>
                <a:latin typeface="Times New Roman" panose="02020603050405020304" pitchFamily="18" charset="0"/>
                <a:ea typeface="Calibri" panose="020F0502020204030204" pitchFamily="34" charset="0"/>
              </a:rPr>
              <a:t>In this one species derives the benefits while the other is unaffected. </a:t>
            </a: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dirty="0" err="1">
                <a:solidFill>
                  <a:srgbClr val="000000"/>
                </a:solidFill>
                <a:latin typeface="Times New Roman" panose="02020603050405020304" pitchFamily="18" charset="0"/>
                <a:ea typeface="Calibri" panose="020F0502020204030204" pitchFamily="34" charset="0"/>
              </a:rPr>
              <a:t>Eg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Cellulolytic fungi produce a number of organic acids from cellulose which serve as carbon sources for non-cellulolytic bacteria and fungi. </a:t>
            </a:r>
          </a:p>
          <a:p>
            <a:pPr algn="just">
              <a:spcAft>
                <a:spcPts val="1000"/>
              </a:spcAft>
            </a:pP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dirty="0">
                <a:solidFill>
                  <a:srgbClr val="000000"/>
                </a:solidFill>
                <a:latin typeface="Times New Roman" panose="02020603050405020304" pitchFamily="18" charset="0"/>
                <a:ea typeface="Calibri" panose="020F0502020204030204" pitchFamily="34" charset="0"/>
              </a:rPr>
              <a:t>(ii) Growth factors are synthesized by certain microorganisms and their excretion permits the proliferation of nutritionally complex soil inhabitants. </a:t>
            </a:r>
            <a:endParaRPr lang="en-US"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938642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1" y="664162"/>
            <a:ext cx="11707091" cy="5401479"/>
          </a:xfrm>
          <a:prstGeom prst="rect">
            <a:avLst/>
          </a:prstGeom>
        </p:spPr>
        <p:txBody>
          <a:bodyPr wrap="square">
            <a:spAutoFit/>
          </a:bodyPr>
          <a:lstStyle/>
          <a:p>
            <a:pPr algn="just">
              <a:spcAft>
                <a:spcPts val="1000"/>
              </a:spcAft>
            </a:pPr>
            <a:r>
              <a:rPr lang="en-US" sz="3600" b="1" dirty="0">
                <a:solidFill>
                  <a:srgbClr val="000000"/>
                </a:solidFill>
                <a:latin typeface="Times New Roman" panose="02020603050405020304" pitchFamily="18" charset="0"/>
                <a:ea typeface="Calibri" panose="020F0502020204030204" pitchFamily="34" charset="0"/>
              </a:rPr>
              <a:t>2. Proto-cooperation </a:t>
            </a:r>
            <a:endParaRPr lang="en-US" sz="32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600" dirty="0">
                <a:solidFill>
                  <a:srgbClr val="000000"/>
                </a:solidFill>
                <a:latin typeface="Times New Roman" panose="02020603050405020304" pitchFamily="18" charset="0"/>
                <a:ea typeface="Calibri" panose="020F0502020204030204" pitchFamily="34" charset="0"/>
              </a:rPr>
              <a:t>It is also called as non-obligatory mutualism. It is an association of mutual benefit to the two species but without the co-operation being obligatory for their existence or for their performance of reactions. </a:t>
            </a:r>
          </a:p>
          <a:p>
            <a:pPr algn="just">
              <a:spcAft>
                <a:spcPts val="1000"/>
              </a:spcAft>
            </a:pPr>
            <a:endParaRPr lang="en-US" sz="32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600" dirty="0" err="1">
                <a:solidFill>
                  <a:srgbClr val="000000"/>
                </a:solidFill>
                <a:latin typeface="Times New Roman" panose="02020603050405020304" pitchFamily="18" charset="0"/>
                <a:ea typeface="Calibri" panose="020F0502020204030204" pitchFamily="34" charset="0"/>
              </a:rPr>
              <a:t>Eg</a:t>
            </a:r>
            <a:r>
              <a:rPr lang="en-US" sz="3600" dirty="0">
                <a:solidFill>
                  <a:srgbClr val="000000"/>
                </a:solidFill>
                <a:latin typeface="Times New Roman" panose="02020603050405020304" pitchFamily="18" charset="0"/>
                <a:ea typeface="Calibri" panose="020F0502020204030204" pitchFamily="34" charset="0"/>
              </a:rPr>
              <a:t>. N2 can be fixed by </a:t>
            </a:r>
            <a:r>
              <a:rPr lang="en-US" sz="3600" i="1" dirty="0" err="1">
                <a:solidFill>
                  <a:srgbClr val="000000"/>
                </a:solidFill>
                <a:latin typeface="Times New Roman" panose="02020603050405020304" pitchFamily="18" charset="0"/>
                <a:ea typeface="Calibri" panose="020F0502020204030204" pitchFamily="34" charset="0"/>
              </a:rPr>
              <a:t>Azotobacter</a:t>
            </a:r>
            <a:r>
              <a:rPr lang="en-US" sz="3600" i="1" dirty="0">
                <a:solidFill>
                  <a:srgbClr val="000000"/>
                </a:solidFill>
                <a:latin typeface="Times New Roman" panose="02020603050405020304" pitchFamily="18" charset="0"/>
                <a:ea typeface="Calibri" panose="020F0502020204030204" pitchFamily="34" charset="0"/>
              </a:rPr>
              <a:t> </a:t>
            </a:r>
            <a:r>
              <a:rPr lang="en-US" sz="3600" dirty="0">
                <a:solidFill>
                  <a:srgbClr val="000000"/>
                </a:solidFill>
                <a:latin typeface="Times New Roman" panose="02020603050405020304" pitchFamily="18" charset="0"/>
                <a:ea typeface="Calibri" panose="020F0502020204030204" pitchFamily="34" charset="0"/>
              </a:rPr>
              <a:t>with cellulose as energy source provided that a cellulose decomposer is present to convert the cellulose to simple sugars or organic acids. </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067458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817" y="646942"/>
            <a:ext cx="11693237" cy="5909310"/>
          </a:xfrm>
          <a:prstGeom prst="rect">
            <a:avLst/>
          </a:prstGeom>
        </p:spPr>
        <p:txBody>
          <a:bodyPr wrap="square">
            <a:spAutoFit/>
          </a:bodyPr>
          <a:lstStyle/>
          <a:p>
            <a:pPr algn="just">
              <a:spcAft>
                <a:spcPts val="1000"/>
              </a:spcAft>
            </a:pPr>
            <a:r>
              <a:rPr lang="en-US" sz="2800" b="1" dirty="0">
                <a:solidFill>
                  <a:srgbClr val="000000"/>
                </a:solidFill>
                <a:latin typeface="Times New Roman" panose="02020603050405020304" pitchFamily="18" charset="0"/>
                <a:ea typeface="Calibri" panose="020F0502020204030204" pitchFamily="34" charset="0"/>
              </a:rPr>
              <a:t>3. Mutualism </a:t>
            </a: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dirty="0">
                <a:solidFill>
                  <a:srgbClr val="000000"/>
                </a:solidFill>
                <a:latin typeface="Times New Roman" panose="02020603050405020304" pitchFamily="18" charset="0"/>
                <a:ea typeface="Calibri" panose="020F0502020204030204" pitchFamily="34" charset="0"/>
              </a:rPr>
              <a:t>Mutually beneficial interspecific interactions are more common among organisms. Here both the species derive benefit. In such association there occurs a close and often permanent and obligatory contact more or less essential for survival of each. </a:t>
            </a:r>
          </a:p>
          <a:p>
            <a:pPr algn="just">
              <a:spcAft>
                <a:spcPts val="1000"/>
              </a:spcAft>
            </a:pPr>
            <a:endParaRPr lang="en-US" sz="2400" dirty="0">
              <a:solidFill>
                <a:srgbClr val="000000"/>
              </a:solidFill>
              <a:effectLst/>
              <a:latin typeface="Calibri" panose="020F0502020204030204" pitchFamily="34" charset="0"/>
              <a:ea typeface="Calibri" panose="020F0502020204030204" pitchFamily="34" charset="0"/>
            </a:endParaRPr>
          </a:p>
          <a:p>
            <a:pPr marL="457200" marR="0" indent="-457200" algn="just">
              <a:spcBef>
                <a:spcPts val="0"/>
              </a:spcBef>
              <a:spcAft>
                <a:spcPts val="1000"/>
              </a:spcAft>
            </a:pPr>
            <a:r>
              <a:rPr lang="en-US" sz="2800" dirty="0" err="1">
                <a:solidFill>
                  <a:srgbClr val="000000"/>
                </a:solidFill>
                <a:latin typeface="Times New Roman" panose="02020603050405020304" pitchFamily="18" charset="0"/>
                <a:ea typeface="Calibri" panose="020F0502020204030204" pitchFamily="34" charset="0"/>
              </a:rPr>
              <a:t>Eg</a:t>
            </a:r>
            <a:r>
              <a:rPr lang="en-US" sz="2800" dirty="0">
                <a:solidFill>
                  <a:srgbClr val="000000"/>
                </a:solidFill>
                <a:latin typeface="Times New Roman" panose="02020603050405020304" pitchFamily="18" charset="0"/>
                <a:ea typeface="Calibri" panose="020F0502020204030204" pitchFamily="34" charset="0"/>
              </a:rPr>
              <a:t>. (</a:t>
            </a:r>
            <a:r>
              <a:rPr lang="en-US" sz="2800" dirty="0" err="1">
                <a:solidFill>
                  <a:srgbClr val="000000"/>
                </a:solidFill>
                <a:latin typeface="Times New Roman" panose="02020603050405020304" pitchFamily="18" charset="0"/>
                <a:ea typeface="Calibri" panose="020F0502020204030204" pitchFamily="34" charset="0"/>
              </a:rPr>
              <a:t>i</a:t>
            </a:r>
            <a:r>
              <a:rPr lang="en-US" sz="2800" dirty="0">
                <a:solidFill>
                  <a:srgbClr val="000000"/>
                </a:solidFill>
                <a:latin typeface="Times New Roman" panose="02020603050405020304" pitchFamily="18" charset="0"/>
                <a:ea typeface="Calibri" panose="020F0502020204030204" pitchFamily="34" charset="0"/>
              </a:rPr>
              <a:t>) Pollination by animals. Bees, moths, butterflies etc. derive food from </a:t>
            </a:r>
            <a:r>
              <a:rPr lang="en-US" sz="2800" dirty="0" err="1">
                <a:solidFill>
                  <a:srgbClr val="000000"/>
                </a:solidFill>
                <a:latin typeface="Times New Roman" panose="02020603050405020304" pitchFamily="18" charset="0"/>
                <a:ea typeface="Calibri" panose="020F0502020204030204" pitchFamily="34" charset="0"/>
              </a:rPr>
              <a:t>hectar</a:t>
            </a:r>
            <a:r>
              <a:rPr lang="en-US" sz="2800" dirty="0">
                <a:solidFill>
                  <a:srgbClr val="000000"/>
                </a:solidFill>
                <a:latin typeface="Times New Roman" panose="02020603050405020304" pitchFamily="18" charset="0"/>
                <a:ea typeface="Calibri" panose="020F0502020204030204" pitchFamily="34" charset="0"/>
              </a:rPr>
              <a:t>, or other plant product and in turn bring about pollination. </a:t>
            </a:r>
          </a:p>
          <a:p>
            <a:pPr marL="457200" marR="0" indent="-457200" algn="just">
              <a:spcBef>
                <a:spcPts val="0"/>
              </a:spcBef>
              <a:spcAft>
                <a:spcPts val="1000"/>
              </a:spcAft>
            </a:pPr>
            <a:endParaRPr lang="en-US" sz="2400" dirty="0">
              <a:solidFill>
                <a:srgbClr val="000000"/>
              </a:solidFill>
              <a:effectLst/>
              <a:latin typeface="Calibri" panose="020F0502020204030204" pitchFamily="34" charset="0"/>
              <a:ea typeface="Calibri" panose="020F0502020204030204" pitchFamily="34" charset="0"/>
            </a:endParaRPr>
          </a:p>
          <a:p>
            <a:pPr indent="457200" algn="just">
              <a:spcAft>
                <a:spcPts val="1000"/>
              </a:spcAft>
            </a:pPr>
            <a:r>
              <a:rPr lang="en-US" sz="2800" dirty="0">
                <a:solidFill>
                  <a:srgbClr val="000000"/>
                </a:solidFill>
                <a:latin typeface="Times New Roman" panose="02020603050405020304" pitchFamily="18" charset="0"/>
                <a:ea typeface="Calibri" panose="020F0502020204030204" pitchFamily="34" charset="0"/>
              </a:rPr>
              <a:t>(ii) Symbiotic nitrogen fixation: </a:t>
            </a:r>
            <a:endParaRPr lang="en-US" sz="24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2800" dirty="0">
                <a:solidFill>
                  <a:srgbClr val="000000"/>
                </a:solidFill>
                <a:latin typeface="Times New Roman" panose="02020603050405020304" pitchFamily="18" charset="0"/>
                <a:ea typeface="Calibri" panose="020F0502020204030204" pitchFamily="34" charset="0"/>
              </a:rPr>
              <a:t>Legume - </a:t>
            </a:r>
            <a:r>
              <a:rPr lang="en-US" sz="2800" i="1" dirty="0">
                <a:solidFill>
                  <a:srgbClr val="000000"/>
                </a:solidFill>
                <a:latin typeface="Times New Roman" panose="02020603050405020304" pitchFamily="18" charset="0"/>
                <a:ea typeface="Calibri" panose="020F0502020204030204" pitchFamily="34" charset="0"/>
              </a:rPr>
              <a:t>Rhizobium </a:t>
            </a:r>
            <a:r>
              <a:rPr lang="en-US" sz="2800" dirty="0">
                <a:solidFill>
                  <a:srgbClr val="000000"/>
                </a:solidFill>
                <a:latin typeface="Times New Roman" panose="02020603050405020304" pitchFamily="18" charset="0"/>
                <a:ea typeface="Calibri" panose="020F0502020204030204" pitchFamily="34" charset="0"/>
              </a:rPr>
              <a:t>symbiosis. Bacteria obtain food from legume and in turn fix gaseous nitrogen, making it available to plant.</a:t>
            </a:r>
            <a:endParaRPr lang="en-US" sz="24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5325259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2" name="Picture 4" descr="Science Year 6 Interaction Among Living Things - Lessons - Blendspac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71055" y="798656"/>
            <a:ext cx="10210799" cy="580996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439144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85" y="811930"/>
            <a:ext cx="11669486" cy="5452775"/>
          </a:xfrm>
          <a:prstGeom prst="rect">
            <a:avLst/>
          </a:prstGeom>
        </p:spPr>
        <p:txBody>
          <a:bodyPr wrap="square">
            <a:spAutoFit/>
          </a:bodyPr>
          <a:lstStyle/>
          <a:p>
            <a:pPr algn="just">
              <a:spcAft>
                <a:spcPts val="1000"/>
              </a:spcAft>
            </a:pPr>
            <a:r>
              <a:rPr lang="en-US" sz="4000" b="1" dirty="0">
                <a:solidFill>
                  <a:srgbClr val="000000"/>
                </a:solidFill>
                <a:latin typeface="Times New Roman" panose="02020603050405020304" pitchFamily="18" charset="0"/>
                <a:ea typeface="Calibri" panose="020F0502020204030204" pitchFamily="34" charset="0"/>
              </a:rPr>
              <a:t>II. Negative interactions </a:t>
            </a:r>
            <a:endParaRPr lang="en-US" sz="36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4000" dirty="0">
                <a:solidFill>
                  <a:srgbClr val="000000"/>
                </a:solidFill>
                <a:latin typeface="Times New Roman" panose="02020603050405020304" pitchFamily="18" charset="0"/>
                <a:ea typeface="Calibri" panose="020F0502020204030204" pitchFamily="34" charset="0"/>
              </a:rPr>
              <a:t>Member of one population may eat members of the other population, compete for foods, excrete harmful wastes or otherwise interfere with the other population. It includes (</a:t>
            </a:r>
            <a:r>
              <a:rPr lang="en-US" sz="4000" dirty="0" err="1">
                <a:solidFill>
                  <a:srgbClr val="000000"/>
                </a:solidFill>
                <a:latin typeface="Times New Roman" panose="02020603050405020304" pitchFamily="18" charset="0"/>
                <a:ea typeface="Calibri" panose="020F0502020204030204" pitchFamily="34" charset="0"/>
              </a:rPr>
              <a:t>i</a:t>
            </a:r>
            <a:r>
              <a:rPr lang="en-US" sz="4000" dirty="0">
                <a:solidFill>
                  <a:srgbClr val="000000"/>
                </a:solidFill>
                <a:latin typeface="Times New Roman" panose="02020603050405020304" pitchFamily="18" charset="0"/>
                <a:ea typeface="Calibri" panose="020F0502020204030204" pitchFamily="34" charset="0"/>
              </a:rPr>
              <a:t>) Competition, (ii) Predation, (iii) Parasitism and (iv) antibiosis. </a:t>
            </a:r>
            <a:endParaRPr lang="en-US" sz="36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0135266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5143" y="928625"/>
            <a:ext cx="11945257" cy="5057795"/>
          </a:xfrm>
          <a:prstGeom prst="rect">
            <a:avLst/>
          </a:prstGeom>
        </p:spPr>
        <p:txBody>
          <a:bodyPr wrap="square">
            <a:spAutoFit/>
          </a:bodyPr>
          <a:lstStyle/>
          <a:p>
            <a:pPr algn="just">
              <a:spcAft>
                <a:spcPts val="1000"/>
              </a:spcAft>
            </a:pPr>
            <a:r>
              <a:rPr lang="en-US" sz="3600" b="1" dirty="0">
                <a:solidFill>
                  <a:srgbClr val="000000"/>
                </a:solidFill>
                <a:latin typeface="Times New Roman" panose="02020603050405020304" pitchFamily="18" charset="0"/>
                <a:ea typeface="Calibri" panose="020F0502020204030204" pitchFamily="34" charset="0"/>
              </a:rPr>
              <a:t>(</a:t>
            </a:r>
            <a:r>
              <a:rPr lang="en-US" sz="3600" b="1" dirty="0" err="1">
                <a:solidFill>
                  <a:srgbClr val="000000"/>
                </a:solidFill>
                <a:latin typeface="Times New Roman" panose="02020603050405020304" pitchFamily="18" charset="0"/>
                <a:ea typeface="Calibri" panose="020F0502020204030204" pitchFamily="34" charset="0"/>
              </a:rPr>
              <a:t>i</a:t>
            </a:r>
            <a:r>
              <a:rPr lang="en-US" sz="3600" b="1" dirty="0">
                <a:solidFill>
                  <a:srgbClr val="000000"/>
                </a:solidFill>
                <a:latin typeface="Times New Roman" panose="02020603050405020304" pitchFamily="18" charset="0"/>
                <a:ea typeface="Calibri" panose="020F0502020204030204" pitchFamily="34" charset="0"/>
              </a:rPr>
              <a:t>) Competition </a:t>
            </a:r>
            <a:endParaRPr lang="en-US" sz="32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600" dirty="0">
                <a:solidFill>
                  <a:srgbClr val="000000"/>
                </a:solidFill>
                <a:latin typeface="Times New Roman" panose="02020603050405020304" pitchFamily="18" charset="0"/>
                <a:ea typeface="Calibri" panose="020F0502020204030204" pitchFamily="34" charset="0"/>
              </a:rPr>
              <a:t>It is a condition in which there is a suppression of one organism as the two species struggle for limiting quantities of nutrients O2 space or other requirements. </a:t>
            </a:r>
            <a:endParaRPr lang="en-US" sz="32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600" dirty="0" err="1">
                <a:solidFill>
                  <a:srgbClr val="000000"/>
                </a:solidFill>
                <a:latin typeface="Times New Roman" panose="02020603050405020304" pitchFamily="18" charset="0"/>
                <a:ea typeface="Calibri" panose="020F0502020204030204" pitchFamily="34" charset="0"/>
              </a:rPr>
              <a:t>Eg</a:t>
            </a:r>
            <a:r>
              <a:rPr lang="en-US" sz="3600" dirty="0">
                <a:solidFill>
                  <a:srgbClr val="000000"/>
                </a:solidFill>
                <a:latin typeface="Times New Roman" panose="02020603050405020304" pitchFamily="18" charset="0"/>
                <a:ea typeface="Calibri" panose="020F0502020204030204" pitchFamily="34" charset="0"/>
              </a:rPr>
              <a:t>. Competition between </a:t>
            </a:r>
            <a:r>
              <a:rPr lang="en-US" sz="3600" i="1" dirty="0" err="1">
                <a:solidFill>
                  <a:srgbClr val="000000"/>
                </a:solidFill>
                <a:latin typeface="Times New Roman" panose="02020603050405020304" pitchFamily="18" charset="0"/>
                <a:ea typeface="Calibri" panose="020F0502020204030204" pitchFamily="34" charset="0"/>
              </a:rPr>
              <a:t>Fusarium</a:t>
            </a:r>
            <a:r>
              <a:rPr lang="en-US" sz="3600" i="1" dirty="0">
                <a:solidFill>
                  <a:srgbClr val="000000"/>
                </a:solidFill>
                <a:latin typeface="Times New Roman" panose="02020603050405020304" pitchFamily="18" charset="0"/>
                <a:ea typeface="Calibri" panose="020F0502020204030204" pitchFamily="34" charset="0"/>
              </a:rPr>
              <a:t> </a:t>
            </a:r>
            <a:r>
              <a:rPr lang="en-US" sz="3600" i="1" dirty="0" err="1">
                <a:solidFill>
                  <a:srgbClr val="000000"/>
                </a:solidFill>
                <a:latin typeface="Times New Roman" panose="02020603050405020304" pitchFamily="18" charset="0"/>
                <a:ea typeface="Calibri" panose="020F0502020204030204" pitchFamily="34" charset="0"/>
              </a:rPr>
              <a:t>oxysporum</a:t>
            </a:r>
            <a:r>
              <a:rPr lang="en-US" sz="3600" i="1" dirty="0">
                <a:solidFill>
                  <a:srgbClr val="000000"/>
                </a:solidFill>
                <a:latin typeface="Times New Roman" panose="02020603050405020304" pitchFamily="18" charset="0"/>
                <a:ea typeface="Calibri" panose="020F0502020204030204" pitchFamily="34" charset="0"/>
              </a:rPr>
              <a:t> </a:t>
            </a:r>
            <a:r>
              <a:rPr lang="en-US" sz="3600" dirty="0">
                <a:solidFill>
                  <a:srgbClr val="000000"/>
                </a:solidFill>
                <a:latin typeface="Times New Roman" panose="02020603050405020304" pitchFamily="18" charset="0"/>
                <a:ea typeface="Calibri" panose="020F0502020204030204" pitchFamily="34" charset="0"/>
              </a:rPr>
              <a:t>and </a:t>
            </a:r>
            <a:r>
              <a:rPr lang="en-US" sz="3600" i="1" dirty="0">
                <a:solidFill>
                  <a:srgbClr val="000000"/>
                </a:solidFill>
                <a:latin typeface="Times New Roman" panose="02020603050405020304" pitchFamily="18" charset="0"/>
                <a:ea typeface="Calibri" panose="020F0502020204030204" pitchFamily="34" charset="0"/>
              </a:rPr>
              <a:t>Agrobacterium </a:t>
            </a:r>
            <a:r>
              <a:rPr lang="en-US" sz="3600" i="1" dirty="0" err="1">
                <a:solidFill>
                  <a:srgbClr val="000000"/>
                </a:solidFill>
                <a:latin typeface="Times New Roman" panose="02020603050405020304" pitchFamily="18" charset="0"/>
                <a:ea typeface="Calibri" panose="020F0502020204030204" pitchFamily="34" charset="0"/>
              </a:rPr>
              <a:t>radiobacter</a:t>
            </a:r>
            <a:r>
              <a:rPr lang="en-US" sz="3600" dirty="0">
                <a:solidFill>
                  <a:srgbClr val="000000"/>
                </a:solidFill>
                <a:latin typeface="Times New Roman" panose="02020603050405020304" pitchFamily="18" charset="0"/>
                <a:ea typeface="Calibri" panose="020F0502020204030204" pitchFamily="34" charset="0"/>
              </a:rPr>
              <a:t>. </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9536530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Molecular mechanisms of plant competition: neighbour detection and response  strategies - Pierik - 2013 - Functional Ecology - Wiley Online Library"/>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57200" y="788266"/>
            <a:ext cx="10058399" cy="56102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2260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0835" y="302570"/>
            <a:ext cx="11873345" cy="6196568"/>
          </a:xfrm>
          <a:prstGeom prst="rect">
            <a:avLst/>
          </a:prstGeom>
        </p:spPr>
        <p:txBody>
          <a:bodyPr wrap="square">
            <a:spAutoFit/>
          </a:bodyPr>
          <a:lstStyle/>
          <a:p>
            <a:pPr>
              <a:lnSpc>
                <a:spcPct val="150000"/>
              </a:lnSpc>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Altitude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This is concerned with the height of mountains chains. With an increase in the height of mountains the climate changes i.e. temperature, pressure, wind velocity and humidity vary with altitude. In mountains, temperature drops by one degree with 100meters of ascent. Wind velocity and humidity increase with altitude. Because of the interaction of various climatic factors, mountains show different vegetation zones at different heights.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979352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Interactions Among Living Things - Lessons - Blendspac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955964" y="429492"/>
            <a:ext cx="9795163" cy="5874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43195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2228" y="316571"/>
            <a:ext cx="11771086" cy="5888792"/>
          </a:xfrm>
          <a:prstGeom prst="rect">
            <a:avLst/>
          </a:prstGeom>
        </p:spPr>
        <p:txBody>
          <a:bodyPr wrap="square">
            <a:spAutoFit/>
          </a:bodyPr>
          <a:lstStyle/>
          <a:p>
            <a:pPr algn="just">
              <a:spcAft>
                <a:spcPts val="1000"/>
              </a:spcAft>
            </a:pPr>
            <a:r>
              <a:rPr lang="en-US" sz="3600" b="1" dirty="0">
                <a:solidFill>
                  <a:srgbClr val="000000"/>
                </a:solidFill>
                <a:latin typeface="Times New Roman" panose="02020603050405020304" pitchFamily="18" charset="0"/>
                <a:ea typeface="Calibri" panose="020F0502020204030204" pitchFamily="34" charset="0"/>
              </a:rPr>
              <a:t>(ii) Predation </a:t>
            </a:r>
            <a:endParaRPr lang="en-US" sz="32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600" dirty="0">
                <a:solidFill>
                  <a:srgbClr val="000000"/>
                </a:solidFill>
                <a:latin typeface="Times New Roman" panose="02020603050405020304" pitchFamily="18" charset="0"/>
                <a:ea typeface="Calibri" panose="020F0502020204030204" pitchFamily="34" charset="0"/>
              </a:rPr>
              <a:t>A predator is free living which catches and kills another species for food. Most of the predatory organisms are animals but there are some plants (carnivorous) also, especially fungi, which feed upon other animals. </a:t>
            </a:r>
            <a:endParaRPr lang="en-US" sz="3200" dirty="0">
              <a:solidFill>
                <a:srgbClr val="000000"/>
              </a:solidFill>
              <a:effectLst/>
              <a:latin typeface="Calibri" panose="020F0502020204030204" pitchFamily="34" charset="0"/>
              <a:ea typeface="Calibri" panose="020F0502020204030204" pitchFamily="34" charset="0"/>
            </a:endParaRPr>
          </a:p>
          <a:p>
            <a:r>
              <a:rPr lang="en-US" sz="3600" dirty="0" err="1">
                <a:solidFill>
                  <a:srgbClr val="000000"/>
                </a:solidFill>
                <a:latin typeface="Times New Roman" panose="02020603050405020304" pitchFamily="18" charset="0"/>
                <a:ea typeface="Calibri" panose="020F0502020204030204" pitchFamily="34" charset="0"/>
              </a:rPr>
              <a:t>Eg</a:t>
            </a:r>
            <a:r>
              <a:rPr lang="en-US" sz="3600" dirty="0">
                <a:solidFill>
                  <a:srgbClr val="000000"/>
                </a:solidFill>
                <a:latin typeface="Times New Roman" panose="02020603050405020304" pitchFamily="18" charset="0"/>
                <a:ea typeface="Calibri" panose="020F0502020204030204" pitchFamily="34" charset="0"/>
              </a:rPr>
              <a:t>. (</a:t>
            </a:r>
            <a:r>
              <a:rPr lang="en-US" sz="3600" dirty="0" err="1">
                <a:solidFill>
                  <a:srgbClr val="000000"/>
                </a:solidFill>
                <a:latin typeface="Times New Roman" panose="02020603050405020304" pitchFamily="18" charset="0"/>
                <a:ea typeface="Calibri" panose="020F0502020204030204" pitchFamily="34" charset="0"/>
              </a:rPr>
              <a:t>i</a:t>
            </a:r>
            <a:r>
              <a:rPr lang="en-US" sz="3600" dirty="0">
                <a:solidFill>
                  <a:srgbClr val="000000"/>
                </a:solidFill>
                <a:latin typeface="Times New Roman" panose="02020603050405020304" pitchFamily="18" charset="0"/>
                <a:ea typeface="Calibri" panose="020F0502020204030204" pitchFamily="34" charset="0"/>
              </a:rPr>
              <a:t>) Grazing and browsing by animals on plants. </a:t>
            </a:r>
            <a:endParaRPr lang="en-US" sz="3200" dirty="0">
              <a:solidFill>
                <a:srgbClr val="000000"/>
              </a:solidFill>
              <a:effectLst/>
              <a:latin typeface="Calibri" panose="020F0502020204030204" pitchFamily="34" charset="0"/>
              <a:ea typeface="Calibri" panose="020F0502020204030204" pitchFamily="34" charset="0"/>
            </a:endParaRPr>
          </a:p>
          <a:p>
            <a:pPr marL="457200" marR="0">
              <a:spcBef>
                <a:spcPts val="0"/>
              </a:spcBef>
              <a:spcAft>
                <a:spcPts val="0"/>
              </a:spcAft>
            </a:pPr>
            <a:r>
              <a:rPr lang="en-US" sz="3600" dirty="0">
                <a:solidFill>
                  <a:srgbClr val="000000"/>
                </a:solidFill>
                <a:latin typeface="Times New Roman" panose="02020603050405020304" pitchFamily="18" charset="0"/>
                <a:ea typeface="Calibri" panose="020F0502020204030204" pitchFamily="34" charset="0"/>
              </a:rPr>
              <a:t>(ii) Carnivorous plants such as </a:t>
            </a:r>
            <a:r>
              <a:rPr lang="en-US" sz="3600" i="1" dirty="0">
                <a:solidFill>
                  <a:srgbClr val="000000"/>
                </a:solidFill>
                <a:latin typeface="Times New Roman" panose="02020603050405020304" pitchFamily="18" charset="0"/>
                <a:ea typeface="Calibri" panose="020F0502020204030204" pitchFamily="34" charset="0"/>
              </a:rPr>
              <a:t>Nepenthes, </a:t>
            </a:r>
            <a:r>
              <a:rPr lang="en-US" sz="3600" i="1" dirty="0" err="1">
                <a:solidFill>
                  <a:srgbClr val="000000"/>
                </a:solidFill>
                <a:latin typeface="Times New Roman" panose="02020603050405020304" pitchFamily="18" charset="0"/>
                <a:ea typeface="Calibri" panose="020F0502020204030204" pitchFamily="34" charset="0"/>
              </a:rPr>
              <a:t>Darligtoria</a:t>
            </a:r>
            <a:r>
              <a:rPr lang="en-US" sz="3600" i="1" dirty="0">
                <a:solidFill>
                  <a:srgbClr val="000000"/>
                </a:solidFill>
                <a:latin typeface="Times New Roman" panose="02020603050405020304" pitchFamily="18" charset="0"/>
                <a:ea typeface="Calibri" panose="020F0502020204030204" pitchFamily="34" charset="0"/>
              </a:rPr>
              <a:t>, </a:t>
            </a:r>
            <a:r>
              <a:rPr lang="en-US" sz="3600" i="1" dirty="0" err="1">
                <a:solidFill>
                  <a:srgbClr val="000000"/>
                </a:solidFill>
                <a:latin typeface="Times New Roman" panose="02020603050405020304" pitchFamily="18" charset="0"/>
                <a:ea typeface="Calibri" panose="020F0502020204030204" pitchFamily="34" charset="0"/>
              </a:rPr>
              <a:t>Drosera</a:t>
            </a:r>
            <a:r>
              <a:rPr lang="en-US" sz="3600" i="1" dirty="0">
                <a:solidFill>
                  <a:srgbClr val="000000"/>
                </a:solidFill>
                <a:latin typeface="Times New Roman" panose="02020603050405020304" pitchFamily="18" charset="0"/>
                <a:ea typeface="Calibri" panose="020F0502020204030204" pitchFamily="34" charset="0"/>
              </a:rPr>
              <a:t> </a:t>
            </a:r>
            <a:r>
              <a:rPr lang="en-US" sz="3600" dirty="0">
                <a:solidFill>
                  <a:srgbClr val="000000"/>
                </a:solidFill>
                <a:latin typeface="Times New Roman" panose="02020603050405020304" pitchFamily="18" charset="0"/>
                <a:ea typeface="Calibri" panose="020F0502020204030204" pitchFamily="34" charset="0"/>
              </a:rPr>
              <a:t>etc. consume insects and other small animals for food. </a:t>
            </a:r>
            <a:endParaRPr lang="en-US" sz="32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600" dirty="0">
                <a:solidFill>
                  <a:srgbClr val="000000"/>
                </a:solidFill>
                <a:latin typeface="Times New Roman" panose="02020603050405020304" pitchFamily="18" charset="0"/>
                <a:ea typeface="Calibri" panose="020F0502020204030204" pitchFamily="34" charset="0"/>
              </a:rPr>
              <a:t>(iii) Protozoans feeding on bacteria.</a:t>
            </a:r>
            <a:endParaRPr lang="en-US" sz="32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9909001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25. Interaction in ecosystem - YouTube"/>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858982" y="180110"/>
            <a:ext cx="10418618" cy="63869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3990831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8686" y="216131"/>
            <a:ext cx="12192000" cy="6514604"/>
          </a:xfrm>
          <a:prstGeom prst="rect">
            <a:avLst/>
          </a:prstGeom>
        </p:spPr>
        <p:txBody>
          <a:bodyPr wrap="square">
            <a:spAutoFit/>
          </a:bodyPr>
          <a:lstStyle/>
          <a:p>
            <a:pPr algn="just">
              <a:spcAft>
                <a:spcPts val="1000"/>
              </a:spcAft>
            </a:pPr>
            <a:r>
              <a:rPr lang="en-US" sz="3200" b="1" dirty="0">
                <a:solidFill>
                  <a:srgbClr val="000000"/>
                </a:solidFill>
                <a:latin typeface="Times New Roman" panose="02020603050405020304" pitchFamily="18" charset="0"/>
                <a:ea typeface="Calibri" panose="020F0502020204030204" pitchFamily="34" charset="0"/>
              </a:rPr>
              <a:t>(iii.) Parasitism </a:t>
            </a:r>
            <a:endParaRPr lang="en-US" sz="28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200" dirty="0">
                <a:solidFill>
                  <a:srgbClr val="000000"/>
                </a:solidFill>
                <a:latin typeface="Times New Roman" panose="02020603050405020304" pitchFamily="18" charset="0"/>
                <a:ea typeface="Calibri" panose="020F0502020204030204" pitchFamily="34" charset="0"/>
              </a:rPr>
              <a:t>A parasite is the organism living on or in the body of another organisms and deriving its food more or less permanently from its tissues. A typical parasite lives in its host without killing it, whereas the predator kills its upon which it feeds. </a:t>
            </a:r>
            <a:endParaRPr lang="en-US" sz="2800" dirty="0">
              <a:solidFill>
                <a:srgbClr val="000000"/>
              </a:solidFill>
              <a:effectLst/>
              <a:latin typeface="Calibri" panose="020F0502020204030204" pitchFamily="34" charset="0"/>
              <a:ea typeface="Calibri" panose="020F0502020204030204" pitchFamily="34" charset="0"/>
            </a:endParaRPr>
          </a:p>
          <a:p>
            <a:pPr marL="457200" marR="0" indent="-457200" algn="just">
              <a:spcBef>
                <a:spcPts val="0"/>
              </a:spcBef>
              <a:spcAft>
                <a:spcPts val="1000"/>
              </a:spcAft>
            </a:pPr>
            <a:r>
              <a:rPr lang="en-US" sz="3200" dirty="0" err="1">
                <a:solidFill>
                  <a:srgbClr val="000000"/>
                </a:solidFill>
                <a:latin typeface="Times New Roman" panose="02020603050405020304" pitchFamily="18" charset="0"/>
                <a:ea typeface="Calibri" panose="020F0502020204030204" pitchFamily="34" charset="0"/>
              </a:rPr>
              <a:t>Eg</a:t>
            </a:r>
            <a:r>
              <a:rPr lang="en-US" sz="3200" dirty="0">
                <a:solidFill>
                  <a:srgbClr val="000000"/>
                </a:solidFill>
                <a:latin typeface="Times New Roman" panose="02020603050405020304" pitchFamily="18" charset="0"/>
                <a:ea typeface="Calibri" panose="020F0502020204030204" pitchFamily="34" charset="0"/>
              </a:rPr>
              <a:t>. Species of </a:t>
            </a:r>
            <a:r>
              <a:rPr lang="en-US" sz="3200" i="1" dirty="0" err="1">
                <a:solidFill>
                  <a:srgbClr val="000000"/>
                </a:solidFill>
                <a:latin typeface="Times New Roman" panose="02020603050405020304" pitchFamily="18" charset="0"/>
                <a:ea typeface="Calibri" panose="020F0502020204030204" pitchFamily="34" charset="0"/>
              </a:rPr>
              <a:t>Cuscuta</a:t>
            </a:r>
            <a:r>
              <a:rPr lang="en-US" sz="3200" i="1" dirty="0">
                <a:solidFill>
                  <a:srgbClr val="000000"/>
                </a:solidFill>
                <a:latin typeface="Times New Roman" panose="02020603050405020304" pitchFamily="18" charset="0"/>
                <a:ea typeface="Calibri" panose="020F0502020204030204" pitchFamily="34" charset="0"/>
              </a:rPr>
              <a:t> </a:t>
            </a:r>
            <a:r>
              <a:rPr lang="en-US" sz="3200" dirty="0">
                <a:solidFill>
                  <a:srgbClr val="000000"/>
                </a:solidFill>
                <a:latin typeface="Times New Roman" panose="02020603050405020304" pitchFamily="18" charset="0"/>
                <a:ea typeface="Calibri" panose="020F0502020204030204" pitchFamily="34" charset="0"/>
              </a:rPr>
              <a:t>(total stem parasite) grow on other plants on which they depend for nourishment. </a:t>
            </a:r>
            <a:endParaRPr lang="en-US" sz="28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200" dirty="0">
                <a:solidFill>
                  <a:srgbClr val="000000"/>
                </a:solidFill>
                <a:latin typeface="Times New Roman" panose="02020603050405020304" pitchFamily="18" charset="0"/>
                <a:ea typeface="Calibri" panose="020F0502020204030204" pitchFamily="34" charset="0"/>
              </a:rPr>
              <a:t>Parasitism may occur even with in the species. </a:t>
            </a:r>
            <a:r>
              <a:rPr lang="en-US" sz="3200" dirty="0" err="1">
                <a:solidFill>
                  <a:srgbClr val="000000"/>
                </a:solidFill>
                <a:latin typeface="Times New Roman" panose="02020603050405020304" pitchFamily="18" charset="0"/>
                <a:ea typeface="Calibri" panose="020F0502020204030204" pitchFamily="34" charset="0"/>
              </a:rPr>
              <a:t>Hyperparasites</a:t>
            </a:r>
            <a:r>
              <a:rPr lang="en-US" sz="3200" dirty="0">
                <a:solidFill>
                  <a:srgbClr val="000000"/>
                </a:solidFill>
                <a:latin typeface="Times New Roman" panose="02020603050405020304" pitchFamily="18" charset="0"/>
                <a:ea typeface="Calibri" panose="020F0502020204030204" pitchFamily="34" charset="0"/>
              </a:rPr>
              <a:t> which are chiefly fungi growing parasitically on other parasites, (</a:t>
            </a:r>
            <a:r>
              <a:rPr lang="en-US" sz="3200" dirty="0" err="1">
                <a:solidFill>
                  <a:srgbClr val="000000"/>
                </a:solidFill>
                <a:latin typeface="Times New Roman" panose="02020603050405020304" pitchFamily="18" charset="0"/>
                <a:ea typeface="Calibri" panose="020F0502020204030204" pitchFamily="34" charset="0"/>
              </a:rPr>
              <a:t>ie</a:t>
            </a:r>
            <a:r>
              <a:rPr lang="en-US" sz="3200" dirty="0">
                <a:solidFill>
                  <a:srgbClr val="000000"/>
                </a:solidFill>
                <a:latin typeface="Times New Roman" panose="02020603050405020304" pitchFamily="18" charset="0"/>
                <a:ea typeface="Calibri" panose="020F0502020204030204" pitchFamily="34" charset="0"/>
              </a:rPr>
              <a:t>) Parasite on a parasite. </a:t>
            </a:r>
            <a:endParaRPr lang="en-US" sz="2800" dirty="0">
              <a:solidFill>
                <a:srgbClr val="000000"/>
              </a:solidFill>
              <a:effectLst/>
              <a:latin typeface="Calibri" panose="020F0502020204030204" pitchFamily="34" charset="0"/>
              <a:ea typeface="Calibri" panose="020F0502020204030204" pitchFamily="34" charset="0"/>
            </a:endParaRPr>
          </a:p>
          <a:p>
            <a:pPr algn="just">
              <a:spcAft>
                <a:spcPts val="1000"/>
              </a:spcAft>
            </a:pPr>
            <a:r>
              <a:rPr lang="en-US" sz="3200" dirty="0" err="1">
                <a:solidFill>
                  <a:srgbClr val="000000"/>
                </a:solidFill>
                <a:latin typeface="Times New Roman" panose="02020603050405020304" pitchFamily="18" charset="0"/>
                <a:ea typeface="Calibri" panose="020F0502020204030204" pitchFamily="34" charset="0"/>
              </a:rPr>
              <a:t>Eg</a:t>
            </a:r>
            <a:r>
              <a:rPr lang="en-US" sz="3200" dirty="0">
                <a:solidFill>
                  <a:srgbClr val="000000"/>
                </a:solidFill>
                <a:latin typeface="Times New Roman" panose="02020603050405020304" pitchFamily="18" charset="0"/>
                <a:ea typeface="Calibri" panose="020F0502020204030204" pitchFamily="34" charset="0"/>
              </a:rPr>
              <a:t>. </a:t>
            </a:r>
            <a:r>
              <a:rPr lang="en-US" sz="3200" i="1" dirty="0" err="1">
                <a:solidFill>
                  <a:srgbClr val="000000"/>
                </a:solidFill>
                <a:latin typeface="Times New Roman" panose="02020603050405020304" pitchFamily="18" charset="0"/>
                <a:ea typeface="Calibri" panose="020F0502020204030204" pitchFamily="34" charset="0"/>
              </a:rPr>
              <a:t>Cicinnobolus</a:t>
            </a:r>
            <a:r>
              <a:rPr lang="en-US" sz="3200" i="1" dirty="0">
                <a:solidFill>
                  <a:srgbClr val="000000"/>
                </a:solidFill>
                <a:latin typeface="Times New Roman" panose="02020603050405020304" pitchFamily="18" charset="0"/>
                <a:ea typeface="Calibri" panose="020F0502020204030204" pitchFamily="34" charset="0"/>
              </a:rPr>
              <a:t> </a:t>
            </a:r>
            <a:r>
              <a:rPr lang="en-US" sz="3200" i="1" dirty="0" err="1">
                <a:solidFill>
                  <a:srgbClr val="000000"/>
                </a:solidFill>
                <a:latin typeface="Times New Roman" panose="02020603050405020304" pitchFamily="18" charset="0"/>
                <a:ea typeface="Calibri" panose="020F0502020204030204" pitchFamily="34" charset="0"/>
              </a:rPr>
              <a:t>cesatii</a:t>
            </a:r>
            <a:r>
              <a:rPr lang="en-US" sz="3200" i="1" dirty="0">
                <a:solidFill>
                  <a:srgbClr val="000000"/>
                </a:solidFill>
                <a:latin typeface="Times New Roman" panose="02020603050405020304" pitchFamily="18" charset="0"/>
                <a:ea typeface="Calibri" panose="020F0502020204030204" pitchFamily="34" charset="0"/>
              </a:rPr>
              <a:t> </a:t>
            </a:r>
            <a:r>
              <a:rPr lang="en-US" sz="3200" dirty="0">
                <a:solidFill>
                  <a:srgbClr val="000000"/>
                </a:solidFill>
                <a:latin typeface="Times New Roman" panose="02020603050405020304" pitchFamily="18" charset="0"/>
                <a:ea typeface="Calibri" panose="020F0502020204030204" pitchFamily="34" charset="0"/>
              </a:rPr>
              <a:t>is found as </a:t>
            </a:r>
            <a:r>
              <a:rPr lang="en-US" sz="3200" dirty="0" err="1">
                <a:solidFill>
                  <a:srgbClr val="000000"/>
                </a:solidFill>
                <a:latin typeface="Times New Roman" panose="02020603050405020304" pitchFamily="18" charset="0"/>
                <a:ea typeface="Calibri" panose="020F0502020204030204" pitchFamily="34" charset="0"/>
              </a:rPr>
              <a:t>hyperparasite</a:t>
            </a:r>
            <a:r>
              <a:rPr lang="en-US" sz="3200" dirty="0">
                <a:solidFill>
                  <a:srgbClr val="000000"/>
                </a:solidFill>
                <a:latin typeface="Times New Roman" panose="02020603050405020304" pitchFamily="18" charset="0"/>
                <a:ea typeface="Calibri" panose="020F0502020204030204" pitchFamily="34" charset="0"/>
              </a:rPr>
              <a:t> on a number of powdery mildew fungi. </a:t>
            </a:r>
            <a:endParaRPr lang="en-US" sz="2800" dirty="0">
              <a:solidFill>
                <a:srgbClr val="000000"/>
              </a:solidFill>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41966477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2" descr="Parasitism: Definition and Examples"/>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5126" name="Picture 6" descr="Parasitism - Wikipedia"/>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460375" y="581890"/>
            <a:ext cx="4139334" cy="5777345"/>
          </a:xfrm>
          <a:prstGeom prst="rect">
            <a:avLst/>
          </a:prstGeom>
          <a:noFill/>
          <a:extLst>
            <a:ext uri="{909E8E84-426E-40DD-AFC4-6F175D3DCCD1}">
              <a14:hiddenFill xmlns:a14="http://schemas.microsoft.com/office/drawing/2010/main">
                <a:solidFill>
                  <a:srgbClr val="FFFFFF"/>
                </a:solidFill>
              </a14:hiddenFill>
            </a:ext>
          </a:extLst>
        </p:spPr>
      </p:pic>
      <p:pic>
        <p:nvPicPr>
          <p:cNvPr id="5128" name="Picture 8" descr="Plant Life: Parasitic Plants"/>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4810702" y="581891"/>
            <a:ext cx="6813261" cy="57773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48968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0629" y="817061"/>
            <a:ext cx="11872686" cy="4534575"/>
          </a:xfrm>
          <a:prstGeom prst="rect">
            <a:avLst/>
          </a:prstGeom>
        </p:spPr>
        <p:txBody>
          <a:bodyPr wrap="square">
            <a:spAutoFit/>
          </a:bodyPr>
          <a:lstStyle/>
          <a:p>
            <a:pPr algn="just">
              <a:spcAft>
                <a:spcPts val="1000"/>
              </a:spcAft>
            </a:pPr>
            <a:r>
              <a:rPr lang="en-US" sz="3200" b="1" dirty="0">
                <a:solidFill>
                  <a:srgbClr val="000000"/>
                </a:solidFill>
                <a:latin typeface="Times New Roman" panose="02020603050405020304" pitchFamily="18" charset="0"/>
                <a:ea typeface="Calibri" panose="020F0502020204030204" pitchFamily="34" charset="0"/>
              </a:rPr>
              <a:t>(iv) Antibiosis </a:t>
            </a:r>
            <a:endParaRPr lang="en-US" sz="2800" dirty="0">
              <a:solidFill>
                <a:srgbClr val="000000"/>
              </a:solidFill>
              <a:effectLst/>
              <a:latin typeface="Calibri" panose="020F0502020204030204" pitchFamily="34" charset="0"/>
              <a:ea typeface="Calibri" panose="020F0502020204030204" pitchFamily="34" charset="0"/>
            </a:endParaRPr>
          </a:p>
          <a:p>
            <a:pPr algn="just">
              <a:lnSpc>
                <a:spcPct val="150000"/>
              </a:lnSpc>
              <a:spcAft>
                <a:spcPts val="1000"/>
              </a:spcAft>
            </a:pPr>
            <a:r>
              <a:rPr lang="en-US" sz="3200" dirty="0">
                <a:solidFill>
                  <a:srgbClr val="000000"/>
                </a:solidFill>
                <a:latin typeface="Times New Roman" panose="02020603050405020304" pitchFamily="18" charset="0"/>
                <a:ea typeface="Calibri" panose="020F0502020204030204" pitchFamily="34" charset="0"/>
              </a:rPr>
              <a:t>The phenomenon of the production of antibiotic is called as antibiosis. Antibiotic is an organic substance produced by one organism which in low concentration inhibits the growth of other organism. </a:t>
            </a:r>
            <a:endParaRPr lang="en-US" sz="2800" dirty="0">
              <a:solidFill>
                <a:srgbClr val="000000"/>
              </a:solidFill>
              <a:effectLst/>
              <a:latin typeface="Calibri" panose="020F0502020204030204" pitchFamily="34" charset="0"/>
              <a:ea typeface="Calibri" panose="020F0502020204030204" pitchFamily="34" charset="0"/>
            </a:endParaRPr>
          </a:p>
          <a:p>
            <a:pPr>
              <a:lnSpc>
                <a:spcPct val="150000"/>
              </a:lnSpc>
              <a:spcAft>
                <a:spcPts val="800"/>
              </a:spcAft>
            </a:pPr>
            <a:r>
              <a:rPr lang="en-US" sz="3200" dirty="0" err="1">
                <a:latin typeface="Times New Roman" panose="02020603050405020304" pitchFamily="18" charset="0"/>
                <a:ea typeface="Calibri" panose="020F0502020204030204" pitchFamily="34" charset="0"/>
                <a:cs typeface="Arial" panose="020B0604020202020204" pitchFamily="34" charset="0"/>
              </a:rPr>
              <a:t>Eg</a:t>
            </a:r>
            <a:r>
              <a:rPr lang="en-US" sz="3200" dirty="0">
                <a:latin typeface="Times New Roman" panose="02020603050405020304" pitchFamily="18" charset="0"/>
                <a:ea typeface="Calibri" panose="020F0502020204030204" pitchFamily="34" charset="0"/>
                <a:cs typeface="Arial" panose="020B0604020202020204" pitchFamily="34" charset="0"/>
              </a:rPr>
              <a:t>. Streptomycin - </a:t>
            </a:r>
            <a:r>
              <a:rPr lang="en-US" sz="3200" i="1" dirty="0" err="1">
                <a:latin typeface="Times New Roman" panose="02020603050405020304" pitchFamily="18" charset="0"/>
                <a:ea typeface="Calibri" panose="020F0502020204030204" pitchFamily="34" charset="0"/>
                <a:cs typeface="Arial" panose="020B0604020202020204" pitchFamily="34" charset="0"/>
              </a:rPr>
              <a:t>S.griseus</a:t>
            </a:r>
            <a:r>
              <a:rPr lang="en-US" sz="3200" i="1" dirty="0">
                <a:latin typeface="Times New Roman" panose="02020603050405020304" pitchFamily="18" charset="0"/>
                <a:ea typeface="Calibri" panose="020F0502020204030204" pitchFamily="34" charset="0"/>
                <a:cs typeface="Arial" panose="020B0604020202020204" pitchFamily="34" charset="0"/>
              </a:rPr>
              <a:t> , </a:t>
            </a:r>
            <a:r>
              <a:rPr lang="en-US" sz="3200" dirty="0">
                <a:latin typeface="Times New Roman" panose="02020603050405020304" pitchFamily="18" charset="0"/>
                <a:ea typeface="Calibri" panose="020F0502020204030204" pitchFamily="34" charset="0"/>
                <a:cs typeface="Arial" panose="020B0604020202020204" pitchFamily="34" charset="0"/>
              </a:rPr>
              <a:t>Penicillin - P</a:t>
            </a:r>
            <a:r>
              <a:rPr lang="en-US" sz="3200" i="1" dirty="0">
                <a:latin typeface="Times New Roman" panose="02020603050405020304" pitchFamily="18" charset="0"/>
                <a:ea typeface="Calibri" panose="020F0502020204030204" pitchFamily="34" charset="0"/>
                <a:cs typeface="Arial" panose="020B0604020202020204" pitchFamily="34" charset="0"/>
              </a:rPr>
              <a:t>. </a:t>
            </a:r>
            <a:r>
              <a:rPr lang="en-US" sz="3200" i="1" dirty="0" err="1">
                <a:latin typeface="Times New Roman" panose="02020603050405020304" pitchFamily="18" charset="0"/>
                <a:ea typeface="Calibri" panose="020F0502020204030204" pitchFamily="34" charset="0"/>
                <a:cs typeface="Arial" panose="020B0604020202020204" pitchFamily="34" charset="0"/>
              </a:rPr>
              <a:t>notatum</a:t>
            </a:r>
            <a:r>
              <a:rPr lang="en-US" sz="3200" i="1" dirty="0">
                <a:latin typeface="Times New Roman" panose="02020603050405020304" pitchFamily="18" charset="0"/>
                <a:ea typeface="Calibri" panose="020F0502020204030204" pitchFamily="34" charset="0"/>
                <a:cs typeface="Arial" panose="020B0604020202020204" pitchFamily="34" charset="0"/>
              </a:rPr>
              <a:t> </a:t>
            </a:r>
            <a:r>
              <a:rPr lang="en-US" sz="3200" dirty="0">
                <a:latin typeface="Times New Roman" panose="02020603050405020304" pitchFamily="18" charset="0"/>
                <a:ea typeface="Calibri" panose="020F0502020204030204" pitchFamily="34" charset="0"/>
                <a:cs typeface="Arial" panose="020B0604020202020204" pitchFamily="34" charset="0"/>
              </a:rPr>
              <a:t>, </a:t>
            </a:r>
            <a:r>
              <a:rPr lang="en-US" sz="3200" i="1" dirty="0" err="1">
                <a:latin typeface="Times New Roman" panose="02020603050405020304" pitchFamily="18" charset="0"/>
                <a:ea typeface="Calibri" panose="020F0502020204030204" pitchFamily="34" charset="0"/>
                <a:cs typeface="Arial" panose="020B0604020202020204" pitchFamily="34" charset="0"/>
              </a:rPr>
              <a:t>Trichoderma</a:t>
            </a:r>
            <a:r>
              <a:rPr lang="en-US" sz="3200" i="1" dirty="0">
                <a:latin typeface="Times New Roman" panose="02020603050405020304" pitchFamily="18" charset="0"/>
                <a:ea typeface="Calibri" panose="020F0502020204030204" pitchFamily="34" charset="0"/>
                <a:cs typeface="Arial" panose="020B0604020202020204" pitchFamily="34" charset="0"/>
              </a:rPr>
              <a:t> </a:t>
            </a:r>
            <a:r>
              <a:rPr lang="en-US" sz="3200" i="1" dirty="0" err="1">
                <a:latin typeface="Times New Roman" panose="02020603050405020304" pitchFamily="18" charset="0"/>
                <a:ea typeface="Calibri" panose="020F0502020204030204" pitchFamily="34" charset="0"/>
                <a:cs typeface="Arial" panose="020B0604020202020204" pitchFamily="34" charset="0"/>
              </a:rPr>
              <a:t>harzianum</a:t>
            </a:r>
            <a:r>
              <a:rPr lang="en-US" sz="3200" i="1" dirty="0">
                <a:latin typeface="Times New Roman" panose="02020603050405020304" pitchFamily="18" charset="0"/>
                <a:ea typeface="Calibri" panose="020F0502020204030204" pitchFamily="34" charset="0"/>
                <a:cs typeface="Arial" panose="020B0604020202020204" pitchFamily="34" charset="0"/>
              </a:rPr>
              <a:t> </a:t>
            </a:r>
            <a:r>
              <a:rPr lang="en-US" sz="3200" dirty="0">
                <a:latin typeface="Times New Roman" panose="02020603050405020304" pitchFamily="18" charset="0"/>
                <a:ea typeface="Calibri" panose="020F0502020204030204" pitchFamily="34" charset="0"/>
                <a:cs typeface="Arial" panose="020B0604020202020204" pitchFamily="34" charset="0"/>
              </a:rPr>
              <a:t>inhibits the growth of </a:t>
            </a:r>
            <a:r>
              <a:rPr lang="en-US" sz="3200" i="1" dirty="0" err="1">
                <a:latin typeface="Times New Roman" panose="02020603050405020304" pitchFamily="18" charset="0"/>
                <a:ea typeface="Calibri" panose="020F0502020204030204" pitchFamily="34" charset="0"/>
                <a:cs typeface="Arial" panose="020B0604020202020204" pitchFamily="34" charset="0"/>
              </a:rPr>
              <a:t>Rhizoctonia</a:t>
            </a:r>
            <a:r>
              <a:rPr lang="en-US" sz="3200" i="1" dirty="0">
                <a:latin typeface="Times New Roman" panose="02020603050405020304" pitchFamily="18" charset="0"/>
                <a:ea typeface="Calibri" panose="020F0502020204030204" pitchFamily="34" charset="0"/>
                <a:cs typeface="Arial" panose="020B0604020202020204" pitchFamily="34" charset="0"/>
              </a:rPr>
              <a:t> </a:t>
            </a:r>
            <a:r>
              <a:rPr lang="en-US" sz="3200" dirty="0">
                <a:latin typeface="Times New Roman" panose="02020603050405020304" pitchFamily="18" charset="0"/>
                <a:ea typeface="Calibri" panose="020F0502020204030204" pitchFamily="34" charset="0"/>
                <a:cs typeface="Arial" panose="020B0604020202020204" pitchFamily="34" charset="0"/>
              </a:rPr>
              <a:t>sp.</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61973407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descr="Antibiosis. It refers to the secretion of certain molecules e.g.... |  Download Scientific Diagram"/>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804266" y="1083685"/>
            <a:ext cx="8096250" cy="48863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11186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5528" y="815050"/>
            <a:ext cx="11651672" cy="4719241"/>
          </a:xfrm>
          <a:prstGeom prst="rect">
            <a:avLst/>
          </a:prstGeom>
        </p:spPr>
        <p:txBody>
          <a:bodyPr wrap="square">
            <a:spAutoFit/>
          </a:bodyPr>
          <a:lstStyle/>
          <a:p>
            <a:pPr algn="just">
              <a:lnSpc>
                <a:spcPct val="150000"/>
              </a:lnSpc>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Direction of mountains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Mountains deflect winds into different directions and capture moisture from winds. This moisture in the form of vapor may accumulated into preferred direction as clouds and come down as rain. Every landscape zone has its own specific climate and vegetation due to variable effects of mountains.</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9978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3" y="107434"/>
            <a:ext cx="11804073" cy="6750566"/>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Steepness of slope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Steepness of a slope affects the amount of solar radiation received during the day. It also influences soil characteristics primary through its effects on water flow. The degree of slope and its smoothness determine the degree of run off or surplus rain water and also hydration of the soil. The steeper the slope, the higher shall be the velocity of the run off. The steepness of slope also determines vegetation. For example, steep northern slope is characterized with virgin forests and hygrophilous ground vegetation as these are protected from sun, while the southern facing slope which are heated by sun can support only a xerophytic vegetation. Soil erosion is also affected with the steepness of slope.</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5956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107434"/>
            <a:ext cx="11790218" cy="6750566"/>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C- Edaphic factors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All these factors which relate to the structure and composition of soil are called edaphic factors. Soil is very complex medium and land plants are completely dependent on soil for anchorage, water and minerals. Soil microbes also have a decisive effect on plant life. The physical and chemical composition of soil differs in different regions. Soil contains mineral matter, organic matter, water and air. Sand, silt and clay determine mineral matter of the soil sand gravel provide physical support to the plant. Silt and clay determine water holding capacity and nutrient ability of the soil. Important soil factors may be summarized as follows: </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151385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7090" y="607163"/>
            <a:ext cx="11651673" cy="3980577"/>
          </a:xfrm>
          <a:prstGeom prst="rect">
            <a:avLst/>
          </a:prstGeom>
        </p:spPr>
        <p:txBody>
          <a:bodyPr wrap="square">
            <a:spAutoFit/>
          </a:bodyPr>
          <a:lstStyle/>
          <a:p>
            <a:pPr algn="just">
              <a:lnSpc>
                <a:spcPct val="150000"/>
              </a:lnSpc>
              <a:spcAft>
                <a:spcPts val="800"/>
              </a:spcAft>
            </a:pPr>
            <a:r>
              <a:rPr lang="en-US" sz="3600" b="1">
                <a:effectLst/>
                <a:latin typeface="Times New Roman" panose="02020603050405020304" pitchFamily="18" charset="0"/>
                <a:ea typeface="Calibri" panose="020F0502020204030204" pitchFamily="34" charset="0"/>
                <a:cs typeface="Arial" panose="020B0604020202020204" pitchFamily="34" charset="0"/>
              </a:rPr>
              <a:t>Soil texture </a:t>
            </a:r>
            <a:endParaRPr lang="en-US" sz="240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Soil texture id determined by the relative proportion of mineral particles of different size found in the soil. There is a direct relationship between soil texture and soil water, aeration and root penetration. Soil texture also affects nutrition of soil. </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4691983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63236" y="427192"/>
            <a:ext cx="11790219" cy="4719241"/>
          </a:xfrm>
          <a:prstGeom prst="rect">
            <a:avLst/>
          </a:prstGeom>
        </p:spPr>
        <p:txBody>
          <a:bodyPr wrap="square">
            <a:spAutoFit/>
          </a:bodyPr>
          <a:lstStyle/>
          <a:p>
            <a:pPr algn="just">
              <a:lnSpc>
                <a:spcPct val="150000"/>
              </a:lnSpc>
              <a:spcAft>
                <a:spcPts val="800"/>
              </a:spcAft>
            </a:pPr>
            <a:r>
              <a:rPr lang="en-US" sz="3600" b="1" dirty="0">
                <a:effectLst/>
                <a:latin typeface="Times New Roman" panose="02020603050405020304" pitchFamily="18" charset="0"/>
                <a:ea typeface="Calibri" panose="020F0502020204030204" pitchFamily="34" charset="0"/>
                <a:cs typeface="Arial" panose="020B0604020202020204" pitchFamily="34" charset="0"/>
              </a:rPr>
              <a:t>Soil moisture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dirty="0">
                <a:latin typeface="Times New Roman" panose="02020603050405020304" pitchFamily="18" charset="0"/>
                <a:ea typeface="Calibri" panose="020F0502020204030204" pitchFamily="34" charset="0"/>
                <a:cs typeface="Arial" panose="020B0604020202020204" pitchFamily="34" charset="0"/>
              </a:rPr>
              <a:t>Soil moisture is held within the soil by attractive forces of soil particles. The plants through their roots absorb water from the soil and grow. When the soil particles become extremely fine. Their water retention capacity is considerably increase and area may get water-logged. The plant may die due to unsuitable aeration.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758854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964" y="301655"/>
            <a:ext cx="11804073" cy="6401753"/>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Chemical nature of soil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Chemical nature of soil also important for plant growth. Acid, alkali and mineral contents of the soil influence plant growth. Ca, K, S and P are important for plant life.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Soil temperature</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Soil temperature influence greatly the microbial activity, seed germination and rate of growth of underground portions of the plant body. The maximum metabolic activities and absorption of water by the root take place generally between 20C° to 30C°.</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2591746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1673" y="287868"/>
            <a:ext cx="11970327" cy="5755422"/>
          </a:xfrm>
          <a:prstGeom prst="rect">
            <a:avLst/>
          </a:prstGeom>
        </p:spPr>
        <p:txBody>
          <a:bodyPr wrap="square">
            <a:spAutoFit/>
          </a:bodyPr>
          <a:lstStyle/>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Soil Air </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Absorption of water is much better in well aerated soils because oxygen is needed for the respiration by root cells. Oxygen deficiency in soils retards growth and development of fresh roots and even metabolic activity is disturbed.</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3200" b="1" dirty="0">
                <a:effectLst/>
                <a:latin typeface="Times New Roman" panose="02020603050405020304" pitchFamily="18" charset="0"/>
                <a:ea typeface="Calibri" panose="020F0502020204030204" pitchFamily="34" charset="0"/>
                <a:cs typeface="Arial" panose="020B0604020202020204" pitchFamily="34" charset="0"/>
              </a:rPr>
              <a:t>Soil organisms</a:t>
            </a:r>
            <a:endParaRPr lang="en-US" sz="20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50000"/>
              </a:lnSpc>
              <a:spcAft>
                <a:spcPts val="800"/>
              </a:spcAft>
            </a:pPr>
            <a:r>
              <a:rPr lang="en-US" sz="2800" dirty="0">
                <a:latin typeface="Times New Roman" panose="02020603050405020304" pitchFamily="18" charset="0"/>
                <a:ea typeface="Calibri" panose="020F0502020204030204" pitchFamily="34" charset="0"/>
                <a:cs typeface="Arial" panose="020B0604020202020204" pitchFamily="34" charset="0"/>
              </a:rPr>
              <a:t>A large number of organisms live in the soil. these include bacteria, fungi. Algae, nematodes, mites, earthworm. These microbes decomposed dead organic matter and increase fertility of the soil.</a:t>
            </a:r>
            <a:endParaRPr lang="en-US" sz="2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424751240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1565</Words>
  <Application>Microsoft Office PowerPoint</Application>
  <PresentationFormat>Widescreen</PresentationFormat>
  <Paragraphs>67</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SACC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Maher</dc:creator>
  <cp:lastModifiedBy>Vian Ali</cp:lastModifiedBy>
  <cp:revision>24</cp:revision>
  <dcterms:created xsi:type="dcterms:W3CDTF">2021-10-16T18:48:11Z</dcterms:created>
  <dcterms:modified xsi:type="dcterms:W3CDTF">2023-05-20T17:40:51Z</dcterms:modified>
</cp:coreProperties>
</file>