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8" r:id="rId6"/>
    <p:sldId id="259" r:id="rId7"/>
    <p:sldId id="26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4660"/>
  </p:normalViewPr>
  <p:slideViewPr>
    <p:cSldViewPr snapToGrid="0">
      <p:cViewPr varScale="1">
        <p:scale>
          <a:sx n="68" d="100"/>
          <a:sy n="68"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C98E06-3BC6-4FC2-992A-B1FDF66E75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339243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C98E06-3BC6-4FC2-992A-B1FDF66E75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2525457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C98E06-3BC6-4FC2-992A-B1FDF66E75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21191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C98E06-3BC6-4FC2-992A-B1FDF66E75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318547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C98E06-3BC6-4FC2-992A-B1FDF66E75E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59866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C98E06-3BC6-4FC2-992A-B1FDF66E75E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91906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C98E06-3BC6-4FC2-992A-B1FDF66E75E4}"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335983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C98E06-3BC6-4FC2-992A-B1FDF66E75E4}"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236266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98E06-3BC6-4FC2-992A-B1FDF66E75E4}"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305677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C98E06-3BC6-4FC2-992A-B1FDF66E75E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152583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C98E06-3BC6-4FC2-992A-B1FDF66E75E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6A939-2D08-41F8-81CD-DD810F8BCC43}" type="slidenum">
              <a:rPr lang="en-US" smtClean="0"/>
              <a:t>‹#›</a:t>
            </a:fld>
            <a:endParaRPr lang="en-US"/>
          </a:p>
        </p:txBody>
      </p:sp>
    </p:spTree>
    <p:extLst>
      <p:ext uri="{BB962C8B-B14F-4D97-AF65-F5344CB8AC3E}">
        <p14:creationId xmlns:p14="http://schemas.microsoft.com/office/powerpoint/2010/main" val="394936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98E06-3BC6-4FC2-992A-B1FDF66E75E4}"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6A939-2D08-41F8-81CD-DD810F8BCC43}" type="slidenum">
              <a:rPr lang="en-US" smtClean="0"/>
              <a:t>‹#›</a:t>
            </a:fld>
            <a:endParaRPr lang="en-US"/>
          </a:p>
        </p:txBody>
      </p:sp>
    </p:spTree>
    <p:extLst>
      <p:ext uri="{BB962C8B-B14F-4D97-AF65-F5344CB8AC3E}">
        <p14:creationId xmlns:p14="http://schemas.microsoft.com/office/powerpoint/2010/main" val="243429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7" y="637640"/>
            <a:ext cx="11762509" cy="6055376"/>
          </a:xfrm>
          <a:prstGeom prst="rect">
            <a:avLst/>
          </a:prstGeom>
        </p:spPr>
        <p:txBody>
          <a:bodyPr wrap="square">
            <a:spAutoFit/>
          </a:bodyPr>
          <a:lstStyle/>
          <a:p>
            <a:pPr>
              <a:lnSpc>
                <a:spcPct val="106000"/>
              </a:lnSpc>
              <a:spcAft>
                <a:spcPts val="800"/>
              </a:spcAft>
            </a:pPr>
            <a:r>
              <a:rPr lang="en-US" sz="3600" b="1" dirty="0">
                <a:effectLst/>
                <a:latin typeface="Times New Roman" panose="02020603050405020304" pitchFamily="18" charset="0"/>
                <a:ea typeface="Calibri" panose="020F0502020204030204" pitchFamily="34" charset="0"/>
                <a:cs typeface="Arial" panose="020B0604020202020204" pitchFamily="34" charset="0"/>
              </a:rPr>
              <a:t>Plant community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Plant community is a part of the biotic component comprising a plants and animals living in any natural area. A plant community forms an assemblage of plants in particular environment, which is suitable for proving at least the minimum requirements of individual in community.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solidFill>
                  <a:srgbClr val="424142"/>
                </a:solidFill>
                <a:latin typeface="Times New Roman" panose="02020603050405020304" pitchFamily="18" charset="0"/>
                <a:ea typeface="Calibri" panose="020F0502020204030204" pitchFamily="34" charset="0"/>
                <a:cs typeface="Arial" panose="020B0604020202020204" pitchFamily="34" charset="0"/>
              </a:rPr>
              <a:t>The social group­ings of plant species are called plant community of which plant is the fundamental basic unit.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0630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4" y="444686"/>
            <a:ext cx="11748655" cy="5755422"/>
          </a:xfrm>
          <a:prstGeom prst="rect">
            <a:avLst/>
          </a:prstGeom>
        </p:spPr>
        <p:txBody>
          <a:bodyPr wrap="square">
            <a:spAutoFit/>
          </a:bodyPr>
          <a:lstStyle/>
          <a:p>
            <a:pPr marL="228600" marR="0" algn="just">
              <a:lnSpc>
                <a:spcPct val="150000"/>
              </a:lnSpc>
              <a:spcBef>
                <a:spcPts val="0"/>
              </a:spcBef>
              <a:spcAft>
                <a:spcPts val="800"/>
              </a:spcAft>
            </a:pPr>
            <a:r>
              <a:rPr lang="en-US" sz="4000" b="1" dirty="0">
                <a:effectLst/>
                <a:latin typeface="Times New Roman" panose="02020603050405020304" pitchFamily="18" charset="0"/>
                <a:ea typeface="Calibri" panose="020F0502020204030204" pitchFamily="34" charset="0"/>
                <a:cs typeface="Arial" panose="020B0604020202020204" pitchFamily="34" charset="0"/>
              </a:rPr>
              <a:t>Classification of community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According to some ecological communities can be classified to:</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mj-lt"/>
              <a:buAutoNum type="arabicPeriod"/>
            </a:pPr>
            <a:r>
              <a:rPr lang="en-US" sz="3200" b="1" dirty="0">
                <a:latin typeface="Times New Roman" panose="02020603050405020304" pitchFamily="18" charset="0"/>
                <a:ea typeface="Calibri" panose="020F0502020204030204" pitchFamily="34" charset="0"/>
                <a:cs typeface="Arial" panose="020B0604020202020204" pitchFamily="34" charset="0"/>
              </a:rPr>
              <a:t>Plant formation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A fully developed or climax community within a climatic region is called plant formation. The major plant formations or the world are rain forests, deciduous forests, coniferous forest, grasslands, deserts, mangroves.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15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796638"/>
            <a:ext cx="11790218" cy="4626908"/>
          </a:xfrm>
          <a:prstGeom prst="rect">
            <a:avLst/>
          </a:prstGeom>
        </p:spPr>
        <p:txBody>
          <a:bodyPr wrap="square">
            <a:spAutoFit/>
          </a:bodyPr>
          <a:lstStyle/>
          <a:p>
            <a:pPr lvl="0" algn="just">
              <a:lnSpc>
                <a:spcPct val="150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2. The associations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A climax community consist of two or more sub-divisions, called associations. The number of associations in any plant formation is determined by a number of sub-climates within the general climates of the formation in that area. Each association is marked by one or more dominant species peculiar to it.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372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7" y="394926"/>
            <a:ext cx="11790218" cy="4719241"/>
          </a:xfrm>
          <a:prstGeom prst="rect">
            <a:avLst/>
          </a:prstGeom>
        </p:spPr>
        <p:txBody>
          <a:bodyPr wrap="square">
            <a:spAutoFit/>
          </a:bodyPr>
          <a:lstStyle/>
          <a:p>
            <a:pPr lvl="0" algn="just">
              <a:lnSpc>
                <a:spcPct val="150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3. The consociation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     Due to local varieties in temperature, precipitation and edaphic factors, several plant communities may develop within a plant association. Each community in the association may be dominated by a single species and such communities with a single dominant species are known as a consociation. In one association, there may be many consociations, each with a single dominant species.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2235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3" y="246649"/>
            <a:ext cx="11665527" cy="6206827"/>
          </a:xfrm>
          <a:prstGeom prst="rect">
            <a:avLst/>
          </a:prstGeom>
        </p:spPr>
        <p:txBody>
          <a:bodyPr wrap="square">
            <a:spAutoFit/>
          </a:bodyPr>
          <a:lstStyle/>
          <a:p>
            <a:pPr lvl="0" algn="just">
              <a:lnSpc>
                <a:spcPct val="150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4. The society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A society is a community characterized by one or more sub-dominant species. In areas with dominance of consociation, many other species are found growing in abundance. These species influence the communities present un the area and are called sub-dominants. Societies may be: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lphaLcPeriod"/>
            </a:pPr>
            <a:r>
              <a:rPr lang="en-US" sz="3200" dirty="0">
                <a:latin typeface="Times New Roman" panose="02020603050405020304" pitchFamily="18" charset="0"/>
                <a:ea typeface="Calibri" panose="020F0502020204030204" pitchFamily="34" charset="0"/>
                <a:cs typeface="Arial" panose="020B0604020202020204" pitchFamily="34" charset="0"/>
              </a:rPr>
              <a:t>An aspect society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mj-lt"/>
              <a:buAutoNum type="alphaLcPeriod"/>
            </a:pPr>
            <a:r>
              <a:rPr lang="en-US" sz="3200" dirty="0">
                <a:latin typeface="Times New Roman" panose="02020603050405020304" pitchFamily="18" charset="0"/>
                <a:ea typeface="Calibri" panose="020F0502020204030204" pitchFamily="34" charset="0"/>
                <a:cs typeface="Arial" panose="020B0604020202020204" pitchFamily="34" charset="0"/>
              </a:rPr>
              <a:t>A layer society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249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748654" cy="6661375"/>
          </a:xfrm>
          <a:prstGeom prst="rect">
            <a:avLst/>
          </a:prstGeom>
        </p:spPr>
        <p:txBody>
          <a:bodyPr wrap="square">
            <a:spAutoFit/>
          </a:bodyPr>
          <a:lstStyle/>
          <a:p>
            <a:pPr marL="228600" marR="0" algn="just">
              <a:lnSpc>
                <a:spcPct val="150000"/>
              </a:lnSpc>
              <a:spcBef>
                <a:spcPts val="0"/>
              </a:spcBef>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Aspect societies are found in places with marked seasonal variations and are common in deserts and grasslands. Different species may appear which may differ in duration of their vegetative growth and flowering. Thus, each species can form its own society. Layer societies, on the other hands, are common in forest formation which show complex stratification. Under the influence of dominant species, the trees of the forest formation, one or more layers of shrubs may develop followed by layers of herbaceous communities and ground communities of mosses, lichens, algae etc. in the forest.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7893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5" y="698742"/>
            <a:ext cx="11679382" cy="4370427"/>
          </a:xfrm>
          <a:prstGeom prst="rect">
            <a:avLst/>
          </a:prstGeom>
        </p:spPr>
        <p:txBody>
          <a:bodyPr wrap="square">
            <a:spAutoFit/>
          </a:bodyPr>
          <a:lstStyle/>
          <a:p>
            <a:pPr algn="just">
              <a:lnSpc>
                <a:spcPct val="150000"/>
              </a:lnSpc>
              <a:spcAft>
                <a:spcPts val="800"/>
              </a:spcAft>
            </a:pPr>
            <a:r>
              <a:rPr lang="en-US" sz="3200" b="1" dirty="0">
                <a:solidFill>
                  <a:srgbClr val="424142"/>
                </a:solidFill>
                <a:effectLst/>
                <a:latin typeface="Times New Roman" panose="02020603050405020304" pitchFamily="18" charset="0"/>
                <a:ea typeface="Calibri" panose="020F0502020204030204" pitchFamily="34" charset="0"/>
                <a:cs typeface="Arial" panose="020B0604020202020204" pitchFamily="34" charset="0"/>
              </a:rPr>
              <a:t>Characteristics of a community</a:t>
            </a:r>
            <a:r>
              <a:rPr lang="en-US" sz="2800" b="1" dirty="0">
                <a:solidFill>
                  <a:srgbClr val="424142"/>
                </a:solidFill>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All communities have certain general characteristics which are listed below:</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mj-lt"/>
              <a:buAutoNum type="arabicPeriod"/>
            </a:pPr>
            <a:r>
              <a:rPr lang="en-US" sz="2800" b="1" dirty="0">
                <a:latin typeface="Times New Roman" panose="02020603050405020304" pitchFamily="18" charset="0"/>
                <a:ea typeface="Calibri" panose="020F0502020204030204" pitchFamily="34" charset="0"/>
                <a:cs typeface="Arial" panose="020B0604020202020204" pitchFamily="34" charset="0"/>
              </a:rPr>
              <a:t>Species diversity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In community, there may be different organisms (plants, animals, microbes) which differ taxonomically from each other. The number of these species varies in different communities.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921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mmon misconceptions in biology: Species richness and diversity are the  same? - IndiaBioscienc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11194473" cy="6811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19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6" y="685665"/>
            <a:ext cx="11430000" cy="3888244"/>
          </a:xfrm>
          <a:prstGeom prst="rect">
            <a:avLst/>
          </a:prstGeom>
        </p:spPr>
        <p:txBody>
          <a:bodyPr wrap="square">
            <a:spAutoFit/>
          </a:bodyPr>
          <a:lstStyle/>
          <a:p>
            <a:pPr lvl="0" algn="just">
              <a:lnSpc>
                <a:spcPct val="150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2. Growth form and structure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In a community, there occur major categories of growth forms such as trees, shrubs, herbs and mosses. These different growth forms in space and time determine the stratification or vertical layering of the community.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9026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lant Community - QforQuestion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55964" y="484909"/>
            <a:ext cx="8991600" cy="5929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17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10" y="768723"/>
            <a:ext cx="11457708" cy="3518912"/>
          </a:xfrm>
          <a:prstGeom prst="rect">
            <a:avLst/>
          </a:prstGeom>
        </p:spPr>
        <p:txBody>
          <a:bodyPr wrap="square">
            <a:spAutoFit/>
          </a:bodyPr>
          <a:lstStyle/>
          <a:p>
            <a:pPr lvl="0" algn="just">
              <a:lnSpc>
                <a:spcPct val="150000"/>
              </a:lnSpc>
              <a:spcAft>
                <a:spcPts val="800"/>
              </a:spcAft>
            </a:pPr>
            <a:r>
              <a:rPr lang="en-US" sz="3600" b="1" dirty="0">
                <a:latin typeface="Times New Roman" panose="02020603050405020304" pitchFamily="18" charset="0"/>
                <a:ea typeface="Calibri" panose="020F0502020204030204" pitchFamily="34" charset="0"/>
                <a:cs typeface="Arial" panose="020B0604020202020204" pitchFamily="34" charset="0"/>
              </a:rPr>
              <a:t>3. Self-sufficiency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3600" dirty="0">
                <a:latin typeface="Times New Roman" panose="02020603050405020304" pitchFamily="18" charset="0"/>
                <a:ea typeface="Calibri" panose="020F0502020204030204" pitchFamily="34" charset="0"/>
                <a:cs typeface="Arial" panose="020B0604020202020204" pitchFamily="34" charset="0"/>
              </a:rPr>
              <a:t>Each community is nutritionally well balanced. There may be both autotrophic and heterotrophic individuals in a community.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361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utotrophs | BioNinja"/>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263939" y="1052946"/>
            <a:ext cx="8725189" cy="4800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16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1" y="436352"/>
            <a:ext cx="11679380" cy="5180905"/>
          </a:xfrm>
          <a:prstGeom prst="rect">
            <a:avLst/>
          </a:prstGeom>
        </p:spPr>
        <p:txBody>
          <a:bodyPr wrap="square">
            <a:spAutoFit/>
          </a:bodyPr>
          <a:lstStyle/>
          <a:p>
            <a:pPr lvl="0" algn="just">
              <a:lnSpc>
                <a:spcPct val="150000"/>
              </a:lnSpc>
              <a:spcAft>
                <a:spcPts val="800"/>
              </a:spcAft>
            </a:pPr>
            <a:r>
              <a:rPr lang="en-US" sz="3600" b="1" dirty="0">
                <a:latin typeface="Times New Roman" panose="02020603050405020304" pitchFamily="18" charset="0"/>
                <a:ea typeface="Calibri" panose="020F0502020204030204" pitchFamily="34" charset="0"/>
                <a:cs typeface="Arial" panose="020B0604020202020204" pitchFamily="34" charset="0"/>
              </a:rPr>
              <a:t>4. Dominance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3600" dirty="0">
                <a:latin typeface="Times New Roman" panose="02020603050405020304" pitchFamily="18" charset="0"/>
                <a:ea typeface="Calibri" panose="020F0502020204030204" pitchFamily="34" charset="0"/>
                <a:cs typeface="Arial" panose="020B0604020202020204" pitchFamily="34" charset="0"/>
              </a:rPr>
              <a:t>In a community, all the species may not be equally important. There are always a few species which exert major controlling influence by virtue of their size, number etc., in determining the nature of community. These species are known as dominant species.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423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671672"/>
            <a:ext cx="11679381" cy="4257576"/>
          </a:xfrm>
          <a:prstGeom prst="rect">
            <a:avLst/>
          </a:prstGeom>
        </p:spPr>
        <p:txBody>
          <a:bodyPr wrap="square">
            <a:spAutoFit/>
          </a:bodyPr>
          <a:lstStyle/>
          <a:p>
            <a:pPr lvl="0" algn="just">
              <a:lnSpc>
                <a:spcPct val="150000"/>
              </a:lnSpc>
              <a:spcAft>
                <a:spcPts val="800"/>
              </a:spcAft>
            </a:pPr>
            <a:r>
              <a:rPr lang="en-US" sz="4400" b="1" dirty="0">
                <a:latin typeface="Times New Roman" panose="02020603050405020304" pitchFamily="18" charset="0"/>
                <a:ea typeface="Calibri" panose="020F0502020204030204" pitchFamily="34" charset="0"/>
                <a:cs typeface="Arial" panose="020B0604020202020204" pitchFamily="34" charset="0"/>
              </a:rPr>
              <a:t>5. Succession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800"/>
              </a:spcAft>
            </a:pPr>
            <a:r>
              <a:rPr lang="en-US" sz="4400" dirty="0">
                <a:latin typeface="Times New Roman" panose="02020603050405020304" pitchFamily="18" charset="0"/>
                <a:ea typeface="Calibri" panose="020F0502020204030204" pitchFamily="34" charset="0"/>
                <a:cs typeface="Arial" panose="020B0604020202020204" pitchFamily="34" charset="0"/>
              </a:rPr>
              <a:t>In a community develops as a result of directional change in its composition as well as in environmental properties.</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2474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602</Words>
  <Application>Microsoft Office PowerPoint</Application>
  <PresentationFormat>Widescreen</PresentationFormat>
  <Paragraphs>28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Vian Ali</cp:lastModifiedBy>
  <cp:revision>15</cp:revision>
  <dcterms:created xsi:type="dcterms:W3CDTF">2021-10-16T19:33:24Z</dcterms:created>
  <dcterms:modified xsi:type="dcterms:W3CDTF">2023-05-20T17:41:06Z</dcterms:modified>
</cp:coreProperties>
</file>