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70" r:id="rId8"/>
    <p:sldId id="262" r:id="rId9"/>
    <p:sldId id="271" r:id="rId10"/>
    <p:sldId id="269" r:id="rId11"/>
    <p:sldId id="263" r:id="rId12"/>
    <p:sldId id="272" r:id="rId13"/>
    <p:sldId id="264" r:id="rId14"/>
    <p:sldId id="265" r:id="rId15"/>
    <p:sldId id="266" r:id="rId16"/>
    <p:sldId id="267" r:id="rId17"/>
    <p:sldId id="26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61F64EE-55AA-439B-A438-6F684BD376F4}"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14BCA1-BB62-4A2A-917F-6DFA49E2A9CF}" type="slidenum">
              <a:rPr lang="en-US" smtClean="0"/>
              <a:t>‹#›</a:t>
            </a:fld>
            <a:endParaRPr lang="en-US"/>
          </a:p>
        </p:txBody>
      </p:sp>
    </p:spTree>
    <p:extLst>
      <p:ext uri="{BB962C8B-B14F-4D97-AF65-F5344CB8AC3E}">
        <p14:creationId xmlns:p14="http://schemas.microsoft.com/office/powerpoint/2010/main" val="1446235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1F64EE-55AA-439B-A438-6F684BD376F4}"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14BCA1-BB62-4A2A-917F-6DFA49E2A9CF}" type="slidenum">
              <a:rPr lang="en-US" smtClean="0"/>
              <a:t>‹#›</a:t>
            </a:fld>
            <a:endParaRPr lang="en-US"/>
          </a:p>
        </p:txBody>
      </p:sp>
    </p:spTree>
    <p:extLst>
      <p:ext uri="{BB962C8B-B14F-4D97-AF65-F5344CB8AC3E}">
        <p14:creationId xmlns:p14="http://schemas.microsoft.com/office/powerpoint/2010/main" val="3160026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1F64EE-55AA-439B-A438-6F684BD376F4}"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14BCA1-BB62-4A2A-917F-6DFA49E2A9CF}" type="slidenum">
              <a:rPr lang="en-US" smtClean="0"/>
              <a:t>‹#›</a:t>
            </a:fld>
            <a:endParaRPr lang="en-US"/>
          </a:p>
        </p:txBody>
      </p:sp>
    </p:spTree>
    <p:extLst>
      <p:ext uri="{BB962C8B-B14F-4D97-AF65-F5344CB8AC3E}">
        <p14:creationId xmlns:p14="http://schemas.microsoft.com/office/powerpoint/2010/main" val="229189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1F64EE-55AA-439B-A438-6F684BD376F4}"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14BCA1-BB62-4A2A-917F-6DFA49E2A9CF}" type="slidenum">
              <a:rPr lang="en-US" smtClean="0"/>
              <a:t>‹#›</a:t>
            </a:fld>
            <a:endParaRPr lang="en-US"/>
          </a:p>
        </p:txBody>
      </p:sp>
    </p:spTree>
    <p:extLst>
      <p:ext uri="{BB962C8B-B14F-4D97-AF65-F5344CB8AC3E}">
        <p14:creationId xmlns:p14="http://schemas.microsoft.com/office/powerpoint/2010/main" val="4016453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61F64EE-55AA-439B-A438-6F684BD376F4}"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14BCA1-BB62-4A2A-917F-6DFA49E2A9CF}" type="slidenum">
              <a:rPr lang="en-US" smtClean="0"/>
              <a:t>‹#›</a:t>
            </a:fld>
            <a:endParaRPr lang="en-US"/>
          </a:p>
        </p:txBody>
      </p:sp>
    </p:spTree>
    <p:extLst>
      <p:ext uri="{BB962C8B-B14F-4D97-AF65-F5344CB8AC3E}">
        <p14:creationId xmlns:p14="http://schemas.microsoft.com/office/powerpoint/2010/main" val="451200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61F64EE-55AA-439B-A438-6F684BD376F4}" type="datetimeFigureOut">
              <a:rPr lang="en-US" smtClean="0"/>
              <a:t>5/20/2023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14BCA1-BB62-4A2A-917F-6DFA49E2A9CF}" type="slidenum">
              <a:rPr lang="en-US" smtClean="0"/>
              <a:t>‹#›</a:t>
            </a:fld>
            <a:endParaRPr lang="en-US"/>
          </a:p>
        </p:txBody>
      </p:sp>
    </p:spTree>
    <p:extLst>
      <p:ext uri="{BB962C8B-B14F-4D97-AF65-F5344CB8AC3E}">
        <p14:creationId xmlns:p14="http://schemas.microsoft.com/office/powerpoint/2010/main" val="2753718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61F64EE-55AA-439B-A438-6F684BD376F4}" type="datetimeFigureOut">
              <a:rPr lang="en-US" smtClean="0"/>
              <a:t>5/20/2023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14BCA1-BB62-4A2A-917F-6DFA49E2A9CF}" type="slidenum">
              <a:rPr lang="en-US" smtClean="0"/>
              <a:t>‹#›</a:t>
            </a:fld>
            <a:endParaRPr lang="en-US"/>
          </a:p>
        </p:txBody>
      </p:sp>
    </p:spTree>
    <p:extLst>
      <p:ext uri="{BB962C8B-B14F-4D97-AF65-F5344CB8AC3E}">
        <p14:creationId xmlns:p14="http://schemas.microsoft.com/office/powerpoint/2010/main" val="3399729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61F64EE-55AA-439B-A438-6F684BD376F4}" type="datetimeFigureOut">
              <a:rPr lang="en-US" smtClean="0"/>
              <a:t>5/20/2023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14BCA1-BB62-4A2A-917F-6DFA49E2A9CF}" type="slidenum">
              <a:rPr lang="en-US" smtClean="0"/>
              <a:t>‹#›</a:t>
            </a:fld>
            <a:endParaRPr lang="en-US"/>
          </a:p>
        </p:txBody>
      </p:sp>
    </p:spTree>
    <p:extLst>
      <p:ext uri="{BB962C8B-B14F-4D97-AF65-F5344CB8AC3E}">
        <p14:creationId xmlns:p14="http://schemas.microsoft.com/office/powerpoint/2010/main" val="2590772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1F64EE-55AA-439B-A438-6F684BD376F4}" type="datetimeFigureOut">
              <a:rPr lang="en-US" smtClean="0"/>
              <a:t>5/20/2023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14BCA1-BB62-4A2A-917F-6DFA49E2A9CF}" type="slidenum">
              <a:rPr lang="en-US" smtClean="0"/>
              <a:t>‹#›</a:t>
            </a:fld>
            <a:endParaRPr lang="en-US"/>
          </a:p>
        </p:txBody>
      </p:sp>
    </p:spTree>
    <p:extLst>
      <p:ext uri="{BB962C8B-B14F-4D97-AF65-F5344CB8AC3E}">
        <p14:creationId xmlns:p14="http://schemas.microsoft.com/office/powerpoint/2010/main" val="951268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61F64EE-55AA-439B-A438-6F684BD376F4}" type="datetimeFigureOut">
              <a:rPr lang="en-US" smtClean="0"/>
              <a:t>5/20/2023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14BCA1-BB62-4A2A-917F-6DFA49E2A9CF}" type="slidenum">
              <a:rPr lang="en-US" smtClean="0"/>
              <a:t>‹#›</a:t>
            </a:fld>
            <a:endParaRPr lang="en-US"/>
          </a:p>
        </p:txBody>
      </p:sp>
    </p:spTree>
    <p:extLst>
      <p:ext uri="{BB962C8B-B14F-4D97-AF65-F5344CB8AC3E}">
        <p14:creationId xmlns:p14="http://schemas.microsoft.com/office/powerpoint/2010/main" val="1845699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61F64EE-55AA-439B-A438-6F684BD376F4}" type="datetimeFigureOut">
              <a:rPr lang="en-US" smtClean="0"/>
              <a:t>5/20/2023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14BCA1-BB62-4A2A-917F-6DFA49E2A9CF}" type="slidenum">
              <a:rPr lang="en-US" smtClean="0"/>
              <a:t>‹#›</a:t>
            </a:fld>
            <a:endParaRPr lang="en-US"/>
          </a:p>
        </p:txBody>
      </p:sp>
    </p:spTree>
    <p:extLst>
      <p:ext uri="{BB962C8B-B14F-4D97-AF65-F5344CB8AC3E}">
        <p14:creationId xmlns:p14="http://schemas.microsoft.com/office/powerpoint/2010/main" val="661993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1F64EE-55AA-439B-A438-6F684BD376F4}" type="datetimeFigureOut">
              <a:rPr lang="en-US" smtClean="0"/>
              <a:t>5/20/2023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14BCA1-BB62-4A2A-917F-6DFA49E2A9CF}" type="slidenum">
              <a:rPr lang="en-US" smtClean="0"/>
              <a:t>‹#›</a:t>
            </a:fld>
            <a:endParaRPr lang="en-US"/>
          </a:p>
        </p:txBody>
      </p:sp>
    </p:spTree>
    <p:extLst>
      <p:ext uri="{BB962C8B-B14F-4D97-AF65-F5344CB8AC3E}">
        <p14:creationId xmlns:p14="http://schemas.microsoft.com/office/powerpoint/2010/main" val="765292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1781" y="518924"/>
            <a:ext cx="11693237" cy="6125780"/>
          </a:xfrm>
          <a:prstGeom prst="rect">
            <a:avLst/>
          </a:prstGeom>
        </p:spPr>
        <p:txBody>
          <a:bodyPr wrap="square">
            <a:spAutoFit/>
          </a:bodyPr>
          <a:lstStyle/>
          <a:p>
            <a:pPr>
              <a:lnSpc>
                <a:spcPct val="106000"/>
              </a:lnSpc>
              <a:spcAft>
                <a:spcPts val="800"/>
              </a:spcAft>
            </a:pPr>
            <a:r>
              <a:rPr lang="en-US" sz="4000" b="1" dirty="0">
                <a:effectLst/>
                <a:latin typeface="Times New Roman" panose="02020603050405020304" pitchFamily="18" charset="0"/>
                <a:ea typeface="Calibri" panose="020F0502020204030204" pitchFamily="34" charset="0"/>
                <a:cs typeface="Arial" panose="020B0604020202020204" pitchFamily="34" charset="0"/>
              </a:rPr>
              <a:t>Ecological succession</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1000"/>
              </a:spcAft>
            </a:pPr>
            <a:r>
              <a:rPr lang="en-US" sz="3600" dirty="0">
                <a:solidFill>
                  <a:srgbClr val="000000"/>
                </a:solidFill>
                <a:latin typeface="Times New Roman" panose="02020603050405020304" pitchFamily="18" charset="0"/>
                <a:ea typeface="Calibri" panose="020F0502020204030204" pitchFamily="34" charset="0"/>
              </a:rPr>
              <a:t>Environment is always kept on changing over a period of time due to </a:t>
            </a:r>
            <a:endParaRPr lang="en-US" sz="3200" dirty="0">
              <a:solidFill>
                <a:srgbClr val="000000"/>
              </a:solidFill>
              <a:effectLst/>
              <a:latin typeface="Calibri" panose="020F0502020204030204" pitchFamily="34" charset="0"/>
              <a:ea typeface="Calibri" panose="020F0502020204030204" pitchFamily="34" charset="0"/>
            </a:endParaRPr>
          </a:p>
          <a:p>
            <a:pPr marL="742950" indent="-742950" algn="just">
              <a:lnSpc>
                <a:spcPct val="150000"/>
              </a:lnSpc>
              <a:spcAft>
                <a:spcPts val="1000"/>
              </a:spcAft>
              <a:buAutoNum type="arabicParenBoth"/>
            </a:pPr>
            <a:r>
              <a:rPr lang="en-US" sz="3600" dirty="0">
                <a:solidFill>
                  <a:srgbClr val="000000"/>
                </a:solidFill>
                <a:latin typeface="Times New Roman" panose="02020603050405020304" pitchFamily="18" charset="0"/>
                <a:ea typeface="Calibri" panose="020F0502020204030204" pitchFamily="34" charset="0"/>
              </a:rPr>
              <a:t>variations in climatic and physiographic factors</a:t>
            </a:r>
          </a:p>
          <a:p>
            <a:pPr marL="514350" indent="-514350" algn="just">
              <a:lnSpc>
                <a:spcPct val="150000"/>
              </a:lnSpc>
              <a:spcAft>
                <a:spcPts val="1000"/>
              </a:spcAft>
              <a:buAutoNum type="arabicParenBoth"/>
            </a:pPr>
            <a:endParaRPr lang="en-US" sz="3200" dirty="0">
              <a:solidFill>
                <a:srgbClr val="000000"/>
              </a:solidFill>
              <a:effectLst/>
              <a:latin typeface="Calibri" panose="020F0502020204030204" pitchFamily="34" charset="0"/>
              <a:ea typeface="Calibri" panose="020F0502020204030204" pitchFamily="34" charset="0"/>
            </a:endParaRPr>
          </a:p>
          <a:p>
            <a:pPr algn="just">
              <a:lnSpc>
                <a:spcPct val="150000"/>
              </a:lnSpc>
              <a:spcAft>
                <a:spcPts val="1000"/>
              </a:spcAft>
            </a:pPr>
            <a:r>
              <a:rPr lang="en-US" sz="3600" dirty="0">
                <a:solidFill>
                  <a:srgbClr val="000000"/>
                </a:solidFill>
                <a:latin typeface="Times New Roman" panose="02020603050405020304" pitchFamily="18" charset="0"/>
                <a:ea typeface="Calibri" panose="020F0502020204030204" pitchFamily="34" charset="0"/>
              </a:rPr>
              <a:t> (2) the activities of the species of the communities themselves. </a:t>
            </a:r>
            <a:endParaRPr lang="en-US" sz="32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3364635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cological Succession"/>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71210" y="661121"/>
            <a:ext cx="11357553" cy="60167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92587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9381" y="944710"/>
            <a:ext cx="11734800" cy="3327514"/>
          </a:xfrm>
          <a:prstGeom prst="rect">
            <a:avLst/>
          </a:prstGeom>
        </p:spPr>
        <p:txBody>
          <a:bodyPr wrap="square">
            <a:spAutoFit/>
          </a:bodyPr>
          <a:lstStyle/>
          <a:p>
            <a:pPr lvl="0" algn="just">
              <a:lnSpc>
                <a:spcPct val="150000"/>
              </a:lnSpc>
              <a:spcAft>
                <a:spcPts val="1000"/>
              </a:spcAft>
            </a:pPr>
            <a:r>
              <a:rPr lang="en-US" sz="3600" b="1" dirty="0">
                <a:solidFill>
                  <a:srgbClr val="000000"/>
                </a:solidFill>
                <a:latin typeface="Times New Roman" panose="02020603050405020304" pitchFamily="18" charset="0"/>
                <a:ea typeface="Calibri" panose="020F0502020204030204" pitchFamily="34" charset="0"/>
              </a:rPr>
              <a:t>3. Autogenic succession</a:t>
            </a:r>
            <a:r>
              <a:rPr lang="en-US" sz="3600" dirty="0">
                <a:solidFill>
                  <a:srgbClr val="000000"/>
                </a:solidFill>
                <a:latin typeface="Times New Roman" panose="02020603050405020304" pitchFamily="18" charset="0"/>
                <a:ea typeface="Calibri" panose="020F0502020204030204" pitchFamily="34" charset="0"/>
              </a:rPr>
              <a:t>: Community - result of its reaction with the environment, modified its own environment and thus causing its own replacement by new communities. This course of succession is autogenic succession. </a:t>
            </a:r>
            <a:endParaRPr lang="en-US" sz="32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422767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Difference Between Autogenic and Allogenic Succession | Compare the  Difference Between Similar Terms"/>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820593" y="332510"/>
            <a:ext cx="9667298" cy="62761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26246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0108" y="506724"/>
            <a:ext cx="11817927" cy="6037550"/>
          </a:xfrm>
          <a:prstGeom prst="rect">
            <a:avLst/>
          </a:prstGeom>
        </p:spPr>
        <p:txBody>
          <a:bodyPr wrap="square">
            <a:spAutoFit/>
          </a:bodyPr>
          <a:lstStyle/>
          <a:p>
            <a:pPr lvl="0" algn="just">
              <a:lnSpc>
                <a:spcPct val="150000"/>
              </a:lnSpc>
              <a:spcAft>
                <a:spcPts val="1000"/>
              </a:spcAft>
            </a:pPr>
            <a:r>
              <a:rPr lang="en-US" sz="3600" b="1" dirty="0">
                <a:solidFill>
                  <a:srgbClr val="000000"/>
                </a:solidFill>
                <a:latin typeface="Times New Roman" panose="02020603050405020304" pitchFamily="18" charset="0"/>
                <a:ea typeface="Calibri" panose="020F0502020204030204" pitchFamily="34" charset="0"/>
              </a:rPr>
              <a:t>4. Allogenic succession</a:t>
            </a:r>
            <a:r>
              <a:rPr lang="en-US" sz="3600" dirty="0">
                <a:solidFill>
                  <a:srgbClr val="000000"/>
                </a:solidFill>
                <a:latin typeface="Times New Roman" panose="02020603050405020304" pitchFamily="18" charset="0"/>
                <a:ea typeface="Calibri" panose="020F0502020204030204" pitchFamily="34" charset="0"/>
              </a:rPr>
              <a:t>: Replacement of the existing community is caused largely by any other external condition and not by the existing organisms. </a:t>
            </a:r>
            <a:endParaRPr lang="en-US" sz="3200" dirty="0">
              <a:solidFill>
                <a:srgbClr val="000000"/>
              </a:solidFill>
              <a:effectLst/>
              <a:latin typeface="Calibri" panose="020F0502020204030204" pitchFamily="34" charset="0"/>
              <a:ea typeface="Calibri" panose="020F0502020204030204" pitchFamily="34" charset="0"/>
            </a:endParaRPr>
          </a:p>
          <a:p>
            <a:pPr marR="0" lvl="0" algn="just">
              <a:lnSpc>
                <a:spcPct val="150000"/>
              </a:lnSpc>
              <a:spcBef>
                <a:spcPts val="0"/>
              </a:spcBef>
              <a:spcAft>
                <a:spcPts val="1000"/>
              </a:spcAft>
            </a:pPr>
            <a:r>
              <a:rPr lang="en-US" sz="3600" b="1" dirty="0">
                <a:solidFill>
                  <a:srgbClr val="000000"/>
                </a:solidFill>
                <a:latin typeface="Times New Roman" panose="02020603050405020304" pitchFamily="18" charset="0"/>
                <a:ea typeface="Calibri" panose="020F0502020204030204" pitchFamily="34" charset="0"/>
              </a:rPr>
              <a:t>5. Autotrophic succession</a:t>
            </a:r>
            <a:r>
              <a:rPr lang="en-US" sz="3600" dirty="0">
                <a:solidFill>
                  <a:srgbClr val="000000"/>
                </a:solidFill>
                <a:latin typeface="Times New Roman" panose="02020603050405020304" pitchFamily="18" charset="0"/>
                <a:ea typeface="Calibri" panose="020F0502020204030204" pitchFamily="34" charset="0"/>
              </a:rPr>
              <a:t>: Characterized by early and continued dominance of autotrophic organisms like green plants. Gradual increase in organic matter content supported by energy flow. </a:t>
            </a:r>
            <a:endParaRPr lang="en-US" sz="32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3627606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7819" y="820019"/>
            <a:ext cx="11526981" cy="3686971"/>
          </a:xfrm>
          <a:prstGeom prst="rect">
            <a:avLst/>
          </a:prstGeom>
        </p:spPr>
        <p:txBody>
          <a:bodyPr wrap="square">
            <a:spAutoFit/>
          </a:bodyPr>
          <a:lstStyle/>
          <a:p>
            <a:pPr lvl="0" algn="just">
              <a:lnSpc>
                <a:spcPct val="150000"/>
              </a:lnSpc>
              <a:spcAft>
                <a:spcPts val="1000"/>
              </a:spcAft>
            </a:pPr>
            <a:r>
              <a:rPr lang="en-US" sz="4000" b="1" dirty="0">
                <a:solidFill>
                  <a:srgbClr val="000000"/>
                </a:solidFill>
                <a:latin typeface="Times New Roman" panose="02020603050405020304" pitchFamily="18" charset="0"/>
                <a:ea typeface="Calibri" panose="020F0502020204030204" pitchFamily="34" charset="0"/>
              </a:rPr>
              <a:t>6. Heterotrophic succession:</a:t>
            </a:r>
            <a:r>
              <a:rPr lang="en-US" sz="4000" dirty="0">
                <a:solidFill>
                  <a:srgbClr val="000000"/>
                </a:solidFill>
                <a:latin typeface="Times New Roman" panose="02020603050405020304" pitchFamily="18" charset="0"/>
                <a:ea typeface="Calibri" panose="020F0502020204030204" pitchFamily="34" charset="0"/>
              </a:rPr>
              <a:t> Characterized by early dominance of heterotrophs, such as bacteria, </a:t>
            </a:r>
            <a:r>
              <a:rPr lang="en-US" sz="4000" dirty="0" err="1">
                <a:solidFill>
                  <a:srgbClr val="000000"/>
                </a:solidFill>
                <a:latin typeface="Times New Roman" panose="02020603050405020304" pitchFamily="18" charset="0"/>
                <a:ea typeface="Calibri" panose="020F0502020204030204" pitchFamily="34" charset="0"/>
              </a:rPr>
              <a:t>actinomyces</a:t>
            </a:r>
            <a:r>
              <a:rPr lang="en-US" sz="4000" dirty="0">
                <a:solidFill>
                  <a:srgbClr val="000000"/>
                </a:solidFill>
                <a:latin typeface="Times New Roman" panose="02020603050405020304" pitchFamily="18" charset="0"/>
                <a:ea typeface="Calibri" panose="020F0502020204030204" pitchFamily="34" charset="0"/>
              </a:rPr>
              <a:t>, fungi and animals. There is a progressive decline in the energy content. </a:t>
            </a:r>
            <a:endParaRPr lang="en-US" sz="36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5625198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4073" y="331836"/>
            <a:ext cx="11554691" cy="6258123"/>
          </a:xfrm>
          <a:prstGeom prst="rect">
            <a:avLst/>
          </a:prstGeom>
        </p:spPr>
        <p:txBody>
          <a:bodyPr wrap="square">
            <a:spAutoFit/>
          </a:bodyPr>
          <a:lstStyle/>
          <a:p>
            <a:pPr algn="just">
              <a:lnSpc>
                <a:spcPct val="150000"/>
              </a:lnSpc>
              <a:spcAft>
                <a:spcPts val="1000"/>
              </a:spcAft>
            </a:pPr>
            <a:r>
              <a:rPr lang="en-US" sz="3200" b="1" dirty="0">
                <a:solidFill>
                  <a:srgbClr val="000000"/>
                </a:solidFill>
                <a:latin typeface="Times New Roman" panose="02020603050405020304" pitchFamily="18" charset="0"/>
                <a:ea typeface="Calibri" panose="020F0502020204030204" pitchFamily="34" charset="0"/>
              </a:rPr>
              <a:t>General Process of succession </a:t>
            </a:r>
            <a:endParaRPr lang="en-US" sz="2800" dirty="0">
              <a:solidFill>
                <a:srgbClr val="000000"/>
              </a:solidFill>
              <a:effectLst/>
              <a:latin typeface="Calibri" panose="020F0502020204030204" pitchFamily="34" charset="0"/>
              <a:ea typeface="Calibri" panose="020F0502020204030204" pitchFamily="34" charset="0"/>
            </a:endParaRPr>
          </a:p>
          <a:p>
            <a:pPr algn="just">
              <a:lnSpc>
                <a:spcPct val="150000"/>
              </a:lnSpc>
              <a:spcAft>
                <a:spcPts val="1000"/>
              </a:spcAft>
            </a:pPr>
            <a:r>
              <a:rPr lang="en-US" sz="3200" b="1" dirty="0">
                <a:solidFill>
                  <a:srgbClr val="000000"/>
                </a:solidFill>
                <a:latin typeface="Times New Roman" panose="02020603050405020304" pitchFamily="18" charset="0"/>
                <a:ea typeface="Calibri" panose="020F0502020204030204" pitchFamily="34" charset="0"/>
              </a:rPr>
              <a:t>(</a:t>
            </a:r>
            <a:r>
              <a:rPr lang="en-US" sz="3200" b="1" dirty="0" err="1">
                <a:solidFill>
                  <a:srgbClr val="000000"/>
                </a:solidFill>
                <a:latin typeface="Times New Roman" panose="02020603050405020304" pitchFamily="18" charset="0"/>
                <a:ea typeface="Calibri" panose="020F0502020204030204" pitchFamily="34" charset="0"/>
              </a:rPr>
              <a:t>i</a:t>
            </a:r>
            <a:r>
              <a:rPr lang="en-US" sz="3200" b="1" dirty="0">
                <a:solidFill>
                  <a:srgbClr val="000000"/>
                </a:solidFill>
                <a:latin typeface="Times New Roman" panose="02020603050405020304" pitchFamily="18" charset="0"/>
                <a:ea typeface="Calibri" panose="020F0502020204030204" pitchFamily="34" charset="0"/>
              </a:rPr>
              <a:t>) </a:t>
            </a:r>
            <a:r>
              <a:rPr lang="en-US" sz="3200" b="1" dirty="0" err="1">
                <a:solidFill>
                  <a:srgbClr val="000000"/>
                </a:solidFill>
                <a:latin typeface="Times New Roman" panose="02020603050405020304" pitchFamily="18" charset="0"/>
                <a:ea typeface="Calibri" panose="020F0502020204030204" pitchFamily="34" charset="0"/>
              </a:rPr>
              <a:t>Nudation</a:t>
            </a:r>
            <a:r>
              <a:rPr lang="en-US" sz="3200" dirty="0">
                <a:solidFill>
                  <a:srgbClr val="000000"/>
                </a:solidFill>
                <a:latin typeface="Times New Roman" panose="02020603050405020304" pitchFamily="18" charset="0"/>
                <a:ea typeface="Calibri" panose="020F0502020204030204" pitchFamily="34" charset="0"/>
              </a:rPr>
              <a:t>: Development of barren area without any form of life. Cause of </a:t>
            </a:r>
            <a:r>
              <a:rPr lang="en-US" sz="3200" dirty="0" err="1">
                <a:solidFill>
                  <a:srgbClr val="000000"/>
                </a:solidFill>
                <a:latin typeface="Times New Roman" panose="02020603050405020304" pitchFamily="18" charset="0"/>
                <a:ea typeface="Calibri" panose="020F0502020204030204" pitchFamily="34" charset="0"/>
              </a:rPr>
              <a:t>nudation</a:t>
            </a:r>
            <a:r>
              <a:rPr lang="en-US" sz="3200" dirty="0">
                <a:solidFill>
                  <a:srgbClr val="000000"/>
                </a:solidFill>
                <a:latin typeface="Times New Roman" panose="02020603050405020304" pitchFamily="18" charset="0"/>
                <a:ea typeface="Calibri" panose="020F0502020204030204" pitchFamily="34" charset="0"/>
              </a:rPr>
              <a:t>: It may be (a) Topographic soil erosion by wind (b) Climatic - storm, frost etc. (c) Biotic - man, disease and epidemics. </a:t>
            </a:r>
            <a:endParaRPr lang="en-US" sz="2800" dirty="0">
              <a:solidFill>
                <a:srgbClr val="000000"/>
              </a:solidFill>
              <a:effectLst/>
              <a:latin typeface="Calibri" panose="020F0502020204030204" pitchFamily="34" charset="0"/>
              <a:ea typeface="Calibri" panose="020F0502020204030204" pitchFamily="34" charset="0"/>
            </a:endParaRPr>
          </a:p>
          <a:p>
            <a:pPr>
              <a:lnSpc>
                <a:spcPct val="150000"/>
              </a:lnSpc>
              <a:spcAft>
                <a:spcPts val="800"/>
              </a:spcAft>
            </a:pPr>
            <a:r>
              <a:rPr lang="en-US" sz="3200" b="1" dirty="0">
                <a:latin typeface="Times New Roman" panose="02020603050405020304" pitchFamily="18" charset="0"/>
                <a:ea typeface="Calibri" panose="020F0502020204030204" pitchFamily="34" charset="0"/>
                <a:cs typeface="Arial" panose="020B0604020202020204" pitchFamily="34" charset="0"/>
              </a:rPr>
              <a:t>(ii) Invasion</a:t>
            </a:r>
            <a:r>
              <a:rPr lang="en-US" sz="3200" dirty="0">
                <a:latin typeface="Times New Roman" panose="02020603050405020304" pitchFamily="18" charset="0"/>
                <a:ea typeface="Calibri" panose="020F0502020204030204" pitchFamily="34" charset="0"/>
                <a:cs typeface="Arial" panose="020B0604020202020204" pitchFamily="34" charset="0"/>
              </a:rPr>
              <a:t>: Successful establishment of a species in a barren area. This species actually reaches this new site from any other area by (</a:t>
            </a:r>
            <a:r>
              <a:rPr lang="en-US" sz="3200" dirty="0" err="1">
                <a:latin typeface="Times New Roman" panose="02020603050405020304" pitchFamily="18" charset="0"/>
                <a:ea typeface="Calibri" panose="020F0502020204030204" pitchFamily="34" charset="0"/>
                <a:cs typeface="Arial" panose="020B0604020202020204" pitchFamily="34" charset="0"/>
              </a:rPr>
              <a:t>i</a:t>
            </a:r>
            <a:r>
              <a:rPr lang="en-US" sz="3200" dirty="0">
                <a:latin typeface="Times New Roman" panose="02020603050405020304" pitchFamily="18" charset="0"/>
                <a:ea typeface="Calibri" panose="020F0502020204030204" pitchFamily="34" charset="0"/>
                <a:cs typeface="Arial" panose="020B0604020202020204" pitchFamily="34" charset="0"/>
              </a:rPr>
              <a:t>) Migration, (ii) </a:t>
            </a:r>
            <a:r>
              <a:rPr lang="en-US" sz="3200" dirty="0" err="1">
                <a:latin typeface="Times New Roman" panose="02020603050405020304" pitchFamily="18" charset="0"/>
                <a:ea typeface="Calibri" panose="020F0502020204030204" pitchFamily="34" charset="0"/>
                <a:cs typeface="Arial" panose="020B0604020202020204" pitchFamily="34" charset="0"/>
              </a:rPr>
              <a:t>Ecesis</a:t>
            </a:r>
            <a:r>
              <a:rPr lang="en-US" sz="3200" dirty="0">
                <a:latin typeface="Times New Roman" panose="02020603050405020304" pitchFamily="18" charset="0"/>
                <a:ea typeface="Calibri" panose="020F0502020204030204" pitchFamily="34" charset="0"/>
                <a:cs typeface="Arial" panose="020B0604020202020204" pitchFamily="34" charset="0"/>
              </a:rPr>
              <a:t> and (iii) Aggregation.</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140741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8546" y="816081"/>
            <a:ext cx="11817927" cy="4744889"/>
          </a:xfrm>
          <a:prstGeom prst="rect">
            <a:avLst/>
          </a:prstGeom>
        </p:spPr>
        <p:txBody>
          <a:bodyPr wrap="square">
            <a:spAutoFit/>
          </a:bodyPr>
          <a:lstStyle/>
          <a:p>
            <a:pPr algn="just">
              <a:lnSpc>
                <a:spcPct val="150000"/>
              </a:lnSpc>
              <a:spcAft>
                <a:spcPts val="1000"/>
              </a:spcAft>
            </a:pPr>
            <a:r>
              <a:rPr lang="en-US" sz="3600" b="1" dirty="0">
                <a:solidFill>
                  <a:srgbClr val="000000"/>
                </a:solidFill>
                <a:effectLst/>
                <a:latin typeface="Times New Roman" panose="02020603050405020304" pitchFamily="18" charset="0"/>
                <a:ea typeface="Calibri" panose="020F0502020204030204" pitchFamily="34" charset="0"/>
              </a:rPr>
              <a:t>Retrogressive succession: </a:t>
            </a:r>
            <a:endParaRPr lang="en-US" sz="2800" dirty="0">
              <a:solidFill>
                <a:srgbClr val="000000"/>
              </a:solidFill>
              <a:effectLst/>
              <a:latin typeface="Calibri" panose="020F0502020204030204" pitchFamily="34" charset="0"/>
              <a:ea typeface="Calibri" panose="020F0502020204030204" pitchFamily="34" charset="0"/>
            </a:endParaRPr>
          </a:p>
          <a:p>
            <a:pPr algn="just">
              <a:lnSpc>
                <a:spcPct val="150000"/>
              </a:lnSpc>
              <a:spcAft>
                <a:spcPts val="1000"/>
              </a:spcAft>
            </a:pPr>
            <a:r>
              <a:rPr lang="en-US" sz="3200" dirty="0">
                <a:solidFill>
                  <a:srgbClr val="000000"/>
                </a:solidFill>
                <a:latin typeface="Times New Roman" panose="02020603050405020304" pitchFamily="18" charset="0"/>
                <a:ea typeface="Calibri" panose="020F0502020204030204" pitchFamily="34" charset="0"/>
              </a:rPr>
              <a:t>Continuous biotic influences have some degenerating influence on the process. Due to destructive effects of organisms, the development of disturbed communities does not occur. Process of succession, instead of progressive, it becomes retrogressive. (</a:t>
            </a:r>
            <a:r>
              <a:rPr lang="en-US" sz="3200" dirty="0" err="1">
                <a:solidFill>
                  <a:srgbClr val="000000"/>
                </a:solidFill>
                <a:latin typeface="Times New Roman" panose="02020603050405020304" pitchFamily="18" charset="0"/>
                <a:ea typeface="Calibri" panose="020F0502020204030204" pitchFamily="34" charset="0"/>
              </a:rPr>
              <a:t>Eg</a:t>
            </a:r>
            <a:r>
              <a:rPr lang="en-US" sz="3200" dirty="0">
                <a:solidFill>
                  <a:srgbClr val="000000"/>
                </a:solidFill>
                <a:latin typeface="Times New Roman" panose="02020603050405020304" pitchFamily="18" charset="0"/>
                <a:ea typeface="Calibri" panose="020F0502020204030204" pitchFamily="34" charset="0"/>
              </a:rPr>
              <a:t>.) Forest may change to shrubby or grassland community. </a:t>
            </a:r>
            <a:endParaRPr lang="en-US" sz="28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1550748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4691" y="538990"/>
            <a:ext cx="11804073" cy="5298886"/>
          </a:xfrm>
          <a:prstGeom prst="rect">
            <a:avLst/>
          </a:prstGeom>
        </p:spPr>
        <p:txBody>
          <a:bodyPr wrap="square">
            <a:spAutoFit/>
          </a:bodyPr>
          <a:lstStyle/>
          <a:p>
            <a:pPr algn="just">
              <a:lnSpc>
                <a:spcPct val="150000"/>
              </a:lnSpc>
              <a:spcAft>
                <a:spcPts val="1000"/>
              </a:spcAft>
            </a:pPr>
            <a:r>
              <a:rPr lang="en-US" sz="4000" b="1" dirty="0">
                <a:solidFill>
                  <a:srgbClr val="000000"/>
                </a:solidFill>
                <a:effectLst/>
                <a:latin typeface="Times New Roman" panose="02020603050405020304" pitchFamily="18" charset="0"/>
                <a:ea typeface="Calibri" panose="020F0502020204030204" pitchFamily="34" charset="0"/>
              </a:rPr>
              <a:t>Deflected succession: </a:t>
            </a:r>
            <a:endParaRPr lang="en-US" sz="3200" dirty="0">
              <a:solidFill>
                <a:srgbClr val="000000"/>
              </a:solidFill>
              <a:effectLst/>
              <a:latin typeface="Calibri" panose="020F0502020204030204" pitchFamily="34" charset="0"/>
              <a:ea typeface="Calibri" panose="020F0502020204030204" pitchFamily="34" charset="0"/>
            </a:endParaRPr>
          </a:p>
          <a:p>
            <a:pPr algn="just">
              <a:lnSpc>
                <a:spcPct val="150000"/>
              </a:lnSpc>
              <a:spcAft>
                <a:spcPts val="1000"/>
              </a:spcAft>
            </a:pPr>
            <a:r>
              <a:rPr lang="en-US" sz="3600" dirty="0">
                <a:solidFill>
                  <a:srgbClr val="000000"/>
                </a:solidFill>
                <a:latin typeface="Times New Roman" panose="02020603050405020304" pitchFamily="18" charset="0"/>
                <a:ea typeface="Calibri" panose="020F0502020204030204" pitchFamily="34" charset="0"/>
              </a:rPr>
              <a:t>Sometimes due to changes in local conditions as soil character or microclimate the process of succession becomes deflected in a different direction than that presumed under climatic conditions of the area. Thus the climax communities are likely to be different from the presumed climatic climax community. </a:t>
            </a:r>
            <a:endParaRPr lang="en-US" sz="32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089990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7818" y="432436"/>
            <a:ext cx="11831782" cy="5922712"/>
          </a:xfrm>
          <a:prstGeom prst="rect">
            <a:avLst/>
          </a:prstGeom>
        </p:spPr>
        <p:txBody>
          <a:bodyPr wrap="square">
            <a:spAutoFit/>
          </a:bodyPr>
          <a:lstStyle/>
          <a:p>
            <a:pPr algn="just">
              <a:lnSpc>
                <a:spcPct val="150000"/>
              </a:lnSpc>
              <a:spcAft>
                <a:spcPts val="1000"/>
              </a:spcAft>
            </a:pPr>
            <a:r>
              <a:rPr lang="en-US" sz="3200" dirty="0">
                <a:solidFill>
                  <a:srgbClr val="000000"/>
                </a:solidFill>
                <a:latin typeface="Times New Roman" panose="02020603050405020304" pitchFamily="18" charset="0"/>
                <a:ea typeface="Calibri" panose="020F0502020204030204" pitchFamily="34" charset="0"/>
              </a:rPr>
              <a:t>These influences bring about marked changes in the dominants of the existing community, which is thus sooner or later replaced by another community at the same place. This process continues and successive communities develop one after another over the same area until the terminal final community again becomes more or less stable for a period of time. It occurs in a relatively definite sequence. This orderly change in communities is referred as succession. </a:t>
            </a:r>
            <a:r>
              <a:rPr lang="en-US" sz="3200" dirty="0" err="1">
                <a:solidFill>
                  <a:srgbClr val="000000"/>
                </a:solidFill>
                <a:latin typeface="Times New Roman" panose="02020603050405020304" pitchFamily="18" charset="0"/>
                <a:ea typeface="Calibri" panose="020F0502020204030204" pitchFamily="34" charset="0"/>
              </a:rPr>
              <a:t>Odum</a:t>
            </a:r>
            <a:r>
              <a:rPr lang="en-US" sz="3200" dirty="0">
                <a:solidFill>
                  <a:srgbClr val="000000"/>
                </a:solidFill>
                <a:latin typeface="Times New Roman" panose="02020603050405020304" pitchFamily="18" charset="0"/>
                <a:ea typeface="Calibri" panose="020F0502020204030204" pitchFamily="34" charset="0"/>
              </a:rPr>
              <a:t> called this orderly process as ecosystem development/ecological succession. </a:t>
            </a:r>
            <a:endParaRPr lang="en-US" sz="28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506636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963" y="1554379"/>
            <a:ext cx="11859491" cy="3706720"/>
          </a:xfrm>
          <a:prstGeom prst="rect">
            <a:avLst/>
          </a:prstGeom>
        </p:spPr>
        <p:txBody>
          <a:bodyPr wrap="square">
            <a:spAutoFit/>
          </a:bodyPr>
          <a:lstStyle/>
          <a:p>
            <a:pPr algn="just">
              <a:lnSpc>
                <a:spcPct val="150000"/>
              </a:lnSpc>
              <a:spcAft>
                <a:spcPts val="1000"/>
              </a:spcAft>
            </a:pPr>
            <a:r>
              <a:rPr lang="en-US" sz="3200" dirty="0">
                <a:solidFill>
                  <a:srgbClr val="000000"/>
                </a:solidFill>
                <a:latin typeface="Times New Roman" panose="02020603050405020304" pitchFamily="18" charset="0"/>
                <a:ea typeface="Calibri" panose="020F0502020204030204" pitchFamily="34" charset="0"/>
              </a:rPr>
              <a:t>Succession is an orderly process of community development that involves changes in species structure and community processes with time and it is reasonably directional and therefore predictable. Succession is community controlled even though the physical environment determines the pattern.</a:t>
            </a:r>
            <a:endParaRPr lang="en-US" sz="28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558697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7817" y="257505"/>
            <a:ext cx="11707091" cy="6278642"/>
          </a:xfrm>
          <a:prstGeom prst="rect">
            <a:avLst/>
          </a:prstGeom>
        </p:spPr>
        <p:txBody>
          <a:bodyPr wrap="square">
            <a:spAutoFit/>
          </a:bodyPr>
          <a:lstStyle/>
          <a:p>
            <a:pPr algn="just">
              <a:lnSpc>
                <a:spcPct val="150000"/>
              </a:lnSpc>
            </a:pPr>
            <a:r>
              <a:rPr lang="en-US" sz="2800" dirty="0">
                <a:effectLst/>
                <a:latin typeface="Times New Roman" panose="02020603050405020304" pitchFamily="18" charset="0"/>
                <a:ea typeface="Calibri" panose="020F0502020204030204" pitchFamily="34" charset="0"/>
                <a:cs typeface="Arial" panose="020B0604020202020204" pitchFamily="34" charset="0"/>
              </a:rPr>
              <a:t> </a:t>
            </a:r>
            <a:r>
              <a:rPr lang="en-US" sz="2800" b="1" dirty="0">
                <a:effectLst/>
                <a:latin typeface="Times New Roman" panose="02020603050405020304" pitchFamily="18" charset="0"/>
                <a:ea typeface="Calibri" panose="020F0502020204030204" pitchFamily="34" charset="0"/>
                <a:cs typeface="Arial" panose="020B0604020202020204" pitchFamily="34" charset="0"/>
              </a:rPr>
              <a:t>Characteristics of succession</a:t>
            </a:r>
            <a:endParaRPr lang="en-US"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US" sz="2400" dirty="0">
                <a:latin typeface="Times New Roman" panose="02020603050405020304" pitchFamily="18" charset="0"/>
                <a:ea typeface="Calibri" panose="020F0502020204030204" pitchFamily="34" charset="0"/>
                <a:cs typeface="Arial" panose="020B0604020202020204" pitchFamily="34" charset="0"/>
              </a:rPr>
              <a:t>An ecological succession is characterized by:</a:t>
            </a:r>
            <a:endParaRPr lang="en-US"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US" sz="2400" dirty="0">
                <a:latin typeface="Times New Roman" panose="02020603050405020304" pitchFamily="18" charset="0"/>
                <a:ea typeface="Calibri" panose="020F0502020204030204" pitchFamily="34" charset="0"/>
                <a:cs typeface="Arial" panose="020B0604020202020204" pitchFamily="34" charset="0"/>
              </a:rPr>
              <a:t>(a) A continuous change in the kinds of plants and animals towards a state of stability.</a:t>
            </a:r>
            <a:endParaRPr lang="en-US"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US" sz="2400" dirty="0">
                <a:latin typeface="Times New Roman" panose="02020603050405020304" pitchFamily="18" charset="0"/>
                <a:ea typeface="Calibri" panose="020F0502020204030204" pitchFamily="34" charset="0"/>
                <a:cs typeface="Arial" panose="020B0604020202020204" pitchFamily="34" charset="0"/>
              </a:rPr>
              <a:t>(b) Tendency towards increase in the species-diversity.</a:t>
            </a:r>
            <a:endParaRPr lang="en-US"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US" sz="2400" dirty="0">
                <a:latin typeface="Times New Roman" panose="02020603050405020304" pitchFamily="18" charset="0"/>
                <a:ea typeface="Calibri" panose="020F0502020204030204" pitchFamily="34" charset="0"/>
                <a:cs typeface="Arial" panose="020B0604020202020204" pitchFamily="34" charset="0"/>
              </a:rPr>
              <a:t>(c) An increase in the organic matter and biomass supported by available energy flow in</a:t>
            </a:r>
            <a:endParaRPr lang="en-US"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US" sz="2400" dirty="0">
                <a:latin typeface="Times New Roman" panose="02020603050405020304" pitchFamily="18" charset="0"/>
                <a:ea typeface="Calibri" panose="020F0502020204030204" pitchFamily="34" charset="0"/>
                <a:cs typeface="Arial" panose="020B0604020202020204" pitchFamily="34" charset="0"/>
              </a:rPr>
              <a:t>(d) Decrease in net community production or annual yield.</a:t>
            </a:r>
            <a:endParaRPr lang="en-US"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US" sz="2400" dirty="0">
                <a:latin typeface="Times New Roman" panose="02020603050405020304" pitchFamily="18" charset="0"/>
                <a:ea typeface="Calibri" panose="020F0502020204030204" pitchFamily="34" charset="0"/>
                <a:cs typeface="Arial" panose="020B0604020202020204" pitchFamily="34" charset="0"/>
              </a:rPr>
              <a:t>(e) In an area, the plant and animal communities undergo succession side by side.</a:t>
            </a:r>
            <a:endParaRPr lang="en-US"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US" sz="2400" dirty="0">
                <a:latin typeface="Times New Roman" panose="02020603050405020304" pitchFamily="18" charset="0"/>
                <a:ea typeface="Calibri" panose="020F0502020204030204" pitchFamily="34" charset="0"/>
                <a:cs typeface="Arial" panose="020B0604020202020204" pitchFamily="34" charset="0"/>
              </a:rPr>
              <a:t>(f) Biotic succession is according to specific laws and towards particular direction so future</a:t>
            </a:r>
            <a:endParaRPr lang="en-US"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US" sz="2400" dirty="0">
                <a:latin typeface="Times New Roman" panose="02020603050405020304" pitchFamily="18" charset="0"/>
                <a:ea typeface="Calibri" panose="020F0502020204030204" pitchFamily="34" charset="0"/>
                <a:cs typeface="Arial" panose="020B0604020202020204" pitchFamily="34" charset="0"/>
              </a:rPr>
              <a:t>seral communities can be predicted.</a:t>
            </a:r>
            <a:endParaRPr lang="en-US"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US" sz="2400" dirty="0">
                <a:latin typeface="Times New Roman" panose="02020603050405020304" pitchFamily="18" charset="0"/>
                <a:ea typeface="Calibri" panose="020F0502020204030204" pitchFamily="34" charset="0"/>
                <a:cs typeface="Arial" panose="020B0604020202020204" pitchFamily="34" charset="0"/>
              </a:rPr>
              <a:t>(g) Biotic succession on bare ground progresses towards increasing wetness, while biotic</a:t>
            </a:r>
            <a:endParaRPr lang="en-US"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1000"/>
              </a:spcAft>
            </a:pPr>
            <a:r>
              <a:rPr lang="en-US" sz="2400" dirty="0">
                <a:solidFill>
                  <a:srgbClr val="000000"/>
                </a:solidFill>
                <a:latin typeface="Times New Roman" panose="02020603050405020304" pitchFamily="18" charset="0"/>
                <a:ea typeface="Calibri" panose="020F0502020204030204" pitchFamily="34" charset="0"/>
              </a:rPr>
              <a:t>succession in open water progresses towards increasing dryness. autotrophic succession.</a:t>
            </a:r>
            <a:endParaRPr lang="en-US" sz="20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388591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51063"/>
            <a:ext cx="11665528" cy="6606937"/>
          </a:xfrm>
          <a:prstGeom prst="rect">
            <a:avLst/>
          </a:prstGeom>
        </p:spPr>
        <p:txBody>
          <a:bodyPr wrap="square">
            <a:spAutoFit/>
          </a:bodyPr>
          <a:lstStyle/>
          <a:p>
            <a:pPr algn="just">
              <a:lnSpc>
                <a:spcPct val="150000"/>
              </a:lnSpc>
              <a:spcAft>
                <a:spcPts val="1000"/>
              </a:spcAft>
            </a:pPr>
            <a:r>
              <a:rPr lang="en-US" sz="3600" b="1" dirty="0">
                <a:solidFill>
                  <a:srgbClr val="000000"/>
                </a:solidFill>
                <a:effectLst/>
                <a:latin typeface="Times New Roman" panose="02020603050405020304" pitchFamily="18" charset="0"/>
                <a:ea typeface="Calibri" panose="020F0502020204030204" pitchFamily="34" charset="0"/>
              </a:rPr>
              <a:t>Causes of succession </a:t>
            </a:r>
            <a:endParaRPr lang="en-US" sz="2800" dirty="0">
              <a:solidFill>
                <a:srgbClr val="000000"/>
              </a:solidFill>
              <a:effectLst/>
              <a:latin typeface="Calibri" panose="020F0502020204030204" pitchFamily="34" charset="0"/>
              <a:ea typeface="Calibri" panose="020F0502020204030204" pitchFamily="34" charset="0"/>
            </a:endParaRPr>
          </a:p>
          <a:p>
            <a:pPr algn="just">
              <a:lnSpc>
                <a:spcPct val="150000"/>
              </a:lnSpc>
              <a:spcAft>
                <a:spcPts val="1000"/>
              </a:spcAft>
            </a:pPr>
            <a:r>
              <a:rPr lang="en-US" sz="3200" dirty="0">
                <a:solidFill>
                  <a:srgbClr val="000000"/>
                </a:solidFill>
                <a:latin typeface="Times New Roman" panose="02020603050405020304" pitchFamily="18" charset="0"/>
                <a:ea typeface="Calibri" panose="020F0502020204030204" pitchFamily="34" charset="0"/>
              </a:rPr>
              <a:t>Succession is a series of complex processes, caused by </a:t>
            </a:r>
            <a:endParaRPr lang="en-US" sz="2800" dirty="0">
              <a:solidFill>
                <a:srgbClr val="000000"/>
              </a:solidFill>
              <a:effectLst/>
              <a:latin typeface="Calibri" panose="020F0502020204030204" pitchFamily="34" charset="0"/>
              <a:ea typeface="Calibri" panose="020F0502020204030204" pitchFamily="34" charset="0"/>
            </a:endParaRPr>
          </a:p>
          <a:p>
            <a:pPr marL="342900" marR="0" lvl="0" indent="-342900" algn="just">
              <a:lnSpc>
                <a:spcPct val="150000"/>
              </a:lnSpc>
              <a:spcBef>
                <a:spcPts val="0"/>
              </a:spcBef>
              <a:spcAft>
                <a:spcPts val="1000"/>
              </a:spcAft>
              <a:buFont typeface="+mj-lt"/>
              <a:buAutoNum type="romanUcParenBoth"/>
            </a:pPr>
            <a:r>
              <a:rPr lang="en-US" sz="3200" dirty="0">
                <a:solidFill>
                  <a:srgbClr val="000000"/>
                </a:solidFill>
                <a:latin typeface="Times New Roman" panose="02020603050405020304" pitchFamily="18" charset="0"/>
                <a:ea typeface="Calibri" panose="020F0502020204030204" pitchFamily="34" charset="0"/>
              </a:rPr>
              <a:t>Initial/initiating cause: Both climatic as well as biotic. </a:t>
            </a:r>
            <a:endParaRPr lang="en-US" sz="2800" dirty="0">
              <a:solidFill>
                <a:srgbClr val="000000"/>
              </a:solidFill>
              <a:effectLst/>
              <a:latin typeface="Calibri" panose="020F0502020204030204" pitchFamily="34" charset="0"/>
              <a:ea typeface="Calibri" panose="020F0502020204030204" pitchFamily="34" charset="0"/>
            </a:endParaRPr>
          </a:p>
          <a:p>
            <a:pPr marL="342900" marR="0" lvl="0" indent="-342900" algn="just">
              <a:lnSpc>
                <a:spcPct val="150000"/>
              </a:lnSpc>
              <a:spcBef>
                <a:spcPts val="0"/>
              </a:spcBef>
              <a:spcAft>
                <a:spcPts val="1000"/>
              </a:spcAft>
              <a:buFont typeface="+mj-lt"/>
              <a:buAutoNum type="romanUcParenBoth"/>
            </a:pPr>
            <a:r>
              <a:rPr lang="en-US" sz="3200" dirty="0" err="1">
                <a:solidFill>
                  <a:srgbClr val="000000"/>
                </a:solidFill>
                <a:latin typeface="Times New Roman" panose="02020603050405020304" pitchFamily="18" charset="0"/>
                <a:ea typeface="Calibri" panose="020F0502020204030204" pitchFamily="34" charset="0"/>
              </a:rPr>
              <a:t>Ecesis</a:t>
            </a:r>
            <a:r>
              <a:rPr lang="en-US" sz="3200" dirty="0">
                <a:solidFill>
                  <a:srgbClr val="000000"/>
                </a:solidFill>
                <a:latin typeface="Times New Roman" panose="02020603050405020304" pitchFamily="18" charset="0"/>
                <a:ea typeface="Calibri" panose="020F0502020204030204" pitchFamily="34" charset="0"/>
              </a:rPr>
              <a:t>/continuing process </a:t>
            </a:r>
            <a:r>
              <a:rPr lang="en-US" sz="3200" dirty="0" err="1">
                <a:solidFill>
                  <a:srgbClr val="000000"/>
                </a:solidFill>
                <a:latin typeface="Times New Roman" panose="02020603050405020304" pitchFamily="18" charset="0"/>
                <a:ea typeface="Calibri" panose="020F0502020204030204" pitchFamily="34" charset="0"/>
              </a:rPr>
              <a:t>ecesis</a:t>
            </a:r>
            <a:r>
              <a:rPr lang="en-US" sz="3200" dirty="0">
                <a:solidFill>
                  <a:srgbClr val="000000"/>
                </a:solidFill>
                <a:latin typeface="Times New Roman" panose="02020603050405020304" pitchFamily="18" charset="0"/>
                <a:ea typeface="Calibri" panose="020F0502020204030204" pitchFamily="34" charset="0"/>
              </a:rPr>
              <a:t>, aggregation, competition reaction etc. </a:t>
            </a:r>
            <a:endParaRPr lang="en-US" sz="2800" dirty="0">
              <a:solidFill>
                <a:srgbClr val="000000"/>
              </a:solidFill>
              <a:effectLst/>
              <a:latin typeface="Calibri" panose="020F0502020204030204" pitchFamily="34" charset="0"/>
              <a:ea typeface="Calibri" panose="020F0502020204030204" pitchFamily="34" charset="0"/>
            </a:endParaRPr>
          </a:p>
          <a:p>
            <a:pPr marL="342900" marR="0" lvl="0" indent="-342900" algn="just">
              <a:lnSpc>
                <a:spcPct val="150000"/>
              </a:lnSpc>
              <a:spcBef>
                <a:spcPts val="0"/>
              </a:spcBef>
              <a:spcAft>
                <a:spcPts val="1000"/>
              </a:spcAft>
              <a:buFont typeface="+mj-lt"/>
              <a:buAutoNum type="romanUcParenBoth"/>
            </a:pPr>
            <a:r>
              <a:rPr lang="en-US" sz="3200" dirty="0">
                <a:solidFill>
                  <a:srgbClr val="000000"/>
                </a:solidFill>
                <a:latin typeface="Times New Roman" panose="02020603050405020304" pitchFamily="18" charset="0"/>
                <a:ea typeface="Calibri" panose="020F0502020204030204" pitchFamily="34" charset="0"/>
              </a:rPr>
              <a:t>Stabilizing cause: Cause the stabilization of the community. Climate is the chief cause of stabilization and other factors are of secondary value.</a:t>
            </a:r>
            <a:endParaRPr lang="en-US" sz="28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946588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836" y="627477"/>
            <a:ext cx="11817927" cy="5611793"/>
          </a:xfrm>
          <a:prstGeom prst="rect">
            <a:avLst/>
          </a:prstGeom>
        </p:spPr>
        <p:txBody>
          <a:bodyPr wrap="square">
            <a:spAutoFit/>
          </a:bodyPr>
          <a:lstStyle/>
          <a:p>
            <a:pPr algn="just">
              <a:lnSpc>
                <a:spcPct val="150000"/>
              </a:lnSpc>
              <a:spcAft>
                <a:spcPts val="1000"/>
              </a:spcAft>
            </a:pPr>
            <a:r>
              <a:rPr lang="en-US" sz="3600" b="1" dirty="0">
                <a:solidFill>
                  <a:srgbClr val="000000"/>
                </a:solidFill>
                <a:effectLst/>
                <a:latin typeface="Times New Roman" panose="02020603050405020304" pitchFamily="18" charset="0"/>
                <a:ea typeface="Calibri" panose="020F0502020204030204" pitchFamily="34" charset="0"/>
              </a:rPr>
              <a:t>Types of succession </a:t>
            </a:r>
            <a:endParaRPr lang="en-US" sz="2800" dirty="0">
              <a:solidFill>
                <a:srgbClr val="000000"/>
              </a:solidFill>
              <a:effectLst/>
              <a:latin typeface="Calibri" panose="020F0502020204030204" pitchFamily="34" charset="0"/>
              <a:ea typeface="Calibri" panose="020F0502020204030204" pitchFamily="34" charset="0"/>
            </a:endParaRPr>
          </a:p>
          <a:p>
            <a:pPr marL="342900" marR="0" lvl="0" indent="-342900" algn="just">
              <a:lnSpc>
                <a:spcPct val="150000"/>
              </a:lnSpc>
              <a:spcBef>
                <a:spcPts val="0"/>
              </a:spcBef>
              <a:spcAft>
                <a:spcPts val="1000"/>
              </a:spcAft>
              <a:buFont typeface="+mj-lt"/>
              <a:buAutoNum type="arabicPeriod"/>
            </a:pPr>
            <a:r>
              <a:rPr lang="en-US" sz="3200" b="1" dirty="0">
                <a:solidFill>
                  <a:srgbClr val="000000"/>
                </a:solidFill>
                <a:latin typeface="Times New Roman" panose="02020603050405020304" pitchFamily="18" charset="0"/>
                <a:ea typeface="Calibri" panose="020F0502020204030204" pitchFamily="34" charset="0"/>
              </a:rPr>
              <a:t>Primary succession</a:t>
            </a:r>
            <a:r>
              <a:rPr lang="en-US" sz="3200" dirty="0">
                <a:solidFill>
                  <a:srgbClr val="000000"/>
                </a:solidFill>
                <a:latin typeface="Times New Roman" panose="02020603050405020304" pitchFamily="18" charset="0"/>
                <a:ea typeface="Calibri" panose="020F0502020204030204" pitchFamily="34" charset="0"/>
              </a:rPr>
              <a:t>: Starts from the primitive substratum where there was no previously any sort of living matter. The first group of organisms establishing there are known as the pioneers, </a:t>
            </a:r>
            <a:endParaRPr lang="en-US" sz="2800" dirty="0">
              <a:solidFill>
                <a:srgbClr val="000000"/>
              </a:solidFill>
              <a:effectLst/>
              <a:latin typeface="Calibri" panose="020F0502020204030204" pitchFamily="34" charset="0"/>
              <a:ea typeface="Calibri" panose="020F0502020204030204" pitchFamily="34" charset="0"/>
            </a:endParaRPr>
          </a:p>
          <a:p>
            <a:pPr marL="457200" marR="0" indent="-228600" algn="just">
              <a:lnSpc>
                <a:spcPct val="150000"/>
              </a:lnSpc>
              <a:spcBef>
                <a:spcPts val="0"/>
              </a:spcBef>
              <a:spcAft>
                <a:spcPts val="1000"/>
              </a:spcAft>
            </a:pPr>
            <a:r>
              <a:rPr lang="en-US" sz="3200" dirty="0">
                <a:solidFill>
                  <a:srgbClr val="000000"/>
                </a:solidFill>
                <a:latin typeface="Times New Roman" panose="02020603050405020304" pitchFamily="18" charset="0"/>
                <a:ea typeface="Calibri" panose="020F0502020204030204" pitchFamily="34" charset="0"/>
              </a:rPr>
              <a:t>primary community/primary colonizers. Very slow is the series of community changes that takes place in disturbed areas that have not been totally stripped their soil and vegetation. </a:t>
            </a:r>
            <a:endParaRPr lang="en-US" sz="28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71694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cological Succession - Primary &amp;amp; Secondary Succession | Study Wrap"/>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959139" y="404812"/>
            <a:ext cx="9695006" cy="61068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78860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501572"/>
            <a:ext cx="12039600" cy="4445384"/>
          </a:xfrm>
          <a:prstGeom prst="rect">
            <a:avLst/>
          </a:prstGeom>
        </p:spPr>
        <p:txBody>
          <a:bodyPr wrap="square">
            <a:spAutoFit/>
          </a:bodyPr>
          <a:lstStyle/>
          <a:p>
            <a:pPr lvl="0" algn="just">
              <a:lnSpc>
                <a:spcPct val="150000"/>
              </a:lnSpc>
              <a:spcAft>
                <a:spcPts val="1000"/>
              </a:spcAft>
            </a:pPr>
            <a:r>
              <a:rPr lang="en-US" sz="3200" b="1" dirty="0">
                <a:solidFill>
                  <a:srgbClr val="000000"/>
                </a:solidFill>
                <a:latin typeface="Times New Roman" panose="02020603050405020304" pitchFamily="18" charset="0"/>
                <a:ea typeface="Calibri" panose="020F0502020204030204" pitchFamily="34" charset="0"/>
              </a:rPr>
              <a:t>2. Secondary succession</a:t>
            </a:r>
            <a:r>
              <a:rPr lang="en-US" sz="3200" dirty="0">
                <a:solidFill>
                  <a:srgbClr val="000000"/>
                </a:solidFill>
                <a:latin typeface="Times New Roman" panose="02020603050405020304" pitchFamily="18" charset="0"/>
                <a:ea typeface="Calibri" panose="020F0502020204030204" pitchFamily="34" charset="0"/>
              </a:rPr>
              <a:t>: Starts from previously built up substrata with already existing living matter. Action of and external force, as a sudden change in climatic factors, biotic intervention, fire etc., causes the existing community to disappear. Thus area becomes devoid of living matter but its substratum, instead of primitive is built up. Such successions are comparatively more rapid. </a:t>
            </a:r>
            <a:endParaRPr lang="en-US" sz="28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598075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econdary Succession by Evan Carte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460375" y="304800"/>
            <a:ext cx="10138352" cy="655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72804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824</Words>
  <Application>Microsoft Office PowerPoint</Application>
  <PresentationFormat>Widescreen</PresentationFormat>
  <Paragraphs>38</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Vian Ali</cp:lastModifiedBy>
  <cp:revision>13</cp:revision>
  <dcterms:created xsi:type="dcterms:W3CDTF">2021-10-16T19:50:00Z</dcterms:created>
  <dcterms:modified xsi:type="dcterms:W3CDTF">2023-05-20T17:41:25Z</dcterms:modified>
</cp:coreProperties>
</file>