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75" r:id="rId11"/>
    <p:sldId id="266" r:id="rId12"/>
    <p:sldId id="267" r:id="rId13"/>
    <p:sldId id="268" r:id="rId14"/>
    <p:sldId id="269" r:id="rId15"/>
    <p:sldId id="270" r:id="rId16"/>
    <p:sldId id="274"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D2CFB-8BF6-41D7-83A7-9713F403BF03}" type="datetimeFigureOut">
              <a:rPr lang="en-US" smtClean="0"/>
              <a:t>5/20/2023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80FE1-34C3-4A1F-BED1-4CFE1CD9F0B9}" type="slidenum">
              <a:rPr lang="en-US" smtClean="0"/>
              <a:t>‹#›</a:t>
            </a:fld>
            <a:endParaRPr lang="en-US"/>
          </a:p>
        </p:txBody>
      </p:sp>
    </p:spTree>
    <p:extLst>
      <p:ext uri="{BB962C8B-B14F-4D97-AF65-F5344CB8AC3E}">
        <p14:creationId xmlns:p14="http://schemas.microsoft.com/office/powerpoint/2010/main" val="133288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A80FE1-34C3-4A1F-BED1-4CFE1CD9F0B9}" type="slidenum">
              <a:rPr lang="en-US" smtClean="0"/>
              <a:t>7</a:t>
            </a:fld>
            <a:endParaRPr lang="en-US"/>
          </a:p>
        </p:txBody>
      </p:sp>
    </p:spTree>
    <p:extLst>
      <p:ext uri="{BB962C8B-B14F-4D97-AF65-F5344CB8AC3E}">
        <p14:creationId xmlns:p14="http://schemas.microsoft.com/office/powerpoint/2010/main" val="1902990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A80FE1-34C3-4A1F-BED1-4CFE1CD9F0B9}" type="slidenum">
              <a:rPr lang="en-US" smtClean="0"/>
              <a:t>17</a:t>
            </a:fld>
            <a:endParaRPr lang="en-US"/>
          </a:p>
        </p:txBody>
      </p:sp>
    </p:spTree>
    <p:extLst>
      <p:ext uri="{BB962C8B-B14F-4D97-AF65-F5344CB8AC3E}">
        <p14:creationId xmlns:p14="http://schemas.microsoft.com/office/powerpoint/2010/main" val="1990083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00EC-42AE-4C64-A735-C50410722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5D4F10-9392-4E38-8D12-650EA30E9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498900-55F7-436C-9A97-89A040EC8089}"/>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4AC3D6FA-D180-405F-B458-BCB70DF5A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8B7EF-1F23-4232-8DA1-09DF58991C87}"/>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395045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F36D-E35C-4766-B68A-F76D330E75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9B3E71-E3E9-434B-8F7F-72B5EE7983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3D2DA-1CBA-4AD0-81CF-45CFFD3BD0E3}"/>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91B89B6B-1302-48F2-92A4-CB025FA59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A4BAB-8760-4A45-8DB2-428D4538CD79}"/>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429060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47B92E-E9AE-4E7B-A49C-2D34D6F556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2B1B7-EE1B-4C6A-974C-F61394E71B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478E5-86E4-4A54-9091-F2576DC55012}"/>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1979F9CE-6185-4096-8E58-3B3A96473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8BC25-CC6B-41F4-9539-43ACCBEE070B}"/>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28692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AFAF4-C1D9-436A-9FFC-7B79643084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9EE3C-D048-4FA7-92EA-5F0C8AF686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46DA7-4545-4503-B044-99DE4384A94E}"/>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7A9B683F-735D-434C-B4AF-EF0CDA75C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92FF4E-6840-4392-8B82-78E63D60E009}"/>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257949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1E4B-F57B-4BF8-B810-B3CB21BF1D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8CD119-B2D2-4193-969E-DB10F5D4F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10E4A-2E1A-411B-84A7-5CFAD2BF8DB7}"/>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032F02CC-415A-46F2-9F01-EF02D46E1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C3BB7-7F26-452C-8288-F128200C56DA}"/>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406502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B652-5D32-4DE3-8BE1-23DF0147D0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0179DF-0F5D-472B-BE61-FE95E219C9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B4DBBC-3177-4483-9B44-AD70E1128B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3F1C6-98A3-489A-A5A0-4291CF4385FF}"/>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6" name="Footer Placeholder 5">
            <a:extLst>
              <a:ext uri="{FF2B5EF4-FFF2-40B4-BE49-F238E27FC236}">
                <a16:creationId xmlns:a16="http://schemas.microsoft.com/office/drawing/2014/main" id="{0392950F-75D8-4297-A98E-5CC2D3ECD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694C9-CB41-4C5C-8B45-C1B9037027E6}"/>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296029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C357-C3B2-4BAF-A99E-BA108AC562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7369EE-FB7C-4D8C-A89B-B2C5249D5B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99DE01-F1A0-44D3-B002-7E2C6B6377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396EE8-634D-4D47-9B0F-5771AA7090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4C142-EBF3-4361-ACDA-6218404B3E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D9C8E6-F77A-478E-8F68-28F11428A4B6}"/>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8" name="Footer Placeholder 7">
            <a:extLst>
              <a:ext uri="{FF2B5EF4-FFF2-40B4-BE49-F238E27FC236}">
                <a16:creationId xmlns:a16="http://schemas.microsoft.com/office/drawing/2014/main" id="{4D4B5335-1270-4EF8-B5E2-85B9998BF4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8BD0B-60F1-4DB2-AA73-9B6B2B320933}"/>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302034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EC87-0CF0-4675-9940-6C75FE220D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1CCE49-A060-489B-B043-1B801B8A226F}"/>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4" name="Footer Placeholder 3">
            <a:extLst>
              <a:ext uri="{FF2B5EF4-FFF2-40B4-BE49-F238E27FC236}">
                <a16:creationId xmlns:a16="http://schemas.microsoft.com/office/drawing/2014/main" id="{6FA41A09-F20D-4F9F-926F-5356318700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65BD35-D9C8-41D0-ADE7-F37217490D56}"/>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270649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8A0E11-4EED-490D-B079-18992077F1E2}"/>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3" name="Footer Placeholder 2">
            <a:extLst>
              <a:ext uri="{FF2B5EF4-FFF2-40B4-BE49-F238E27FC236}">
                <a16:creationId xmlns:a16="http://schemas.microsoft.com/office/drawing/2014/main" id="{078BF375-DB70-4E39-A3D5-AB65392F00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EF741C-AECC-434E-9459-E41C1258D469}"/>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241389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DD57-392F-43BB-A2D7-B32B13C9E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85F204-57D8-4E22-9B0F-108023943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1D30CC-6F3B-4792-954E-8E6413B19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CF2845-65B5-43F5-8EA8-7A50784A9F94}"/>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6" name="Footer Placeholder 5">
            <a:extLst>
              <a:ext uri="{FF2B5EF4-FFF2-40B4-BE49-F238E27FC236}">
                <a16:creationId xmlns:a16="http://schemas.microsoft.com/office/drawing/2014/main" id="{C04893EE-853C-4713-84FC-D44B24F49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57445-0C29-44B3-98C1-9043131A0D94}"/>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404058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50831-0018-4E7C-990F-4C87887EC0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FB29ED-7C71-42B0-8424-D384FDF334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2EE48C-92C8-4345-8BCC-E96C51DDE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C74DF5-894D-4CE2-BA7C-021528C82D29}"/>
              </a:ext>
            </a:extLst>
          </p:cNvPr>
          <p:cNvSpPr>
            <a:spLocks noGrp="1"/>
          </p:cNvSpPr>
          <p:nvPr>
            <p:ph type="dt" sz="half" idx="10"/>
          </p:nvPr>
        </p:nvSpPr>
        <p:spPr/>
        <p:txBody>
          <a:bodyPr/>
          <a:lstStyle/>
          <a:p>
            <a:fld id="{59BFA511-2CBB-4D0B-A717-7576515749FC}" type="datetimeFigureOut">
              <a:rPr lang="en-US" smtClean="0"/>
              <a:t>5/20/2023</a:t>
            </a:fld>
            <a:endParaRPr lang="en-US"/>
          </a:p>
        </p:txBody>
      </p:sp>
      <p:sp>
        <p:nvSpPr>
          <p:cNvPr id="6" name="Footer Placeholder 5">
            <a:extLst>
              <a:ext uri="{FF2B5EF4-FFF2-40B4-BE49-F238E27FC236}">
                <a16:creationId xmlns:a16="http://schemas.microsoft.com/office/drawing/2014/main" id="{122845B2-EF6E-43DC-8A0D-0FBBE47DE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C8E4DD-F14B-497A-B09A-41198053DBD5}"/>
              </a:ext>
            </a:extLst>
          </p:cNvPr>
          <p:cNvSpPr>
            <a:spLocks noGrp="1"/>
          </p:cNvSpPr>
          <p:nvPr>
            <p:ph type="sldNum" sz="quarter" idx="12"/>
          </p:nvPr>
        </p:nvSpPr>
        <p:spPr/>
        <p:txBody>
          <a:bodyPr/>
          <a:lstStyle/>
          <a:p>
            <a:fld id="{2C9C3D1F-62F6-4A7C-853A-9F191215F750}" type="slidenum">
              <a:rPr lang="en-US" smtClean="0"/>
              <a:t>‹#›</a:t>
            </a:fld>
            <a:endParaRPr lang="en-US"/>
          </a:p>
        </p:txBody>
      </p:sp>
    </p:spTree>
    <p:extLst>
      <p:ext uri="{BB962C8B-B14F-4D97-AF65-F5344CB8AC3E}">
        <p14:creationId xmlns:p14="http://schemas.microsoft.com/office/powerpoint/2010/main" val="80091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AB3F26-39A4-444D-A89D-707461C310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A91244-C402-4DFC-B680-29E19B830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5D532-A2FB-4923-9889-9A2DE6648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FA511-2CBB-4D0B-A717-7576515749FC}" type="datetimeFigureOut">
              <a:rPr lang="en-US" smtClean="0"/>
              <a:t>5/20/2023</a:t>
            </a:fld>
            <a:endParaRPr lang="en-US"/>
          </a:p>
        </p:txBody>
      </p:sp>
      <p:sp>
        <p:nvSpPr>
          <p:cNvPr id="5" name="Footer Placeholder 4">
            <a:extLst>
              <a:ext uri="{FF2B5EF4-FFF2-40B4-BE49-F238E27FC236}">
                <a16:creationId xmlns:a16="http://schemas.microsoft.com/office/drawing/2014/main" id="{4F5F774B-23CC-4052-9565-AF670188AA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3B3F9F-784A-47C8-99F0-21E6A86295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C3D1F-62F6-4A7C-853A-9F191215F750}" type="slidenum">
              <a:rPr lang="en-US" smtClean="0"/>
              <a:t>‹#›</a:t>
            </a:fld>
            <a:endParaRPr lang="en-US"/>
          </a:p>
        </p:txBody>
      </p:sp>
    </p:spTree>
    <p:extLst>
      <p:ext uri="{BB962C8B-B14F-4D97-AF65-F5344CB8AC3E}">
        <p14:creationId xmlns:p14="http://schemas.microsoft.com/office/powerpoint/2010/main" val="426022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A3555167-2293-4184-837F-090B015F4D8B}"/>
              </a:ext>
            </a:extLst>
          </p:cNvPr>
          <p:cNvSpPr txBox="1">
            <a:spLocks noChangeArrowheads="1"/>
          </p:cNvSpPr>
          <p:nvPr/>
        </p:nvSpPr>
        <p:spPr bwMode="auto">
          <a:xfrm>
            <a:off x="829994" y="211015"/>
            <a:ext cx="9833317" cy="6231987"/>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marL="342900" marR="0" lvl="0" indent="-342900" rtl="0">
              <a:lnSpc>
                <a:spcPct val="115000"/>
              </a:lnSpc>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Calibri" panose="020F0502020204030204" pitchFamily="34" charset="0"/>
              <a:cs typeface="Arial" panose="020B0604020202020204" pitchFamily="34" charset="0"/>
            </a:endParaRPr>
          </a:p>
          <a:p>
            <a:pPr marL="342900" marR="0" lvl="0" indent="-342900" rtl="0">
              <a:lnSpc>
                <a:spcPct val="115000"/>
              </a:lnSpc>
              <a:spcBef>
                <a:spcPts val="0"/>
              </a:spcBef>
              <a:spcAft>
                <a:spcPts val="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342900" marR="0" lvl="0" indent="-342900" rtl="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Botany Definition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History of botany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Batang" panose="02030600000101010101" pitchFamily="18" charset="-127"/>
                <a:cs typeface="Arial" panose="020B0604020202020204" pitchFamily="34" charset="0"/>
              </a:rPr>
              <a:t>Characteristics of organisms plant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Morphology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Anatomy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Taxonomy</a:t>
            </a:r>
            <a:r>
              <a:rPr lang="ar-JO"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  (Cryptogams (Non-Flowering Plants): 2. Spermatophyta (Seed Plants) 3. Gymnosperms (Naked Seed Plants) 4. Angiosperms (Flowering Plants); Monocots and Dicots.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 Cytology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 Embryology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Genetics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Evolution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 Paleontology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 Physiology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962025" marR="0" indent="-228600">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 Ecology</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Scopes of botany1-Economic botany, Forestry , Horticulture Plant Pathology, Plant breeding, Pharmacognosy.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228600" marR="0">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i="1"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1626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1764E2-B2CD-407F-8EE6-D1A7F751D210}"/>
              </a:ext>
            </a:extLst>
          </p:cNvPr>
          <p:cNvSpPr txBox="1"/>
          <p:nvPr/>
        </p:nvSpPr>
        <p:spPr>
          <a:xfrm>
            <a:off x="295422" y="467833"/>
            <a:ext cx="11310423" cy="5184048"/>
          </a:xfrm>
          <a:prstGeom prst="rect">
            <a:avLst/>
          </a:prstGeom>
          <a:noFill/>
        </p:spPr>
        <p:txBody>
          <a:bodyPr wrap="square">
            <a:spAutoFit/>
          </a:bodyPr>
          <a:lstStyle/>
          <a:p>
            <a:pPr marR="0" lvl="0" algn="just" rtl="0">
              <a:lnSpc>
                <a:spcPct val="150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B. Spermatophyta (Seed Plants):  </a:t>
            </a:r>
          </a:p>
          <a:p>
            <a:pPr marR="0" lvl="0" algn="just" rtl="0">
              <a:lnSpc>
                <a:spcPct val="150000"/>
              </a:lnSpc>
              <a:spcBef>
                <a:spcPts val="0"/>
              </a:spcBef>
              <a:spcAft>
                <a:spcPts val="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       The seed plants are those which produce seeds, each containing an embryo (a minute, inactive plant) that germinates (begins to grow) under favorable conditions. Seed bearing plants have true leaves, stems, roots and vascular tissue (</a:t>
            </a:r>
            <a:r>
              <a:rPr lang="en-US" sz="3200" dirty="0" err="1">
                <a:solidFill>
                  <a:srgbClr val="1F1410"/>
                </a:solidFill>
                <a:effectLst/>
                <a:latin typeface="Times New Roman" panose="02020603050405020304" pitchFamily="18" charset="0"/>
                <a:ea typeface="Times-Roman"/>
                <a:cs typeface="Arial" panose="020B0604020202020204" pitchFamily="34" charset="0"/>
              </a:rPr>
              <a:t>Tracheophyta</a:t>
            </a:r>
            <a:r>
              <a:rPr lang="en-US" sz="3200" dirty="0">
                <a:solidFill>
                  <a:srgbClr val="1F1410"/>
                </a:solidFill>
                <a:effectLst/>
                <a:latin typeface="Times New Roman" panose="02020603050405020304" pitchFamily="18" charset="0"/>
                <a:ea typeface="Times-Roman"/>
                <a:cs typeface="Arial" panose="020B0604020202020204" pitchFamily="34" charset="0"/>
              </a:rPr>
              <a:t>)</a:t>
            </a:r>
            <a:r>
              <a:rPr lang="en-US" sz="3200" dirty="0">
                <a:effectLst/>
                <a:latin typeface="Times New Roman" panose="02020603050405020304" pitchFamily="18" charset="0"/>
                <a:ea typeface="Calibri" panose="020F0502020204030204" pitchFamily="34" charset="0"/>
                <a:cs typeface="Arial" panose="020B0604020202020204" pitchFamily="34" charset="0"/>
              </a:rPr>
              <a:t>. They consist of two classes: Gymnospermae and Angiospermae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061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F2DE67-39BF-4783-8932-8E6BF2A211AB}"/>
              </a:ext>
            </a:extLst>
          </p:cNvPr>
          <p:cNvSpPr txBox="1"/>
          <p:nvPr/>
        </p:nvSpPr>
        <p:spPr>
          <a:xfrm>
            <a:off x="253218" y="596792"/>
            <a:ext cx="11704319" cy="5820504"/>
          </a:xfrm>
          <a:prstGeom prst="rect">
            <a:avLst/>
          </a:prstGeom>
          <a:noFill/>
        </p:spPr>
        <p:txBody>
          <a:bodyPr wrap="square">
            <a:spAutoFit/>
          </a:bodyPr>
          <a:lstStyle/>
          <a:p>
            <a:pPr marL="342900" marR="0" lvl="0" indent="-342900" algn="just" rtl="0">
              <a:lnSpc>
                <a:spcPct val="150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Arial" panose="020B0604020202020204" pitchFamily="34" charset="0"/>
              </a:rPr>
              <a:t>Spermatophyta (Seed Plants):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       The seed plants are those which produce seeds, each containing an </a:t>
            </a:r>
            <a:r>
              <a:rPr lang="en-US" sz="36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embryo </a:t>
            </a:r>
            <a:r>
              <a:rPr lang="en-US" sz="3600" dirty="0">
                <a:effectLst/>
                <a:latin typeface="Times New Roman" panose="02020603050405020304" pitchFamily="18" charset="0"/>
                <a:ea typeface="Calibri" panose="020F0502020204030204" pitchFamily="34" charset="0"/>
                <a:cs typeface="Arial" panose="020B0604020202020204" pitchFamily="34" charset="0"/>
              </a:rPr>
              <a:t>(a minute, inactive plant) that germinates (begins to grow) under favorable conditions. Seed bearing plants have true leaves, stems, roots and vascular tissue (</a:t>
            </a:r>
            <a:r>
              <a:rPr lang="en-US" sz="3600" dirty="0" err="1">
                <a:solidFill>
                  <a:srgbClr val="1F1410"/>
                </a:solidFill>
                <a:effectLst/>
                <a:latin typeface="Times New Roman" panose="02020603050405020304" pitchFamily="18" charset="0"/>
                <a:ea typeface="Times-Roman"/>
                <a:cs typeface="Arial" panose="020B0604020202020204" pitchFamily="34" charset="0"/>
              </a:rPr>
              <a:t>Tracheophyta</a:t>
            </a:r>
            <a:r>
              <a:rPr lang="en-US" sz="3600" dirty="0">
                <a:solidFill>
                  <a:srgbClr val="1F1410"/>
                </a:solidFill>
                <a:effectLst/>
                <a:latin typeface="Times New Roman" panose="02020603050405020304" pitchFamily="18" charset="0"/>
                <a:ea typeface="Times-Roman"/>
                <a:cs typeface="Arial" panose="020B0604020202020204" pitchFamily="34" charset="0"/>
              </a:rPr>
              <a:t>)</a:t>
            </a:r>
            <a:r>
              <a:rPr lang="en-US" sz="3600" dirty="0">
                <a:effectLst/>
                <a:latin typeface="Times New Roman" panose="02020603050405020304" pitchFamily="18" charset="0"/>
                <a:ea typeface="Calibri" panose="020F0502020204030204" pitchFamily="34" charset="0"/>
                <a:cs typeface="Arial" panose="020B0604020202020204" pitchFamily="34" charset="0"/>
              </a:rPr>
              <a:t>. They consist of two classes: Gymnospermae and Angiospermae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656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3469A2-F494-40E1-8141-B27DFAD81E79}"/>
              </a:ext>
            </a:extLst>
          </p:cNvPr>
          <p:cNvSpPr txBox="1"/>
          <p:nvPr/>
        </p:nvSpPr>
        <p:spPr>
          <a:xfrm>
            <a:off x="319314" y="361301"/>
            <a:ext cx="11654971" cy="6546729"/>
          </a:xfrm>
          <a:prstGeom prst="rect">
            <a:avLst/>
          </a:prstGeom>
          <a:noFill/>
        </p:spPr>
        <p:txBody>
          <a:bodyPr wrap="square">
            <a:spAutoFit/>
          </a:bodyPr>
          <a:lstStyle/>
          <a:p>
            <a:pPr marL="342900" marR="0" lvl="0" indent="-342900" algn="just" rtl="0">
              <a:lnSpc>
                <a:spcPct val="115000"/>
              </a:lnSpc>
              <a:spcBef>
                <a:spcPts val="0"/>
              </a:spcBef>
              <a:spcAft>
                <a:spcPts val="1000"/>
              </a:spcAft>
              <a:buFont typeface="+mj-lt"/>
              <a:buAutoNum type="alphaLcPeriod"/>
            </a:pPr>
            <a:r>
              <a:rPr lang="en-US" sz="4000" b="1" dirty="0">
                <a:effectLst/>
                <a:latin typeface="Times New Roman" panose="02020603050405020304" pitchFamily="18" charset="0"/>
                <a:ea typeface="Calibri" panose="020F0502020204030204" pitchFamily="34" charset="0"/>
                <a:cs typeface="Arial" panose="020B0604020202020204" pitchFamily="34" charset="0"/>
              </a:rPr>
              <a:t>Gymnosperms (Naked Seed Plants):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4000" dirty="0">
                <a:effectLst/>
                <a:latin typeface="Times New Roman" panose="02020603050405020304" pitchFamily="18" charset="0"/>
                <a:ea typeface="Calibri" panose="020F0502020204030204" pitchFamily="34" charset="0"/>
                <a:cs typeface="Arial" panose="020B0604020202020204" pitchFamily="34" charset="0"/>
              </a:rPr>
              <a:t>       All gymnosperms are </a:t>
            </a:r>
            <a:r>
              <a:rPr lang="en-US" sz="40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woody</a:t>
            </a:r>
            <a:r>
              <a:rPr lang="en-US" sz="4000" dirty="0">
                <a:effectLst/>
                <a:latin typeface="Times New Roman" panose="02020603050405020304" pitchFamily="18" charset="0"/>
                <a:ea typeface="Calibri" panose="020F0502020204030204" pitchFamily="34" charset="0"/>
                <a:cs typeface="Arial" panose="020B0604020202020204" pitchFamily="34" charset="0"/>
              </a:rPr>
              <a:t>, </a:t>
            </a:r>
            <a:r>
              <a:rPr lang="en-US" sz="40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perennial</a:t>
            </a:r>
            <a:r>
              <a:rPr lang="en-US" sz="4000" dirty="0">
                <a:effectLst/>
                <a:latin typeface="Times New Roman" panose="02020603050405020304" pitchFamily="18" charset="0"/>
                <a:ea typeface="Calibri" panose="020F0502020204030204" pitchFamily="34" charset="0"/>
                <a:cs typeface="Arial" panose="020B0604020202020204" pitchFamily="34" charset="0"/>
              </a:rPr>
              <a:t>, and with </a:t>
            </a:r>
            <a:r>
              <a:rPr lang="en-US" sz="40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few exceptions evergreen</a:t>
            </a:r>
            <a:r>
              <a:rPr lang="en-US" sz="4000" dirty="0">
                <a:effectLst/>
                <a:latin typeface="Times New Roman" panose="02020603050405020304" pitchFamily="18" charset="0"/>
                <a:ea typeface="Calibri" panose="020F0502020204030204" pitchFamily="34" charset="0"/>
                <a:cs typeface="Arial" panose="020B0604020202020204" pitchFamily="34" charset="0"/>
              </a:rPr>
              <a:t>. The reproductive organs are borne in structures called cones. Their leaves may be fern-like, scale-like, strap-shaped, or needle shaped. This group is represented primarily by cone bearing trees (conifers) and palm-like plants called cycads. Members of this group are </a:t>
            </a:r>
            <a:r>
              <a:rPr lang="en-US" sz="4000" i="1" dirty="0">
                <a:effectLst/>
                <a:latin typeface="Times New Roman" panose="02020603050405020304" pitchFamily="18" charset="0"/>
                <a:ea typeface="Calibri" panose="020F0502020204030204" pitchFamily="34" charset="0"/>
                <a:cs typeface="Arial" panose="020B0604020202020204" pitchFamily="34" charset="0"/>
              </a:rPr>
              <a:t>Cupressus</a:t>
            </a:r>
            <a:r>
              <a:rPr lang="en-US" sz="4000" dirty="0">
                <a:effectLst/>
                <a:latin typeface="Times New Roman" panose="02020603050405020304" pitchFamily="18" charset="0"/>
                <a:ea typeface="Calibri" panose="020F0502020204030204" pitchFamily="34" charset="0"/>
                <a:cs typeface="Arial" panose="020B0604020202020204" pitchFamily="34" charset="0"/>
              </a:rPr>
              <a:t> (cypress), </a:t>
            </a:r>
            <a:r>
              <a:rPr lang="en-US" sz="4000" i="1" dirty="0" err="1">
                <a:effectLst/>
                <a:latin typeface="Times New Roman" panose="02020603050405020304" pitchFamily="18" charset="0"/>
                <a:ea typeface="Calibri" panose="020F0502020204030204" pitchFamily="34" charset="0"/>
                <a:cs typeface="Arial" panose="020B0604020202020204" pitchFamily="34" charset="0"/>
              </a:rPr>
              <a:t>Cycada</a:t>
            </a:r>
            <a:r>
              <a:rPr lang="en-US" sz="4000" dirty="0">
                <a:effectLst/>
                <a:latin typeface="Times New Roman" panose="02020603050405020304" pitchFamily="18" charset="0"/>
                <a:ea typeface="Calibri" panose="020F0502020204030204" pitchFamily="34" charset="0"/>
                <a:cs typeface="Arial" panose="020B0604020202020204" pitchFamily="34" charset="0"/>
              </a:rPr>
              <a:t> (cycads), </a:t>
            </a:r>
            <a:r>
              <a:rPr lang="en-US" sz="4000" i="1" dirty="0">
                <a:effectLst/>
                <a:latin typeface="Times New Roman" panose="02020603050405020304" pitchFamily="18" charset="0"/>
                <a:ea typeface="Calibri" panose="020F0502020204030204" pitchFamily="34" charset="0"/>
                <a:cs typeface="Arial" panose="020B0604020202020204" pitchFamily="34" charset="0"/>
              </a:rPr>
              <a:t>Ginkgo</a:t>
            </a:r>
            <a:r>
              <a:rPr lang="en-US" sz="4000" dirty="0">
                <a:effectLst/>
                <a:latin typeface="Times New Roman" panose="02020603050405020304" pitchFamily="18" charset="0"/>
                <a:ea typeface="Calibri" panose="020F0502020204030204" pitchFamily="34" charset="0"/>
                <a:cs typeface="Arial" panose="020B0604020202020204" pitchFamily="34" charset="0"/>
              </a:rPr>
              <a:t>, (pine) </a:t>
            </a:r>
            <a:r>
              <a:rPr lang="en-US" sz="4000" i="1" dirty="0">
                <a:effectLst/>
                <a:latin typeface="Times New Roman" panose="02020603050405020304" pitchFamily="18" charset="0"/>
                <a:ea typeface="Calibri" panose="020F0502020204030204" pitchFamily="34" charset="0"/>
                <a:cs typeface="Arial" panose="020B0604020202020204" pitchFamily="34" charset="0"/>
              </a:rPr>
              <a:t>Pinus</a:t>
            </a:r>
            <a:r>
              <a:rPr lang="en-US" sz="4000" dirty="0">
                <a:effectLst/>
                <a:latin typeface="Times New Roman" panose="02020603050405020304" pitchFamily="18" charset="0"/>
                <a:ea typeface="Calibri" panose="020F0502020204030204" pitchFamily="34" charset="0"/>
                <a:cs typeface="Arial" panose="020B0604020202020204" pitchFamily="34" charset="0"/>
              </a:rPr>
              <a:t> and </a:t>
            </a:r>
            <a:r>
              <a:rPr lang="en-US" sz="4000" i="1" dirty="0" err="1">
                <a:effectLst/>
                <a:latin typeface="Times New Roman" panose="02020603050405020304" pitchFamily="18" charset="0"/>
                <a:ea typeface="Calibri" panose="020F0502020204030204" pitchFamily="34" charset="0"/>
                <a:cs typeface="Arial" panose="020B0604020202020204" pitchFamily="34" charset="0"/>
              </a:rPr>
              <a:t>Cedrars</a:t>
            </a:r>
            <a:r>
              <a:rPr lang="en-US" sz="4000" dirty="0">
                <a:effectLst/>
                <a:latin typeface="Times New Roman" panose="02020603050405020304" pitchFamily="18" charset="0"/>
                <a:ea typeface="Calibri" panose="020F0502020204030204" pitchFamily="34" charset="0"/>
                <a:cs typeface="Arial" panose="020B0604020202020204" pitchFamily="34" charset="0"/>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719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55B77E-C808-4EC7-ABF6-D9EE17FD643D}"/>
              </a:ext>
            </a:extLst>
          </p:cNvPr>
          <p:cNvSpPr txBox="1"/>
          <p:nvPr/>
        </p:nvSpPr>
        <p:spPr>
          <a:xfrm>
            <a:off x="159657" y="350016"/>
            <a:ext cx="11872686" cy="6157968"/>
          </a:xfrm>
          <a:prstGeom prst="rect">
            <a:avLst/>
          </a:prstGeom>
          <a:noFill/>
        </p:spPr>
        <p:txBody>
          <a:bodyPr wrap="square">
            <a:spAutoFit/>
          </a:bodyPr>
          <a:lstStyle/>
          <a:p>
            <a:pPr marL="342900" marR="0" lvl="0" indent="-342900" algn="just" rtl="0">
              <a:lnSpc>
                <a:spcPct val="150000"/>
              </a:lnSpc>
              <a:spcBef>
                <a:spcPts val="0"/>
              </a:spcBef>
              <a:spcAft>
                <a:spcPts val="0"/>
              </a:spcAft>
              <a:buFont typeface="+mj-lt"/>
              <a:buAutoNum type="alphaLcPeriod"/>
            </a:pPr>
            <a:r>
              <a:rPr lang="en-US" sz="2800" b="1" dirty="0">
                <a:effectLst/>
                <a:latin typeface="Times New Roman" panose="02020603050405020304" pitchFamily="18" charset="0"/>
                <a:ea typeface="Calibri" panose="020F0502020204030204" pitchFamily="34" charset="0"/>
                <a:cs typeface="Arial" panose="020B0604020202020204" pitchFamily="34" charset="0"/>
              </a:rPr>
              <a:t>Angiosperms (Flowering Plants):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       The angiosperms include those groups which have flowers and bear their seeds in fruits </a:t>
            </a:r>
            <a:r>
              <a:rPr lang="en-US" sz="2800" b="1" dirty="0">
                <a:effectLst/>
                <a:latin typeface="Times New Roman" panose="02020603050405020304" pitchFamily="18" charset="0"/>
                <a:ea typeface="Calibri" panose="020F0502020204030204" pitchFamily="34" charset="0"/>
                <a:cs typeface="Arial" panose="020B0604020202020204" pitchFamily="34" charset="0"/>
              </a:rPr>
              <a:t>(</a:t>
            </a: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 seed plant having ovules enclosed in an ovary and exhibiting double fertilization). </a:t>
            </a:r>
            <a:r>
              <a:rPr lang="en-US" sz="2800" dirty="0">
                <a:effectLst/>
                <a:latin typeface="Times New Roman" panose="02020603050405020304" pitchFamily="18" charset="0"/>
                <a:ea typeface="Calibri" panose="020F0502020204030204" pitchFamily="34" charset="0"/>
                <a:cs typeface="Arial" panose="020B0604020202020204" pitchFamily="34" charset="0"/>
              </a:rPr>
              <a:t>They are divided into two main groups (Classes):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Monocotyledoneae</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(Monocots) </a:t>
            </a:r>
            <a:r>
              <a:rPr lang="en-US" sz="2800" dirty="0">
                <a:effectLst/>
                <a:latin typeface="Times New Roman" panose="02020603050405020304" pitchFamily="18" charset="0"/>
                <a:ea typeface="Calibri" panose="020F0502020204030204" pitchFamily="34" charset="0"/>
                <a:cs typeface="Arial" panose="020B0604020202020204" pitchFamily="34" charset="0"/>
              </a:rPr>
              <a:t>and </a:t>
            </a:r>
            <a:r>
              <a:rPr lang="en-US" sz="2800" dirty="0" err="1">
                <a:effectLst/>
                <a:latin typeface="Times New Roman" panose="02020603050405020304" pitchFamily="18" charset="0"/>
                <a:ea typeface="Calibri" panose="020F0502020204030204" pitchFamily="34" charset="0"/>
                <a:cs typeface="Arial" panose="020B0604020202020204" pitchFamily="34" charset="0"/>
              </a:rPr>
              <a:t>Dicotyledoneae</a:t>
            </a: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(Dicots). </a:t>
            </a:r>
            <a:r>
              <a:rPr lang="en-US" sz="2800" dirty="0">
                <a:effectLst/>
                <a:latin typeface="Times New Roman" panose="02020603050405020304" pitchFamily="18" charset="0"/>
                <a:ea typeface="Calibri" panose="020F0502020204030204" pitchFamily="34" charset="0"/>
                <a:cs typeface="Arial" panose="020B0604020202020204" pitchFamily="34" charset="0"/>
              </a:rPr>
              <a:t>These Classes are determined by the number of </a:t>
            </a:r>
            <a:r>
              <a:rPr lang="en-US" sz="2800" u="sng" dirty="0">
                <a:effectLst/>
                <a:latin typeface="Times New Roman" panose="02020603050405020304" pitchFamily="18" charset="0"/>
                <a:ea typeface="Calibri" panose="020F0502020204030204" pitchFamily="34" charset="0"/>
                <a:cs typeface="Arial" panose="020B0604020202020204" pitchFamily="34" charset="0"/>
              </a:rPr>
              <a:t>cotyledons or “seed leaves</a:t>
            </a:r>
            <a:r>
              <a:rPr lang="en-US" sz="2800" dirty="0">
                <a:effectLst/>
                <a:latin typeface="Times New Roman" panose="02020603050405020304" pitchFamily="18" charset="0"/>
                <a:ea typeface="Calibri" panose="020F0502020204030204" pitchFamily="34" charset="0"/>
                <a:cs typeface="Arial" panose="020B0604020202020204" pitchFamily="34" charset="0"/>
              </a:rPr>
              <a:t>” found in the seed.</a:t>
            </a:r>
            <a:r>
              <a:rPr lang="en-US" sz="2800" dirty="0">
                <a:solidFill>
                  <a:srgbClr val="1F1410"/>
                </a:solidFill>
                <a:effectLst/>
                <a:latin typeface="Times New Roman" panose="02020603050405020304" pitchFamily="18" charset="0"/>
                <a:ea typeface="Times-Roman"/>
                <a:cs typeface="Arial" panose="020B0604020202020204" pitchFamily="34" charset="0"/>
              </a:rPr>
              <a:t> The green plants include the land plants, the land plants are inclusive of the vascular plants, the latter being united by the evolution of an independent sporophyte and xylem and phloem vascular conductive tissue. The vascular plants are inclusive of the seed plants, which are united by the evolution of wood and seeds. Finally, seed plants include the angiosperms, united by the evolution of the flower, including carpels and stamens, and by a number of other specialized features.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926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8E3C3C73-76E4-4CDA-BAAC-598E5745BADA}"/>
              </a:ext>
            </a:extLst>
          </p:cNvPr>
          <p:cNvSpPr txBox="1">
            <a:spLocks noChangeArrowheads="1"/>
          </p:cNvSpPr>
          <p:nvPr/>
        </p:nvSpPr>
        <p:spPr bwMode="auto">
          <a:xfrm>
            <a:off x="827086" y="553990"/>
            <a:ext cx="5472113" cy="4612929"/>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spAutoFit/>
          </a:bodyPr>
          <a:lstStyle/>
          <a:p>
            <a:pPr marL="0" marR="0" algn="just">
              <a:lnSpc>
                <a:spcPct val="115000"/>
              </a:lnSpc>
              <a:spcBef>
                <a:spcPts val="0"/>
              </a:spcBef>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 MONOCOTS:</a:t>
            </a:r>
            <a:r>
              <a:rPr lang="en-US" sz="2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08940" marR="0" indent="-228600" algn="just">
              <a:lnSpc>
                <a:spcPct val="115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1. Have one seed leaf.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08940" marR="0" indent="-228600" algn="just">
              <a:lnSpc>
                <a:spcPct val="115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2. Xylem and phloem are paired in bundles and are dispersed throughout the stem.</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08940" marR="0" indent="-228600" algn="just">
              <a:lnSpc>
                <a:spcPct val="115000"/>
              </a:lnSpc>
              <a:spcBef>
                <a:spcPts val="0"/>
              </a:spcBef>
              <a:spcAft>
                <a:spcPts val="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3.The floral parts are usually in multiples of three.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08940" marR="0" indent="-228600" algn="just">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4. </a:t>
            </a:r>
            <a:r>
              <a:rPr lang="en-US" sz="2800" dirty="0">
                <a:effectLst/>
                <a:latin typeface="Times New Roman" panose="02020603050405020304" pitchFamily="18" charset="0"/>
                <a:ea typeface="Calibri" panose="020F0502020204030204" pitchFamily="34" charset="0"/>
                <a:cs typeface="Arial" panose="020B0604020202020204" pitchFamily="34" charset="0"/>
              </a:rPr>
              <a:t>The leaves often have parallel veins.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 Box 2">
            <a:extLst>
              <a:ext uri="{FF2B5EF4-FFF2-40B4-BE49-F238E27FC236}">
                <a16:creationId xmlns:a16="http://schemas.microsoft.com/office/drawing/2014/main" id="{60E47B72-EBA3-4810-858B-53881321F1BB}"/>
              </a:ext>
            </a:extLst>
          </p:cNvPr>
          <p:cNvSpPr txBox="1">
            <a:spLocks noChangeArrowheads="1"/>
          </p:cNvSpPr>
          <p:nvPr/>
        </p:nvSpPr>
        <p:spPr bwMode="auto">
          <a:xfrm>
            <a:off x="6545943" y="553989"/>
            <a:ext cx="5472112" cy="4612930"/>
          </a:xfrm>
          <a:prstGeom prst="rect">
            <a:avLst/>
          </a:prstGeom>
          <a:noFill/>
          <a:ln w="76200" cmpd="thickThin">
            <a:solidFill>
              <a:srgbClr val="622423"/>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137160" tIns="91440" rIns="137160" bIns="91440" anchor="ctr" anchorCtr="0" upright="1">
            <a:noAutofit/>
          </a:bodyPr>
          <a:lstStyle/>
          <a:p>
            <a:pPr marL="0" marR="0" algn="just">
              <a:lnSpc>
                <a:spcPct val="115000"/>
              </a:lnSpc>
              <a:spcBef>
                <a:spcPts val="0"/>
              </a:spcBef>
              <a:spcAft>
                <a:spcPts val="0"/>
              </a:spcAft>
            </a:pPr>
            <a:endParaRPr lang="en-US" sz="28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 DICOTS:   </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Arial" panose="020B0604020202020204" pitchFamily="34" charset="0"/>
              </a:rPr>
              <a:t>Have two seed leaves.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Arial" panose="020B0604020202020204" pitchFamily="34" charset="0"/>
              </a:rPr>
              <a:t>The ring of phloem is near the bark and the xylem forms the inner ring.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Arial" panose="020B0604020202020204" pitchFamily="34" charset="0"/>
              </a:rPr>
              <a:t>The floral parts are usually in multiples of four or five.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en-US" sz="2800" dirty="0">
                <a:effectLst/>
                <a:latin typeface="Times New Roman" panose="02020603050405020304" pitchFamily="18" charset="0"/>
                <a:ea typeface="Calibri" panose="020F0502020204030204" pitchFamily="34" charset="0"/>
                <a:cs typeface="Arial" panose="020B0604020202020204" pitchFamily="34" charset="0"/>
              </a:rPr>
              <a:t>The leaves are usually net veined</a:t>
            </a:r>
            <a:r>
              <a:rPr lang="en-US" sz="1200" dirty="0">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1400" i="1"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6854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3252F51-0681-4EA4-B86D-66CC6CCCB5CF}"/>
              </a:ext>
            </a:extLst>
          </p:cNvPr>
          <p:cNvSpPr txBox="1"/>
          <p:nvPr/>
        </p:nvSpPr>
        <p:spPr>
          <a:xfrm>
            <a:off x="182880" y="133006"/>
            <a:ext cx="11830929" cy="6301853"/>
          </a:xfrm>
          <a:prstGeom prst="rect">
            <a:avLst/>
          </a:prstGeom>
          <a:noFill/>
        </p:spPr>
        <p:txBody>
          <a:bodyPr wrap="square">
            <a:spAutoFit/>
          </a:bodyPr>
          <a:lstStyle/>
          <a:p>
            <a:pPr marL="342900" marR="0" lvl="0" indent="-342900" algn="just" rtl="0">
              <a:lnSpc>
                <a:spcPct val="150000"/>
              </a:lnSpc>
              <a:spcBef>
                <a:spcPts val="0"/>
              </a:spcBef>
              <a:spcAft>
                <a:spcPts val="0"/>
              </a:spcAft>
              <a:buFont typeface="+mj-lt"/>
              <a:buAutoNum type="arabicPeriod" startAt="3"/>
            </a:pPr>
            <a:r>
              <a:rPr lang="en-US" sz="2800" b="1" dirty="0">
                <a:effectLst/>
                <a:latin typeface="Times New Roman" panose="02020603050405020304" pitchFamily="18" charset="0"/>
                <a:ea typeface="Calibri" panose="020F0502020204030204" pitchFamily="34" charset="0"/>
                <a:cs typeface="Arial" panose="020B0604020202020204" pitchFamily="34" charset="0"/>
              </a:rPr>
              <a:t>Cytology</a:t>
            </a:r>
            <a:r>
              <a:rPr lang="en-US" sz="2800" dirty="0">
                <a:effectLst/>
                <a:latin typeface="Times New Roman" panose="02020603050405020304" pitchFamily="18" charset="0"/>
                <a:ea typeface="Calibri" panose="020F0502020204030204" pitchFamily="34" charset="0"/>
                <a:cs typeface="Arial" panose="020B0604020202020204" pitchFamily="34" charset="0"/>
              </a:rPr>
              <a:t>: The study of the cell and its various inclusions is covered in this branch. It mainly deals with the behavior of the nucleus during cell division</a:t>
            </a:r>
            <a:r>
              <a:rPr lang="en-US" sz="2800" dirty="0">
                <a:solidFill>
                  <a:srgbClr val="FF0000"/>
                </a:solidFill>
                <a:latin typeface="Times New Roman" panose="02020603050405020304" pitchFamily="18" charset="0"/>
                <a:ea typeface="Calibri" panose="020F0502020204030204" pitchFamily="34" charset="0"/>
                <a:cs typeface="Arial" panose="020B0604020202020204" pitchFamily="34" charset="0"/>
              </a:rPr>
              <a:t>.</a:t>
            </a:r>
            <a:endParaRPr lang="en-US" sz="2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342900" marR="0" lvl="0" indent="-342900" algn="just" rtl="0">
              <a:lnSpc>
                <a:spcPct val="150000"/>
              </a:lnSpc>
              <a:spcBef>
                <a:spcPts val="0"/>
              </a:spcBef>
              <a:spcAft>
                <a:spcPts val="0"/>
              </a:spcAft>
              <a:buFont typeface="+mj-lt"/>
              <a:buAutoNum type="arabicPeriod" startAt="3"/>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startAt="3"/>
            </a:pPr>
            <a:r>
              <a:rPr lang="en-US" sz="2800" b="1" dirty="0">
                <a:effectLst/>
                <a:latin typeface="Times New Roman" panose="02020603050405020304" pitchFamily="18" charset="0"/>
                <a:ea typeface="Calibri" panose="020F0502020204030204" pitchFamily="34" charset="0"/>
                <a:cs typeface="Arial" panose="020B0604020202020204" pitchFamily="34" charset="0"/>
              </a:rPr>
              <a:t>Embryology: </a:t>
            </a:r>
            <a:r>
              <a:rPr lang="en-US" sz="2800" dirty="0">
                <a:effectLst/>
                <a:latin typeface="Times New Roman" panose="02020603050405020304" pitchFamily="18" charset="0"/>
                <a:ea typeface="Calibri" panose="020F0502020204030204" pitchFamily="34" charset="0"/>
                <a:cs typeface="Arial" panose="020B0604020202020204" pitchFamily="34" charset="0"/>
              </a:rPr>
              <a:t>It is the study of early developments of plants from fertilized egg, Structure of the embryo and its development are studied under this branch.</a:t>
            </a:r>
          </a:p>
          <a:p>
            <a:pPr marL="342900" marR="0" lvl="0" indent="-342900" algn="just">
              <a:lnSpc>
                <a:spcPct val="150000"/>
              </a:lnSpc>
              <a:spcBef>
                <a:spcPts val="0"/>
              </a:spcBef>
              <a:spcAft>
                <a:spcPts val="0"/>
              </a:spcAft>
              <a:buFont typeface="+mj-lt"/>
              <a:buAutoNum type="arabicPeriod" startAt="3"/>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startAt="3"/>
            </a:pPr>
            <a:r>
              <a:rPr lang="en-US" sz="2800" b="1" dirty="0">
                <a:effectLst/>
                <a:latin typeface="Times New Roman" panose="02020603050405020304" pitchFamily="18" charset="0"/>
                <a:ea typeface="Calibri" panose="020F0502020204030204" pitchFamily="34" charset="0"/>
                <a:cs typeface="Arial" panose="020B0604020202020204" pitchFamily="34" charset="0"/>
              </a:rPr>
              <a:t>Genetics: </a:t>
            </a:r>
            <a:r>
              <a:rPr lang="en-US" sz="2800" dirty="0">
                <a:effectLst/>
                <a:latin typeface="Times New Roman" panose="02020603050405020304" pitchFamily="18" charset="0"/>
                <a:ea typeface="Calibri" panose="020F0502020204030204" pitchFamily="34" charset="0"/>
                <a:cs typeface="Arial" panose="020B0604020202020204" pitchFamily="34" charset="0"/>
              </a:rPr>
              <a:t>This science is concerned with the mode of transmission of the hereditary characteristics from one generation to the other, which obviously means the study and behavior of genes in different generations.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889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73CADF7-81B9-4ECB-84A6-85C63537B478}"/>
              </a:ext>
            </a:extLst>
          </p:cNvPr>
          <p:cNvSpPr txBox="1"/>
          <p:nvPr/>
        </p:nvSpPr>
        <p:spPr>
          <a:xfrm>
            <a:off x="168812" y="200027"/>
            <a:ext cx="11859065" cy="5645713"/>
          </a:xfrm>
          <a:prstGeom prst="rect">
            <a:avLst/>
          </a:prstGeom>
          <a:noFill/>
        </p:spPr>
        <p:txBody>
          <a:bodyPr wrap="square">
            <a:spAutoFit/>
          </a:bodyPr>
          <a:lstStyle/>
          <a:p>
            <a:pPr marR="0" lvl="0" algn="just" rtl="0">
              <a:lnSpc>
                <a:spcPct val="150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6. Evolution: </a:t>
            </a:r>
            <a:r>
              <a:rPr lang="en-US" sz="2800" dirty="0">
                <a:effectLst/>
                <a:latin typeface="Times New Roman" panose="02020603050405020304" pitchFamily="18" charset="0"/>
                <a:ea typeface="Calibri" panose="020F0502020204030204" pitchFamily="34" charset="0"/>
                <a:cs typeface="Arial" panose="020B0604020202020204" pitchFamily="34" charset="0"/>
              </a:rPr>
              <a:t>It is the science which deals with the origin of the living beings and their gradual changes.</a:t>
            </a:r>
          </a:p>
          <a:p>
            <a:pPr marR="0" lvl="0" algn="just" rtl="0">
              <a:lnSpc>
                <a:spcPct val="150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7. Paleontology: </a:t>
            </a:r>
            <a:r>
              <a:rPr lang="en-US" sz="2800" dirty="0">
                <a:effectLst/>
                <a:latin typeface="Times New Roman" panose="02020603050405020304" pitchFamily="18" charset="0"/>
                <a:ea typeface="Calibri" panose="020F0502020204030204" pitchFamily="34" charset="0"/>
                <a:cs typeface="Arial" panose="020B0604020202020204" pitchFamily="34" charset="0"/>
              </a:rPr>
              <a:t>Study of fossil plants and animals are covered in this branch.</a:t>
            </a:r>
          </a:p>
          <a:p>
            <a:pPr marR="0" lvl="0" algn="just">
              <a:lnSpc>
                <a:spcPct val="150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8. Physiology: </a:t>
            </a:r>
            <a:r>
              <a:rPr lang="en-US" sz="2800" dirty="0">
                <a:effectLst/>
                <a:latin typeface="Times New Roman" panose="02020603050405020304" pitchFamily="18" charset="0"/>
                <a:ea typeface="Calibri" panose="020F0502020204030204" pitchFamily="34" charset="0"/>
                <a:cs typeface="Arial" panose="020B0604020202020204" pitchFamily="34" charset="0"/>
              </a:rPr>
              <a:t>Various functional aspects of plants and animals like metabolism, nutrition, growth, movement and respiration etc. are covered within this branch.</a:t>
            </a:r>
          </a:p>
          <a:p>
            <a:pPr marR="0" lvl="0" algn="just">
              <a:lnSpc>
                <a:spcPct val="150000"/>
              </a:lnSpc>
              <a:spcBef>
                <a:spcPts val="0"/>
              </a:spcBef>
              <a:spcAft>
                <a:spcPts val="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9.  Ecology</a:t>
            </a:r>
            <a:r>
              <a:rPr lang="en-US" sz="3200" dirty="0">
                <a:effectLst/>
                <a:latin typeface="Times New Roman" panose="02020603050405020304" pitchFamily="18" charset="0"/>
                <a:ea typeface="Calibri" panose="020F0502020204030204" pitchFamily="34" charset="0"/>
                <a:cs typeface="Arial" panose="020B0604020202020204" pitchFamily="34" charset="0"/>
              </a:rPr>
              <a:t> the study of how plants interact with their environments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3538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FAD45B-5FF3-4FCB-A3FF-F2B2FFDE9919}"/>
              </a:ext>
            </a:extLst>
          </p:cNvPr>
          <p:cNvSpPr txBox="1"/>
          <p:nvPr/>
        </p:nvSpPr>
        <p:spPr>
          <a:xfrm>
            <a:off x="201637" y="0"/>
            <a:ext cx="11788726" cy="6788846"/>
          </a:xfrm>
          <a:prstGeom prst="rect">
            <a:avLst/>
          </a:prstGeom>
          <a:noFill/>
        </p:spPr>
        <p:txBody>
          <a:bodyPr wrap="square">
            <a:spAutoFit/>
          </a:bodyPr>
          <a:lstStyle/>
          <a:p>
            <a:pPr marL="0" marR="0" algn="just">
              <a:lnSpc>
                <a:spcPct val="150000"/>
              </a:lnSpc>
              <a:spcBef>
                <a:spcPts val="0"/>
              </a:spcBef>
              <a:spcAft>
                <a:spcPts val="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Scopes of Botany:</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If we examine our daily life critically, we will conclude that we are dependent on plants practically for all our necessities of life. In fact, survival of man and animals on this universe would have been impossible without the green plants. The plants are producers of food while the animals and the human beings are the consumers.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On the basis of practical application of Botany, we can study this subject under a number of heads like: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1- Economic botany: </a:t>
            </a:r>
            <a:r>
              <a:rPr lang="en-US" sz="2400" dirty="0">
                <a:effectLst/>
                <a:latin typeface="Times New Roman" panose="02020603050405020304" pitchFamily="18" charset="0"/>
                <a:ea typeface="Calibri" panose="020F0502020204030204" pitchFamily="34" charset="0"/>
                <a:cs typeface="Arial" panose="020B0604020202020204" pitchFamily="34" charset="0"/>
              </a:rPr>
              <a:t>This field of Botany deals with the utilization of plant resources. We get different types of cereals, Oils, timber, Rubber, Spices, Medicines and Vitamins from plants or plant parts.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2- Agriculture</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Is the industry that furnished our food and many raw materials, such as fibers, wood, cork, rubber, gums, resins, essential oils, many kinds of oils, waxes, animal products, improved methods of farming with irrigation, agronomic techniques and crop management are covered within agriculture.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3583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DD152A-440D-4078-9939-2D6C94647634}"/>
              </a:ext>
            </a:extLst>
          </p:cNvPr>
          <p:cNvSpPr txBox="1"/>
          <p:nvPr/>
        </p:nvSpPr>
        <p:spPr>
          <a:xfrm>
            <a:off x="145366" y="198489"/>
            <a:ext cx="11901268" cy="6317755"/>
          </a:xfrm>
          <a:prstGeom prst="rect">
            <a:avLst/>
          </a:prstGeom>
          <a:noFill/>
        </p:spPr>
        <p:txBody>
          <a:bodyPr wrap="square">
            <a:spAutoFit/>
          </a:bodyPr>
          <a:lstStyle/>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3-</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Forestry</a:t>
            </a:r>
            <a:r>
              <a:rPr lang="en-US" sz="2400" dirty="0">
                <a:effectLst/>
                <a:latin typeface="Times New Roman" panose="02020603050405020304" pitchFamily="18" charset="0"/>
                <a:ea typeface="Calibri" panose="020F0502020204030204" pitchFamily="34" charset="0"/>
                <a:cs typeface="Arial" panose="020B0604020202020204" pitchFamily="34" charset="0"/>
              </a:rPr>
              <a:t>: Forest wealth is important economically as well as from the point of view of maintaining ecological balance and keeping the environment clean. It provides food and protection of a large number of animals. Development of forests is covered within this branch.</a:t>
            </a:r>
          </a:p>
          <a:p>
            <a:pPr marL="0" marR="0" algn="just">
              <a:lnSpc>
                <a:spcPct val="150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4- Horticulture: </a:t>
            </a:r>
            <a:r>
              <a:rPr lang="en-US" sz="2400" dirty="0">
                <a:effectLst/>
                <a:latin typeface="Times New Roman" panose="02020603050405020304" pitchFamily="18" charset="0"/>
                <a:ea typeface="Calibri" panose="020F0502020204030204" pitchFamily="34" charset="0"/>
                <a:cs typeface="Arial" panose="020B0604020202020204" pitchFamily="34" charset="0"/>
              </a:rPr>
              <a:t>This field is concerned with the development and propagation of good varieties of fruits, vegetable and ornamental plants.</a:t>
            </a:r>
          </a:p>
          <a:p>
            <a:pPr marL="0" marR="0" algn="just">
              <a:lnSpc>
                <a:spcPct val="150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5- Plant Pathology: </a:t>
            </a:r>
            <a:r>
              <a:rPr lang="en-US" sz="2400" dirty="0">
                <a:effectLst/>
                <a:latin typeface="Times New Roman" panose="02020603050405020304" pitchFamily="18" charset="0"/>
                <a:ea typeface="Calibri" panose="020F0502020204030204" pitchFamily="34" charset="0"/>
                <a:cs typeface="Arial" panose="020B0604020202020204" pitchFamily="34" charset="0"/>
              </a:rPr>
              <a:t>This discipline deals with the plant diseases and their control with the help of chemicals and by using disease resistance varieties.</a:t>
            </a:r>
          </a:p>
          <a:p>
            <a:pPr marL="0" marR="0" algn="just">
              <a:lnSpc>
                <a:spcPct val="150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ts val="1800"/>
              </a:lnSpc>
              <a:spcBef>
                <a:spcPts val="0"/>
              </a:spcBef>
              <a:spcAft>
                <a:spcPts val="600"/>
              </a:spcAft>
            </a:pPr>
            <a:r>
              <a:rPr lang="ar-IQ" sz="2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7750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4A4B39-2DAB-4038-8409-E8F6C6610D64}"/>
              </a:ext>
            </a:extLst>
          </p:cNvPr>
          <p:cNvSpPr txBox="1"/>
          <p:nvPr/>
        </p:nvSpPr>
        <p:spPr>
          <a:xfrm>
            <a:off x="379828" y="1204655"/>
            <a:ext cx="10818055" cy="3613618"/>
          </a:xfrm>
          <a:prstGeom prst="rect">
            <a:avLst/>
          </a:prstGeom>
          <a:noFill/>
        </p:spPr>
        <p:txBody>
          <a:bodyPr wrap="square">
            <a:spAutoFit/>
          </a:bodyPr>
          <a:lstStyle/>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6- Plant breeding: </a:t>
            </a:r>
            <a:r>
              <a:rPr lang="en-US" sz="2400" dirty="0">
                <a:effectLst/>
                <a:latin typeface="Times New Roman" panose="02020603050405020304" pitchFamily="18" charset="0"/>
                <a:ea typeface="Calibri" panose="020F0502020204030204" pitchFamily="34" charset="0"/>
                <a:cs typeface="Arial" panose="020B0604020202020204" pitchFamily="34" charset="0"/>
              </a:rPr>
              <a:t>Importance of plant breeding has increased considerably in modern agriculture. This field of Botany is concerned with the production and development of new high yielding and disease resistant varieties of various crop plants.</a:t>
            </a:r>
          </a:p>
          <a:p>
            <a:pPr marL="0" marR="0" algn="just">
              <a:lnSpc>
                <a:spcPct val="150000"/>
              </a:lnSpc>
              <a:spcBef>
                <a:spcPts val="0"/>
              </a:spcBef>
              <a:spcAft>
                <a:spcPts val="10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7- Pharmacognosy: </a:t>
            </a:r>
            <a:r>
              <a:rPr lang="en-US" sz="2400" dirty="0">
                <a:effectLst/>
                <a:latin typeface="Times New Roman" panose="02020603050405020304" pitchFamily="18" charset="0"/>
                <a:ea typeface="Calibri" panose="020F0502020204030204" pitchFamily="34" charset="0"/>
                <a:cs typeface="Arial" panose="020B0604020202020204" pitchFamily="34" charset="0"/>
              </a:rPr>
              <a:t>This branch of Botany is concerned with used of plants and plant parts in drug industry.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6307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95DF90E-1102-4B37-9EF1-A92088865047}"/>
              </a:ext>
            </a:extLst>
          </p:cNvPr>
          <p:cNvSpPr txBox="1"/>
          <p:nvPr/>
        </p:nvSpPr>
        <p:spPr>
          <a:xfrm>
            <a:off x="379827" y="754848"/>
            <a:ext cx="11113477" cy="5945025"/>
          </a:xfrm>
          <a:prstGeom prst="rect">
            <a:avLst/>
          </a:prstGeom>
          <a:noFill/>
        </p:spPr>
        <p:txBody>
          <a:bodyPr wrap="square">
            <a:spAutoFit/>
          </a:bodyPr>
          <a:lstStyle/>
          <a:p>
            <a:pPr marL="0" marR="0" algn="ctr">
              <a:lnSpc>
                <a:spcPct val="115000"/>
              </a:lnSpc>
              <a:spcBef>
                <a:spcPts val="0"/>
              </a:spcBef>
              <a:spcAft>
                <a:spcPts val="1000"/>
              </a:spcAft>
              <a:tabLst>
                <a:tab pos="2417445" algn="l"/>
              </a:tabLst>
            </a:pPr>
            <a:r>
              <a:rPr lang="en-US"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Botany</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28600" marR="0" indent="-228600" algn="just">
              <a:lnSpc>
                <a:spcPct val="115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Botany:</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also called </a:t>
            </a:r>
            <a:r>
              <a:rPr lang="en-US" sz="24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plant science</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en-US" sz="24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plant biology</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or </a:t>
            </a:r>
            <a:r>
              <a:rPr lang="en-US" sz="24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phytology</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is the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science</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plant</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life and a branch of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biology</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The term "botany" comes from the Ancient Greek word </a:t>
            </a:r>
            <a:r>
              <a:rPr lang="en-US" sz="2400" b="1"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botane</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referring to "plants",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pasture</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grass</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or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fodder</a:t>
            </a:r>
            <a:r>
              <a:rPr lang="en-US" sz="24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p>
          <a:p>
            <a:pPr marL="228600" marR="0" indent="-228600" algn="just">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gn="just">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A person engaged in the study of botany is called a </a:t>
            </a:r>
            <a:r>
              <a:rPr lang="en-US" sz="2400" b="1" dirty="0">
                <a:effectLst/>
                <a:latin typeface="Times New Roman" panose="02020603050405020304" pitchFamily="18" charset="0"/>
                <a:ea typeface="Calibri" panose="020F0502020204030204" pitchFamily="34" charset="0"/>
                <a:cs typeface="Arial" panose="020B0604020202020204" pitchFamily="34" charset="0"/>
              </a:rPr>
              <a:t>botanist</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The science which treats</a:t>
            </a:r>
            <a:r>
              <a:rPr lang="en-US" sz="2400" dirty="0">
                <a:effectLst/>
                <a:latin typeface="Times New Roman" panose="02020603050405020304" pitchFamily="18" charset="0"/>
                <a:ea typeface="Calibri" panose="020F0502020204030204" pitchFamily="34" charset="0"/>
                <a:cs typeface="Arial" panose="020B0604020202020204" pitchFamily="34" charset="0"/>
              </a:rPr>
              <a:t> of the structure of plants, the functions of their parts, their places of growth, their classification, and the terms which are employed in their description and denomination.</a:t>
            </a:r>
          </a:p>
          <a:p>
            <a:pPr marL="0" marR="0" indent="228600" algn="just">
              <a:lnSpc>
                <a:spcPct val="115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228600">
              <a:lnSpc>
                <a:spcPct val="115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study of botany, or plant biology, encompasses the origin, diversity, structure, and internal processes of plants as well as their relationships with other organisms and with the nonliving physical environment</a:t>
            </a:r>
            <a:r>
              <a:rPr lang="en-US" sz="2400" b="1" dirty="0">
                <a:solidFill>
                  <a:srgbClr val="538135"/>
                </a:solidFill>
                <a:effectLst/>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694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8F4637-3E25-4BBF-9890-2A590442F08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5">
            <a:extLst>
              <a:ext uri="{FF2B5EF4-FFF2-40B4-BE49-F238E27FC236}">
                <a16:creationId xmlns:a16="http://schemas.microsoft.com/office/drawing/2014/main" id="{2FC3CF4B-A789-465D-9984-811F391249E2}"/>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45039" y="666864"/>
            <a:ext cx="9903655" cy="51065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D489AD-9B20-4B43-9D16-4B4EE54ABA1E}"/>
              </a:ext>
            </a:extLst>
          </p:cNvPr>
          <p:cNvSpPr>
            <a:spLocks noChangeArrowheads="1"/>
          </p:cNvSpPr>
          <p:nvPr/>
        </p:nvSpPr>
        <p:spPr bwMode="auto">
          <a:xfrm>
            <a:off x="228600" y="195592"/>
            <a:ext cx="88767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Botany is one of the main divisions of biology, the science of life</a:t>
            </a:r>
            <a:r>
              <a:rPr kumimoji="0" lang="en-US"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3600" b="1"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A0FBF279-EF32-44E6-A888-FA7C780CECCF}"/>
              </a:ext>
            </a:extLst>
          </p:cNvPr>
          <p:cNvSpPr txBox="1"/>
          <p:nvPr/>
        </p:nvSpPr>
        <p:spPr>
          <a:xfrm>
            <a:off x="1055077" y="5830218"/>
            <a:ext cx="10058399" cy="709233"/>
          </a:xfrm>
          <a:prstGeom prst="rect">
            <a:avLst/>
          </a:prstGeom>
          <a:noFill/>
        </p:spPr>
        <p:txBody>
          <a:bodyPr wrap="square">
            <a:spAutoFit/>
          </a:bodyPr>
          <a:lstStyle/>
          <a:p>
            <a:pPr marL="514350" marR="0" indent="-457200" algn="just">
              <a:lnSpc>
                <a:spcPct val="115000"/>
              </a:lnSpc>
              <a:spcBef>
                <a:spcPts val="0"/>
              </a:spcBef>
              <a:spcAft>
                <a:spcPts val="10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Fig (1):</a:t>
            </a: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b="1" dirty="0">
                <a:effectLst/>
                <a:latin typeface="Times New Roman" panose="02020603050405020304" pitchFamily="18" charset="0"/>
                <a:ea typeface="Calibri" panose="020F0502020204030204" pitchFamily="34" charset="0"/>
                <a:cs typeface="Arial" panose="020B0604020202020204" pitchFamily="34" charset="0"/>
              </a:rPr>
              <a:t>Layered pie of biology: levels of organization (left), taxonomic groups (top), “slice” sciences (bottom) and “layer” sciences (right).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0384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14436-7A71-461D-8354-1030255A02C0}"/>
              </a:ext>
            </a:extLst>
          </p:cNvPr>
          <p:cNvSpPr txBox="1"/>
          <p:nvPr/>
        </p:nvSpPr>
        <p:spPr>
          <a:xfrm>
            <a:off x="126609" y="472205"/>
            <a:ext cx="11887199" cy="5562870"/>
          </a:xfrm>
          <a:prstGeom prst="rect">
            <a:avLst/>
          </a:prstGeom>
          <a:noFill/>
        </p:spPr>
        <p:txBody>
          <a:bodyPr wrap="square">
            <a:spAutoFit/>
          </a:bodyPr>
          <a:lstStyle/>
          <a:p>
            <a:pPr marL="0" marR="0">
              <a:lnSpc>
                <a:spcPct val="150000"/>
              </a:lnSpc>
              <a:spcBef>
                <a:spcPts val="0"/>
              </a:spcBef>
              <a:spcAft>
                <a:spcPts val="1000"/>
              </a:spcAft>
            </a:pPr>
            <a:r>
              <a:rPr lang="en-US" sz="2800" b="1" dirty="0">
                <a:effectLst/>
                <a:latin typeface="Times New Roman" panose="02020603050405020304" pitchFamily="18" charset="0"/>
                <a:ea typeface="Batang" panose="02030600000101010101" pitchFamily="18" charset="-127"/>
                <a:cs typeface="Arial" panose="020B0604020202020204" pitchFamily="34" charset="0"/>
              </a:rPr>
              <a:t>Special characteristics of plants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All are multicellular, non-motile, autotrophic eukaryotes.</a:t>
            </a:r>
            <a:r>
              <a:rPr lang="en-US" sz="2800" b="1" dirty="0">
                <a:solidFill>
                  <a:srgbClr val="00B05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Locomotion</a:t>
            </a:r>
            <a:r>
              <a:rPr lang="ar-SA" sz="2400"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Generally plants are fixed, Plants generally are rooted in one place but the animals are locomotors and they go from one place to other place in search of food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Their cell walls are made from cellulose.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Plants carry out photosynthesis using chlorophyll a and b. Plants make their foods from very simple substances such as CO</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and water in the presence of light and thus are autotrophic. But animals depend on food on plants and other animals and take ready-made food.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Plants store their carbohydrates as starch.</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929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831678-0A33-4C34-BA67-7A6904393872}"/>
              </a:ext>
            </a:extLst>
          </p:cNvPr>
          <p:cNvSpPr txBox="1"/>
          <p:nvPr/>
        </p:nvSpPr>
        <p:spPr>
          <a:xfrm>
            <a:off x="124265" y="270592"/>
            <a:ext cx="11943470" cy="5880905"/>
          </a:xfrm>
          <a:prstGeom prst="rect">
            <a:avLst/>
          </a:prstGeom>
          <a:noFill/>
        </p:spPr>
        <p:txBody>
          <a:bodyPr wrap="square">
            <a:spAutoFit/>
          </a:bodyPr>
          <a:lstStyle/>
          <a:p>
            <a:pPr marR="0" lvl="0" algn="just" rtl="0">
              <a:lnSpc>
                <a:spcPct val="150000"/>
              </a:lnSpc>
              <a:spcBef>
                <a:spcPts val="0"/>
              </a:spcBef>
              <a:spcAft>
                <a:spcPts val="6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5. Some plants have vascular tissue (tracheophytes) pterophyte.</a:t>
            </a:r>
          </a:p>
          <a:p>
            <a:pPr marR="0" lvl="0" algn="just" rtl="0">
              <a:lnSpc>
                <a:spcPct val="150000"/>
              </a:lnSpc>
              <a:spcBef>
                <a:spcPts val="0"/>
              </a:spcBef>
              <a:spcAft>
                <a:spcPts val="6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600"/>
              </a:spcAft>
            </a:pPr>
            <a:r>
              <a:rPr lang="en-US" sz="2400" dirty="0">
                <a:effectLst/>
                <a:latin typeface="Times New Roman" panose="02020603050405020304" pitchFamily="18" charset="0"/>
                <a:ea typeface="Batang" panose="02030600000101010101" pitchFamily="18" charset="-127"/>
                <a:cs typeface="Arial" panose="020B0604020202020204" pitchFamily="34" charset="0"/>
              </a:rPr>
              <a:t>6.- </a:t>
            </a:r>
            <a:r>
              <a:rPr lang="en-US" sz="2400" dirty="0">
                <a:effectLst/>
                <a:latin typeface="Times New Roman" panose="02020603050405020304" pitchFamily="18" charset="0"/>
                <a:ea typeface="Calibri" panose="020F0502020204030204" pitchFamily="34" charset="0"/>
                <a:cs typeface="Arial" panose="020B0604020202020204" pitchFamily="34" charset="0"/>
              </a:rPr>
              <a:t>Plants have </a:t>
            </a:r>
            <a:r>
              <a:rPr lang="en-US" sz="2400" b="1" dirty="0">
                <a:effectLst/>
                <a:latin typeface="Times New Roman" panose="02020603050405020304" pitchFamily="18" charset="0"/>
                <a:ea typeface="Calibri" panose="020F0502020204030204" pitchFamily="34" charset="0"/>
                <a:cs typeface="Arial" panose="020B0604020202020204" pitchFamily="34" charset="0"/>
              </a:rPr>
              <a:t>indeterminate</a:t>
            </a:r>
            <a:r>
              <a:rPr lang="en-US" sz="2400" dirty="0">
                <a:effectLst/>
                <a:latin typeface="Times New Roman" panose="02020603050405020304" pitchFamily="18" charset="0"/>
                <a:ea typeface="Calibri" panose="020F0502020204030204" pitchFamily="34" charset="0"/>
                <a:cs typeface="Arial" panose="020B0604020202020204" pitchFamily="34" charset="0"/>
              </a:rPr>
              <a:t> growth. While animals reach a certain size and stop growing, plant cells in their </a:t>
            </a:r>
            <a:r>
              <a:rPr lang="en-US" sz="2400" b="1" dirty="0">
                <a:effectLst/>
                <a:latin typeface="Times New Roman" panose="02020603050405020304" pitchFamily="18" charset="0"/>
                <a:ea typeface="Calibri" panose="020F0502020204030204" pitchFamily="34" charset="0"/>
                <a:cs typeface="Arial" panose="020B0604020202020204" pitchFamily="34" charset="0"/>
              </a:rPr>
              <a:t>meristematic</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tissues</a:t>
            </a:r>
            <a:r>
              <a:rPr lang="en-US" sz="2400" dirty="0">
                <a:effectLst/>
                <a:latin typeface="Times New Roman" panose="02020603050405020304" pitchFamily="18" charset="0"/>
                <a:ea typeface="Calibri" panose="020F0502020204030204" pitchFamily="34" charset="0"/>
                <a:cs typeface="Arial" panose="020B0604020202020204" pitchFamily="34" charset="0"/>
              </a:rPr>
              <a:t> retain the ability to divide and grow throughout the life of the plant.</a:t>
            </a:r>
          </a:p>
          <a:p>
            <a:pPr marR="0" lvl="0" algn="just">
              <a:lnSpc>
                <a:spcPct val="150000"/>
              </a:lnSpc>
              <a:spcBef>
                <a:spcPts val="0"/>
              </a:spcBef>
              <a:spcAft>
                <a:spcPts val="6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gn="just">
              <a:lnSpc>
                <a:spcPct val="150000"/>
              </a:lnSpc>
              <a:spcBef>
                <a:spcPts val="0"/>
              </a:spcBef>
              <a:spcAft>
                <a:spcPts val="6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7.Although lacking the </a:t>
            </a:r>
            <a:r>
              <a:rPr lang="en-US" sz="2400" b="1" dirty="0">
                <a:effectLst/>
                <a:latin typeface="Times New Roman" panose="02020603050405020304" pitchFamily="18" charset="0"/>
                <a:ea typeface="Calibri" panose="020F0502020204030204" pitchFamily="34" charset="0"/>
                <a:cs typeface="Arial" panose="020B0604020202020204" pitchFamily="34" charset="0"/>
              </a:rPr>
              <a:t>nervous systems of animals</a:t>
            </a:r>
            <a:r>
              <a:rPr lang="en-US" sz="2400" dirty="0">
                <a:effectLst/>
                <a:latin typeface="Times New Roman" panose="02020603050405020304" pitchFamily="18" charset="0"/>
                <a:ea typeface="Calibri" panose="020F0502020204030204" pitchFamily="34" charset="0"/>
                <a:cs typeface="Arial" panose="020B0604020202020204" pitchFamily="34" charset="0"/>
              </a:rPr>
              <a:t>, plants react and adapt to environmental stimuli (with dramatic and surprising speed in some instances); they also produce secondary metabolites, chemical compounds not directly needed for survival, which deter other plants, fungi, and animals from attacking or consuming the plants.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5357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1AD906-652E-4348-8DEB-35E75D4E01A0}"/>
              </a:ext>
            </a:extLst>
          </p:cNvPr>
          <p:cNvSpPr txBox="1"/>
          <p:nvPr/>
        </p:nvSpPr>
        <p:spPr>
          <a:xfrm>
            <a:off x="312420" y="203854"/>
            <a:ext cx="11567160" cy="6450292"/>
          </a:xfrm>
          <a:prstGeom prst="rect">
            <a:avLst/>
          </a:prstGeom>
          <a:noFill/>
        </p:spPr>
        <p:txBody>
          <a:bodyPr wrap="square">
            <a:spAutoFit/>
          </a:bodyPr>
          <a:lstStyle/>
          <a:p>
            <a:pPr marL="0" marR="0" algn="just">
              <a:lnSpc>
                <a:spcPct val="150000"/>
              </a:lnSpc>
              <a:spcBef>
                <a:spcPts val="0"/>
              </a:spcBef>
              <a:spcAft>
                <a:spcPts val="0"/>
              </a:spcAft>
            </a:pPr>
            <a:r>
              <a:rPr lang="en-US" sz="2800" b="1" dirty="0">
                <a:solidFill>
                  <a:srgbClr val="FF0000"/>
                </a:solidFill>
                <a:effectLst/>
                <a:latin typeface="Times New Roman" panose="02020603050405020304" pitchFamily="18" charset="0"/>
                <a:ea typeface="Batang" panose="02030600000101010101" pitchFamily="18" charset="-127"/>
                <a:cs typeface="Arial" panose="020B0604020202020204" pitchFamily="34" charset="0"/>
              </a:rPr>
              <a:t>Why should we care about the study of plants?</a:t>
            </a:r>
            <a:r>
              <a:rPr lang="en-US" sz="2800" dirty="0">
                <a:solidFill>
                  <a:srgbClr val="FF0000"/>
                </a:solidFill>
                <a:effectLst/>
                <a:latin typeface="Times New Roman" panose="02020603050405020304" pitchFamily="18" charset="0"/>
                <a:ea typeface="Batang" panose="02030600000101010101" pitchFamily="18" charset="-127"/>
                <a:cs typeface="Arial" panose="020B0604020202020204" pitchFamily="34" charset="0"/>
              </a:rPr>
              <a:t> </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Food</a:t>
            </a:r>
            <a:r>
              <a:rPr lang="en-US" sz="2400" dirty="0">
                <a:effectLst/>
                <a:latin typeface="Times New Roman" panose="02020603050405020304" pitchFamily="18" charset="0"/>
                <a:ea typeface="Calibri" panose="020F0502020204030204" pitchFamily="34" charset="0"/>
                <a:cs typeface="Arial" panose="020B0604020202020204" pitchFamily="34" charset="0"/>
              </a:rPr>
              <a:t> : People derive food from the plants Cereals such as Wheat, rice, have played major role in feeding human beings.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Plants comprise about 98% of the earth's biomass.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Plants are primarily responsible for creating our </a:t>
            </a:r>
            <a:r>
              <a:rPr lang="en-US" sz="2400" b="1" dirty="0">
                <a:effectLst/>
                <a:latin typeface="Times New Roman" panose="02020603050405020304" pitchFamily="18" charset="0"/>
                <a:ea typeface="Calibri" panose="020F0502020204030204" pitchFamily="34" charset="0"/>
                <a:cs typeface="Arial" panose="020B0604020202020204" pitchFamily="34" charset="0"/>
              </a:rPr>
              <a:t>oxygen</a:t>
            </a:r>
            <a:r>
              <a:rPr lang="en-US" sz="2400" dirty="0">
                <a:effectLst/>
                <a:latin typeface="Times New Roman" panose="02020603050405020304" pitchFamily="18" charset="0"/>
                <a:ea typeface="Calibri" panose="020F0502020204030204" pitchFamily="34" charset="0"/>
                <a:cs typeface="Arial" panose="020B0604020202020204" pitchFamily="34" charset="0"/>
              </a:rPr>
              <a:t>-rich atmosphere via the light reactions of photosynthesis.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600"/>
              </a:spcAft>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Air purification</a:t>
            </a:r>
            <a:r>
              <a:rPr lang="en-US" sz="2400" dirty="0">
                <a:effectLst/>
                <a:latin typeface="Times New Roman" panose="02020603050405020304" pitchFamily="18" charset="0"/>
                <a:ea typeface="Calibri" panose="020F0502020204030204" pitchFamily="34" charset="0"/>
                <a:cs typeface="Arial" panose="020B0604020202020204" pitchFamily="34" charset="0"/>
              </a:rPr>
              <a:t>: Our factories, vehicles pollute the air with CO</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Besides this all animals exhale CO</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Thus, all the environment around us becomes polluted with CO2. But plants-stand guard against this menace and during the process of food making Photosynthesis this CO</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is used and equal amount of O</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is released into the environment. Thus, the trees are big sources of purification.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393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726CAA-4811-44AA-ACD2-404FCD80CF14}"/>
              </a:ext>
            </a:extLst>
          </p:cNvPr>
          <p:cNvSpPr txBox="1"/>
          <p:nvPr/>
        </p:nvSpPr>
        <p:spPr>
          <a:xfrm>
            <a:off x="323557" y="197380"/>
            <a:ext cx="11338560" cy="6862904"/>
          </a:xfrm>
          <a:prstGeom prst="rect">
            <a:avLst/>
          </a:prstGeom>
          <a:noFill/>
        </p:spPr>
        <p:txBody>
          <a:bodyPr wrap="square">
            <a:spAutoFit/>
          </a:bodyPr>
          <a:lstStyle/>
          <a:p>
            <a:pPr marR="0" lvl="0" algn="just" rtl="0">
              <a:lnSpc>
                <a:spcPct val="150000"/>
              </a:lnSpc>
              <a:spcBef>
                <a:spcPts val="0"/>
              </a:spcBef>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5. Plants are the earth's main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autotrophs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fixers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carbon and nitrogen. </a:t>
            </a:r>
          </a:p>
          <a:p>
            <a:pPr algn="just">
              <a:lnSpc>
                <a:spcPct val="150000"/>
              </a:lnSpc>
              <a:spcAft>
                <a:spcPts val="6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6. Plants provide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habitat</a:t>
            </a:r>
            <a:r>
              <a:rPr lang="en-US" sz="2800" dirty="0">
                <a:latin typeface="Times New Roman" panose="02020603050405020304" pitchFamily="18" charset="0"/>
                <a:ea typeface="Calibri" panose="020F0502020204030204" pitchFamily="34" charset="0"/>
                <a:cs typeface="Times New Roman" panose="02020603050405020304" pitchFamily="18" charset="0"/>
              </a:rPr>
              <a:t> and </a:t>
            </a:r>
            <a:r>
              <a:rPr lang="en-US" sz="2800" b="1" dirty="0">
                <a:latin typeface="Times New Roman" panose="02020603050405020304" pitchFamily="18" charset="0"/>
                <a:ea typeface="Calibri" panose="020F0502020204030204" pitchFamily="34" charset="0"/>
                <a:cs typeface="Times New Roman" panose="02020603050405020304" pitchFamily="18" charset="0"/>
              </a:rPr>
              <a:t>food</a:t>
            </a:r>
            <a:r>
              <a:rPr lang="en-US" sz="2800" dirty="0">
                <a:latin typeface="Times New Roman" panose="02020603050405020304" pitchFamily="18" charset="0"/>
                <a:ea typeface="Calibri" panose="020F0502020204030204" pitchFamily="34" charset="0"/>
                <a:cs typeface="Times New Roman" panose="02020603050405020304" pitchFamily="18" charset="0"/>
              </a:rPr>
              <a:t> upon which almost all other living things.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50000"/>
              </a:lnSpc>
              <a:spcBef>
                <a:spcPts val="0"/>
              </a:spcBef>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7. Plants are responsible for most of the products on which you rely to survive </a:t>
            </a:r>
          </a:p>
          <a:p>
            <a:pPr marL="457200" marR="0" algn="just">
              <a:lnSpc>
                <a:spcPct val="150000"/>
              </a:lnSpc>
              <a:spcBef>
                <a:spcPts val="0"/>
              </a:spcBef>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(vegetable, clothing, medicines, spices, perfumes, dyes). </a:t>
            </a:r>
          </a:p>
          <a:p>
            <a:pPr marR="0" lvl="0" algn="just">
              <a:lnSpc>
                <a:spcPct val="150000"/>
              </a:lnSpc>
              <a:spcBef>
                <a:spcPts val="0"/>
              </a:spcBef>
              <a:spcAft>
                <a:spcPts val="6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8. Aesthetic value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enhance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beauty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the place. And the man gets a pleasure by their associa­tion in their vicinity</a:t>
            </a:r>
          </a:p>
          <a:p>
            <a:pPr marR="0" lvl="0" algn="just">
              <a:lnSpc>
                <a:spcPct val="150000"/>
              </a:lnSpc>
              <a:spcBef>
                <a:spcPts val="0"/>
              </a:spcBef>
              <a:spcAft>
                <a:spcPts val="6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9. The potential of biofuels (ethanol produced from food crops).Fuel  : From the stone age, wood was used as fuel. Petroleum is also a product of the plants of past ages.  </a:t>
            </a:r>
          </a:p>
        </p:txBody>
      </p:sp>
    </p:spTree>
    <p:extLst>
      <p:ext uri="{BB962C8B-B14F-4D97-AF65-F5344CB8AC3E}">
        <p14:creationId xmlns:p14="http://schemas.microsoft.com/office/powerpoint/2010/main" val="288390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27BF7DD-67FC-40DB-AB12-5F65FECBC9DE}"/>
              </a:ext>
            </a:extLst>
          </p:cNvPr>
          <p:cNvSpPr txBox="1"/>
          <p:nvPr/>
        </p:nvSpPr>
        <p:spPr>
          <a:xfrm>
            <a:off x="211015" y="0"/>
            <a:ext cx="11802794" cy="5876096"/>
          </a:xfrm>
          <a:prstGeom prst="rect">
            <a:avLst/>
          </a:prstGeom>
          <a:noFill/>
        </p:spPr>
        <p:txBody>
          <a:bodyPr wrap="square">
            <a:spAutoFit/>
          </a:bodyPr>
          <a:lstStyle/>
          <a:p>
            <a:pPr marL="0" marR="0" algn="just">
              <a:lnSpc>
                <a:spcPct val="150000"/>
              </a:lnSpc>
              <a:spcBef>
                <a:spcPts val="0"/>
              </a:spcBef>
              <a:spcAft>
                <a:spcPts val="1000"/>
              </a:spcAft>
            </a:pPr>
            <a:r>
              <a:rPr lang="en-US"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Basics of Botanical Fields:</a:t>
            </a:r>
            <a:endParaRPr lang="en-US" sz="2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2800" b="1" dirty="0">
                <a:effectLst/>
                <a:latin typeface="Times New Roman" panose="02020603050405020304" pitchFamily="18" charset="0"/>
                <a:ea typeface="Calibri" panose="020F0502020204030204" pitchFamily="34" charset="0"/>
                <a:cs typeface="Arial" panose="020B0604020202020204" pitchFamily="34" charset="0"/>
              </a:rPr>
              <a:t> Morphology: </a:t>
            </a:r>
            <a:r>
              <a:rPr lang="en-US" sz="2800" dirty="0">
                <a:effectLst/>
                <a:latin typeface="Times New Roman" panose="02020603050405020304" pitchFamily="18" charset="0"/>
                <a:ea typeface="Calibri" panose="020F0502020204030204" pitchFamily="34" charset="0"/>
                <a:cs typeface="Arial" panose="020B0604020202020204" pitchFamily="34" charset="0"/>
              </a:rPr>
              <a:t>The study of the external feature of the living organisms.</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p>
          <a:p>
            <a:pPr marL="342900" marR="0" lvl="0" indent="-342900" algn="just">
              <a:lnSpc>
                <a:spcPct val="150000"/>
              </a:lnSpc>
              <a:spcBef>
                <a:spcPts val="0"/>
              </a:spcBef>
              <a:spcAft>
                <a:spcPts val="0"/>
              </a:spcAft>
              <a:buFont typeface="+mj-lt"/>
              <a:buAutoNum type="arabicPeriod"/>
            </a:pP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2800" b="1" dirty="0">
                <a:effectLst/>
                <a:latin typeface="Times New Roman" panose="02020603050405020304" pitchFamily="18" charset="0"/>
                <a:ea typeface="Calibri" panose="020F0502020204030204" pitchFamily="34" charset="0"/>
                <a:cs typeface="Arial" panose="020B0604020202020204" pitchFamily="34" charset="0"/>
              </a:rPr>
              <a:t>Anatomy: </a:t>
            </a:r>
            <a:r>
              <a:rPr lang="en-US" sz="2800" dirty="0">
                <a:effectLst/>
                <a:latin typeface="Times New Roman" panose="02020603050405020304" pitchFamily="18" charset="0"/>
                <a:ea typeface="Calibri" panose="020F0502020204030204" pitchFamily="34" charset="0"/>
                <a:cs typeface="Arial" panose="020B0604020202020204" pitchFamily="34" charset="0"/>
              </a:rPr>
              <a:t>The internal structures of different parts of living organisms are studied under Anatomy.</a:t>
            </a:r>
          </a:p>
          <a:p>
            <a:pPr marL="342900" marR="0" lvl="0" indent="-342900" algn="just">
              <a:lnSpc>
                <a:spcPct val="150000"/>
              </a:lnSpc>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en-US" sz="2800" b="1" dirty="0">
                <a:effectLst/>
                <a:latin typeface="Times New Roman" panose="02020603050405020304" pitchFamily="18" charset="0"/>
                <a:ea typeface="Calibri" panose="020F0502020204030204" pitchFamily="34" charset="0"/>
                <a:cs typeface="Arial" panose="020B0604020202020204" pitchFamily="34" charset="0"/>
              </a:rPr>
              <a:t>Taxonomy or Systematic Botany:</a:t>
            </a:r>
            <a:r>
              <a:rPr lang="en-US" sz="2800" dirty="0">
                <a:effectLst/>
                <a:latin typeface="Times New Roman" panose="02020603050405020304" pitchFamily="18" charset="0"/>
                <a:ea typeface="Calibri" panose="020F0502020204030204" pitchFamily="34" charset="0"/>
                <a:cs typeface="Arial" panose="020B0604020202020204" pitchFamily="34" charset="0"/>
              </a:rPr>
              <a:t> It deals with naming and clas­sifying of plants into different groups or sup groups according to their resemblances and relationships with one another.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491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2ADE24-E7E7-4BA0-B204-14D6461127BE}"/>
              </a:ext>
            </a:extLst>
          </p:cNvPr>
          <p:cNvSpPr txBox="1"/>
          <p:nvPr/>
        </p:nvSpPr>
        <p:spPr>
          <a:xfrm>
            <a:off x="126610" y="103249"/>
            <a:ext cx="11507372" cy="6651501"/>
          </a:xfrm>
          <a:prstGeom prst="rect">
            <a:avLst/>
          </a:prstGeom>
          <a:noFill/>
        </p:spPr>
        <p:txBody>
          <a:bodyPr wrap="square">
            <a:spAutoFit/>
          </a:bodyPr>
          <a:lstStyle/>
          <a:p>
            <a:pPr marL="342900" marR="0" lvl="0" indent="-342900" algn="just" rtl="0">
              <a:lnSpc>
                <a:spcPct val="150000"/>
              </a:lnSpc>
              <a:spcBef>
                <a:spcPts val="0"/>
              </a:spcBef>
              <a:spcAft>
                <a:spcPts val="0"/>
              </a:spcAft>
              <a:buFont typeface="+mj-lt"/>
              <a:buAutoNum type="alphaUcPeriod"/>
            </a:pPr>
            <a:r>
              <a:rPr lang="en-US" sz="3600" b="1" dirty="0">
                <a:effectLst/>
                <a:latin typeface="Times New Roman" panose="02020603050405020304" pitchFamily="18" charset="0"/>
                <a:ea typeface="Calibri" panose="020F0502020204030204" pitchFamily="34" charset="0"/>
                <a:cs typeface="Arial" panose="020B0604020202020204" pitchFamily="34" charset="0"/>
              </a:rPr>
              <a:t>Cryptogams (Non-Flowering Plants):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3600" dirty="0">
                <a:effectLst/>
                <a:latin typeface="Times New Roman" panose="02020603050405020304" pitchFamily="18" charset="0"/>
                <a:ea typeface="Calibri" panose="020F0502020204030204" pitchFamily="34" charset="0"/>
                <a:cs typeface="Arial" panose="020B0604020202020204" pitchFamily="34" charset="0"/>
              </a:rPr>
              <a:t>	In our gardens we find </a:t>
            </a:r>
            <a:r>
              <a:rPr lang="en-US" sz="36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lichens</a:t>
            </a:r>
            <a:r>
              <a:rPr lang="en-US" sz="3600" dirty="0">
                <a:effectLst/>
                <a:latin typeface="Times New Roman" panose="02020603050405020304" pitchFamily="18" charset="0"/>
                <a:ea typeface="Calibri" panose="020F0502020204030204" pitchFamily="34" charset="0"/>
                <a:cs typeface="Arial" panose="020B0604020202020204" pitchFamily="34" charset="0"/>
              </a:rPr>
              <a:t> and </a:t>
            </a:r>
            <a:r>
              <a:rPr lang="en-US" sz="3600"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mosses</a:t>
            </a:r>
            <a:r>
              <a:rPr lang="en-US" sz="3600" dirty="0">
                <a:effectLst/>
                <a:latin typeface="Times New Roman" panose="02020603050405020304" pitchFamily="18" charset="0"/>
                <a:ea typeface="Calibri" panose="020F0502020204030204" pitchFamily="34" charset="0"/>
                <a:cs typeface="Arial" panose="020B0604020202020204" pitchFamily="34" charset="0"/>
              </a:rPr>
              <a:t>, which are green plants, but have no true roots, no leaves and no flowers. Many of us grow ferns in our gardens. They are green plants with true leaves and roots, but no flowers. Finally, there is the flowering or seed-bearing plants, which make up the vast majority of plants on earth. These are the plants that we wish to discuss.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8277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1872</Words>
  <Application>Microsoft Office PowerPoint</Application>
  <PresentationFormat>Widescreen</PresentationFormat>
  <Paragraphs>105</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vian</dc:creator>
  <cp:lastModifiedBy>Vian Ali</cp:lastModifiedBy>
  <cp:revision>19</cp:revision>
  <dcterms:created xsi:type="dcterms:W3CDTF">2022-02-13T11:02:47Z</dcterms:created>
  <dcterms:modified xsi:type="dcterms:W3CDTF">2023-05-20T17:26:31Z</dcterms:modified>
</cp:coreProperties>
</file>