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2FED-5337-41A0-B70F-813D472379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04E85-F189-48BF-9321-EE8E95352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1A6F10-6F61-4B6E-9258-3DF64F533A02}"/>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5" name="Footer Placeholder 4">
            <a:extLst>
              <a:ext uri="{FF2B5EF4-FFF2-40B4-BE49-F238E27FC236}">
                <a16:creationId xmlns:a16="http://schemas.microsoft.com/office/drawing/2014/main" id="{44296BDE-420C-4533-B184-B74CF5624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7E6D7-E965-447B-AB11-B1C0C8BD8762}"/>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390722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1211-D88A-4BE3-AAD8-5DC88DE3B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6AB14B-5B80-4CA2-BDAD-826C988D93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F783B-01E6-424D-9CC8-89FBAB815427}"/>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5" name="Footer Placeholder 4">
            <a:extLst>
              <a:ext uri="{FF2B5EF4-FFF2-40B4-BE49-F238E27FC236}">
                <a16:creationId xmlns:a16="http://schemas.microsoft.com/office/drawing/2014/main" id="{0E7A777B-C3E8-425B-8321-AF5C67C66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6E5E3-57FA-4156-BB8E-F360CA063708}"/>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190867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047766-1895-499B-A8EB-BE19BBD01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1CEF59-8C54-483C-98DC-2D4A1FA5F2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54F6E-29AA-459E-8681-35C10DEE50E3}"/>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5" name="Footer Placeholder 4">
            <a:extLst>
              <a:ext uri="{FF2B5EF4-FFF2-40B4-BE49-F238E27FC236}">
                <a16:creationId xmlns:a16="http://schemas.microsoft.com/office/drawing/2014/main" id="{02349732-94DC-48CC-ADC0-86DCD4C81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338E1-2237-4A95-B3A4-61BA4FA62814}"/>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191080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B593-2DC9-46A8-961D-45EC136C5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0D168-F0F7-4D5A-B22C-1DD66CD07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5482A-6852-4B20-9494-3A9AB086F856}"/>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5" name="Footer Placeholder 4">
            <a:extLst>
              <a:ext uri="{FF2B5EF4-FFF2-40B4-BE49-F238E27FC236}">
                <a16:creationId xmlns:a16="http://schemas.microsoft.com/office/drawing/2014/main" id="{08E80CDC-5DEA-43C3-BFB1-1D5ECE605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79D2D-5A96-4CB4-B74D-A6F3F8C2E8AD}"/>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410680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9907-9C2C-4E39-8B1D-4DCDBAF8A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83A90-C061-4FD6-A1E0-EBCDCCC5D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62C75-0E26-41CC-9024-93614AA7F9A6}"/>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5" name="Footer Placeholder 4">
            <a:extLst>
              <a:ext uri="{FF2B5EF4-FFF2-40B4-BE49-F238E27FC236}">
                <a16:creationId xmlns:a16="http://schemas.microsoft.com/office/drawing/2014/main" id="{8145255E-4928-4E42-B479-5C0BB6721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22C2F-774B-478A-A9D6-0F8245FA1593}"/>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34931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E0A1-B760-4674-A573-92C29DF03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72B23-461B-4036-8CD5-F8CA9E3E42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A4B6EB-B6E6-4C70-80C7-E9C30F902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D067FF-5E7C-4685-83C3-F4BD467A63DF}"/>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6" name="Footer Placeholder 5">
            <a:extLst>
              <a:ext uri="{FF2B5EF4-FFF2-40B4-BE49-F238E27FC236}">
                <a16:creationId xmlns:a16="http://schemas.microsoft.com/office/drawing/2014/main" id="{15140DB2-8036-42F3-9C97-FC05BF02C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D49FA-4F77-42B8-90CE-F65D233C3841}"/>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383757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6B29-5D47-4033-AEE8-B9DD1F1A2F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DB478-C30F-40AB-94DD-0785BEDF0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577C3-6851-4C1A-95AB-4A70876860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CA240-4317-426F-9A2C-8849246A7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D50E79-E2A8-4679-972F-6B6A74D71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41FF47-709F-443A-9D4A-3C8A29EEFA29}"/>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8" name="Footer Placeholder 7">
            <a:extLst>
              <a:ext uri="{FF2B5EF4-FFF2-40B4-BE49-F238E27FC236}">
                <a16:creationId xmlns:a16="http://schemas.microsoft.com/office/drawing/2014/main" id="{A3DD1C36-80FF-43E1-B6BF-F45BE81AF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1108E7-26EC-4066-8183-11E695A1B78C}"/>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164067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00E9-4087-4B7C-A100-8EB3E03524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9FBF6C-4351-45E4-B061-85B4D610D6A4}"/>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4" name="Footer Placeholder 3">
            <a:extLst>
              <a:ext uri="{FF2B5EF4-FFF2-40B4-BE49-F238E27FC236}">
                <a16:creationId xmlns:a16="http://schemas.microsoft.com/office/drawing/2014/main" id="{800FCD48-D4CD-4586-ADC1-EDFB29F6B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58B94-DB38-40AA-B785-9A453AD72D31}"/>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400685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93604-CFF5-4FA7-AB1F-5097D7BB09A0}"/>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3" name="Footer Placeholder 2">
            <a:extLst>
              <a:ext uri="{FF2B5EF4-FFF2-40B4-BE49-F238E27FC236}">
                <a16:creationId xmlns:a16="http://schemas.microsoft.com/office/drawing/2014/main" id="{5D190E63-ADF3-47F4-AF40-4321C9A87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3A553-3A26-4C5C-B1D8-765E6ED3C9E7}"/>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79767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930F-A03F-4550-A193-8639868B0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1EFD92-1FE2-4F80-A8B7-1BB99A05A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53970-95F8-47A6-B461-CB5BF7542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ABC98-9AAA-4071-9215-B30E95D1F80F}"/>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6" name="Footer Placeholder 5">
            <a:extLst>
              <a:ext uri="{FF2B5EF4-FFF2-40B4-BE49-F238E27FC236}">
                <a16:creationId xmlns:a16="http://schemas.microsoft.com/office/drawing/2014/main" id="{607D4B7E-F9B3-4FDA-806C-3692A1E77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7EA33-B747-4DF4-870D-65BE9FC81099}"/>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91111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97AE-6931-4040-B25E-25111B91D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A8DF67-E55B-444C-9B10-C0D8B142D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4E3ABC-1DC5-4DFF-854F-92F350E28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CD16B-0ECD-4450-9201-FA2587ABF9B0}"/>
              </a:ext>
            </a:extLst>
          </p:cNvPr>
          <p:cNvSpPr>
            <a:spLocks noGrp="1"/>
          </p:cNvSpPr>
          <p:nvPr>
            <p:ph type="dt" sz="half" idx="10"/>
          </p:nvPr>
        </p:nvSpPr>
        <p:spPr/>
        <p:txBody>
          <a:bodyPr/>
          <a:lstStyle/>
          <a:p>
            <a:fld id="{26D3AFE6-73A8-4C9D-A5BF-4D22E2DF2C30}" type="datetimeFigureOut">
              <a:rPr lang="en-US" smtClean="0"/>
              <a:t>5/20/2023</a:t>
            </a:fld>
            <a:endParaRPr lang="en-US"/>
          </a:p>
        </p:txBody>
      </p:sp>
      <p:sp>
        <p:nvSpPr>
          <p:cNvPr id="6" name="Footer Placeholder 5">
            <a:extLst>
              <a:ext uri="{FF2B5EF4-FFF2-40B4-BE49-F238E27FC236}">
                <a16:creationId xmlns:a16="http://schemas.microsoft.com/office/drawing/2014/main" id="{D5923FAF-340D-4557-BB2F-085CE8632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3BB67-C7D7-4EB3-B08B-9411E1DD0D66}"/>
              </a:ext>
            </a:extLst>
          </p:cNvPr>
          <p:cNvSpPr>
            <a:spLocks noGrp="1"/>
          </p:cNvSpPr>
          <p:nvPr>
            <p:ph type="sldNum" sz="quarter" idx="12"/>
          </p:nvPr>
        </p:nvSpPr>
        <p:spPr/>
        <p:txBody>
          <a:bodyPr/>
          <a:lstStyle/>
          <a:p>
            <a:fld id="{F836D0C4-EE06-43DE-8707-AB812551051E}" type="slidenum">
              <a:rPr lang="en-US" smtClean="0"/>
              <a:t>‹#›</a:t>
            </a:fld>
            <a:endParaRPr lang="en-US"/>
          </a:p>
        </p:txBody>
      </p:sp>
    </p:spTree>
    <p:extLst>
      <p:ext uri="{BB962C8B-B14F-4D97-AF65-F5344CB8AC3E}">
        <p14:creationId xmlns:p14="http://schemas.microsoft.com/office/powerpoint/2010/main" val="424357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516A7-958D-4FC0-80D3-07ACF9391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0A8955-88A3-46A3-A2BC-F5F4FA1E1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EBD93-C3A0-4C4C-96E6-7968FC76B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AFE6-73A8-4C9D-A5BF-4D22E2DF2C30}" type="datetimeFigureOut">
              <a:rPr lang="en-US" smtClean="0"/>
              <a:t>5/20/2023</a:t>
            </a:fld>
            <a:endParaRPr lang="en-US"/>
          </a:p>
        </p:txBody>
      </p:sp>
      <p:sp>
        <p:nvSpPr>
          <p:cNvPr id="5" name="Footer Placeholder 4">
            <a:extLst>
              <a:ext uri="{FF2B5EF4-FFF2-40B4-BE49-F238E27FC236}">
                <a16:creationId xmlns:a16="http://schemas.microsoft.com/office/drawing/2014/main" id="{57E8AE07-7802-4B12-A448-81B82405F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68AC60-E84B-44A9-A5FA-45C0B8FF2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6D0C4-EE06-43DE-8707-AB812551051E}" type="slidenum">
              <a:rPr lang="en-US" smtClean="0"/>
              <a:t>‹#›</a:t>
            </a:fld>
            <a:endParaRPr lang="en-US"/>
          </a:p>
        </p:txBody>
      </p:sp>
    </p:spTree>
    <p:extLst>
      <p:ext uri="{BB962C8B-B14F-4D97-AF65-F5344CB8AC3E}">
        <p14:creationId xmlns:p14="http://schemas.microsoft.com/office/powerpoint/2010/main" val="341283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8E7DE94-478A-42D7-8C3D-605D38CD3D26}"/>
              </a:ext>
            </a:extLst>
          </p:cNvPr>
          <p:cNvSpPr txBox="1">
            <a:spLocks noChangeArrowheads="1"/>
          </p:cNvSpPr>
          <p:nvPr/>
        </p:nvSpPr>
        <p:spPr bwMode="auto">
          <a:xfrm>
            <a:off x="932058" y="1944273"/>
            <a:ext cx="10265825" cy="3682804"/>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342900" marR="0" lvl="0" indent="-342900" rtl="0">
              <a:lnSpc>
                <a:spcPct val="115000"/>
              </a:lnSpc>
              <a:spcBef>
                <a:spcPts val="0"/>
              </a:spcBef>
              <a:spcAft>
                <a:spcPts val="0"/>
              </a:spcAft>
              <a:buFont typeface="Symbol" panose="05050102010706020507" pitchFamily="18" charset="2"/>
              <a:buChar char=""/>
            </a:pPr>
            <a:r>
              <a:rPr lang="en-US" sz="2400">
                <a:effectLst/>
                <a:latin typeface="Times New Roman" panose="02020603050405020304" pitchFamily="18" charset="0"/>
                <a:ea typeface="Calibri" panose="020F0502020204030204" pitchFamily="34" charset="0"/>
                <a:cs typeface="Arial" panose="020B0604020202020204" pitchFamily="34" charset="0"/>
              </a:rPr>
              <a:t>Cell wall layers ,structure and  its  function</a:t>
            </a:r>
            <a:endParaRPr lang="en-US">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a:effectLst/>
                <a:latin typeface="Times New Roman" panose="02020603050405020304" pitchFamily="18" charset="0"/>
                <a:ea typeface="Calibri" panose="020F0502020204030204" pitchFamily="34" charset="0"/>
                <a:cs typeface="Arial" panose="020B0604020202020204" pitchFamily="34" charset="0"/>
              </a:rPr>
              <a:t>The protoplast-</a:t>
            </a:r>
            <a:r>
              <a:rPr lang="en-US" sz="2400" b="1">
                <a:effectLst/>
                <a:latin typeface="Times New Roman" panose="02020603050405020304" pitchFamily="18" charset="0"/>
                <a:ea typeface="Calibri" panose="020F0502020204030204" pitchFamily="34" charset="0"/>
                <a:cs typeface="Arial" panose="020B0604020202020204" pitchFamily="34" charset="0"/>
              </a:rPr>
              <a:t>Living component and Non- living components</a:t>
            </a:r>
            <a:endParaRPr lang="en-US">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a:effectLst/>
                <a:latin typeface="Times New Roman" panose="02020603050405020304" pitchFamily="18" charset="0"/>
                <a:ea typeface="Calibri" panose="020F0502020204030204" pitchFamily="34" charset="0"/>
                <a:cs typeface="Arial" panose="020B0604020202020204" pitchFamily="34" charset="0"/>
              </a:rPr>
              <a:t>The protoplast-</a:t>
            </a:r>
            <a:r>
              <a:rPr lang="en-US" sz="2400" b="1">
                <a:effectLst/>
                <a:latin typeface="Times New Roman" panose="02020603050405020304" pitchFamily="18" charset="0"/>
                <a:ea typeface="Calibri" panose="020F0502020204030204" pitchFamily="34" charset="0"/>
                <a:cs typeface="Arial" panose="020B0604020202020204" pitchFamily="34" charset="0"/>
              </a:rPr>
              <a:t>Non -Living component</a:t>
            </a:r>
            <a:endParaRPr lang="en-US">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sz="2400">
                <a:effectLst/>
                <a:latin typeface="Times New Roman" panose="02020603050405020304" pitchFamily="18" charset="0"/>
                <a:ea typeface="Calibri" panose="020F0502020204030204" pitchFamily="34" charset="0"/>
                <a:cs typeface="Arial" panose="020B0604020202020204" pitchFamily="34" charset="0"/>
              </a:rPr>
              <a:t>Vacuole , Ergastic substances ( carbohydrate, Protein and fats )</a:t>
            </a:r>
            <a:endParaRPr lang="en-US">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2400" i="1">
                <a:effectLst/>
                <a:latin typeface="Cambria" panose="02040503050406030204" pitchFamily="18"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BAAA6E-0598-49AC-872E-6DA3BD7A8D95}"/>
              </a:ext>
            </a:extLst>
          </p:cNvPr>
          <p:cNvSpPr txBox="1"/>
          <p:nvPr/>
        </p:nvSpPr>
        <p:spPr>
          <a:xfrm>
            <a:off x="2725615" y="737743"/>
            <a:ext cx="6098344" cy="986360"/>
          </a:xfrm>
          <a:prstGeom prst="rect">
            <a:avLst/>
          </a:prstGeom>
          <a:noFill/>
        </p:spPr>
        <p:txBody>
          <a:bodyPr wrap="square">
            <a:spAutoFit/>
          </a:bodyPr>
          <a:lstStyle/>
          <a:p>
            <a:pPr algn="ctr">
              <a:lnSpc>
                <a:spcPct val="150000"/>
              </a:lnSpc>
            </a:pPr>
            <a:r>
              <a:rPr lang="en-US" sz="4400" dirty="0">
                <a:solidFill>
                  <a:srgbClr val="FF0000"/>
                </a:solidFill>
                <a:latin typeface="Times New Roman" panose="02020603050405020304" pitchFamily="18" charset="0"/>
                <a:cs typeface="Times New Roman" panose="02020603050405020304" pitchFamily="18" charset="0"/>
              </a:rPr>
              <a:t>Plant cell </a:t>
            </a:r>
          </a:p>
        </p:txBody>
      </p:sp>
    </p:spTree>
    <p:extLst>
      <p:ext uri="{BB962C8B-B14F-4D97-AF65-F5344CB8AC3E}">
        <p14:creationId xmlns:p14="http://schemas.microsoft.com/office/powerpoint/2010/main" val="158565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8D616D-7A13-45EC-84EF-21C55005F4A7}"/>
              </a:ext>
            </a:extLst>
          </p:cNvPr>
          <p:cNvGrpSpPr/>
          <p:nvPr/>
        </p:nvGrpSpPr>
        <p:grpSpPr>
          <a:xfrm>
            <a:off x="281354" y="404737"/>
            <a:ext cx="11310424" cy="5109797"/>
            <a:chOff x="-745006" y="-1"/>
            <a:chExt cx="7193431" cy="5109797"/>
          </a:xfrm>
        </p:grpSpPr>
        <p:sp>
          <p:nvSpPr>
            <p:cNvPr id="3" name="Text Box 1">
              <a:extLst>
                <a:ext uri="{FF2B5EF4-FFF2-40B4-BE49-F238E27FC236}">
                  <a16:creationId xmlns:a16="http://schemas.microsoft.com/office/drawing/2014/main" id="{143802E6-F7F4-4D09-BD76-4E159C9B6AA8}"/>
                </a:ext>
              </a:extLst>
            </p:cNvPr>
            <p:cNvSpPr txBox="1"/>
            <p:nvPr/>
          </p:nvSpPr>
          <p:spPr>
            <a:xfrm>
              <a:off x="-745006" y="-1"/>
              <a:ext cx="4288306" cy="5109797"/>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How water flow is controlled in adjacent pairs bordered pits. The pits are separated by a pit membrane consisting of the middle lamella and two thin layers of primary walls:</a:t>
              </a:r>
              <a:endParaRPr lang="en-US" sz="20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400"/>
                <a:buFont typeface="Times New Roman" panose="02020603050405020304" pitchFamily="18" charset="0"/>
                <a:buAutoNum type="alphaU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Water moves relatively freely through the pit membrane when the torus (a thickened region of the pit membrane) is in the center.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400"/>
                <a:buFont typeface="Times New Roman" panose="02020603050405020304" pitchFamily="18" charset="0"/>
                <a:buAutoNum type="alphaU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If the flexible pit membrane swings to beside so that the torus blocks on opening, water movement through the pit pair is restricted.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 Box 3">
              <a:extLst>
                <a:ext uri="{FF2B5EF4-FFF2-40B4-BE49-F238E27FC236}">
                  <a16:creationId xmlns:a16="http://schemas.microsoft.com/office/drawing/2014/main" id="{FD1555AF-4A0F-445B-A688-44DD1ACFBD42}"/>
                </a:ext>
              </a:extLst>
            </p:cNvPr>
            <p:cNvSpPr txBox="1"/>
            <p:nvPr/>
          </p:nvSpPr>
          <p:spPr>
            <a:xfrm>
              <a:off x="3533775" y="381000"/>
              <a:ext cx="2914650" cy="2471371"/>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endParaRPr lang="en-US" sz="1400">
                <a:effectLst/>
                <a:ea typeface="Calibri" panose="020F050202020403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1A86D8B3-CCF9-458A-984E-AAF767F4A871}"/>
              </a:ext>
            </a:extLst>
          </p:cNvPr>
          <p:cNvPicPr/>
          <p:nvPr/>
        </p:nvPicPr>
        <p:blipFill>
          <a:blip r:embed="rId2"/>
          <a:stretch>
            <a:fillRect/>
          </a:stretch>
        </p:blipFill>
        <p:spPr>
          <a:xfrm>
            <a:off x="7023972" y="601684"/>
            <a:ext cx="4760064" cy="4912850"/>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1695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41283D8-45B6-4A65-81B0-25AE07BB0800}"/>
              </a:ext>
            </a:extLst>
          </p:cNvPr>
          <p:cNvGraphicFramePr>
            <a:graphicFrameLocks noGrp="1"/>
          </p:cNvGraphicFramePr>
          <p:nvPr>
            <p:extLst>
              <p:ext uri="{D42A27DB-BD31-4B8C-83A1-F6EECF244321}">
                <p14:modId xmlns:p14="http://schemas.microsoft.com/office/powerpoint/2010/main" val="1182003356"/>
              </p:ext>
            </p:extLst>
          </p:nvPr>
        </p:nvGraphicFramePr>
        <p:xfrm>
          <a:off x="323557" y="218427"/>
          <a:ext cx="7593256" cy="5864035"/>
        </p:xfrm>
        <a:graphic>
          <a:graphicData uri="http://schemas.openxmlformats.org/drawingml/2006/table">
            <a:tbl>
              <a:tblPr firstRow="1" firstCol="1" bandRow="1">
                <a:tableStyleId>{5C22544A-7EE6-4342-B048-85BDC9FD1C3A}</a:tableStyleId>
              </a:tblPr>
              <a:tblGrid>
                <a:gridCol w="7593256">
                  <a:extLst>
                    <a:ext uri="{9D8B030D-6E8A-4147-A177-3AD203B41FA5}">
                      <a16:colId xmlns:a16="http://schemas.microsoft.com/office/drawing/2014/main" val="3311513344"/>
                    </a:ext>
                  </a:extLst>
                </a:gridCol>
              </a:tblGrid>
              <a:tr h="1938655">
                <a:tc>
                  <a:txBody>
                    <a:bodyPr/>
                    <a:lstStyle/>
                    <a:p>
                      <a:pPr marL="57150" marR="0" algn="l">
                        <a:lnSpc>
                          <a:spcPct val="115000"/>
                        </a:lnSpc>
                        <a:spcBef>
                          <a:spcPts val="0"/>
                        </a:spcBef>
                        <a:spcAft>
                          <a:spcPts val="0"/>
                        </a:spcAft>
                      </a:pPr>
                      <a:r>
                        <a:rPr lang="en-US" sz="2400" u="sng" dirty="0">
                          <a:solidFill>
                            <a:srgbClr val="FF0000"/>
                          </a:solidFill>
                          <a:effectLst/>
                        </a:rPr>
                        <a:t>Non- living components</a:t>
                      </a:r>
                      <a:endParaRPr lang="en-US" sz="2000" dirty="0">
                        <a:solidFill>
                          <a:srgbClr val="FF0000"/>
                        </a:solidFill>
                        <a:effectLst/>
                      </a:endParaRPr>
                    </a:p>
                    <a:p>
                      <a:pPr marL="57150" marR="0" algn="just">
                        <a:lnSpc>
                          <a:spcPct val="115000"/>
                        </a:lnSpc>
                        <a:spcBef>
                          <a:spcPts val="0"/>
                        </a:spcBef>
                        <a:spcAft>
                          <a:spcPts val="0"/>
                        </a:spcAft>
                      </a:pPr>
                      <a:r>
                        <a:rPr lang="en-US" sz="2400" u="none" strike="noStrike" dirty="0">
                          <a:solidFill>
                            <a:schemeClr val="tx1"/>
                          </a:solidFill>
                          <a:effectLst/>
                        </a:rPr>
                        <a:t> </a:t>
                      </a:r>
                      <a:endParaRPr lang="en-US" sz="2000" dirty="0">
                        <a:solidFill>
                          <a:schemeClr val="tx1"/>
                        </a:solidFill>
                        <a:effectLst/>
                      </a:endParaRPr>
                    </a:p>
                    <a:p>
                      <a:pPr marL="57150" marR="0" algn="just">
                        <a:lnSpc>
                          <a:spcPct val="115000"/>
                        </a:lnSpc>
                        <a:spcBef>
                          <a:spcPts val="0"/>
                        </a:spcBef>
                        <a:spcAft>
                          <a:spcPts val="0"/>
                        </a:spcAft>
                      </a:pPr>
                      <a:r>
                        <a:rPr lang="en-US" sz="2400" u="sng" dirty="0">
                          <a:solidFill>
                            <a:schemeClr val="tx1"/>
                          </a:solidFill>
                          <a:effectLst/>
                        </a:rPr>
                        <a:t>1-Vacuole</a:t>
                      </a:r>
                      <a:endParaRPr lang="en-US" sz="2000" dirty="0">
                        <a:solidFill>
                          <a:schemeClr val="tx1"/>
                        </a:solidFill>
                        <a:effectLst/>
                      </a:endParaRPr>
                    </a:p>
                    <a:p>
                      <a:pPr marL="0" marR="0" algn="just">
                        <a:lnSpc>
                          <a:spcPct val="115000"/>
                        </a:lnSpc>
                        <a:spcBef>
                          <a:spcPts val="0"/>
                        </a:spcBef>
                        <a:spcAft>
                          <a:spcPts val="0"/>
                        </a:spcAft>
                      </a:pPr>
                      <a:r>
                        <a:rPr lang="en-US" sz="2400" dirty="0">
                          <a:solidFill>
                            <a:schemeClr val="tx1"/>
                          </a:solidFill>
                          <a:effectLst/>
                        </a:rPr>
                        <a:t>Occupy more than 90% of the Volume of most mature plant cells. A vacuole is a watery cell compartment surrounded by a membrane, the tonoplast. It contains a variety of organic and inorganic  substances, such as sugars, proteins, organic acids, phosphatides, tannins pigments, and calcium oxalate. Some substances in the Vacuole may occur in solid form and may even be crystalline.</a:t>
                      </a:r>
                      <a:endParaRPr lang="en-US" sz="2000" dirty="0">
                        <a:solidFill>
                          <a:schemeClr val="tx1"/>
                        </a:solidFill>
                        <a:effectLst/>
                      </a:endParaRPr>
                    </a:p>
                    <a:p>
                      <a:pPr marL="0" marR="0" algn="just">
                        <a:lnSpc>
                          <a:spcPct val="115000"/>
                        </a:lnSpc>
                        <a:spcBef>
                          <a:spcPts val="0"/>
                        </a:spcBef>
                        <a:spcAft>
                          <a:spcPts val="0"/>
                        </a:spcAft>
                      </a:pPr>
                      <a:r>
                        <a:rPr lang="en-US" sz="2400" dirty="0">
                          <a:solidFill>
                            <a:schemeClr val="tx1"/>
                          </a:solidFill>
                          <a:effectLst/>
                        </a:rPr>
                        <a:t>The Vacuoles function in regulation of the water and solute content of the cell in osmoregulation, storage and in digestion.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590766020"/>
                  </a:ext>
                </a:extLst>
              </a:tr>
            </a:tbl>
          </a:graphicData>
        </a:graphic>
      </p:graphicFrame>
      <p:pic>
        <p:nvPicPr>
          <p:cNvPr id="5" name="Picture 4" descr="Plant Cell Vacuole">
            <a:extLst>
              <a:ext uri="{FF2B5EF4-FFF2-40B4-BE49-F238E27FC236}">
                <a16:creationId xmlns:a16="http://schemas.microsoft.com/office/drawing/2014/main" id="{7871A2FD-24E1-4438-A069-049DC7278CE0}"/>
              </a:ext>
            </a:extLst>
          </p:cNvPr>
          <p:cNvPicPr/>
          <p:nvPr/>
        </p:nvPicPr>
        <p:blipFill>
          <a:blip r:embed="rId2">
            <a:extLst>
              <a:ext uri="{28A0092B-C50C-407E-A947-70E740481C1C}">
                <a14:useLocalDpi xmlns:a14="http://schemas.microsoft.com/office/drawing/2010/main"/>
              </a:ext>
            </a:extLst>
          </a:blip>
          <a:srcRect/>
          <a:stretch>
            <a:fillRect/>
          </a:stretch>
        </p:blipFill>
        <p:spPr>
          <a:xfrm>
            <a:off x="8122895" y="619844"/>
            <a:ext cx="3745548" cy="4838421"/>
          </a:xfrm>
          <a:prstGeom prst="rect">
            <a:avLst/>
          </a:prstGeom>
          <a:noFill/>
          <a:ln/>
        </p:spPr>
      </p:pic>
    </p:spTree>
    <p:extLst>
      <p:ext uri="{BB962C8B-B14F-4D97-AF65-F5344CB8AC3E}">
        <p14:creationId xmlns:p14="http://schemas.microsoft.com/office/powerpoint/2010/main" val="169976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570594-CE3D-4644-8C4A-3BCA6E45684B}"/>
              </a:ext>
            </a:extLst>
          </p:cNvPr>
          <p:cNvGraphicFramePr>
            <a:graphicFrameLocks noGrp="1"/>
          </p:cNvGraphicFramePr>
          <p:nvPr>
            <p:extLst>
              <p:ext uri="{D42A27DB-BD31-4B8C-83A1-F6EECF244321}">
                <p14:modId xmlns:p14="http://schemas.microsoft.com/office/powerpoint/2010/main" val="2486592716"/>
              </p:ext>
            </p:extLst>
          </p:nvPr>
        </p:nvGraphicFramePr>
        <p:xfrm>
          <a:off x="444304" y="689751"/>
          <a:ext cx="10880188" cy="5781387"/>
        </p:xfrm>
        <a:graphic>
          <a:graphicData uri="http://schemas.openxmlformats.org/drawingml/2006/table">
            <a:tbl>
              <a:tblPr>
                <a:tableStyleId>{5C22544A-7EE6-4342-B048-85BDC9FD1C3A}</a:tableStyleId>
              </a:tblPr>
              <a:tblGrid>
                <a:gridCol w="10880188">
                  <a:extLst>
                    <a:ext uri="{9D8B030D-6E8A-4147-A177-3AD203B41FA5}">
                      <a16:colId xmlns:a16="http://schemas.microsoft.com/office/drawing/2014/main" val="3732284537"/>
                    </a:ext>
                  </a:extLst>
                </a:gridCol>
              </a:tblGrid>
              <a:tr h="5781387">
                <a:tc>
                  <a:txBody>
                    <a:bodyPr/>
                    <a:lstStyle/>
                    <a:p>
                      <a:pPr marL="0" marR="0" algn="just">
                        <a:lnSpc>
                          <a:spcPct val="115000"/>
                        </a:lnSpc>
                        <a:spcBef>
                          <a:spcPts val="0"/>
                        </a:spcBef>
                        <a:spcAft>
                          <a:spcPts val="1000"/>
                        </a:spcAft>
                      </a:pPr>
                      <a:r>
                        <a:rPr lang="en-US" sz="2400" b="1" u="sng" dirty="0">
                          <a:effectLst/>
                        </a:rPr>
                        <a:t>2- Ergastic Substances </a:t>
                      </a:r>
                      <a:endParaRPr lang="en-US" sz="2000" b="1" dirty="0">
                        <a:effectLst/>
                      </a:endParaRPr>
                    </a:p>
                    <a:p>
                      <a:pPr marL="0" marR="0" algn="just">
                        <a:lnSpc>
                          <a:spcPct val="115000"/>
                        </a:lnSpc>
                        <a:spcBef>
                          <a:spcPts val="0"/>
                        </a:spcBef>
                        <a:spcAft>
                          <a:spcPts val="1000"/>
                        </a:spcAft>
                      </a:pPr>
                      <a:r>
                        <a:rPr lang="en-US" sz="2400" b="1" dirty="0">
                          <a:effectLst/>
                        </a:rPr>
                        <a:t> </a:t>
                      </a:r>
                      <a:endParaRPr lang="en-US" sz="2000" b="1" dirty="0">
                        <a:effectLst/>
                      </a:endParaRPr>
                    </a:p>
                    <a:p>
                      <a:pPr marL="0" marR="0" algn="just">
                        <a:lnSpc>
                          <a:spcPct val="115000"/>
                        </a:lnSpc>
                        <a:spcBef>
                          <a:spcPts val="0"/>
                        </a:spcBef>
                        <a:spcAft>
                          <a:spcPts val="1000"/>
                        </a:spcAft>
                      </a:pPr>
                      <a:r>
                        <a:rPr lang="en-US" sz="2400" b="1" dirty="0">
                          <a:effectLst/>
                        </a:rPr>
                        <a:t>Various nonliving inclusions called ergastic substances are found in the cytoplasm. Some of these are carried in the cytoplasm where as others are localized in the Vacuoles</a:t>
                      </a:r>
                      <a:endParaRPr lang="en-US" sz="2000" b="1" dirty="0">
                        <a:effectLst/>
                      </a:endParaRPr>
                    </a:p>
                    <a:p>
                      <a:pPr marL="0" marR="0" algn="just">
                        <a:lnSpc>
                          <a:spcPct val="115000"/>
                        </a:lnSpc>
                        <a:spcBef>
                          <a:spcPts val="0"/>
                        </a:spcBef>
                        <a:spcAft>
                          <a:spcPts val="1000"/>
                        </a:spcAft>
                      </a:pPr>
                      <a:r>
                        <a:rPr lang="en-US" sz="2400" b="1" dirty="0">
                          <a:effectLst/>
                        </a:rPr>
                        <a:t>A- Carbohydrates </a:t>
                      </a:r>
                      <a:endParaRPr lang="en-US" sz="2000" b="1" dirty="0">
                        <a:effectLst/>
                      </a:endParaRPr>
                    </a:p>
                    <a:p>
                      <a:pPr marL="0" marR="0" algn="just">
                        <a:lnSpc>
                          <a:spcPct val="115000"/>
                        </a:lnSpc>
                        <a:spcBef>
                          <a:spcPts val="0"/>
                        </a:spcBef>
                        <a:spcAft>
                          <a:spcPts val="1000"/>
                        </a:spcAft>
                      </a:pPr>
                      <a:r>
                        <a:rPr lang="en-US" sz="2400" b="1" dirty="0">
                          <a:effectLst/>
                        </a:rPr>
                        <a:t>B- Proteins</a:t>
                      </a:r>
                      <a:endParaRPr lang="en-US" sz="2000" b="1" dirty="0">
                        <a:effectLst/>
                      </a:endParaRPr>
                    </a:p>
                    <a:p>
                      <a:pPr marL="0" marR="0" algn="just">
                        <a:lnSpc>
                          <a:spcPct val="115000"/>
                        </a:lnSpc>
                        <a:spcBef>
                          <a:spcPts val="0"/>
                        </a:spcBef>
                        <a:spcAft>
                          <a:spcPts val="1000"/>
                        </a:spcAft>
                      </a:pPr>
                      <a:r>
                        <a:rPr lang="en-US" sz="2400" b="1" dirty="0">
                          <a:effectLst/>
                        </a:rPr>
                        <a:t>C- Fats And Related Substances </a:t>
                      </a:r>
                      <a:endParaRPr lang="en-US" sz="2000" b="1" dirty="0">
                        <a:effectLst/>
                      </a:endParaRPr>
                    </a:p>
                    <a:p>
                      <a:pPr marL="0" marR="0" algn="just">
                        <a:lnSpc>
                          <a:spcPct val="115000"/>
                        </a:lnSpc>
                        <a:spcBef>
                          <a:spcPts val="0"/>
                        </a:spcBef>
                        <a:spcAft>
                          <a:spcPts val="1000"/>
                        </a:spcAft>
                      </a:pPr>
                      <a:r>
                        <a:rPr lang="en-US" sz="2400" b="1" dirty="0">
                          <a:effectLst/>
                        </a:rPr>
                        <a:t>D- Tannins</a:t>
                      </a:r>
                      <a:endParaRPr lang="en-US" sz="2000" b="1" dirty="0">
                        <a:effectLst/>
                      </a:endParaRPr>
                    </a:p>
                    <a:p>
                      <a:pPr marL="0" marR="0" algn="just">
                        <a:lnSpc>
                          <a:spcPct val="115000"/>
                        </a:lnSpc>
                        <a:spcBef>
                          <a:spcPts val="0"/>
                        </a:spcBef>
                        <a:spcAft>
                          <a:spcPts val="1000"/>
                        </a:spcAft>
                      </a:pPr>
                      <a:r>
                        <a:rPr lang="en-US" sz="2400" b="1" dirty="0">
                          <a:effectLst/>
                        </a:rPr>
                        <a:t>E- Crystals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808053054"/>
                  </a:ext>
                </a:extLst>
              </a:tr>
            </a:tbl>
          </a:graphicData>
        </a:graphic>
      </p:graphicFrame>
    </p:spTree>
    <p:extLst>
      <p:ext uri="{BB962C8B-B14F-4D97-AF65-F5344CB8AC3E}">
        <p14:creationId xmlns:p14="http://schemas.microsoft.com/office/powerpoint/2010/main" val="402962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A6F69C-6776-4461-AB86-3A402BAAEC26}"/>
              </a:ext>
            </a:extLst>
          </p:cNvPr>
          <p:cNvGraphicFramePr>
            <a:graphicFrameLocks noGrp="1"/>
          </p:cNvGraphicFramePr>
          <p:nvPr>
            <p:extLst>
              <p:ext uri="{D42A27DB-BD31-4B8C-83A1-F6EECF244321}">
                <p14:modId xmlns:p14="http://schemas.microsoft.com/office/powerpoint/2010/main" val="1840175051"/>
              </p:ext>
            </p:extLst>
          </p:nvPr>
        </p:nvGraphicFramePr>
        <p:xfrm>
          <a:off x="322164" y="404147"/>
          <a:ext cx="11607239" cy="5560555"/>
        </p:xfrm>
        <a:graphic>
          <a:graphicData uri="http://schemas.openxmlformats.org/drawingml/2006/table">
            <a:tbl>
              <a:tblPr firstRow="1" firstCol="1" bandRow="1">
                <a:tableStyleId>{5C22544A-7EE6-4342-B048-85BDC9FD1C3A}</a:tableStyleId>
              </a:tblPr>
              <a:tblGrid>
                <a:gridCol w="11607239">
                  <a:extLst>
                    <a:ext uri="{9D8B030D-6E8A-4147-A177-3AD203B41FA5}">
                      <a16:colId xmlns:a16="http://schemas.microsoft.com/office/drawing/2014/main" val="1549875609"/>
                    </a:ext>
                  </a:extLst>
                </a:gridCol>
              </a:tblGrid>
              <a:tr h="5560555">
                <a:tc>
                  <a:txBody>
                    <a:bodyPr/>
                    <a:lstStyle/>
                    <a:p>
                      <a:pPr marL="6350" marR="0" algn="l">
                        <a:lnSpc>
                          <a:spcPct val="150000"/>
                        </a:lnSpc>
                        <a:spcBef>
                          <a:spcPts val="0"/>
                        </a:spcBef>
                        <a:spcAft>
                          <a:spcPts val="0"/>
                        </a:spcAft>
                      </a:pPr>
                      <a:r>
                        <a:rPr lang="en-US" sz="1200" spc="-5" dirty="0">
                          <a:solidFill>
                            <a:schemeClr val="accent2"/>
                          </a:solidFill>
                          <a:effectLst/>
                        </a:rPr>
                        <a:t>A- </a:t>
                      </a:r>
                      <a:r>
                        <a:rPr lang="en-US" sz="2800" spc="-5" dirty="0">
                          <a:solidFill>
                            <a:schemeClr val="accent2"/>
                          </a:solidFill>
                          <a:effectLst/>
                        </a:rPr>
                        <a:t>Carbohydrates: </a:t>
                      </a:r>
                      <a:r>
                        <a:rPr lang="en-US" sz="2800" spc="-5" dirty="0">
                          <a:solidFill>
                            <a:schemeClr val="tx1"/>
                          </a:solidFill>
                          <a:effectLst/>
                        </a:rPr>
                        <a:t>cellulose and starch are principal </a:t>
                      </a:r>
                      <a:r>
                        <a:rPr lang="en-US" sz="2800" spc="-10" dirty="0">
                          <a:solidFill>
                            <a:schemeClr val="tx1"/>
                          </a:solidFill>
                          <a:effectLst/>
                        </a:rPr>
                        <a:t>ergastic substances of the protoplast.</a:t>
                      </a:r>
                      <a:endParaRPr lang="en-US" sz="2400" dirty="0">
                        <a:solidFill>
                          <a:schemeClr val="tx1"/>
                        </a:solidFill>
                        <a:effectLst/>
                      </a:endParaRPr>
                    </a:p>
                    <a:p>
                      <a:pPr marL="342900" marR="0" lvl="0" indent="-342900" algn="l">
                        <a:lnSpc>
                          <a:spcPct val="150000"/>
                        </a:lnSpc>
                        <a:spcBef>
                          <a:spcPts val="0"/>
                        </a:spcBef>
                        <a:spcAft>
                          <a:spcPts val="0"/>
                        </a:spcAft>
                        <a:buFont typeface="Arial" panose="020B0604020202020204" pitchFamily="34" charset="0"/>
                        <a:buAutoNum type="alphaLcParenR"/>
                        <a:tabLst>
                          <a:tab pos="191770" algn="l"/>
                        </a:tabLst>
                      </a:pPr>
                      <a:r>
                        <a:rPr lang="en-US" sz="2800" spc="-30" dirty="0">
                          <a:solidFill>
                            <a:schemeClr val="tx1"/>
                          </a:solidFill>
                          <a:effectLst/>
                        </a:rPr>
                        <a:t>Cellulose is the chief component of   plant cell wall.</a:t>
                      </a:r>
                      <a:endParaRPr lang="en-US" sz="2400" dirty="0">
                        <a:solidFill>
                          <a:schemeClr val="tx1"/>
                        </a:solidFill>
                        <a:effectLst/>
                      </a:endParaRPr>
                    </a:p>
                    <a:p>
                      <a:pPr marL="342900" marR="0" lvl="0" indent="-342900" algn="l">
                        <a:lnSpc>
                          <a:spcPct val="150000"/>
                        </a:lnSpc>
                        <a:spcBef>
                          <a:spcPts val="0"/>
                        </a:spcBef>
                        <a:spcAft>
                          <a:spcPts val="0"/>
                        </a:spcAft>
                        <a:buFont typeface="Arial" panose="020B0604020202020204" pitchFamily="34" charset="0"/>
                        <a:buAutoNum type="alphaLcParenR"/>
                        <a:tabLst>
                          <a:tab pos="191770" algn="l"/>
                        </a:tabLst>
                      </a:pPr>
                      <a:r>
                        <a:rPr lang="en-US" sz="2800" spc="-60" dirty="0">
                          <a:solidFill>
                            <a:schemeClr val="tx1"/>
                          </a:solidFill>
                          <a:effectLst/>
                        </a:rPr>
                        <a:t>Starch is carbohydrate </a:t>
                      </a:r>
                      <a:r>
                        <a:rPr lang="en-US" sz="2800" spc="-5" dirty="0">
                          <a:solidFill>
                            <a:schemeClr val="tx1"/>
                          </a:solidFill>
                          <a:effectLst/>
                        </a:rPr>
                        <a:t>composed of long chain molecules. It appears in the form of grains, which commonly stain bluish – black with a solution of iodine in potassium iodide. Starch grains are first formed in chloroplasts. Later the Starch is broken down and moves as sugar to storage tissues </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649213281"/>
                  </a:ext>
                </a:extLst>
              </a:tr>
            </a:tbl>
          </a:graphicData>
        </a:graphic>
      </p:graphicFrame>
    </p:spTree>
    <p:extLst>
      <p:ext uri="{BB962C8B-B14F-4D97-AF65-F5344CB8AC3E}">
        <p14:creationId xmlns:p14="http://schemas.microsoft.com/office/powerpoint/2010/main" val="231425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2F7FE-8E9E-46AE-BFF7-E20882EBD5F6}"/>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9166420" y="747347"/>
            <a:ext cx="2791117" cy="2136529"/>
          </a:xfrm>
          <a:prstGeom prst="rect">
            <a:avLst/>
          </a:prstGeom>
          <a:noFill/>
        </p:spPr>
      </p:pic>
      <p:pic>
        <p:nvPicPr>
          <p:cNvPr id="5" name="Picture 4">
            <a:extLst>
              <a:ext uri="{FF2B5EF4-FFF2-40B4-BE49-F238E27FC236}">
                <a16:creationId xmlns:a16="http://schemas.microsoft.com/office/drawing/2014/main" id="{4C5E61AA-4429-43F3-B04B-E44FDC17525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93029" y="3123099"/>
            <a:ext cx="2664509" cy="2987553"/>
          </a:xfrm>
          <a:prstGeom prst="rect">
            <a:avLst/>
          </a:prstGeom>
          <a:noFill/>
          <a:ln w="9525">
            <a:noFill/>
            <a:miter lim="800000"/>
            <a:headEnd/>
            <a:tailEnd/>
          </a:ln>
        </p:spPr>
      </p:pic>
      <p:graphicFrame>
        <p:nvGraphicFramePr>
          <p:cNvPr id="6" name="Table 5">
            <a:extLst>
              <a:ext uri="{FF2B5EF4-FFF2-40B4-BE49-F238E27FC236}">
                <a16:creationId xmlns:a16="http://schemas.microsoft.com/office/drawing/2014/main" id="{8953C767-D92D-4284-9226-E9DF68C1F07B}"/>
              </a:ext>
            </a:extLst>
          </p:cNvPr>
          <p:cNvGraphicFramePr>
            <a:graphicFrameLocks noGrp="1"/>
          </p:cNvGraphicFramePr>
          <p:nvPr>
            <p:extLst>
              <p:ext uri="{D42A27DB-BD31-4B8C-83A1-F6EECF244321}">
                <p14:modId xmlns:p14="http://schemas.microsoft.com/office/powerpoint/2010/main" val="169482511"/>
              </p:ext>
            </p:extLst>
          </p:nvPr>
        </p:nvGraphicFramePr>
        <p:xfrm>
          <a:off x="234462" y="647114"/>
          <a:ext cx="8614116" cy="3432588"/>
        </p:xfrm>
        <a:graphic>
          <a:graphicData uri="http://schemas.openxmlformats.org/drawingml/2006/table">
            <a:tbl>
              <a:tblPr>
                <a:tableStyleId>{5C22544A-7EE6-4342-B048-85BDC9FD1C3A}</a:tableStyleId>
              </a:tblPr>
              <a:tblGrid>
                <a:gridCol w="8614116">
                  <a:extLst>
                    <a:ext uri="{9D8B030D-6E8A-4147-A177-3AD203B41FA5}">
                      <a16:colId xmlns:a16="http://schemas.microsoft.com/office/drawing/2014/main" val="3425042470"/>
                    </a:ext>
                  </a:extLst>
                </a:gridCol>
              </a:tblGrid>
              <a:tr h="3432588">
                <a:tc>
                  <a:txBody>
                    <a:bodyPr/>
                    <a:lstStyle/>
                    <a:p>
                      <a:pPr marL="0" marR="0" algn="just">
                        <a:lnSpc>
                          <a:spcPct val="115000"/>
                        </a:lnSpc>
                        <a:spcBef>
                          <a:spcPts val="2210"/>
                        </a:spcBef>
                        <a:spcAft>
                          <a:spcPts val="1000"/>
                        </a:spcAft>
                      </a:pPr>
                      <a:r>
                        <a:rPr lang="en-US" sz="2800" b="1" spc="-15" dirty="0">
                          <a:solidFill>
                            <a:schemeClr val="accent2"/>
                          </a:solidFill>
                          <a:effectLst/>
                        </a:rPr>
                        <a:t>B- </a:t>
                      </a:r>
                      <a:r>
                        <a:rPr lang="en-US" sz="2400" b="1" spc="-15" dirty="0">
                          <a:solidFill>
                            <a:schemeClr val="accent2"/>
                          </a:solidFill>
                          <a:effectLst/>
                        </a:rPr>
                        <a:t>Proteins:</a:t>
                      </a:r>
                      <a:endParaRPr lang="en-US" sz="2000" b="1" dirty="0">
                        <a:solidFill>
                          <a:schemeClr val="accent2"/>
                        </a:solidFill>
                        <a:effectLst/>
                      </a:endParaRPr>
                    </a:p>
                    <a:p>
                      <a:pPr marL="3175" marR="0" indent="137160" algn="just">
                        <a:lnSpc>
                          <a:spcPct val="115000"/>
                        </a:lnSpc>
                        <a:spcBef>
                          <a:spcPts val="0"/>
                        </a:spcBef>
                        <a:spcAft>
                          <a:spcPts val="1000"/>
                        </a:spcAft>
                      </a:pPr>
                      <a:r>
                        <a:rPr lang="en-US" sz="2800" dirty="0">
                          <a:effectLst/>
                        </a:rPr>
                        <a:t>Are storage materials in many seeds embryo </a:t>
                      </a:r>
                      <a:r>
                        <a:rPr lang="en-US" sz="2800" spc="-15" dirty="0">
                          <a:effectLst/>
                        </a:rPr>
                        <a:t>and the endosperm which contain storage protein </a:t>
                      </a:r>
                      <a:r>
                        <a:rPr lang="en-US" sz="2800" spc="5" dirty="0">
                          <a:effectLst/>
                        </a:rPr>
                        <a:t>in the form of aleuronic grains, these grains may </a:t>
                      </a:r>
                      <a:r>
                        <a:rPr lang="en-US" sz="2800" spc="-55" dirty="0">
                          <a:effectLst/>
                        </a:rPr>
                        <a:t>be</a:t>
                      </a:r>
                      <a:endParaRPr lang="en-US" sz="2000" dirty="0">
                        <a:effectLst/>
                      </a:endParaRPr>
                    </a:p>
                    <a:p>
                      <a:pPr marL="342900" marR="0" lvl="0" indent="-342900" algn="just">
                        <a:lnSpc>
                          <a:spcPct val="115000"/>
                        </a:lnSpc>
                        <a:spcBef>
                          <a:spcPts val="0"/>
                        </a:spcBef>
                        <a:spcAft>
                          <a:spcPts val="1000"/>
                        </a:spcAft>
                        <a:buFont typeface="Arial" panose="020B0604020202020204" pitchFamily="34" charset="0"/>
                        <a:buAutoNum type="alphaLcParenR"/>
                        <a:tabLst>
                          <a:tab pos="207010" algn="l"/>
                        </a:tabLst>
                      </a:pPr>
                      <a:r>
                        <a:rPr lang="en-US" sz="2800" spc="-20" dirty="0">
                          <a:effectLst/>
                        </a:rPr>
                        <a:t>simple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754553034"/>
                  </a:ext>
                </a:extLst>
              </a:tr>
            </a:tbl>
          </a:graphicData>
        </a:graphic>
      </p:graphicFrame>
      <p:sp>
        <p:nvSpPr>
          <p:cNvPr id="7" name="Rectangle 2">
            <a:extLst>
              <a:ext uri="{FF2B5EF4-FFF2-40B4-BE49-F238E27FC236}">
                <a16:creationId xmlns:a16="http://schemas.microsoft.com/office/drawing/2014/main" id="{19162E61-7698-495F-8012-A178CC4E2227}"/>
              </a:ext>
            </a:extLst>
          </p:cNvPr>
          <p:cNvSpPr>
            <a:spLocks noChangeArrowheads="1"/>
          </p:cNvSpPr>
          <p:nvPr/>
        </p:nvSpPr>
        <p:spPr bwMode="auto">
          <a:xfrm>
            <a:off x="234462" y="3602648"/>
            <a:ext cx="89611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b)contain globoids and crystalloids of protein( this type occur within parenchyma cells in the potato tuber)</a:t>
            </a:r>
            <a:r>
              <a:rPr kumimoji="0" lang="en-US" altLang="en-US" sz="2000" b="0" i="0" u="none" strike="noStrike" cap="none" normalizeH="0" baseline="0" dirty="0">
                <a:ln>
                  <a:noFill/>
                </a:ln>
                <a:solidFill>
                  <a:schemeClr val="tx1"/>
                </a:solidFill>
                <a:effectLst/>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613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9E0B6E-5D90-447C-9D6F-0DAB2DBB9F7A}"/>
              </a:ext>
            </a:extLst>
          </p:cNvPr>
          <p:cNvSpPr txBox="1"/>
          <p:nvPr/>
        </p:nvSpPr>
        <p:spPr>
          <a:xfrm>
            <a:off x="717452" y="1331966"/>
            <a:ext cx="10269416" cy="2763642"/>
          </a:xfrm>
          <a:prstGeom prst="rect">
            <a:avLst/>
          </a:prstGeom>
          <a:noFill/>
        </p:spPr>
        <p:txBody>
          <a:bodyPr wrap="square">
            <a:spAutoFit/>
          </a:bodyPr>
          <a:lstStyle/>
          <a:p>
            <a:pPr>
              <a:lnSpc>
                <a:spcPct val="150000"/>
              </a:lnSpc>
            </a:pPr>
            <a:r>
              <a:rPr lang="en-US" sz="4000" b="1" spc="25" dirty="0">
                <a:solidFill>
                  <a:srgbClr val="000000"/>
                </a:solidFill>
                <a:effectLst/>
                <a:latin typeface="Times New Roman" panose="02020603050405020304" pitchFamily="18" charset="0"/>
                <a:ea typeface="Calibri" panose="020F0502020204030204" pitchFamily="34" charset="0"/>
              </a:rPr>
              <a:t>C- Fats And Related Substances</a:t>
            </a:r>
            <a:r>
              <a:rPr lang="en-US" sz="4000" spc="25" dirty="0">
                <a:solidFill>
                  <a:srgbClr val="000000"/>
                </a:solidFill>
                <a:effectLst/>
                <a:latin typeface="Times New Roman" panose="02020603050405020304" pitchFamily="18" charset="0"/>
                <a:ea typeface="Calibri" panose="020F0502020204030204" pitchFamily="34" charset="0"/>
              </a:rPr>
              <a:t>: Are widely </a:t>
            </a:r>
            <a:r>
              <a:rPr lang="en-US" sz="4000" spc="-15" dirty="0">
                <a:solidFill>
                  <a:srgbClr val="000000"/>
                </a:solidFill>
                <a:effectLst/>
                <a:latin typeface="Times New Roman" panose="02020603050405020304" pitchFamily="18" charset="0"/>
                <a:ea typeface="Calibri" panose="020F0502020204030204" pitchFamily="34" charset="0"/>
              </a:rPr>
              <a:t>distributed in the plant body, and probably occur in </a:t>
            </a:r>
            <a:r>
              <a:rPr lang="en-US" sz="4000" spc="-5" dirty="0">
                <a:solidFill>
                  <a:srgbClr val="000000"/>
                </a:solidFill>
                <a:effectLst/>
                <a:latin typeface="Times New Roman" panose="02020603050405020304" pitchFamily="18" charset="0"/>
                <a:ea typeface="Calibri" panose="020F0502020204030204" pitchFamily="34" charset="0"/>
              </a:rPr>
              <a:t>small amounts in plant cells.</a:t>
            </a:r>
            <a:endParaRPr lang="en-US" sz="4000" dirty="0"/>
          </a:p>
        </p:txBody>
      </p:sp>
    </p:spTree>
    <p:extLst>
      <p:ext uri="{BB962C8B-B14F-4D97-AF65-F5344CB8AC3E}">
        <p14:creationId xmlns:p14="http://schemas.microsoft.com/office/powerpoint/2010/main" val="373478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B7FA7-72CB-4943-A146-AB9FCBE44421}"/>
              </a:ext>
            </a:extLst>
          </p:cNvPr>
          <p:cNvSpPr txBox="1"/>
          <p:nvPr/>
        </p:nvSpPr>
        <p:spPr>
          <a:xfrm>
            <a:off x="376309" y="809764"/>
            <a:ext cx="6713808" cy="5184048"/>
          </a:xfrm>
          <a:prstGeom prst="rect">
            <a:avLst/>
          </a:prstGeom>
          <a:noFill/>
        </p:spPr>
        <p:txBody>
          <a:bodyPr wrap="square">
            <a:spAutoFit/>
          </a:bodyPr>
          <a:lstStyle/>
          <a:p>
            <a:pPr algn="just">
              <a:lnSpc>
                <a:spcPct val="150000"/>
              </a:lnSpc>
            </a:pPr>
            <a:r>
              <a:rPr lang="en-US" sz="3200" b="1" spc="-15" dirty="0">
                <a:solidFill>
                  <a:srgbClr val="000000"/>
                </a:solidFill>
                <a:effectLst/>
                <a:latin typeface="Times New Roman" panose="02020603050405020304" pitchFamily="18" charset="0"/>
                <a:ea typeface="Calibri" panose="020F0502020204030204" pitchFamily="34" charset="0"/>
              </a:rPr>
              <a:t>D-Tannins</a:t>
            </a:r>
            <a:r>
              <a:rPr lang="en-US" sz="3200" spc="-15" dirty="0">
                <a:solidFill>
                  <a:srgbClr val="000000"/>
                </a:solidFill>
                <a:effectLst/>
                <a:latin typeface="Times New Roman" panose="02020603050405020304" pitchFamily="18" charset="0"/>
                <a:ea typeface="Calibri" panose="020F0502020204030204" pitchFamily="34" charset="0"/>
              </a:rPr>
              <a:t>: Are phenol derivatives usually related to </a:t>
            </a:r>
            <a:r>
              <a:rPr lang="en-US" sz="3200" spc="-10" dirty="0">
                <a:solidFill>
                  <a:srgbClr val="000000"/>
                </a:solidFill>
                <a:effectLst/>
                <a:latin typeface="Times New Roman" panose="02020603050405020304" pitchFamily="18" charset="0"/>
                <a:ea typeface="Calibri" panose="020F0502020204030204" pitchFamily="34" charset="0"/>
              </a:rPr>
              <a:t>glucosides. They are in a high molecular weight.</a:t>
            </a:r>
            <a:r>
              <a:rPr lang="en-US" sz="3200" dirty="0">
                <a:effectLst/>
                <a:latin typeface="Times New Roman" panose="02020603050405020304" pitchFamily="18" charset="0"/>
                <a:ea typeface="Calibri" panose="020F0502020204030204" pitchFamily="34" charset="0"/>
              </a:rPr>
              <a:t> </a:t>
            </a:r>
            <a:r>
              <a:rPr lang="en-US" sz="3200" spc="-20" dirty="0">
                <a:solidFill>
                  <a:srgbClr val="000000"/>
                </a:solidFill>
                <a:effectLst/>
                <a:latin typeface="Times New Roman" panose="02020603050405020304" pitchFamily="18" charset="0"/>
                <a:ea typeface="Calibri" panose="020F0502020204030204" pitchFamily="34" charset="0"/>
              </a:rPr>
              <a:t>It is abundant in the leaves of many plants. Tannins </a:t>
            </a:r>
            <a:r>
              <a:rPr lang="en-US" sz="3200" spc="-10" dirty="0">
                <a:solidFill>
                  <a:srgbClr val="000000"/>
                </a:solidFill>
                <a:effectLst/>
                <a:latin typeface="Times New Roman" panose="02020603050405020304" pitchFamily="18" charset="0"/>
                <a:ea typeface="Calibri" panose="020F0502020204030204" pitchFamily="34" charset="0"/>
              </a:rPr>
              <a:t>are substances protecting the protoplast against desiccation, decay or injury by animals.</a:t>
            </a:r>
            <a:endParaRPr lang="en-US" sz="3200" dirty="0"/>
          </a:p>
        </p:txBody>
      </p:sp>
      <p:pic>
        <p:nvPicPr>
          <p:cNvPr id="4" name="Picture 3">
            <a:extLst>
              <a:ext uri="{FF2B5EF4-FFF2-40B4-BE49-F238E27FC236}">
                <a16:creationId xmlns:a16="http://schemas.microsoft.com/office/drawing/2014/main" id="{418CF3B8-6BBA-4C9F-835E-91C3BD406EA6}"/>
              </a:ext>
            </a:extLst>
          </p:cNvPr>
          <p:cNvPicPr>
            <a:picLocks noChangeAspect="1"/>
          </p:cNvPicPr>
          <p:nvPr/>
        </p:nvPicPr>
        <p:blipFill>
          <a:blip r:embed="rId2"/>
          <a:srcRect/>
          <a:stretch>
            <a:fillRect/>
          </a:stretch>
        </p:blipFill>
        <p:spPr bwMode="auto">
          <a:xfrm>
            <a:off x="7610622" y="809764"/>
            <a:ext cx="3938954" cy="3200401"/>
          </a:xfrm>
          <a:prstGeom prst="rect">
            <a:avLst/>
          </a:prstGeom>
          <a:noFill/>
          <a:ln w="9525">
            <a:noFill/>
            <a:miter lim="800000"/>
            <a:headEnd/>
            <a:tailEnd/>
          </a:ln>
        </p:spPr>
      </p:pic>
    </p:spTree>
    <p:extLst>
      <p:ext uri="{BB962C8B-B14F-4D97-AF65-F5344CB8AC3E}">
        <p14:creationId xmlns:p14="http://schemas.microsoft.com/office/powerpoint/2010/main" val="180517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3CBD61-F936-4D26-A30B-7B13C998D04B}"/>
              </a:ext>
            </a:extLst>
          </p:cNvPr>
          <p:cNvGraphicFramePr>
            <a:graphicFrameLocks noGrp="1"/>
          </p:cNvGraphicFramePr>
          <p:nvPr>
            <p:extLst>
              <p:ext uri="{D42A27DB-BD31-4B8C-83A1-F6EECF244321}">
                <p14:modId xmlns:p14="http://schemas.microsoft.com/office/powerpoint/2010/main" val="2832221464"/>
              </p:ext>
            </p:extLst>
          </p:nvPr>
        </p:nvGraphicFramePr>
        <p:xfrm>
          <a:off x="233289" y="735164"/>
          <a:ext cx="8418342" cy="5048695"/>
        </p:xfrm>
        <a:graphic>
          <a:graphicData uri="http://schemas.openxmlformats.org/drawingml/2006/table">
            <a:tbl>
              <a:tblPr>
                <a:tableStyleId>{5C22544A-7EE6-4342-B048-85BDC9FD1C3A}</a:tableStyleId>
              </a:tblPr>
              <a:tblGrid>
                <a:gridCol w="8418342">
                  <a:extLst>
                    <a:ext uri="{9D8B030D-6E8A-4147-A177-3AD203B41FA5}">
                      <a16:colId xmlns:a16="http://schemas.microsoft.com/office/drawing/2014/main" val="4133571745"/>
                    </a:ext>
                  </a:extLst>
                </a:gridCol>
              </a:tblGrid>
              <a:tr h="0">
                <a:tc>
                  <a:txBody>
                    <a:bodyPr/>
                    <a:lstStyle/>
                    <a:p>
                      <a:pPr marL="0" marR="0" algn="just">
                        <a:lnSpc>
                          <a:spcPct val="150000"/>
                        </a:lnSpc>
                        <a:spcBef>
                          <a:spcPts val="2210"/>
                        </a:spcBef>
                        <a:spcAft>
                          <a:spcPts val="1000"/>
                        </a:spcAft>
                      </a:pPr>
                      <a:r>
                        <a:rPr lang="en-US" sz="3200" b="1" spc="-10" dirty="0">
                          <a:effectLst/>
                        </a:rPr>
                        <a:t>E-Crystals:-</a:t>
                      </a:r>
                      <a:r>
                        <a:rPr lang="en-US" sz="2400" spc="-10" dirty="0">
                          <a:effectLst/>
                        </a:rPr>
                        <a:t>The inorganic </a:t>
                      </a:r>
                      <a:r>
                        <a:rPr lang="en-US" sz="2400" dirty="0">
                          <a:effectLst/>
                        </a:rPr>
                        <a:t> </a:t>
                      </a:r>
                      <a:r>
                        <a:rPr lang="en-US" sz="2400" spc="-10" dirty="0">
                          <a:effectLst/>
                        </a:rPr>
                        <a:t>to precipitate  in plants, consist </a:t>
                      </a:r>
                      <a:r>
                        <a:rPr lang="en-US" sz="2400" spc="-15" dirty="0">
                          <a:effectLst/>
                        </a:rPr>
                        <a:t>mostly of calcium salts as:</a:t>
                      </a:r>
                    </a:p>
                    <a:p>
                      <a:pPr marL="0" marR="0" algn="just">
                        <a:lnSpc>
                          <a:spcPct val="150000"/>
                        </a:lnSpc>
                        <a:spcBef>
                          <a:spcPts val="2210"/>
                        </a:spcBef>
                        <a:spcAft>
                          <a:spcPts val="1000"/>
                        </a:spcAft>
                      </a:pPr>
                      <a:r>
                        <a:rPr lang="en-US" sz="2400" spc="-10" dirty="0">
                          <a:effectLst/>
                        </a:rPr>
                        <a:t>1-Calcium oxalate: crystals may be united into </a:t>
                      </a:r>
                      <a:r>
                        <a:rPr lang="en-US" sz="2400" spc="15" dirty="0">
                          <a:effectLst/>
                        </a:rPr>
                        <a:t>compound structures as </a:t>
                      </a:r>
                      <a:r>
                        <a:rPr lang="en-US" sz="2400" spc="15" dirty="0">
                          <a:solidFill>
                            <a:srgbClr val="FF0000"/>
                          </a:solidFill>
                          <a:effectLst/>
                        </a:rPr>
                        <a:t>druses, </a:t>
                      </a:r>
                      <a:r>
                        <a:rPr lang="en-US" sz="2400" spc="15" dirty="0" err="1">
                          <a:solidFill>
                            <a:srgbClr val="FF0000"/>
                          </a:solidFill>
                          <a:effectLst/>
                        </a:rPr>
                        <a:t>raphids</a:t>
                      </a:r>
                      <a:r>
                        <a:rPr lang="en-US" sz="2400" spc="15" dirty="0">
                          <a:solidFill>
                            <a:srgbClr val="FF0000"/>
                          </a:solidFill>
                          <a:effectLst/>
                        </a:rPr>
                        <a:t> and</a:t>
                      </a:r>
                      <a:br>
                        <a:rPr lang="en-US" sz="2400" spc="15" dirty="0">
                          <a:solidFill>
                            <a:srgbClr val="FF0000"/>
                          </a:solidFill>
                          <a:effectLst/>
                        </a:rPr>
                      </a:br>
                      <a:r>
                        <a:rPr lang="en-US" sz="2400" spc="-10" dirty="0">
                          <a:solidFill>
                            <a:srgbClr val="FF0000"/>
                          </a:solidFill>
                          <a:effectLst/>
                        </a:rPr>
                        <a:t>prismatic. </a:t>
                      </a:r>
                      <a:r>
                        <a:rPr lang="en-US" sz="2400" spc="-10" dirty="0">
                          <a:effectLst/>
                        </a:rPr>
                        <a:t>(Calcium oxalate crystals may be commonly </a:t>
                      </a:r>
                      <a:r>
                        <a:rPr lang="en-US" sz="2400" spc="-15" dirty="0">
                          <a:effectLst/>
                        </a:rPr>
                        <a:t>observed in vacuole).</a:t>
                      </a:r>
                      <a:endParaRPr lang="en-US" sz="1800" dirty="0">
                        <a:effectLst/>
                      </a:endParaRPr>
                    </a:p>
                    <a:p>
                      <a:pPr marL="0" marR="0" algn="just">
                        <a:lnSpc>
                          <a:spcPct val="150000"/>
                        </a:lnSpc>
                        <a:spcBef>
                          <a:spcPts val="0"/>
                        </a:spcBef>
                        <a:spcAft>
                          <a:spcPts val="1000"/>
                        </a:spcAft>
                        <a:tabLst>
                          <a:tab pos="207010" algn="l"/>
                        </a:tabLst>
                      </a:pPr>
                      <a:r>
                        <a:rPr lang="en-US" sz="2400" spc="-20" dirty="0">
                          <a:effectLst/>
                        </a:rPr>
                        <a:t>2-calcium carbonate occur in well-formed crystals </a:t>
                      </a:r>
                      <a:r>
                        <a:rPr lang="en-US" sz="2400" spc="-20" dirty="0" err="1">
                          <a:effectLst/>
                        </a:rPr>
                        <a:t>e.g</a:t>
                      </a:r>
                      <a:br>
                        <a:rPr lang="en-US" sz="2400" spc="-20" dirty="0">
                          <a:effectLst/>
                        </a:rPr>
                      </a:br>
                      <a:r>
                        <a:rPr lang="en-US" sz="2400" spc="5" dirty="0" err="1">
                          <a:solidFill>
                            <a:srgbClr val="FF0000"/>
                          </a:solidFill>
                          <a:effectLst/>
                        </a:rPr>
                        <a:t>cystoliths</a:t>
                      </a:r>
                      <a:r>
                        <a:rPr lang="en-US" sz="2400" spc="5" dirty="0">
                          <a:effectLst/>
                        </a:rPr>
                        <a:t> which are out growth of the cell wall.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77667557"/>
                  </a:ext>
                </a:extLst>
              </a:tr>
            </a:tbl>
          </a:graphicData>
        </a:graphic>
      </p:graphicFrame>
      <p:pic>
        <p:nvPicPr>
          <p:cNvPr id="3" name="Picture 2">
            <a:extLst>
              <a:ext uri="{FF2B5EF4-FFF2-40B4-BE49-F238E27FC236}">
                <a16:creationId xmlns:a16="http://schemas.microsoft.com/office/drawing/2014/main" id="{19323AC6-1F4B-457F-9DC1-1F98A0C1D309}"/>
              </a:ext>
            </a:extLst>
          </p:cNvPr>
          <p:cNvPicPr/>
          <p:nvPr/>
        </p:nvPicPr>
        <p:blipFill>
          <a:blip r:embed="rId2" cstate="email">
            <a:extLst>
              <a:ext uri="{28A0092B-C50C-407E-A947-70E740481C1C}">
                <a14:useLocalDpi xmlns:a14="http://schemas.microsoft.com/office/drawing/2010/main"/>
              </a:ext>
            </a:extLst>
          </a:blip>
          <a:stretch>
            <a:fillRect/>
          </a:stretch>
        </p:blipFill>
        <p:spPr>
          <a:xfrm>
            <a:off x="9073663" y="878426"/>
            <a:ext cx="2885048" cy="4017131"/>
          </a:xfrm>
          <a:prstGeom prst="rect">
            <a:avLst/>
          </a:prstGeom>
        </p:spPr>
      </p:pic>
    </p:spTree>
    <p:extLst>
      <p:ext uri="{BB962C8B-B14F-4D97-AF65-F5344CB8AC3E}">
        <p14:creationId xmlns:p14="http://schemas.microsoft.com/office/powerpoint/2010/main" val="335821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EBE79-22C1-414B-854F-AF5FAC571823}"/>
              </a:ext>
            </a:extLst>
          </p:cNvPr>
          <p:cNvSpPr txBox="1"/>
          <p:nvPr/>
        </p:nvSpPr>
        <p:spPr>
          <a:xfrm>
            <a:off x="455442" y="745477"/>
            <a:ext cx="10887222" cy="5533631"/>
          </a:xfrm>
          <a:prstGeom prst="rect">
            <a:avLst/>
          </a:prstGeom>
          <a:noFill/>
        </p:spPr>
        <p:txBody>
          <a:bodyPr wrap="square">
            <a:spAutoFit/>
          </a:bodyPr>
          <a:lstStyle/>
          <a:p>
            <a:pPr algn="just">
              <a:lnSpc>
                <a:spcPct val="150000"/>
              </a:lnSpc>
            </a:pPr>
            <a:r>
              <a:rPr lang="en-US" sz="4000" spc="-20" dirty="0">
                <a:solidFill>
                  <a:srgbClr val="000000"/>
                </a:solidFill>
                <a:effectLst/>
                <a:latin typeface="Times New Roman" panose="02020603050405020304" pitchFamily="18" charset="0"/>
                <a:ea typeface="Calibri" panose="020F0502020204030204" pitchFamily="34" charset="0"/>
              </a:rPr>
              <a:t>The function of these crystals is relatively uncertain. They seem to be more abundant in plants, which grow in arid and xeric environments. They are all composed of Calcium oxalate, which causes epithelial cells to swell. Consequently, they should deter herbivores.</a:t>
            </a:r>
            <a:r>
              <a:rPr lang="en-US" sz="4000" spc="-35" dirty="0">
                <a:solidFill>
                  <a:srgbClr val="000000"/>
                </a:solidFill>
                <a:effectLst/>
                <a:latin typeface="Times New Roman" panose="02020603050405020304" pitchFamily="18" charset="0"/>
                <a:ea typeface="Calibri" panose="020F0502020204030204" pitchFamily="34" charset="0"/>
              </a:rPr>
              <a:t> </a:t>
            </a:r>
            <a:endParaRPr lang="en-US" sz="4000" dirty="0"/>
          </a:p>
        </p:txBody>
      </p:sp>
    </p:spTree>
    <p:extLst>
      <p:ext uri="{BB962C8B-B14F-4D97-AF65-F5344CB8AC3E}">
        <p14:creationId xmlns:p14="http://schemas.microsoft.com/office/powerpoint/2010/main" val="146174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1BE76-E13D-47DA-8F41-19921679AD28}"/>
              </a:ext>
            </a:extLst>
          </p:cNvPr>
          <p:cNvSpPr txBox="1"/>
          <p:nvPr/>
        </p:nvSpPr>
        <p:spPr>
          <a:xfrm>
            <a:off x="182880" y="296485"/>
            <a:ext cx="11830929" cy="6478184"/>
          </a:xfrm>
          <a:prstGeom prst="rect">
            <a:avLst/>
          </a:prstGeom>
          <a:noFill/>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Plant Cell </a:t>
            </a:r>
          </a:p>
          <a:p>
            <a:pPr algn="just">
              <a:lnSpc>
                <a:spcPct val="150000"/>
              </a:lnSpc>
            </a:pPr>
            <a:r>
              <a:rPr lang="en-US" sz="2800" dirty="0">
                <a:latin typeface="Times New Roman" panose="02020603050405020304" pitchFamily="18" charset="0"/>
                <a:cs typeface="Times New Roman" panose="02020603050405020304" pitchFamily="18" charset="0"/>
              </a:rPr>
              <a:t>The basic units of which organisms are constructed are the cells. The term </a:t>
            </a:r>
            <a:r>
              <a:rPr lang="en-US" sz="2800" dirty="0" err="1">
                <a:latin typeface="Times New Roman" panose="02020603050405020304" pitchFamily="18" charset="0"/>
                <a:cs typeface="Times New Roman" panose="02020603050405020304" pitchFamily="18" charset="0"/>
              </a:rPr>
              <a:t>cellula</a:t>
            </a:r>
            <a:r>
              <a:rPr lang="en-US" sz="2800" dirty="0">
                <a:latin typeface="Times New Roman" panose="02020603050405020304" pitchFamily="18" charset="0"/>
                <a:cs typeface="Times New Roman" panose="02020603050405020304" pitchFamily="18" charset="0"/>
              </a:rPr>
              <a:t> was first used by Robert Hooke in 1665. Hooke gave this term to the small cavities surrounded by walls that later he </a:t>
            </a:r>
            <a:r>
              <a:rPr lang="en-US" sz="2800" dirty="0" err="1">
                <a:latin typeface="Times New Roman" panose="02020603050405020304" pitchFamily="18" charset="0"/>
                <a:cs typeface="Times New Roman" panose="02020603050405020304" pitchFamily="18" charset="0"/>
              </a:rPr>
              <a:t>observerved</a:t>
            </a:r>
            <a:r>
              <a:rPr lang="en-US" sz="2800" dirty="0">
                <a:latin typeface="Times New Roman" panose="02020603050405020304" pitchFamily="18" charset="0"/>
                <a:cs typeface="Times New Roman" panose="02020603050405020304" pitchFamily="18" charset="0"/>
              </a:rPr>
              <a:t> cells in other plant tissues and noticed that they contained juice. Still later the protoplasm – the substance within the cell-was discovered. In 1880 Han stein coined the term protoplast to indicate the unit of protoplasm found in a single cell. He also suggested that the term protoplast should be used instead of the term cell but his suggested is not generally accepted and cell is the accepted term. In plant the term cell includes the protoplast together with the wall</a:t>
            </a:r>
          </a:p>
        </p:txBody>
      </p:sp>
    </p:spTree>
    <p:extLst>
      <p:ext uri="{BB962C8B-B14F-4D97-AF65-F5344CB8AC3E}">
        <p14:creationId xmlns:p14="http://schemas.microsoft.com/office/powerpoint/2010/main" val="102157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82C8714-8C40-42FE-9635-1E17F5A7C673}"/>
              </a:ext>
            </a:extLst>
          </p:cNvPr>
          <p:cNvGrpSpPr/>
          <p:nvPr/>
        </p:nvGrpSpPr>
        <p:grpSpPr>
          <a:xfrm>
            <a:off x="1903828" y="3021623"/>
            <a:ext cx="8806375" cy="2840502"/>
            <a:chOff x="1066800" y="228600"/>
            <a:chExt cx="6038850" cy="1495425"/>
          </a:xfrm>
        </p:grpSpPr>
        <p:sp>
          <p:nvSpPr>
            <p:cNvPr id="3" name="Rounded Rectangle 33">
              <a:extLst>
                <a:ext uri="{FF2B5EF4-FFF2-40B4-BE49-F238E27FC236}">
                  <a16:creationId xmlns:a16="http://schemas.microsoft.com/office/drawing/2014/main" id="{170A316A-6336-4945-B4C4-4B530BCCE93F}"/>
                </a:ext>
              </a:extLst>
            </p:cNvPr>
            <p:cNvSpPr/>
            <p:nvPr/>
          </p:nvSpPr>
          <p:spPr>
            <a:xfrm>
              <a:off x="2895600" y="228600"/>
              <a:ext cx="2343150" cy="4906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algn="ctr">
                <a:spcBef>
                  <a:spcPts val="0"/>
                </a:spcBef>
                <a:spcAft>
                  <a:spcPts val="0"/>
                </a:spcAft>
              </a:pPr>
              <a:r>
                <a:rPr lang="en-US" sz="2800" b="1" kern="1200">
                  <a:solidFill>
                    <a:srgbClr val="000000"/>
                  </a:solidFill>
                  <a:effectLst/>
                  <a:ea typeface="Times New Roman" panose="02020603050405020304" pitchFamily="18" charset="0"/>
                  <a:cs typeface="Arial" panose="020B0604020202020204" pitchFamily="34" charset="0"/>
                </a:rPr>
                <a:t>Plant cell </a:t>
              </a:r>
              <a:endParaRPr lang="en-US" sz="2000" b="1">
                <a:effectLst/>
                <a:latin typeface="Times New Roman" panose="02020603050405020304" pitchFamily="18" charset="0"/>
                <a:ea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8C45C872-8CE4-4CC6-AC9F-8B5A93033FE2}"/>
                </a:ext>
              </a:extLst>
            </p:cNvPr>
            <p:cNvCxnSpPr/>
            <p:nvPr/>
          </p:nvCxnSpPr>
          <p:spPr>
            <a:xfrm rot="10800000" flipV="1">
              <a:off x="2362200" y="685800"/>
              <a:ext cx="6858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165FCC45-117D-4A5F-9B91-0F5164BAEDDE}"/>
                </a:ext>
              </a:extLst>
            </p:cNvPr>
            <p:cNvCxnSpPr/>
            <p:nvPr/>
          </p:nvCxnSpPr>
          <p:spPr>
            <a:xfrm>
              <a:off x="5238750" y="685799"/>
              <a:ext cx="6096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ounded Rectangle 38">
              <a:extLst>
                <a:ext uri="{FF2B5EF4-FFF2-40B4-BE49-F238E27FC236}">
                  <a16:creationId xmlns:a16="http://schemas.microsoft.com/office/drawing/2014/main" id="{360F9287-1E54-46C0-AAB8-71581FA2DB13}"/>
                </a:ext>
              </a:extLst>
            </p:cNvPr>
            <p:cNvSpPr/>
            <p:nvPr/>
          </p:nvSpPr>
          <p:spPr>
            <a:xfrm>
              <a:off x="4457700" y="1219200"/>
              <a:ext cx="2647950" cy="5048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algn="ctr">
                <a:spcBef>
                  <a:spcPts val="0"/>
                </a:spcBef>
                <a:spcAft>
                  <a:spcPts val="0"/>
                </a:spcAft>
              </a:pPr>
              <a:r>
                <a:rPr lang="en-US" sz="2800" b="1" kern="1200">
                  <a:solidFill>
                    <a:srgbClr val="000000"/>
                  </a:solidFill>
                  <a:effectLst/>
                  <a:ea typeface="Times New Roman" panose="02020603050405020304" pitchFamily="18" charset="0"/>
                  <a:cs typeface="Arial" panose="020B0604020202020204" pitchFamily="34" charset="0"/>
                </a:rPr>
                <a:t>Protoplast </a:t>
              </a:r>
              <a:endParaRPr lang="en-US" sz="2000" b="1">
                <a:effectLst/>
                <a:latin typeface="Times New Roman" panose="02020603050405020304" pitchFamily="18" charset="0"/>
                <a:ea typeface="Times New Roman" panose="02020603050405020304" pitchFamily="18" charset="0"/>
              </a:endParaRPr>
            </a:p>
          </p:txBody>
        </p:sp>
        <p:sp>
          <p:nvSpPr>
            <p:cNvPr id="7" name="Rounded Rectangle 40">
              <a:extLst>
                <a:ext uri="{FF2B5EF4-FFF2-40B4-BE49-F238E27FC236}">
                  <a16:creationId xmlns:a16="http://schemas.microsoft.com/office/drawing/2014/main" id="{017D3088-1C7F-4BD9-A866-367DE77A544E}"/>
                </a:ext>
              </a:extLst>
            </p:cNvPr>
            <p:cNvSpPr/>
            <p:nvPr/>
          </p:nvSpPr>
          <p:spPr>
            <a:xfrm>
              <a:off x="1066800" y="1219200"/>
              <a:ext cx="2514600" cy="5048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algn="ctr">
                <a:spcBef>
                  <a:spcPts val="0"/>
                </a:spcBef>
                <a:spcAft>
                  <a:spcPts val="0"/>
                </a:spcAft>
              </a:pPr>
              <a:r>
                <a:rPr lang="en-US" sz="2800" b="1" kern="1200">
                  <a:solidFill>
                    <a:srgbClr val="000000"/>
                  </a:solidFill>
                  <a:effectLst/>
                  <a:ea typeface="Times New Roman" panose="02020603050405020304" pitchFamily="18" charset="0"/>
                  <a:cs typeface="Arial" panose="020B0604020202020204" pitchFamily="34" charset="0"/>
                </a:rPr>
                <a:t>Cell wall</a:t>
              </a:r>
              <a:endParaRPr lang="en-US" sz="2000" b="1">
                <a:effectLst/>
                <a:latin typeface="Times New Roman" panose="02020603050405020304" pitchFamily="18" charset="0"/>
                <a:ea typeface="Times New Roman" panose="02020603050405020304" pitchFamily="18" charset="0"/>
              </a:endParaRPr>
            </a:p>
          </p:txBody>
        </p:sp>
      </p:grpSp>
      <p:sp>
        <p:nvSpPr>
          <p:cNvPr id="9" name="TextBox 8">
            <a:extLst>
              <a:ext uri="{FF2B5EF4-FFF2-40B4-BE49-F238E27FC236}">
                <a16:creationId xmlns:a16="http://schemas.microsoft.com/office/drawing/2014/main" id="{F3FB7276-0BEC-4910-BF1F-A54E5EA8C64E}"/>
              </a:ext>
            </a:extLst>
          </p:cNvPr>
          <p:cNvSpPr txBox="1"/>
          <p:nvPr/>
        </p:nvSpPr>
        <p:spPr>
          <a:xfrm>
            <a:off x="328246" y="161989"/>
            <a:ext cx="11535507" cy="253851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The plant cell typically consists of a more or less rigid </a:t>
            </a:r>
            <a:r>
              <a:rPr lang="en-US" sz="2800" b="1" dirty="0">
                <a:effectLst/>
                <a:latin typeface="Times New Roman" panose="02020603050405020304" pitchFamily="18" charset="0"/>
                <a:ea typeface="Calibri" panose="020F0502020204030204" pitchFamily="34" charset="0"/>
                <a:cs typeface="Arial" panose="020B0604020202020204" pitchFamily="34" charset="0"/>
              </a:rPr>
              <a:t>cell wall and a protoplast. The term protoplast is derived from the word protoplasm, which is used to refer to the contents of cells. A protoplast is the unit of protoplasm inside the cell wall.</a:t>
            </a:r>
            <a:r>
              <a:rPr lang="en-US" sz="2800" dirty="0">
                <a:effectLst/>
                <a:latin typeface="Times New Roman" panose="02020603050405020304" pitchFamily="18" charset="0"/>
                <a:ea typeface="Calibri" panose="020F0502020204030204" pitchFamily="34" charset="0"/>
                <a:cs typeface="Arial" panose="020B0604020202020204" pitchFamily="34" charset="0"/>
              </a:rPr>
              <a:t> A protoplast consists of </a:t>
            </a:r>
            <a:r>
              <a:rPr lang="en-US" sz="2800" b="1" dirty="0">
                <a:effectLst/>
                <a:latin typeface="Times New Roman" panose="02020603050405020304" pitchFamily="18" charset="0"/>
                <a:ea typeface="Calibri" panose="020F0502020204030204" pitchFamily="34" charset="0"/>
                <a:cs typeface="Arial" panose="020B0604020202020204" pitchFamily="34" charset="0"/>
              </a:rPr>
              <a:t>cytoplasm and a nucleus.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4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8D3F21EE-2FF1-47C6-975F-4839ADBFC579}"/>
              </a:ext>
            </a:extLst>
          </p:cNvPr>
          <p:cNvSpPr txBox="1">
            <a:spLocks noChangeArrowheads="1"/>
          </p:cNvSpPr>
          <p:nvPr/>
        </p:nvSpPr>
        <p:spPr bwMode="auto">
          <a:xfrm>
            <a:off x="227181" y="961109"/>
            <a:ext cx="11716289" cy="49357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Arial" panose="020B0604020202020204" pitchFamily="34" charset="0"/>
              </a:rPr>
              <a:t>These areas which are of variable shape are called pits, it can develop over the primary pit fields and then one or more pits may develop on those parts of the primary wall devoid of pit fields. On the other hand the primary pit fields can become completely covered by the secondary cell wall, the pits are apparently areas through which substances pass from cell to cell.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1A23E65D-1F95-4741-AAB2-F2FD9BE43CC4}"/>
              </a:ext>
            </a:extLst>
          </p:cNvPr>
          <p:cNvSpPr txBox="1"/>
          <p:nvPr/>
        </p:nvSpPr>
        <p:spPr>
          <a:xfrm>
            <a:off x="1431388" y="253223"/>
            <a:ext cx="6098344" cy="707886"/>
          </a:xfrm>
          <a:prstGeom prst="rect">
            <a:avLst/>
          </a:prstGeom>
          <a:noFill/>
        </p:spPr>
        <p:txBody>
          <a:bodyPr wrap="square">
            <a:spAutoFit/>
          </a:bodyPr>
          <a:lstStyle/>
          <a:p>
            <a:r>
              <a:rPr lang="en-US" sz="4000" b="1" dirty="0">
                <a:solidFill>
                  <a:srgbClr val="FF0000"/>
                </a:solidFill>
                <a:effectLst/>
                <a:latin typeface="Times New Roman" panose="02020603050405020304" pitchFamily="18" charset="0"/>
                <a:ea typeface="Calibri" panose="020F0502020204030204" pitchFamily="34" charset="0"/>
              </a:rPr>
              <a:t>Pits</a:t>
            </a:r>
            <a:endParaRPr lang="en-US" sz="4000" dirty="0">
              <a:solidFill>
                <a:srgbClr val="FF0000"/>
              </a:solidFill>
            </a:endParaRPr>
          </a:p>
        </p:txBody>
      </p:sp>
    </p:spTree>
    <p:extLst>
      <p:ext uri="{BB962C8B-B14F-4D97-AF65-F5344CB8AC3E}">
        <p14:creationId xmlns:p14="http://schemas.microsoft.com/office/powerpoint/2010/main" val="175088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3A9AC58E-7D20-4E32-B1A2-B7A6F1554146}"/>
              </a:ext>
            </a:extLst>
          </p:cNvPr>
          <p:cNvSpPr txBox="1">
            <a:spLocks noChangeArrowheads="1"/>
          </p:cNvSpPr>
          <p:nvPr/>
        </p:nvSpPr>
        <p:spPr bwMode="auto">
          <a:xfrm>
            <a:off x="288215" y="286056"/>
            <a:ext cx="6239193" cy="62858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just">
              <a:lnSpc>
                <a:spcPct val="115000"/>
              </a:lnSpc>
              <a:spcBef>
                <a:spcPts val="0"/>
              </a:spcBef>
              <a:spcAft>
                <a:spcPts val="0"/>
              </a:spcAft>
            </a:pPr>
            <a:r>
              <a:rPr lang="en-US" sz="3200" dirty="0">
                <a:effectLst/>
                <a:latin typeface="Times New Roman" panose="02020603050405020304" pitchFamily="18" charset="0"/>
                <a:ea typeface="Calibri" panose="020F0502020204030204" pitchFamily="34" charset="0"/>
                <a:cs typeface="Arial" panose="020B0604020202020204" pitchFamily="34" charset="0"/>
              </a:rPr>
              <a:t>Pits are depressions in cell walls where the secondary wall does not form. There may be from one or two to several thousand in a cell. They often occur in pairs, with one on each side of the middle lamella. Some called bordered pits (right), bulge out from the wall and resemble doughnuts in surface view, while others, called simple pits (left), do not bulge.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6003C7D-0DAC-4A39-A5FC-8ED23C3FBE24}"/>
              </a:ext>
            </a:extLst>
          </p:cNvPr>
          <p:cNvPicPr/>
          <p:nvPr/>
        </p:nvPicPr>
        <p:blipFill>
          <a:blip r:embed="rId2" cstate="print"/>
          <a:srcRect/>
          <a:stretch>
            <a:fillRect/>
          </a:stretch>
        </p:blipFill>
        <p:spPr bwMode="auto">
          <a:xfrm>
            <a:off x="6822830" y="582832"/>
            <a:ext cx="5233181" cy="569135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2805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F8F834E8-5E28-49A7-B265-68B4EBCAF041}"/>
              </a:ext>
            </a:extLst>
          </p:cNvPr>
          <p:cNvSpPr txBox="1">
            <a:spLocks noChangeArrowheads="1"/>
          </p:cNvSpPr>
          <p:nvPr/>
        </p:nvSpPr>
        <p:spPr bwMode="auto">
          <a:xfrm>
            <a:off x="95984" y="229992"/>
            <a:ext cx="6881592" cy="64943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Generally, each pit has a complementary pit exactly opposite it in the wall of the neighboring cell. Such pits form a morphological and functional unit called the pit-pair.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The cavity formed by the break in the secondary wall is called the pit cavity. The membrane, built of the primary cell walls and middle lamella that separates the two pit cavities of the pit pair is called the pit membrane. The opening of the pit on the inner side of the cell wall is called the pit aperture.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3" name="Picture 2" descr="pit pairs">
            <a:extLst>
              <a:ext uri="{FF2B5EF4-FFF2-40B4-BE49-F238E27FC236}">
                <a16:creationId xmlns:a16="http://schemas.microsoft.com/office/drawing/2014/main" id="{24BE348F-9EDB-434C-88D2-1874243CE1C7}"/>
              </a:ext>
            </a:extLst>
          </p:cNvPr>
          <p:cNvPicPr/>
          <p:nvPr/>
        </p:nvPicPr>
        <p:blipFill>
          <a:blip r:embed="rId2" cstate="email">
            <a:extLst>
              <a:ext uri="{28A0092B-C50C-407E-A947-70E740481C1C}">
                <a14:useLocalDpi xmlns:a14="http://schemas.microsoft.com/office/drawing/2010/main"/>
              </a:ext>
            </a:extLst>
          </a:blip>
          <a:srcRect/>
          <a:stretch>
            <a:fillRect/>
          </a:stretch>
        </p:blipFill>
        <p:spPr>
          <a:xfrm>
            <a:off x="7200460" y="229992"/>
            <a:ext cx="4895557" cy="5861319"/>
          </a:xfrm>
          <a:prstGeom prst="rect">
            <a:avLst/>
          </a:prstGeom>
          <a:noFill/>
          <a:ln/>
        </p:spPr>
      </p:pic>
    </p:spTree>
    <p:extLst>
      <p:ext uri="{BB962C8B-B14F-4D97-AF65-F5344CB8AC3E}">
        <p14:creationId xmlns:p14="http://schemas.microsoft.com/office/powerpoint/2010/main" val="295975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D2F4E-9C66-442D-AD3C-89BFC25820E5}"/>
              </a:ext>
            </a:extLst>
          </p:cNvPr>
          <p:cNvSpPr txBox="1"/>
          <p:nvPr/>
        </p:nvSpPr>
        <p:spPr>
          <a:xfrm>
            <a:off x="107851" y="159654"/>
            <a:ext cx="6616505" cy="6486519"/>
          </a:xfrm>
          <a:prstGeom prst="rect">
            <a:avLst/>
          </a:prstGeom>
          <a:noFill/>
        </p:spPr>
        <p:txBody>
          <a:bodyPr wrap="square">
            <a:spAutoFit/>
          </a:bodyPr>
          <a:lstStyle/>
          <a:p>
            <a:pPr marL="0" marR="0" indent="457200" algn="just">
              <a:lnSpc>
                <a:spcPct val="150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Two principal types of pits are recognized simple pits and bordered pits. The main characteristic of bordered pits is that the secondary wall develops over the pit cavity to form an overarching roof with a narrow pore its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centre</a:t>
            </a:r>
            <a:r>
              <a:rPr lang="en-US" sz="2800" dirty="0">
                <a:effectLst/>
                <a:latin typeface="Times New Roman" panose="02020603050405020304" pitchFamily="18" charset="0"/>
                <a:ea typeface="Calibri" panose="020F0502020204030204" pitchFamily="34" charset="0"/>
                <a:cs typeface="Arial" panose="020B0604020202020204" pitchFamily="34" charset="0"/>
              </a:rPr>
              <a:t>. In a simple pit no such development of the secondary wall is present. If the two pits of a pair are simple a simple pit-pair is formed, if the two pits are bordered a bordered pit-pair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pit pairs">
            <a:extLst>
              <a:ext uri="{FF2B5EF4-FFF2-40B4-BE49-F238E27FC236}">
                <a16:creationId xmlns:a16="http://schemas.microsoft.com/office/drawing/2014/main" id="{B67A4F6F-31C2-47CB-8B8C-A5D8EF6093D1}"/>
              </a:ext>
            </a:extLst>
          </p:cNvPr>
          <p:cNvPicPr/>
          <p:nvPr/>
        </p:nvPicPr>
        <p:blipFill>
          <a:blip r:embed="rId2" cstate="email">
            <a:extLst>
              <a:ext uri="{28A0092B-C50C-407E-A947-70E740481C1C}">
                <a14:useLocalDpi xmlns:a14="http://schemas.microsoft.com/office/drawing/2010/main"/>
              </a:ext>
            </a:extLst>
          </a:blip>
          <a:srcRect/>
          <a:stretch>
            <a:fillRect/>
          </a:stretch>
        </p:blipFill>
        <p:spPr>
          <a:xfrm>
            <a:off x="7162140" y="708294"/>
            <a:ext cx="4584383" cy="5284543"/>
          </a:xfrm>
          <a:prstGeom prst="rect">
            <a:avLst/>
          </a:prstGeom>
          <a:noFill/>
          <a:ln/>
        </p:spPr>
      </p:pic>
    </p:spTree>
    <p:extLst>
      <p:ext uri="{BB962C8B-B14F-4D97-AF65-F5344CB8AC3E}">
        <p14:creationId xmlns:p14="http://schemas.microsoft.com/office/powerpoint/2010/main" val="127037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3C038F-043B-43B7-908C-E9CC8F76DDFC}"/>
              </a:ext>
            </a:extLst>
          </p:cNvPr>
          <p:cNvSpPr txBox="1"/>
          <p:nvPr/>
        </p:nvSpPr>
        <p:spPr>
          <a:xfrm>
            <a:off x="279009" y="202930"/>
            <a:ext cx="11633981" cy="6471580"/>
          </a:xfrm>
          <a:prstGeom prst="rect">
            <a:avLst/>
          </a:prstGeom>
          <a:noFill/>
        </p:spPr>
        <p:txBody>
          <a:bodyPr wrap="square">
            <a:spAutoFit/>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Arial" panose="020B0604020202020204" pitchFamily="34" charset="0"/>
              </a:rPr>
              <a:t>if one of the pits is simple and the other bordered a half-bordered pit-pair. If the pit has no complementary pit in the adjacent cell or if it is opposite an intercellular space it is termed a blind pit. Sometimes two or more pits are found opposite one large pit-such an arrangement is called unilateral compound pitting. </a:t>
            </a:r>
          </a:p>
          <a:p>
            <a:pPr marL="0" marR="0" algn="just">
              <a:lnSpc>
                <a:spcPct val="115000"/>
              </a:lnSpc>
              <a:spcBef>
                <a:spcPts val="0"/>
              </a:spcBef>
              <a:spcAft>
                <a:spcPts val="10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Arial" panose="020B0604020202020204" pitchFamily="34" charset="0"/>
              </a:rPr>
              <a:t>Simple pits are usually found in parenchyma cell with thickened walls, in libriform fibers and in sclereids. Bordered pits are found in the tracheary elements and in fiber-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tracheids</a:t>
            </a:r>
            <a:r>
              <a:rPr lang="en-US" sz="3200" dirty="0">
                <a:effectLst/>
                <a:latin typeface="Times New Roman" panose="02020603050405020304" pitchFamily="18" charset="0"/>
                <a:ea typeface="Calibri" panose="020F0502020204030204" pitchFamily="34" charset="0"/>
                <a:cs typeface="Arial" panose="020B0604020202020204" pitchFamily="34" charset="0"/>
              </a:rPr>
              <a:t>. In the bordered pit that part of the secondary wall is called the pit chamber and the opening in the secondary wall that faces the cell lumen is called the pit aperture.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196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68DB97B-D786-4DD1-A226-9C8E64A21C3B}"/>
              </a:ext>
            </a:extLst>
          </p:cNvPr>
          <p:cNvSpPr txBox="1">
            <a:spLocks noChangeArrowheads="1"/>
          </p:cNvSpPr>
          <p:nvPr/>
        </p:nvSpPr>
        <p:spPr bwMode="auto">
          <a:xfrm>
            <a:off x="295423" y="283698"/>
            <a:ext cx="11563642" cy="6299982"/>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marL="0" marR="0" algn="just">
              <a:lnSpc>
                <a:spcPct val="150000"/>
              </a:lnSpc>
              <a:spcBef>
                <a:spcPts val="0"/>
              </a:spcBef>
              <a:spcAft>
                <a:spcPts val="0"/>
              </a:spcAft>
            </a:pPr>
            <a:r>
              <a:rPr lang="en-US" sz="3600">
                <a:effectLst/>
                <a:latin typeface="Times New Roman" panose="02020603050405020304" pitchFamily="18" charset="0"/>
                <a:ea typeface="Calibri" panose="020F0502020204030204" pitchFamily="34" charset="0"/>
                <a:cs typeface="Arial" panose="020B0604020202020204" pitchFamily="34" charset="0"/>
              </a:rPr>
              <a:t>In the pit canal two openings are distinguished that facing the cell lumen is termed the inner aperture and that nearest the pit chamber the outer aperture. In some plants there are bordered pit-pairs in which the pit membrane is thickened in its central portion; this thickening which is of a primary nature is disc-shaped and is termed the Torus, the diameter of the torus is wider that of the pit aperture</a:t>
            </a:r>
            <a:r>
              <a:rPr lang="en-US" sz="4000" b="1">
                <a:effectLst/>
                <a:latin typeface="Times New Roman" panose="02020603050405020304" pitchFamily="18" charset="0"/>
                <a:ea typeface="Calibri" panose="020F0502020204030204" pitchFamily="34" charset="0"/>
                <a:cs typeface="Arial" panose="020B0604020202020204" pitchFamily="34" charset="0"/>
              </a:rPr>
              <a:t>.</a:t>
            </a:r>
            <a:endParaRPr lang="en-US" sz="32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2347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1284</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vian</dc:creator>
  <cp:lastModifiedBy>Vian Ali</cp:lastModifiedBy>
  <cp:revision>15</cp:revision>
  <dcterms:created xsi:type="dcterms:W3CDTF">2022-02-20T17:15:46Z</dcterms:created>
  <dcterms:modified xsi:type="dcterms:W3CDTF">2023-05-20T17:28:19Z</dcterms:modified>
</cp:coreProperties>
</file>