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0"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F08E4D-4282-486B-B67C-A8D2E095DBF0}" type="datetimeFigureOut">
              <a:rPr lang="en-US" smtClean="0"/>
              <a:t>5/20/2023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0B66C6-9AB2-4141-8C4C-36AD63FE6430}" type="slidenum">
              <a:rPr lang="en-US" smtClean="0"/>
              <a:t>‹#›</a:t>
            </a:fld>
            <a:endParaRPr lang="en-US"/>
          </a:p>
        </p:txBody>
      </p:sp>
    </p:spTree>
    <p:extLst>
      <p:ext uri="{BB962C8B-B14F-4D97-AF65-F5344CB8AC3E}">
        <p14:creationId xmlns:p14="http://schemas.microsoft.com/office/powerpoint/2010/main" val="438381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0B66C6-9AB2-4141-8C4C-36AD63FE6430}" type="slidenum">
              <a:rPr lang="en-US" smtClean="0"/>
              <a:t>7</a:t>
            </a:fld>
            <a:endParaRPr lang="en-US"/>
          </a:p>
        </p:txBody>
      </p:sp>
    </p:spTree>
    <p:extLst>
      <p:ext uri="{BB962C8B-B14F-4D97-AF65-F5344CB8AC3E}">
        <p14:creationId xmlns:p14="http://schemas.microsoft.com/office/powerpoint/2010/main" val="192137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4C626-66E2-4AC4-A862-76EE45F7CD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6D0700-FF46-4766-964B-8689A43358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6FB160-5DF4-478F-999D-ED1D59A2A8F1}"/>
              </a:ext>
            </a:extLst>
          </p:cNvPr>
          <p:cNvSpPr>
            <a:spLocks noGrp="1"/>
          </p:cNvSpPr>
          <p:nvPr>
            <p:ph type="dt" sz="half" idx="10"/>
          </p:nvPr>
        </p:nvSpPr>
        <p:spPr/>
        <p:txBody>
          <a:bodyPr/>
          <a:lstStyle/>
          <a:p>
            <a:fld id="{C06CDA97-DCFB-4F30-A1C9-CA7CB7F2FD89}" type="datetimeFigureOut">
              <a:rPr lang="en-US" smtClean="0"/>
              <a:t>5/20/2023</a:t>
            </a:fld>
            <a:endParaRPr lang="en-US"/>
          </a:p>
        </p:txBody>
      </p:sp>
      <p:sp>
        <p:nvSpPr>
          <p:cNvPr id="5" name="Footer Placeholder 4">
            <a:extLst>
              <a:ext uri="{FF2B5EF4-FFF2-40B4-BE49-F238E27FC236}">
                <a16:creationId xmlns:a16="http://schemas.microsoft.com/office/drawing/2014/main" id="{9925A2A7-9E99-484E-80F1-9CCECFB7A1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0FAE95-6D27-4B6D-80A9-5AF88235DC43}"/>
              </a:ext>
            </a:extLst>
          </p:cNvPr>
          <p:cNvSpPr>
            <a:spLocks noGrp="1"/>
          </p:cNvSpPr>
          <p:nvPr>
            <p:ph type="sldNum" sz="quarter" idx="12"/>
          </p:nvPr>
        </p:nvSpPr>
        <p:spPr/>
        <p:txBody>
          <a:bodyPr/>
          <a:lstStyle/>
          <a:p>
            <a:fld id="{1C4DDEB1-939C-482E-B597-7E1E06992FCF}" type="slidenum">
              <a:rPr lang="en-US" smtClean="0"/>
              <a:t>‹#›</a:t>
            </a:fld>
            <a:endParaRPr lang="en-US"/>
          </a:p>
        </p:txBody>
      </p:sp>
    </p:spTree>
    <p:extLst>
      <p:ext uri="{BB962C8B-B14F-4D97-AF65-F5344CB8AC3E}">
        <p14:creationId xmlns:p14="http://schemas.microsoft.com/office/powerpoint/2010/main" val="2484908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EDA46-100C-4EBE-B1A1-61F81B377D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C62C8B-1A86-4B55-BF3C-AAFDB5429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5DA93-4DB8-4FB5-BF18-5C15B9921CF1}"/>
              </a:ext>
            </a:extLst>
          </p:cNvPr>
          <p:cNvSpPr>
            <a:spLocks noGrp="1"/>
          </p:cNvSpPr>
          <p:nvPr>
            <p:ph type="dt" sz="half" idx="10"/>
          </p:nvPr>
        </p:nvSpPr>
        <p:spPr/>
        <p:txBody>
          <a:bodyPr/>
          <a:lstStyle/>
          <a:p>
            <a:fld id="{C06CDA97-DCFB-4F30-A1C9-CA7CB7F2FD89}" type="datetimeFigureOut">
              <a:rPr lang="en-US" smtClean="0"/>
              <a:t>5/20/2023</a:t>
            </a:fld>
            <a:endParaRPr lang="en-US"/>
          </a:p>
        </p:txBody>
      </p:sp>
      <p:sp>
        <p:nvSpPr>
          <p:cNvPr id="5" name="Footer Placeholder 4">
            <a:extLst>
              <a:ext uri="{FF2B5EF4-FFF2-40B4-BE49-F238E27FC236}">
                <a16:creationId xmlns:a16="http://schemas.microsoft.com/office/drawing/2014/main" id="{BBAC87CB-92E9-4297-A0C8-2F3A1500FD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FD3305-07F3-48B2-B0B1-A0A8B00B0096}"/>
              </a:ext>
            </a:extLst>
          </p:cNvPr>
          <p:cNvSpPr>
            <a:spLocks noGrp="1"/>
          </p:cNvSpPr>
          <p:nvPr>
            <p:ph type="sldNum" sz="quarter" idx="12"/>
          </p:nvPr>
        </p:nvSpPr>
        <p:spPr/>
        <p:txBody>
          <a:bodyPr/>
          <a:lstStyle/>
          <a:p>
            <a:fld id="{1C4DDEB1-939C-482E-B597-7E1E06992FCF}" type="slidenum">
              <a:rPr lang="en-US" smtClean="0"/>
              <a:t>‹#›</a:t>
            </a:fld>
            <a:endParaRPr lang="en-US"/>
          </a:p>
        </p:txBody>
      </p:sp>
    </p:spTree>
    <p:extLst>
      <p:ext uri="{BB962C8B-B14F-4D97-AF65-F5344CB8AC3E}">
        <p14:creationId xmlns:p14="http://schemas.microsoft.com/office/powerpoint/2010/main" val="3463442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03B6BD-7DC2-4161-875B-3B4459EC91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E03D2D-83ED-4339-BD60-2283CBA8EB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28D106-BFDC-4FE6-BD26-310A091C6C55}"/>
              </a:ext>
            </a:extLst>
          </p:cNvPr>
          <p:cNvSpPr>
            <a:spLocks noGrp="1"/>
          </p:cNvSpPr>
          <p:nvPr>
            <p:ph type="dt" sz="half" idx="10"/>
          </p:nvPr>
        </p:nvSpPr>
        <p:spPr/>
        <p:txBody>
          <a:bodyPr/>
          <a:lstStyle/>
          <a:p>
            <a:fld id="{C06CDA97-DCFB-4F30-A1C9-CA7CB7F2FD89}" type="datetimeFigureOut">
              <a:rPr lang="en-US" smtClean="0"/>
              <a:t>5/20/2023</a:t>
            </a:fld>
            <a:endParaRPr lang="en-US"/>
          </a:p>
        </p:txBody>
      </p:sp>
      <p:sp>
        <p:nvSpPr>
          <p:cNvPr id="5" name="Footer Placeholder 4">
            <a:extLst>
              <a:ext uri="{FF2B5EF4-FFF2-40B4-BE49-F238E27FC236}">
                <a16:creationId xmlns:a16="http://schemas.microsoft.com/office/drawing/2014/main" id="{A3778E7C-5571-43DA-80DB-E45FBC92DB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551E28-5139-4AF0-AF79-9503747C56EB}"/>
              </a:ext>
            </a:extLst>
          </p:cNvPr>
          <p:cNvSpPr>
            <a:spLocks noGrp="1"/>
          </p:cNvSpPr>
          <p:nvPr>
            <p:ph type="sldNum" sz="quarter" idx="12"/>
          </p:nvPr>
        </p:nvSpPr>
        <p:spPr/>
        <p:txBody>
          <a:bodyPr/>
          <a:lstStyle/>
          <a:p>
            <a:fld id="{1C4DDEB1-939C-482E-B597-7E1E06992FCF}" type="slidenum">
              <a:rPr lang="en-US" smtClean="0"/>
              <a:t>‹#›</a:t>
            </a:fld>
            <a:endParaRPr lang="en-US"/>
          </a:p>
        </p:txBody>
      </p:sp>
    </p:spTree>
    <p:extLst>
      <p:ext uri="{BB962C8B-B14F-4D97-AF65-F5344CB8AC3E}">
        <p14:creationId xmlns:p14="http://schemas.microsoft.com/office/powerpoint/2010/main" val="3135652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10818-E66B-4596-9472-CA29D10193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409ACE-5918-40A7-BF34-F931D8C774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F8DE3-1DFD-4831-8F0A-21E78CD39CA2}"/>
              </a:ext>
            </a:extLst>
          </p:cNvPr>
          <p:cNvSpPr>
            <a:spLocks noGrp="1"/>
          </p:cNvSpPr>
          <p:nvPr>
            <p:ph type="dt" sz="half" idx="10"/>
          </p:nvPr>
        </p:nvSpPr>
        <p:spPr/>
        <p:txBody>
          <a:bodyPr/>
          <a:lstStyle/>
          <a:p>
            <a:fld id="{C06CDA97-DCFB-4F30-A1C9-CA7CB7F2FD89}" type="datetimeFigureOut">
              <a:rPr lang="en-US" smtClean="0"/>
              <a:t>5/20/2023</a:t>
            </a:fld>
            <a:endParaRPr lang="en-US"/>
          </a:p>
        </p:txBody>
      </p:sp>
      <p:sp>
        <p:nvSpPr>
          <p:cNvPr id="5" name="Footer Placeholder 4">
            <a:extLst>
              <a:ext uri="{FF2B5EF4-FFF2-40B4-BE49-F238E27FC236}">
                <a16:creationId xmlns:a16="http://schemas.microsoft.com/office/drawing/2014/main" id="{4C601FD6-FDBE-4E4D-80F2-DE4D48DF7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52FBD2-191E-4BD8-8C49-C287D909E2F5}"/>
              </a:ext>
            </a:extLst>
          </p:cNvPr>
          <p:cNvSpPr>
            <a:spLocks noGrp="1"/>
          </p:cNvSpPr>
          <p:nvPr>
            <p:ph type="sldNum" sz="quarter" idx="12"/>
          </p:nvPr>
        </p:nvSpPr>
        <p:spPr/>
        <p:txBody>
          <a:bodyPr/>
          <a:lstStyle/>
          <a:p>
            <a:fld id="{1C4DDEB1-939C-482E-B597-7E1E06992FCF}" type="slidenum">
              <a:rPr lang="en-US" smtClean="0"/>
              <a:t>‹#›</a:t>
            </a:fld>
            <a:endParaRPr lang="en-US"/>
          </a:p>
        </p:txBody>
      </p:sp>
    </p:spTree>
    <p:extLst>
      <p:ext uri="{BB962C8B-B14F-4D97-AF65-F5344CB8AC3E}">
        <p14:creationId xmlns:p14="http://schemas.microsoft.com/office/powerpoint/2010/main" val="4269649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EE3CF-DCCD-4FFD-B08C-D80D63397F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63C199-40D2-44FD-A915-641DF08692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780893-7B0B-445E-BB21-B362A256E5F2}"/>
              </a:ext>
            </a:extLst>
          </p:cNvPr>
          <p:cNvSpPr>
            <a:spLocks noGrp="1"/>
          </p:cNvSpPr>
          <p:nvPr>
            <p:ph type="dt" sz="half" idx="10"/>
          </p:nvPr>
        </p:nvSpPr>
        <p:spPr/>
        <p:txBody>
          <a:bodyPr/>
          <a:lstStyle/>
          <a:p>
            <a:fld id="{C06CDA97-DCFB-4F30-A1C9-CA7CB7F2FD89}" type="datetimeFigureOut">
              <a:rPr lang="en-US" smtClean="0"/>
              <a:t>5/20/2023</a:t>
            </a:fld>
            <a:endParaRPr lang="en-US"/>
          </a:p>
        </p:txBody>
      </p:sp>
      <p:sp>
        <p:nvSpPr>
          <p:cNvPr id="5" name="Footer Placeholder 4">
            <a:extLst>
              <a:ext uri="{FF2B5EF4-FFF2-40B4-BE49-F238E27FC236}">
                <a16:creationId xmlns:a16="http://schemas.microsoft.com/office/drawing/2014/main" id="{51FD08B4-3CC6-4272-86D1-091919342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9AC859-D4C2-4CB7-A483-94FD76C94877}"/>
              </a:ext>
            </a:extLst>
          </p:cNvPr>
          <p:cNvSpPr>
            <a:spLocks noGrp="1"/>
          </p:cNvSpPr>
          <p:nvPr>
            <p:ph type="sldNum" sz="quarter" idx="12"/>
          </p:nvPr>
        </p:nvSpPr>
        <p:spPr/>
        <p:txBody>
          <a:bodyPr/>
          <a:lstStyle/>
          <a:p>
            <a:fld id="{1C4DDEB1-939C-482E-B597-7E1E06992FCF}" type="slidenum">
              <a:rPr lang="en-US" smtClean="0"/>
              <a:t>‹#›</a:t>
            </a:fld>
            <a:endParaRPr lang="en-US"/>
          </a:p>
        </p:txBody>
      </p:sp>
    </p:spTree>
    <p:extLst>
      <p:ext uri="{BB962C8B-B14F-4D97-AF65-F5344CB8AC3E}">
        <p14:creationId xmlns:p14="http://schemas.microsoft.com/office/powerpoint/2010/main" val="2306653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08642-DF8B-46C7-B0E3-7D296FA0E5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3BE382-4AB8-4571-98F2-F51C6829BD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14962F-0EBB-4236-8DBD-423C19B741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212EAE-E6A1-4EAA-83D6-7BAD22CB180A}"/>
              </a:ext>
            </a:extLst>
          </p:cNvPr>
          <p:cNvSpPr>
            <a:spLocks noGrp="1"/>
          </p:cNvSpPr>
          <p:nvPr>
            <p:ph type="dt" sz="half" idx="10"/>
          </p:nvPr>
        </p:nvSpPr>
        <p:spPr/>
        <p:txBody>
          <a:bodyPr/>
          <a:lstStyle/>
          <a:p>
            <a:fld id="{C06CDA97-DCFB-4F30-A1C9-CA7CB7F2FD89}" type="datetimeFigureOut">
              <a:rPr lang="en-US" smtClean="0"/>
              <a:t>5/20/2023</a:t>
            </a:fld>
            <a:endParaRPr lang="en-US"/>
          </a:p>
        </p:txBody>
      </p:sp>
      <p:sp>
        <p:nvSpPr>
          <p:cNvPr id="6" name="Footer Placeholder 5">
            <a:extLst>
              <a:ext uri="{FF2B5EF4-FFF2-40B4-BE49-F238E27FC236}">
                <a16:creationId xmlns:a16="http://schemas.microsoft.com/office/drawing/2014/main" id="{EBF89B99-5C8A-4935-9DB8-9E7596D6A7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DEC408-96F6-415F-9C6F-E4FF6C10F3F8}"/>
              </a:ext>
            </a:extLst>
          </p:cNvPr>
          <p:cNvSpPr>
            <a:spLocks noGrp="1"/>
          </p:cNvSpPr>
          <p:nvPr>
            <p:ph type="sldNum" sz="quarter" idx="12"/>
          </p:nvPr>
        </p:nvSpPr>
        <p:spPr/>
        <p:txBody>
          <a:bodyPr/>
          <a:lstStyle/>
          <a:p>
            <a:fld id="{1C4DDEB1-939C-482E-B597-7E1E06992FCF}" type="slidenum">
              <a:rPr lang="en-US" smtClean="0"/>
              <a:t>‹#›</a:t>
            </a:fld>
            <a:endParaRPr lang="en-US"/>
          </a:p>
        </p:txBody>
      </p:sp>
    </p:spTree>
    <p:extLst>
      <p:ext uri="{BB962C8B-B14F-4D97-AF65-F5344CB8AC3E}">
        <p14:creationId xmlns:p14="http://schemas.microsoft.com/office/powerpoint/2010/main" val="29300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D7840-B454-4065-BE0D-811BE79CB4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DE04AB-AE98-4142-8ABA-5A3EA47184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BCEF02-A009-407A-BD78-C9F0780B58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2223A0-F284-484D-940F-5C1A17CB39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1F6383-E70F-42F7-8D2B-77619B8D4E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1DE266-A205-418A-81B5-C23979F6B79C}"/>
              </a:ext>
            </a:extLst>
          </p:cNvPr>
          <p:cNvSpPr>
            <a:spLocks noGrp="1"/>
          </p:cNvSpPr>
          <p:nvPr>
            <p:ph type="dt" sz="half" idx="10"/>
          </p:nvPr>
        </p:nvSpPr>
        <p:spPr/>
        <p:txBody>
          <a:bodyPr/>
          <a:lstStyle/>
          <a:p>
            <a:fld id="{C06CDA97-DCFB-4F30-A1C9-CA7CB7F2FD89}" type="datetimeFigureOut">
              <a:rPr lang="en-US" smtClean="0"/>
              <a:t>5/20/2023</a:t>
            </a:fld>
            <a:endParaRPr lang="en-US"/>
          </a:p>
        </p:txBody>
      </p:sp>
      <p:sp>
        <p:nvSpPr>
          <p:cNvPr id="8" name="Footer Placeholder 7">
            <a:extLst>
              <a:ext uri="{FF2B5EF4-FFF2-40B4-BE49-F238E27FC236}">
                <a16:creationId xmlns:a16="http://schemas.microsoft.com/office/drawing/2014/main" id="{C6C11C03-EE90-4874-A3AD-DBC671735B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3BD031-7F85-41D7-AB8B-4589ECCE0F8B}"/>
              </a:ext>
            </a:extLst>
          </p:cNvPr>
          <p:cNvSpPr>
            <a:spLocks noGrp="1"/>
          </p:cNvSpPr>
          <p:nvPr>
            <p:ph type="sldNum" sz="quarter" idx="12"/>
          </p:nvPr>
        </p:nvSpPr>
        <p:spPr/>
        <p:txBody>
          <a:bodyPr/>
          <a:lstStyle/>
          <a:p>
            <a:fld id="{1C4DDEB1-939C-482E-B597-7E1E06992FCF}" type="slidenum">
              <a:rPr lang="en-US" smtClean="0"/>
              <a:t>‹#›</a:t>
            </a:fld>
            <a:endParaRPr lang="en-US"/>
          </a:p>
        </p:txBody>
      </p:sp>
    </p:spTree>
    <p:extLst>
      <p:ext uri="{BB962C8B-B14F-4D97-AF65-F5344CB8AC3E}">
        <p14:creationId xmlns:p14="http://schemas.microsoft.com/office/powerpoint/2010/main" val="3896696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54085-EFE3-4ED5-87D4-90B04053FB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98B56F-5BAA-482C-A0AF-D6C8939020FD}"/>
              </a:ext>
            </a:extLst>
          </p:cNvPr>
          <p:cNvSpPr>
            <a:spLocks noGrp="1"/>
          </p:cNvSpPr>
          <p:nvPr>
            <p:ph type="dt" sz="half" idx="10"/>
          </p:nvPr>
        </p:nvSpPr>
        <p:spPr/>
        <p:txBody>
          <a:bodyPr/>
          <a:lstStyle/>
          <a:p>
            <a:fld id="{C06CDA97-DCFB-4F30-A1C9-CA7CB7F2FD89}" type="datetimeFigureOut">
              <a:rPr lang="en-US" smtClean="0"/>
              <a:t>5/20/2023</a:t>
            </a:fld>
            <a:endParaRPr lang="en-US"/>
          </a:p>
        </p:txBody>
      </p:sp>
      <p:sp>
        <p:nvSpPr>
          <p:cNvPr id="4" name="Footer Placeholder 3">
            <a:extLst>
              <a:ext uri="{FF2B5EF4-FFF2-40B4-BE49-F238E27FC236}">
                <a16:creationId xmlns:a16="http://schemas.microsoft.com/office/drawing/2014/main" id="{8E68FD7A-E726-4B7F-8ECC-791D9F0D4A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819620-4F39-4363-8A40-38A5970852BC}"/>
              </a:ext>
            </a:extLst>
          </p:cNvPr>
          <p:cNvSpPr>
            <a:spLocks noGrp="1"/>
          </p:cNvSpPr>
          <p:nvPr>
            <p:ph type="sldNum" sz="quarter" idx="12"/>
          </p:nvPr>
        </p:nvSpPr>
        <p:spPr/>
        <p:txBody>
          <a:bodyPr/>
          <a:lstStyle/>
          <a:p>
            <a:fld id="{1C4DDEB1-939C-482E-B597-7E1E06992FCF}" type="slidenum">
              <a:rPr lang="en-US" smtClean="0"/>
              <a:t>‹#›</a:t>
            </a:fld>
            <a:endParaRPr lang="en-US"/>
          </a:p>
        </p:txBody>
      </p:sp>
    </p:spTree>
    <p:extLst>
      <p:ext uri="{BB962C8B-B14F-4D97-AF65-F5344CB8AC3E}">
        <p14:creationId xmlns:p14="http://schemas.microsoft.com/office/powerpoint/2010/main" val="413929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0D54B1-C6A5-456E-A82A-5ADF416E44E6}"/>
              </a:ext>
            </a:extLst>
          </p:cNvPr>
          <p:cNvSpPr>
            <a:spLocks noGrp="1"/>
          </p:cNvSpPr>
          <p:nvPr>
            <p:ph type="dt" sz="half" idx="10"/>
          </p:nvPr>
        </p:nvSpPr>
        <p:spPr/>
        <p:txBody>
          <a:bodyPr/>
          <a:lstStyle/>
          <a:p>
            <a:fld id="{C06CDA97-DCFB-4F30-A1C9-CA7CB7F2FD89}" type="datetimeFigureOut">
              <a:rPr lang="en-US" smtClean="0"/>
              <a:t>5/20/2023</a:t>
            </a:fld>
            <a:endParaRPr lang="en-US"/>
          </a:p>
        </p:txBody>
      </p:sp>
      <p:sp>
        <p:nvSpPr>
          <p:cNvPr id="3" name="Footer Placeholder 2">
            <a:extLst>
              <a:ext uri="{FF2B5EF4-FFF2-40B4-BE49-F238E27FC236}">
                <a16:creationId xmlns:a16="http://schemas.microsoft.com/office/drawing/2014/main" id="{9C950B63-815A-4270-B489-DE503349A2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B9DCF9-2904-4778-BA09-128BC5490065}"/>
              </a:ext>
            </a:extLst>
          </p:cNvPr>
          <p:cNvSpPr>
            <a:spLocks noGrp="1"/>
          </p:cNvSpPr>
          <p:nvPr>
            <p:ph type="sldNum" sz="quarter" idx="12"/>
          </p:nvPr>
        </p:nvSpPr>
        <p:spPr/>
        <p:txBody>
          <a:bodyPr/>
          <a:lstStyle/>
          <a:p>
            <a:fld id="{1C4DDEB1-939C-482E-B597-7E1E06992FCF}" type="slidenum">
              <a:rPr lang="en-US" smtClean="0"/>
              <a:t>‹#›</a:t>
            </a:fld>
            <a:endParaRPr lang="en-US"/>
          </a:p>
        </p:txBody>
      </p:sp>
    </p:spTree>
    <p:extLst>
      <p:ext uri="{BB962C8B-B14F-4D97-AF65-F5344CB8AC3E}">
        <p14:creationId xmlns:p14="http://schemas.microsoft.com/office/powerpoint/2010/main" val="2647850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33FCF-EE7D-4F6C-8E71-C891119D4F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B75BAD-B8D7-490B-B4A0-554B6FC3A3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7B187E-CA11-4603-8BF0-1CBAF2FC54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BFEA8F-3FF4-4578-899A-6B947431DDBB}"/>
              </a:ext>
            </a:extLst>
          </p:cNvPr>
          <p:cNvSpPr>
            <a:spLocks noGrp="1"/>
          </p:cNvSpPr>
          <p:nvPr>
            <p:ph type="dt" sz="half" idx="10"/>
          </p:nvPr>
        </p:nvSpPr>
        <p:spPr/>
        <p:txBody>
          <a:bodyPr/>
          <a:lstStyle/>
          <a:p>
            <a:fld id="{C06CDA97-DCFB-4F30-A1C9-CA7CB7F2FD89}" type="datetimeFigureOut">
              <a:rPr lang="en-US" smtClean="0"/>
              <a:t>5/20/2023</a:t>
            </a:fld>
            <a:endParaRPr lang="en-US"/>
          </a:p>
        </p:txBody>
      </p:sp>
      <p:sp>
        <p:nvSpPr>
          <p:cNvPr id="6" name="Footer Placeholder 5">
            <a:extLst>
              <a:ext uri="{FF2B5EF4-FFF2-40B4-BE49-F238E27FC236}">
                <a16:creationId xmlns:a16="http://schemas.microsoft.com/office/drawing/2014/main" id="{22E6E5EB-7775-4045-B53B-DB5C57FD08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17637C-792A-4ADA-AE0A-8A429CF55C5F}"/>
              </a:ext>
            </a:extLst>
          </p:cNvPr>
          <p:cNvSpPr>
            <a:spLocks noGrp="1"/>
          </p:cNvSpPr>
          <p:nvPr>
            <p:ph type="sldNum" sz="quarter" idx="12"/>
          </p:nvPr>
        </p:nvSpPr>
        <p:spPr/>
        <p:txBody>
          <a:bodyPr/>
          <a:lstStyle/>
          <a:p>
            <a:fld id="{1C4DDEB1-939C-482E-B597-7E1E06992FCF}" type="slidenum">
              <a:rPr lang="en-US" smtClean="0"/>
              <a:t>‹#›</a:t>
            </a:fld>
            <a:endParaRPr lang="en-US"/>
          </a:p>
        </p:txBody>
      </p:sp>
    </p:spTree>
    <p:extLst>
      <p:ext uri="{BB962C8B-B14F-4D97-AF65-F5344CB8AC3E}">
        <p14:creationId xmlns:p14="http://schemas.microsoft.com/office/powerpoint/2010/main" val="2867628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99F2-D29B-4BD4-A0EE-D14ED95BCA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ECF60E-171C-445D-A48B-1199999174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62A327-A9CF-4795-9CC0-A6EC296FC3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E3F78B-EB08-46C1-BD21-D5D2A75DA7B8}"/>
              </a:ext>
            </a:extLst>
          </p:cNvPr>
          <p:cNvSpPr>
            <a:spLocks noGrp="1"/>
          </p:cNvSpPr>
          <p:nvPr>
            <p:ph type="dt" sz="half" idx="10"/>
          </p:nvPr>
        </p:nvSpPr>
        <p:spPr/>
        <p:txBody>
          <a:bodyPr/>
          <a:lstStyle/>
          <a:p>
            <a:fld id="{C06CDA97-DCFB-4F30-A1C9-CA7CB7F2FD89}" type="datetimeFigureOut">
              <a:rPr lang="en-US" smtClean="0"/>
              <a:t>5/20/2023</a:t>
            </a:fld>
            <a:endParaRPr lang="en-US"/>
          </a:p>
        </p:txBody>
      </p:sp>
      <p:sp>
        <p:nvSpPr>
          <p:cNvPr id="6" name="Footer Placeholder 5">
            <a:extLst>
              <a:ext uri="{FF2B5EF4-FFF2-40B4-BE49-F238E27FC236}">
                <a16:creationId xmlns:a16="http://schemas.microsoft.com/office/drawing/2014/main" id="{638952F7-1C93-452E-A60A-23E8FCCDB9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3CC84-4958-4EC3-B3F4-ED5215AC78C2}"/>
              </a:ext>
            </a:extLst>
          </p:cNvPr>
          <p:cNvSpPr>
            <a:spLocks noGrp="1"/>
          </p:cNvSpPr>
          <p:nvPr>
            <p:ph type="sldNum" sz="quarter" idx="12"/>
          </p:nvPr>
        </p:nvSpPr>
        <p:spPr/>
        <p:txBody>
          <a:bodyPr/>
          <a:lstStyle/>
          <a:p>
            <a:fld id="{1C4DDEB1-939C-482E-B597-7E1E06992FCF}" type="slidenum">
              <a:rPr lang="en-US" smtClean="0"/>
              <a:t>‹#›</a:t>
            </a:fld>
            <a:endParaRPr lang="en-US"/>
          </a:p>
        </p:txBody>
      </p:sp>
    </p:spTree>
    <p:extLst>
      <p:ext uri="{BB962C8B-B14F-4D97-AF65-F5344CB8AC3E}">
        <p14:creationId xmlns:p14="http://schemas.microsoft.com/office/powerpoint/2010/main" val="2054760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FCDD9D-89B0-4843-9329-E97A42777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F03BEC-8BE8-4D44-B5CB-A290984842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17BC85-5E37-4E8A-8F7D-DA66B398F9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6CDA97-DCFB-4F30-A1C9-CA7CB7F2FD89}" type="datetimeFigureOut">
              <a:rPr lang="en-US" smtClean="0"/>
              <a:t>5/20/2023</a:t>
            </a:fld>
            <a:endParaRPr lang="en-US"/>
          </a:p>
        </p:txBody>
      </p:sp>
      <p:sp>
        <p:nvSpPr>
          <p:cNvPr id="5" name="Footer Placeholder 4">
            <a:extLst>
              <a:ext uri="{FF2B5EF4-FFF2-40B4-BE49-F238E27FC236}">
                <a16:creationId xmlns:a16="http://schemas.microsoft.com/office/drawing/2014/main" id="{8A2BB530-5073-4037-AD12-4D027753E5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00B6C9-2EE8-41C3-9321-BC9F574C19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DDEB1-939C-482E-B597-7E1E06992FCF}" type="slidenum">
              <a:rPr lang="en-US" smtClean="0"/>
              <a:t>‹#›</a:t>
            </a:fld>
            <a:endParaRPr lang="en-US"/>
          </a:p>
        </p:txBody>
      </p:sp>
    </p:spTree>
    <p:extLst>
      <p:ext uri="{BB962C8B-B14F-4D97-AF65-F5344CB8AC3E}">
        <p14:creationId xmlns:p14="http://schemas.microsoft.com/office/powerpoint/2010/main" val="3398845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2E80819-19EE-4FB4-8585-1AFF86AC1BF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 Box 2">
            <a:extLst>
              <a:ext uri="{FF2B5EF4-FFF2-40B4-BE49-F238E27FC236}">
                <a16:creationId xmlns:a16="http://schemas.microsoft.com/office/drawing/2014/main" id="{254204B0-9E42-45E8-96F0-0B276D74778B}"/>
              </a:ext>
            </a:extLst>
          </p:cNvPr>
          <p:cNvSpPr txBox="1">
            <a:spLocks noChangeArrowheads="1"/>
          </p:cNvSpPr>
          <p:nvPr/>
        </p:nvSpPr>
        <p:spPr bwMode="auto">
          <a:xfrm>
            <a:off x="1407887" y="1494972"/>
            <a:ext cx="8911770" cy="4963886"/>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137160" tIns="91440" rIns="137160" bIns="9144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protoplast-</a:t>
            </a:r>
            <a:r>
              <a:rPr kumimoji="0" lang="en-US" altLang="en-US" sz="3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Living component</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Plasma membrane</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Nucleus</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Ribosome</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Plastids</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Mitochondria</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Peroxisome</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Endoplasmic Reticulum</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Golgi apparatus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0" b="0" i="0" u="none" strike="noStrike" cap="none" normalizeH="0" baseline="0" dirty="0">
              <a:ln>
                <a:noFill/>
              </a:ln>
              <a:solidFill>
                <a:schemeClr val="tx1"/>
              </a:solidFill>
              <a:effectLst/>
              <a:latin typeface="Arial" panose="020B0604020202020204" pitchFamily="34" charset="0"/>
            </a:endParaRPr>
          </a:p>
        </p:txBody>
      </p:sp>
      <p:sp>
        <p:nvSpPr>
          <p:cNvPr id="4" name="Rectangle 4">
            <a:extLst>
              <a:ext uri="{FF2B5EF4-FFF2-40B4-BE49-F238E27FC236}">
                <a16:creationId xmlns:a16="http://schemas.microsoft.com/office/drawing/2014/main" id="{088DE105-B77E-4A0C-802E-3858B626B9D6}"/>
              </a:ext>
            </a:extLst>
          </p:cNvPr>
          <p:cNvSpPr>
            <a:spLocks noChangeArrowheads="1"/>
          </p:cNvSpPr>
          <p:nvPr/>
        </p:nvSpPr>
        <p:spPr bwMode="auto">
          <a:xfrm>
            <a:off x="4005943" y="457200"/>
            <a:ext cx="346800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Plant cell</a:t>
            </a:r>
            <a:endParaRPr kumimoji="0" lang="en-US" altLang="en-US" b="0" i="0" u="none" strike="noStrike" cap="none" normalizeH="0" baseline="0" dirty="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83399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4542D3-7D16-486C-8746-048014346601}"/>
              </a:ext>
            </a:extLst>
          </p:cNvPr>
          <p:cNvSpPr>
            <a:spLocks noGrp="1"/>
          </p:cNvSpPr>
          <p:nvPr>
            <p:ph sz="half" idx="1"/>
          </p:nvPr>
        </p:nvSpPr>
        <p:spPr>
          <a:xfrm>
            <a:off x="388033" y="461059"/>
            <a:ext cx="5829887" cy="5447372"/>
          </a:xfrm>
        </p:spPr>
        <p:txBody>
          <a:bodyPr>
            <a:noAutofit/>
          </a:bodyPr>
          <a:lstStyle/>
          <a:p>
            <a:pPr marL="0" marR="0">
              <a:lnSpc>
                <a:spcPct val="115000"/>
              </a:lnSpc>
              <a:spcBef>
                <a:spcPts val="0"/>
              </a:spcBef>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8- Ribosomes </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Are small particles (17-20)Um in diameter that occur free in the cytoplasm, on the outside of the membranes of the endoplasmic reticulum, and in the nucleus,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also chloroplasts, and mitochondria</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contain smaller ribosomes (similar to those in prokaryotes ) Ribosomes aggregates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r>
              <a:rPr lang="en-US" sz="2400" b="1" dirty="0">
                <a:effectLst/>
                <a:latin typeface="Times New Roman" panose="02020603050405020304" pitchFamily="18" charset="0"/>
                <a:ea typeface="Calibri" panose="020F0502020204030204" pitchFamily="34" charset="0"/>
              </a:rPr>
              <a:t>Called polysomes or polyribosomes</a:t>
            </a:r>
            <a:r>
              <a:rPr lang="en-US" sz="2400" dirty="0">
                <a:effectLst/>
                <a:latin typeface="Times New Roman" panose="02020603050405020304" pitchFamily="18" charset="0"/>
                <a:ea typeface="Calibri" panose="020F0502020204030204" pitchFamily="34" charset="0"/>
              </a:rPr>
              <a:t> .</a:t>
            </a:r>
            <a:endParaRPr lang="en-US" sz="2400" dirty="0"/>
          </a:p>
        </p:txBody>
      </p:sp>
      <p:sp>
        <p:nvSpPr>
          <p:cNvPr id="4" name="Content Placeholder 3">
            <a:extLst>
              <a:ext uri="{FF2B5EF4-FFF2-40B4-BE49-F238E27FC236}">
                <a16:creationId xmlns:a16="http://schemas.microsoft.com/office/drawing/2014/main" id="{F73397DB-BB52-4F41-ACF0-23897C7A649D}"/>
              </a:ext>
            </a:extLst>
          </p:cNvPr>
          <p:cNvSpPr>
            <a:spLocks noGrp="1"/>
          </p:cNvSpPr>
          <p:nvPr>
            <p:ph sz="half" idx="2"/>
          </p:nvPr>
        </p:nvSpPr>
        <p:spPr>
          <a:xfrm>
            <a:off x="6369148" y="362585"/>
            <a:ext cx="5616526" cy="2366547"/>
          </a:xfrm>
        </p:spPr>
        <p:txBody>
          <a:bodyPr>
            <a:normAutofit/>
          </a:bodyPr>
          <a:lstStyle/>
          <a:p>
            <a:r>
              <a:rPr lang="en-US" b="1" dirty="0">
                <a:solidFill>
                  <a:schemeClr val="accent1"/>
                </a:solidFill>
                <a:effectLst/>
                <a:latin typeface="Times New Roman" panose="02020603050405020304" pitchFamily="18" charset="0"/>
                <a:ea typeface="Calibri" panose="020F0502020204030204" pitchFamily="34" charset="0"/>
              </a:rPr>
              <a:t>They consist of RNA and protein mainly histone</a:t>
            </a:r>
            <a:endParaRPr lang="en-US" b="1" dirty="0">
              <a:solidFill>
                <a:schemeClr val="accent1"/>
              </a:solidFill>
            </a:endParaRPr>
          </a:p>
        </p:txBody>
      </p:sp>
      <p:pic>
        <p:nvPicPr>
          <p:cNvPr id="5" name="Picture 4">
            <a:extLst>
              <a:ext uri="{FF2B5EF4-FFF2-40B4-BE49-F238E27FC236}">
                <a16:creationId xmlns:a16="http://schemas.microsoft.com/office/drawing/2014/main" id="{EA80ABC5-EB22-415C-9FA7-89DBABD49187}"/>
              </a:ext>
            </a:extLst>
          </p:cNvPr>
          <p:cNvPicPr/>
          <p:nvPr/>
        </p:nvPicPr>
        <p:blipFill>
          <a:blip r:embed="rId2"/>
          <a:srcRect/>
          <a:stretch>
            <a:fillRect/>
          </a:stretch>
        </p:blipFill>
        <p:spPr bwMode="auto">
          <a:xfrm>
            <a:off x="6682154" y="2609166"/>
            <a:ext cx="5303520" cy="3886249"/>
          </a:xfrm>
          <a:prstGeom prst="rect">
            <a:avLst/>
          </a:prstGeom>
          <a:noFill/>
        </p:spPr>
      </p:pic>
    </p:spTree>
    <p:extLst>
      <p:ext uri="{BB962C8B-B14F-4D97-AF65-F5344CB8AC3E}">
        <p14:creationId xmlns:p14="http://schemas.microsoft.com/office/powerpoint/2010/main" val="1969012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17E214-7EDE-4140-8C19-56025FF1744B}"/>
              </a:ext>
            </a:extLst>
          </p:cNvPr>
          <p:cNvSpPr>
            <a:spLocks noGrp="1"/>
          </p:cNvSpPr>
          <p:nvPr>
            <p:ph sz="half" idx="1"/>
          </p:nvPr>
        </p:nvSpPr>
        <p:spPr>
          <a:xfrm>
            <a:off x="271975" y="126609"/>
            <a:ext cx="6607127" cy="6358597"/>
          </a:xfrm>
        </p:spPr>
        <p:txBody>
          <a:bodyPr>
            <a:noAutofit/>
          </a:bodyPr>
          <a:lstStyle/>
          <a:p>
            <a:pPr marL="0" marR="0" indent="0">
              <a:lnSpc>
                <a:spcPct val="115000"/>
              </a:lnSpc>
              <a:spcBef>
                <a:spcPts val="0"/>
              </a:spcBef>
              <a:spcAft>
                <a:spcPts val="1000"/>
              </a:spcAft>
              <a:buNone/>
            </a:pP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9- Nucleus </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The cell usually contains a single nucleus but there are also cells which have numerous nuclei. The nucleus is usually more or less spherical though nuclei with other shapes have also been observed. The nucleus is surrounded by an </a:t>
            </a:r>
            <a:r>
              <a:rPr lang="en-US" sz="2400" b="1" dirty="0">
                <a:effectLst/>
                <a:latin typeface="Times New Roman" panose="02020603050405020304" pitchFamily="18" charset="0"/>
                <a:ea typeface="Calibri" panose="020F0502020204030204" pitchFamily="34" charset="0"/>
                <a:cs typeface="Arial" panose="020B0604020202020204" pitchFamily="34" charset="0"/>
              </a:rPr>
              <a:t>envelope </a:t>
            </a:r>
            <a:r>
              <a:rPr lang="en-US" sz="2400" dirty="0">
                <a:effectLst/>
                <a:latin typeface="Times New Roman" panose="02020603050405020304" pitchFamily="18" charset="0"/>
                <a:ea typeface="Calibri" panose="020F0502020204030204" pitchFamily="34" charset="0"/>
                <a:cs typeface="Arial" panose="020B0604020202020204" pitchFamily="34" charset="0"/>
              </a:rPr>
              <a:t>and contains the nuclear matrix and one or more nucleoli. In the </a:t>
            </a:r>
            <a:r>
              <a:rPr lang="en-US" sz="2400" b="1" dirty="0">
                <a:effectLst/>
                <a:latin typeface="Times New Roman" panose="02020603050405020304" pitchFamily="18" charset="0"/>
                <a:ea typeface="Calibri" panose="020F0502020204030204" pitchFamily="34" charset="0"/>
                <a:cs typeface="Arial" panose="020B0604020202020204" pitchFamily="34" charset="0"/>
              </a:rPr>
              <a:t>nucleoplasm</a:t>
            </a:r>
            <a:r>
              <a:rPr lang="en-US" sz="2400" dirty="0">
                <a:effectLst/>
                <a:latin typeface="Times New Roman" panose="02020603050405020304" pitchFamily="18" charset="0"/>
                <a:ea typeface="Calibri" panose="020F0502020204030204" pitchFamily="34" charset="0"/>
                <a:cs typeface="Arial" panose="020B0604020202020204" pitchFamily="34" charset="0"/>
              </a:rPr>
              <a:t> chromosomes consisting of deoxyribonucleic acid (DNA) and proteins are present. The complex of DNA and protein in the chromosomes which has an affinity to basic dyes is called </a:t>
            </a:r>
            <a:r>
              <a:rPr lang="en-US" sz="2400" b="1" dirty="0">
                <a:effectLst/>
                <a:latin typeface="Times New Roman" panose="02020603050405020304" pitchFamily="18" charset="0"/>
                <a:ea typeface="Calibri" panose="020F0502020204030204" pitchFamily="34" charset="0"/>
                <a:cs typeface="Arial" panose="020B0604020202020204" pitchFamily="34" charset="0"/>
              </a:rPr>
              <a:t>chromatin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400" dirty="0"/>
          </a:p>
        </p:txBody>
      </p:sp>
      <p:sp>
        <p:nvSpPr>
          <p:cNvPr id="4" name="Content Placeholder 3">
            <a:extLst>
              <a:ext uri="{FF2B5EF4-FFF2-40B4-BE49-F238E27FC236}">
                <a16:creationId xmlns:a16="http://schemas.microsoft.com/office/drawing/2014/main" id="{E9321FAF-680B-4BDA-AE0B-90B2F12CC130}"/>
              </a:ext>
            </a:extLst>
          </p:cNvPr>
          <p:cNvSpPr>
            <a:spLocks noGrp="1"/>
          </p:cNvSpPr>
          <p:nvPr>
            <p:ph sz="half" idx="2"/>
          </p:nvPr>
        </p:nvSpPr>
        <p:spPr>
          <a:xfrm>
            <a:off x="7005710" y="306313"/>
            <a:ext cx="5181599" cy="3122685"/>
          </a:xfrm>
        </p:spPr>
        <p:txBody>
          <a:bodyPr>
            <a:normAutofit fontScale="85000" lnSpcReduction="10000"/>
          </a:bodyPr>
          <a:lstStyle/>
          <a:p>
            <a:pPr algn="just">
              <a:lnSpc>
                <a:spcPct val="150000"/>
              </a:lnSpc>
            </a:pPr>
            <a:r>
              <a:rPr lang="en-US" b="1" i="0" dirty="0">
                <a:solidFill>
                  <a:schemeClr val="accent1"/>
                </a:solidFill>
                <a:effectLst/>
                <a:latin typeface="arial" panose="020B0604020202020204" pitchFamily="34" charset="0"/>
              </a:rPr>
              <a:t>controls and regulates the activities of the cell (e.g., growth and metabolism) and carries the genes, structures that contain the hereditary information</a:t>
            </a:r>
            <a:endParaRPr lang="en-US" dirty="0">
              <a:solidFill>
                <a:schemeClr val="accent1"/>
              </a:solidFill>
            </a:endParaRPr>
          </a:p>
        </p:txBody>
      </p:sp>
      <p:pic>
        <p:nvPicPr>
          <p:cNvPr id="5" name="Picture 4">
            <a:extLst>
              <a:ext uri="{FF2B5EF4-FFF2-40B4-BE49-F238E27FC236}">
                <a16:creationId xmlns:a16="http://schemas.microsoft.com/office/drawing/2014/main" id="{3F441F6C-C5BE-413A-9FF8-4BB9A871ADCC}"/>
              </a:ext>
            </a:extLst>
          </p:cNvPr>
          <p:cNvPicPr/>
          <p:nvPr/>
        </p:nvPicPr>
        <p:blipFill>
          <a:blip r:embed="rId2"/>
          <a:srcRect/>
          <a:stretch>
            <a:fillRect/>
          </a:stretch>
        </p:blipFill>
        <p:spPr>
          <a:xfrm>
            <a:off x="6738425" y="3428999"/>
            <a:ext cx="5181600" cy="3295357"/>
          </a:xfrm>
          <a:prstGeom prst="rect">
            <a:avLst/>
          </a:prstGeom>
          <a:noFill/>
          <a:ln/>
        </p:spPr>
      </p:pic>
    </p:spTree>
    <p:extLst>
      <p:ext uri="{BB962C8B-B14F-4D97-AF65-F5344CB8AC3E}">
        <p14:creationId xmlns:p14="http://schemas.microsoft.com/office/powerpoint/2010/main" val="2606091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a:extLst>
              <a:ext uri="{FF2B5EF4-FFF2-40B4-BE49-F238E27FC236}">
                <a16:creationId xmlns:a16="http://schemas.microsoft.com/office/drawing/2014/main" id="{EA96D24B-5E90-4864-B006-422A12FC351B}"/>
              </a:ext>
            </a:extLst>
          </p:cNvPr>
          <p:cNvSpPr txBox="1">
            <a:spLocks noChangeArrowheads="1"/>
          </p:cNvSpPr>
          <p:nvPr/>
        </p:nvSpPr>
        <p:spPr bwMode="auto">
          <a:xfrm>
            <a:off x="232229" y="1215117"/>
            <a:ext cx="11408227" cy="371973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just">
              <a:lnSpc>
                <a:spcPct val="150000"/>
              </a:lnSpc>
              <a:spcBef>
                <a:spcPts val="0"/>
              </a:spcBef>
              <a:spcAft>
                <a:spcPts val="10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The plant cell typically consists of a more or less rigid </a:t>
            </a:r>
            <a:r>
              <a:rPr lang="en-US" sz="2800" b="1" dirty="0">
                <a:effectLst/>
                <a:latin typeface="Times New Roman" panose="02020603050405020304" pitchFamily="18" charset="0"/>
                <a:ea typeface="Calibri" panose="020F0502020204030204" pitchFamily="34" charset="0"/>
                <a:cs typeface="Arial" panose="020B0604020202020204" pitchFamily="34" charset="0"/>
              </a:rPr>
              <a:t>cell wall and a protoplast. The term protoplast is derived from the word protoplasm, which is used to refer to the contents of cells. A protoplast is the unit of protoplasm inside the cell wall.</a:t>
            </a:r>
            <a:r>
              <a:rPr lang="en-US" sz="2800" dirty="0">
                <a:effectLst/>
                <a:latin typeface="Times New Roman" panose="02020603050405020304" pitchFamily="18" charset="0"/>
                <a:ea typeface="Calibri" panose="020F0502020204030204" pitchFamily="34" charset="0"/>
                <a:cs typeface="Arial" panose="020B0604020202020204" pitchFamily="34" charset="0"/>
              </a:rPr>
              <a:t> A protoplast consists of </a:t>
            </a:r>
            <a:r>
              <a:rPr lang="en-US" sz="2800" b="1" dirty="0">
                <a:effectLst/>
                <a:latin typeface="Times New Roman" panose="02020603050405020304" pitchFamily="18" charset="0"/>
                <a:ea typeface="Calibri" panose="020F0502020204030204" pitchFamily="34" charset="0"/>
                <a:cs typeface="Arial" panose="020B0604020202020204" pitchFamily="34" charset="0"/>
              </a:rPr>
              <a:t>cytoplasm and a nucleus.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10688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F522AE6-DD18-4F72-9824-D24065D47D9E}"/>
              </a:ext>
            </a:extLst>
          </p:cNvPr>
          <p:cNvSpPr>
            <a:spLocks noGrp="1"/>
          </p:cNvSpPr>
          <p:nvPr>
            <p:ph type="body" idx="1"/>
          </p:nvPr>
        </p:nvSpPr>
        <p:spPr>
          <a:xfrm>
            <a:off x="0" y="878426"/>
            <a:ext cx="5157787" cy="823912"/>
          </a:xfrm>
        </p:spPr>
        <p:txBody>
          <a:bodyPr>
            <a:normAutofit/>
          </a:bodyPr>
          <a:lstStyle/>
          <a:p>
            <a:r>
              <a:rPr lang="en-US" dirty="0">
                <a:effectLst/>
                <a:latin typeface="Times New Roman" panose="02020603050405020304" pitchFamily="18" charset="0"/>
                <a:ea typeface="Calibri" panose="020F0502020204030204" pitchFamily="34" charset="0"/>
              </a:rPr>
              <a:t>The components</a:t>
            </a:r>
            <a:endParaRPr lang="en-US" dirty="0"/>
          </a:p>
        </p:txBody>
      </p:sp>
      <p:sp>
        <p:nvSpPr>
          <p:cNvPr id="4" name="Content Placeholder 3">
            <a:extLst>
              <a:ext uri="{FF2B5EF4-FFF2-40B4-BE49-F238E27FC236}">
                <a16:creationId xmlns:a16="http://schemas.microsoft.com/office/drawing/2014/main" id="{551507C1-6322-4C90-97F5-5DB5B1DCCE17}"/>
              </a:ext>
            </a:extLst>
          </p:cNvPr>
          <p:cNvSpPr>
            <a:spLocks noGrp="1"/>
          </p:cNvSpPr>
          <p:nvPr>
            <p:ph sz="half" idx="2"/>
          </p:nvPr>
        </p:nvSpPr>
        <p:spPr>
          <a:xfrm>
            <a:off x="136403" y="1698821"/>
            <a:ext cx="5616295" cy="3684588"/>
          </a:xfrm>
        </p:spPr>
        <p:txBody>
          <a:bodyPr>
            <a:normAutofit/>
          </a:bodyPr>
          <a:lstStyle/>
          <a:p>
            <a:pPr marL="0" marR="0" algn="just">
              <a:lnSpc>
                <a:spcPct val="115000"/>
              </a:lnSpc>
              <a:spcBef>
                <a:spcPts val="0"/>
              </a:spcBef>
              <a:spcAft>
                <a:spcPts val="1000"/>
              </a:spcAft>
            </a:pPr>
            <a:r>
              <a:rPr lang="en-US" sz="2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 </a:t>
            </a: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The plasma membrane </a:t>
            </a:r>
            <a:endParaRPr lang="en-US" sz="2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It is a phospholipid bilayer.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It is both elastic and rigid and helps give the cell its shape.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r>
              <a:rPr lang="en-US" sz="2400" dirty="0">
                <a:effectLst/>
                <a:latin typeface="Times New Roman" panose="02020603050405020304" pitchFamily="18" charset="0"/>
                <a:ea typeface="Calibri" panose="020F0502020204030204" pitchFamily="34" charset="0"/>
              </a:rPr>
              <a:t> It is selectively permeable</a:t>
            </a:r>
            <a:endParaRPr lang="en-US" sz="3600" dirty="0"/>
          </a:p>
        </p:txBody>
      </p:sp>
      <p:sp>
        <p:nvSpPr>
          <p:cNvPr id="5" name="Text Placeholder 4">
            <a:extLst>
              <a:ext uri="{FF2B5EF4-FFF2-40B4-BE49-F238E27FC236}">
                <a16:creationId xmlns:a16="http://schemas.microsoft.com/office/drawing/2014/main" id="{1E701467-2A02-4996-954E-F8C357CDDF8B}"/>
              </a:ext>
            </a:extLst>
          </p:cNvPr>
          <p:cNvSpPr>
            <a:spLocks noGrp="1"/>
          </p:cNvSpPr>
          <p:nvPr>
            <p:ph type="body" sz="quarter" idx="3"/>
          </p:nvPr>
        </p:nvSpPr>
        <p:spPr>
          <a:xfrm>
            <a:off x="5868525" y="650679"/>
            <a:ext cx="5183188" cy="823912"/>
          </a:xfrm>
        </p:spPr>
        <p:txBody>
          <a:bodyPr>
            <a:normAutofit/>
          </a:bodyPr>
          <a:lstStyle/>
          <a:p>
            <a:r>
              <a:rPr lang="en-US" b="1" dirty="0">
                <a:effectLst/>
                <a:latin typeface="Times New Roman" panose="02020603050405020304" pitchFamily="18" charset="0"/>
                <a:ea typeface="Calibri" panose="020F0502020204030204" pitchFamily="34" charset="0"/>
              </a:rPr>
              <a:t>The Function</a:t>
            </a:r>
            <a:endParaRPr lang="en-US" sz="3200" dirty="0"/>
          </a:p>
        </p:txBody>
      </p:sp>
      <p:sp>
        <p:nvSpPr>
          <p:cNvPr id="6" name="Content Placeholder 5">
            <a:extLst>
              <a:ext uri="{FF2B5EF4-FFF2-40B4-BE49-F238E27FC236}">
                <a16:creationId xmlns:a16="http://schemas.microsoft.com/office/drawing/2014/main" id="{6A0BD2AF-CC0C-421F-996C-291606A5FEBC}"/>
              </a:ext>
            </a:extLst>
          </p:cNvPr>
          <p:cNvSpPr>
            <a:spLocks noGrp="1"/>
          </p:cNvSpPr>
          <p:nvPr>
            <p:ph sz="quarter" idx="4"/>
          </p:nvPr>
        </p:nvSpPr>
        <p:spPr>
          <a:xfrm>
            <a:off x="5636871" y="1284799"/>
            <a:ext cx="6418725" cy="3986495"/>
          </a:xfrm>
        </p:spPr>
        <p:txBody>
          <a:bodyPr>
            <a:normAutofit/>
          </a:bodyPr>
          <a:lstStyle/>
          <a:p>
            <a:pPr>
              <a:lnSpc>
                <a:spcPct val="150000"/>
              </a:lnSpc>
            </a:pPr>
            <a:r>
              <a:rPr lang="en-US" sz="2000" b="1" dirty="0">
                <a:solidFill>
                  <a:schemeClr val="accent1"/>
                </a:solidFill>
                <a:effectLst/>
                <a:latin typeface="Times New Roman" panose="02020603050405020304" pitchFamily="18" charset="0"/>
                <a:ea typeface="Calibri" panose="020F0502020204030204" pitchFamily="34" charset="0"/>
              </a:rPr>
              <a:t>Control transport of substances and homeostasis.  It is permeable to gases and water, but many substances can only pass through it with the help of proteins, such as channels, protein pumps and receptor proteins</a:t>
            </a:r>
            <a:endParaRPr lang="en-US" sz="3200" b="1" dirty="0">
              <a:solidFill>
                <a:schemeClr val="accent1"/>
              </a:solidFill>
            </a:endParaRPr>
          </a:p>
        </p:txBody>
      </p:sp>
      <p:sp>
        <p:nvSpPr>
          <p:cNvPr id="7" name="Title 6">
            <a:extLst>
              <a:ext uri="{FF2B5EF4-FFF2-40B4-BE49-F238E27FC236}">
                <a16:creationId xmlns:a16="http://schemas.microsoft.com/office/drawing/2014/main" id="{8607B6DB-C96E-48B6-B111-56851552A1B1}"/>
              </a:ext>
            </a:extLst>
          </p:cNvPr>
          <p:cNvSpPr>
            <a:spLocks noGrp="1" noChangeArrowheads="1"/>
          </p:cNvSpPr>
          <p:nvPr>
            <p:ph type="title"/>
          </p:nvPr>
        </p:nvSpPr>
        <p:spPr bwMode="auto">
          <a:xfrm>
            <a:off x="3108959" y="34217"/>
            <a:ext cx="5866229" cy="634120"/>
          </a:xfrm>
          <a:prstGeom prst="ellipse">
            <a:avLst/>
          </a:prstGeom>
          <a:solidFill>
            <a:srgbClr val="FFFFFF"/>
          </a:solidFill>
          <a:ln w="9525">
            <a:round/>
            <a:headEnd/>
            <a:tailEnd/>
          </a:ln>
          <a:scene3d>
            <a:camera prst="legacyObliqueBottomLeft"/>
            <a:lightRig rig="legacyFlat3" dir="t"/>
          </a:scene3d>
          <a:sp3d extrusionH="430200" prstMaterial="legacyMatte">
            <a:bevelT w="13500" h="13500" prst="angle"/>
            <a:bevelB w="13500" h="13500" prst="angle"/>
            <a:extrusionClr>
              <a:srgbClr val="FFFFFF"/>
            </a:extrusionClr>
          </a:sp3d>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3200" b="1" dirty="0">
                <a:effectLst/>
                <a:latin typeface="Calibri" panose="020F0502020204030204" pitchFamily="34" charset="0"/>
                <a:ea typeface="Calibri" panose="020F0502020204030204" pitchFamily="34" charset="0"/>
                <a:cs typeface="Arial" panose="020B0604020202020204" pitchFamily="34" charset="0"/>
              </a:rPr>
              <a:t>Protoplast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1600" dirty="0">
                <a:effectLst/>
                <a:latin typeface="Calibri" panose="020F0502020204030204" pitchFamily="34" charset="0"/>
                <a:ea typeface="Calibri" panose="020F0502020204030204" pitchFamily="34" charset="0"/>
                <a:cs typeface="Arial" panose="020B0604020202020204" pitchFamily="34" charset="0"/>
              </a:rPr>
              <a:t> </a:t>
            </a:r>
          </a:p>
        </p:txBody>
      </p:sp>
      <p:pic>
        <p:nvPicPr>
          <p:cNvPr id="8" name="Picture 7">
            <a:extLst>
              <a:ext uri="{FF2B5EF4-FFF2-40B4-BE49-F238E27FC236}">
                <a16:creationId xmlns:a16="http://schemas.microsoft.com/office/drawing/2014/main" id="{E8CC83C6-305B-4720-9C95-0F702C89DF64}"/>
              </a:ext>
            </a:extLst>
          </p:cNvPr>
          <p:cNvPicPr/>
          <p:nvPr/>
        </p:nvPicPr>
        <p:blipFill>
          <a:blip r:embed="rId2"/>
          <a:stretch>
            <a:fillRect/>
          </a:stretch>
        </p:blipFill>
        <p:spPr>
          <a:xfrm>
            <a:off x="6183507" y="3798277"/>
            <a:ext cx="5183188" cy="2771335"/>
          </a:xfrm>
          <a:prstGeom prst="rect">
            <a:avLst/>
          </a:prstGeom>
        </p:spPr>
      </p:pic>
    </p:spTree>
    <p:extLst>
      <p:ext uri="{BB962C8B-B14F-4D97-AF65-F5344CB8AC3E}">
        <p14:creationId xmlns:p14="http://schemas.microsoft.com/office/powerpoint/2010/main" val="920936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8AF200-C7BD-46F0-8396-9513C302E261}"/>
              </a:ext>
            </a:extLst>
          </p:cNvPr>
          <p:cNvSpPr>
            <a:spLocks noGrp="1"/>
          </p:cNvSpPr>
          <p:nvPr>
            <p:ph sz="half" idx="1"/>
          </p:nvPr>
        </p:nvSpPr>
        <p:spPr>
          <a:xfrm>
            <a:off x="98474" y="1885153"/>
            <a:ext cx="7948245" cy="4825136"/>
          </a:xfrm>
        </p:spPr>
        <p:txBody>
          <a:bodyPr>
            <a:normAutofit fontScale="25000" lnSpcReduction="20000"/>
          </a:bodyPr>
          <a:lstStyle/>
          <a:p>
            <a:pPr marL="0" marR="0" indent="0" algn="just">
              <a:lnSpc>
                <a:spcPct val="170000"/>
              </a:lnSpc>
              <a:spcBef>
                <a:spcPts val="0"/>
              </a:spcBef>
              <a:spcAft>
                <a:spcPts val="1000"/>
              </a:spcAft>
              <a:buNone/>
            </a:pPr>
            <a:r>
              <a:rPr lang="en-US" sz="7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 </a:t>
            </a:r>
            <a:r>
              <a:rPr lang="en-US" sz="9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The Cytoplasm </a:t>
            </a:r>
            <a:endParaRPr lang="en-US" sz="96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70000"/>
              </a:lnSpc>
              <a:spcBef>
                <a:spcPts val="0"/>
              </a:spcBef>
              <a:spcAft>
                <a:spcPts val="1000"/>
              </a:spcAft>
              <a:buNone/>
            </a:pPr>
            <a:r>
              <a:rPr lang="en-US" sz="9600" dirty="0">
                <a:effectLst/>
                <a:latin typeface="Times New Roman" panose="02020603050405020304" pitchFamily="18" charset="0"/>
                <a:ea typeface="Calibri" panose="020F0502020204030204" pitchFamily="34" charset="0"/>
                <a:cs typeface="Arial" panose="020B0604020202020204" pitchFamily="34" charset="0"/>
              </a:rPr>
              <a:t>The cytoplasm comprises part of the protoplast. Physically it is a viscous substance which is more or less    transparent in visible light.  Chemically the structure of the cytoplasm is very complex even though the major component (85 – 90 %) is water. The cytoplasm is delimited from the cell wall by a unit membrane termed the plasma lemma and from the vacuole by another unit membrane the tonoplast. </a:t>
            </a: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70000"/>
              </a:lnSpc>
              <a:spcBef>
                <a:spcPts val="0"/>
              </a:spcBef>
              <a:spcAft>
                <a:spcPts val="10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dirty="0"/>
          </a:p>
        </p:txBody>
      </p:sp>
      <p:sp>
        <p:nvSpPr>
          <p:cNvPr id="4" name="Content Placeholder 3">
            <a:extLst>
              <a:ext uri="{FF2B5EF4-FFF2-40B4-BE49-F238E27FC236}">
                <a16:creationId xmlns:a16="http://schemas.microsoft.com/office/drawing/2014/main" id="{ACFF689C-F22A-4C3A-8D23-A9DFF34C7E00}"/>
              </a:ext>
            </a:extLst>
          </p:cNvPr>
          <p:cNvSpPr>
            <a:spLocks noGrp="1"/>
          </p:cNvSpPr>
          <p:nvPr>
            <p:ph sz="half" idx="2"/>
          </p:nvPr>
        </p:nvSpPr>
        <p:spPr>
          <a:xfrm>
            <a:off x="8046720" y="1885153"/>
            <a:ext cx="4332849" cy="4291809"/>
          </a:xfrm>
        </p:spPr>
        <p:txBody>
          <a:bodyPr>
            <a:normAutofit fontScale="25000" lnSpcReduction="20000"/>
          </a:bodyPr>
          <a:lstStyle/>
          <a:p>
            <a:endParaRPr lang="en-US" sz="1800" dirty="0">
              <a:effectLst/>
              <a:latin typeface="Times New Roman" panose="02020603050405020304" pitchFamily="18" charset="0"/>
              <a:ea typeface="Calibri" panose="020F0502020204030204" pitchFamily="34" charset="0"/>
            </a:endParaRPr>
          </a:p>
          <a:p>
            <a:endParaRPr lang="en-US" sz="1800" dirty="0">
              <a:latin typeface="Times New Roman" panose="02020603050405020304" pitchFamily="18" charset="0"/>
              <a:ea typeface="Calibri" panose="020F0502020204030204" pitchFamily="34" charset="0"/>
            </a:endParaRPr>
          </a:p>
          <a:p>
            <a:endParaRPr lang="en-US" sz="9600" dirty="0">
              <a:effectLst/>
              <a:latin typeface="Times New Roman" panose="02020603050405020304" pitchFamily="18" charset="0"/>
              <a:ea typeface="Calibri" panose="020F0502020204030204" pitchFamily="34" charset="0"/>
            </a:endParaRPr>
          </a:p>
          <a:p>
            <a:endParaRPr lang="en-US" sz="9600" dirty="0">
              <a:latin typeface="Times New Roman" panose="02020603050405020304" pitchFamily="18" charset="0"/>
              <a:ea typeface="Calibri" panose="020F0502020204030204" pitchFamily="34" charset="0"/>
            </a:endParaRPr>
          </a:p>
          <a:p>
            <a:pPr>
              <a:lnSpc>
                <a:spcPct val="170000"/>
              </a:lnSpc>
            </a:pPr>
            <a:r>
              <a:rPr lang="en-US" sz="9600" b="1" dirty="0">
                <a:solidFill>
                  <a:schemeClr val="accent1"/>
                </a:solidFill>
                <a:effectLst/>
                <a:latin typeface="Times New Roman" panose="02020603050405020304" pitchFamily="18" charset="0"/>
                <a:ea typeface="Calibri" panose="020F0502020204030204" pitchFamily="34" charset="0"/>
              </a:rPr>
              <a:t>Contains all the components of a living cell and non-living</a:t>
            </a:r>
            <a:endParaRPr lang="en-US" sz="9600" b="1" dirty="0">
              <a:solidFill>
                <a:schemeClr val="accent1"/>
              </a:solidFill>
            </a:endParaRPr>
          </a:p>
        </p:txBody>
      </p:sp>
      <p:pic>
        <p:nvPicPr>
          <p:cNvPr id="5" name="Picture 4">
            <a:extLst>
              <a:ext uri="{FF2B5EF4-FFF2-40B4-BE49-F238E27FC236}">
                <a16:creationId xmlns:a16="http://schemas.microsoft.com/office/drawing/2014/main" id="{B7215177-04D4-48C0-9D40-F45893D30A16}"/>
              </a:ext>
            </a:extLst>
          </p:cNvPr>
          <p:cNvPicPr/>
          <p:nvPr/>
        </p:nvPicPr>
        <p:blipFill>
          <a:blip r:embed="rId2" cstate="email">
            <a:extLst>
              <a:ext uri="{28A0092B-C50C-407E-A947-70E740481C1C}">
                <a14:useLocalDpi xmlns:a14="http://schemas.microsoft.com/office/drawing/2010/main"/>
              </a:ext>
            </a:extLst>
          </a:blip>
          <a:stretch>
            <a:fillRect/>
          </a:stretch>
        </p:blipFill>
        <p:spPr>
          <a:xfrm>
            <a:off x="7540284" y="365124"/>
            <a:ext cx="3334042" cy="1520029"/>
          </a:xfrm>
          <a:prstGeom prst="rect">
            <a:avLst/>
          </a:prstGeom>
        </p:spPr>
      </p:pic>
      <p:pic>
        <p:nvPicPr>
          <p:cNvPr id="6" name="Picture 5">
            <a:extLst>
              <a:ext uri="{FF2B5EF4-FFF2-40B4-BE49-F238E27FC236}">
                <a16:creationId xmlns:a16="http://schemas.microsoft.com/office/drawing/2014/main" id="{F8020706-7FC4-4414-871F-85EE24971C49}"/>
              </a:ext>
            </a:extLst>
          </p:cNvPr>
          <p:cNvPicPr/>
          <p:nvPr/>
        </p:nvPicPr>
        <p:blipFill>
          <a:blip r:embed="rId3"/>
          <a:stretch>
            <a:fillRect/>
          </a:stretch>
        </p:blipFill>
        <p:spPr>
          <a:xfrm>
            <a:off x="1069145" y="365125"/>
            <a:ext cx="5711483" cy="1520028"/>
          </a:xfrm>
          <a:prstGeom prst="rect">
            <a:avLst/>
          </a:prstGeom>
        </p:spPr>
      </p:pic>
    </p:spTree>
    <p:extLst>
      <p:ext uri="{BB962C8B-B14F-4D97-AF65-F5344CB8AC3E}">
        <p14:creationId xmlns:p14="http://schemas.microsoft.com/office/powerpoint/2010/main" val="3440972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421B26-EBBD-4DD3-BABD-4E215EF18283}"/>
              </a:ext>
            </a:extLst>
          </p:cNvPr>
          <p:cNvSpPr>
            <a:spLocks noGrp="1"/>
          </p:cNvSpPr>
          <p:nvPr>
            <p:ph sz="half" idx="1"/>
          </p:nvPr>
        </p:nvSpPr>
        <p:spPr>
          <a:xfrm>
            <a:off x="514643" y="503261"/>
            <a:ext cx="5181600" cy="4351338"/>
          </a:xfrm>
        </p:spPr>
        <p:txBody>
          <a:bodyPr>
            <a:normAutofit/>
          </a:bodyPr>
          <a:lstStyle/>
          <a:p>
            <a:pPr marL="0" marR="0">
              <a:lnSpc>
                <a:spcPct val="115000"/>
              </a:lnSpc>
              <a:spcBef>
                <a:spcPts val="0"/>
              </a:spcBef>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 Endoplasmic Reticulum </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2400" dirty="0">
                <a:effectLst/>
                <a:latin typeface="Times New Roman" panose="02020603050405020304" pitchFamily="18" charset="0"/>
                <a:ea typeface="Calibri" panose="020F0502020204030204" pitchFamily="34" charset="0"/>
              </a:rPr>
              <a:t>One of the membranous structures occurring in the cytoplasm is the endoplasmic reticulum (ER). This is a complex system which consists of two unit membranes enclosing a narrow space between them. </a:t>
            </a:r>
            <a:endParaRPr lang="en-US" sz="3600" dirty="0"/>
          </a:p>
        </p:txBody>
      </p:sp>
      <p:sp>
        <p:nvSpPr>
          <p:cNvPr id="4" name="Content Placeholder 3">
            <a:extLst>
              <a:ext uri="{FF2B5EF4-FFF2-40B4-BE49-F238E27FC236}">
                <a16:creationId xmlns:a16="http://schemas.microsoft.com/office/drawing/2014/main" id="{50531955-EEE8-4876-9E38-0258448EC76C}"/>
              </a:ext>
            </a:extLst>
          </p:cNvPr>
          <p:cNvSpPr>
            <a:spLocks noGrp="1"/>
          </p:cNvSpPr>
          <p:nvPr>
            <p:ph sz="half" idx="2"/>
          </p:nvPr>
        </p:nvSpPr>
        <p:spPr>
          <a:xfrm>
            <a:off x="6312877" y="362585"/>
            <a:ext cx="5630594" cy="4351338"/>
          </a:xfrm>
        </p:spPr>
        <p:txBody>
          <a:bodyPr/>
          <a:lstStyle/>
          <a:p>
            <a:pPr marL="0" marR="0">
              <a:lnSpc>
                <a:spcPct val="115000"/>
              </a:lnSpc>
              <a:spcBef>
                <a:spcPts val="0"/>
              </a:spcBef>
              <a:spcAft>
                <a:spcPts val="1000"/>
              </a:spcAft>
            </a:pPr>
            <a:r>
              <a:rPr lang="en-US" sz="2400" b="1" dirty="0">
                <a:solidFill>
                  <a:schemeClr val="accent1"/>
                </a:solidFill>
                <a:effectLst/>
                <a:latin typeface="Times New Roman" panose="02020603050405020304" pitchFamily="18" charset="0"/>
                <a:ea typeface="Calibri" panose="020F0502020204030204" pitchFamily="34" charset="0"/>
                <a:cs typeface="Arial" panose="020B0604020202020204" pitchFamily="34" charset="0"/>
              </a:rPr>
              <a:t>In special form the (ER) occurs in the cytoplasm strands, plasmodesmata traversing the walls of neighboring cells. </a:t>
            </a:r>
            <a:endParaRPr lang="en-US"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45720" marR="0" indent="-45720">
              <a:lnSpc>
                <a:spcPct val="115000"/>
              </a:lnSpc>
              <a:spcBef>
                <a:spcPts val="0"/>
              </a:spcBef>
              <a:spcAft>
                <a:spcPts val="0"/>
              </a:spcAft>
            </a:pPr>
            <a:r>
              <a:rPr lang="en-US" sz="2400" b="1" dirty="0">
                <a:solidFill>
                  <a:schemeClr val="accent1"/>
                </a:solidFill>
                <a:effectLst/>
                <a:latin typeface="Times New Roman" panose="02020603050405020304" pitchFamily="18" charset="0"/>
                <a:ea typeface="Calibri" panose="020F0502020204030204" pitchFamily="34" charset="0"/>
                <a:cs typeface="Arial" panose="020B0604020202020204" pitchFamily="34" charset="0"/>
              </a:rPr>
              <a:t>-Carrying the ribosome</a:t>
            </a:r>
            <a:endParaRPr lang="en-US"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45720" marR="0" indent="-45720">
              <a:lnSpc>
                <a:spcPct val="115000"/>
              </a:lnSpc>
              <a:spcBef>
                <a:spcPts val="0"/>
              </a:spcBef>
              <a:spcAft>
                <a:spcPts val="1000"/>
              </a:spcAft>
            </a:pPr>
            <a:r>
              <a:rPr lang="en-US" sz="2400" b="1" dirty="0">
                <a:solidFill>
                  <a:schemeClr val="accent1"/>
                </a:solidFill>
                <a:effectLst/>
                <a:latin typeface="Times New Roman" panose="02020603050405020304" pitchFamily="18" charset="0"/>
                <a:ea typeface="Calibri" panose="020F0502020204030204" pitchFamily="34" charset="0"/>
                <a:cs typeface="Arial" panose="020B0604020202020204" pitchFamily="34" charset="0"/>
              </a:rPr>
              <a:t>-has role in cell division </a:t>
            </a:r>
            <a:endParaRPr lang="en-US"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5" name="Picture 4" descr="Endoplasmic Reticulum and Nuclear Envelope">
            <a:extLst>
              <a:ext uri="{FF2B5EF4-FFF2-40B4-BE49-F238E27FC236}">
                <a16:creationId xmlns:a16="http://schemas.microsoft.com/office/drawing/2014/main" id="{9B1C0A6D-F816-4CD0-92E4-D17707F35E85}"/>
              </a:ext>
            </a:extLst>
          </p:cNvPr>
          <p:cNvPicPr/>
          <p:nvPr/>
        </p:nvPicPr>
        <p:blipFill>
          <a:blip r:embed="rId2"/>
          <a:srcRect/>
          <a:stretch>
            <a:fillRect/>
          </a:stretch>
        </p:blipFill>
        <p:spPr>
          <a:xfrm>
            <a:off x="5121813" y="4051496"/>
            <a:ext cx="6555544" cy="2598664"/>
          </a:xfrm>
          <a:prstGeom prst="rect">
            <a:avLst/>
          </a:prstGeom>
          <a:noFill/>
          <a:ln/>
        </p:spPr>
      </p:pic>
    </p:spTree>
    <p:extLst>
      <p:ext uri="{BB962C8B-B14F-4D97-AF65-F5344CB8AC3E}">
        <p14:creationId xmlns:p14="http://schemas.microsoft.com/office/powerpoint/2010/main" val="4241646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F8FDBD-0C34-4751-A878-B56FEE161FD6}"/>
              </a:ext>
            </a:extLst>
          </p:cNvPr>
          <p:cNvSpPr>
            <a:spLocks noGrp="1"/>
          </p:cNvSpPr>
          <p:nvPr>
            <p:ph sz="half" idx="1"/>
          </p:nvPr>
        </p:nvSpPr>
        <p:spPr>
          <a:xfrm>
            <a:off x="205154" y="320382"/>
            <a:ext cx="5998698" cy="5447372"/>
          </a:xfrm>
        </p:spPr>
        <p:txBody>
          <a:bodyPr>
            <a:noAutofit/>
          </a:bodyPr>
          <a:lstStyle/>
          <a:p>
            <a:pPr marL="0" marR="0" indent="0" algn="just">
              <a:lnSpc>
                <a:spcPct val="150000"/>
              </a:lnSpc>
              <a:spcBef>
                <a:spcPts val="0"/>
              </a:spcBef>
              <a:spcAft>
                <a:spcPts val="1000"/>
              </a:spcAft>
              <a:buNone/>
            </a:pP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 Golgi apparatus </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The Golgi apparatus consists of a system of stacks of flat circular cisternae, each bound by a smooth unit membrane.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2400" dirty="0">
                <a:effectLst/>
                <a:latin typeface="Times New Roman" panose="02020603050405020304" pitchFamily="18" charset="0"/>
                <a:ea typeface="Calibri" panose="020F0502020204030204" pitchFamily="34" charset="0"/>
              </a:rPr>
              <a:t>The Golgi bodies are concerned with secretion processes and have a polar structure. In active bodies in addition to the production of many vesicles distal cisternae may break up into vesicles</a:t>
            </a:r>
            <a:endParaRPr lang="en-US" sz="2400" dirty="0"/>
          </a:p>
        </p:txBody>
      </p:sp>
      <p:sp>
        <p:nvSpPr>
          <p:cNvPr id="4" name="Content Placeholder 3">
            <a:extLst>
              <a:ext uri="{FF2B5EF4-FFF2-40B4-BE49-F238E27FC236}">
                <a16:creationId xmlns:a16="http://schemas.microsoft.com/office/drawing/2014/main" id="{B16950B5-98A7-412C-8BD1-1691D14484E8}"/>
              </a:ext>
            </a:extLst>
          </p:cNvPr>
          <p:cNvSpPr>
            <a:spLocks noGrp="1"/>
          </p:cNvSpPr>
          <p:nvPr>
            <p:ph sz="half" idx="2"/>
          </p:nvPr>
        </p:nvSpPr>
        <p:spPr>
          <a:xfrm>
            <a:off x="6425418" y="320382"/>
            <a:ext cx="5766582" cy="2233978"/>
          </a:xfrm>
        </p:spPr>
        <p:txBody>
          <a:bodyPr>
            <a:normAutofit fontScale="85000" lnSpcReduction="10000"/>
          </a:bodyPr>
          <a:lstStyle/>
          <a:p>
            <a:pPr>
              <a:lnSpc>
                <a:spcPct val="160000"/>
              </a:lnSpc>
            </a:pPr>
            <a:r>
              <a:rPr lang="en-US" b="1" dirty="0">
                <a:solidFill>
                  <a:schemeClr val="accent1"/>
                </a:solidFill>
                <a:effectLst/>
                <a:latin typeface="Times New Roman" panose="02020603050405020304" pitchFamily="18" charset="0"/>
                <a:ea typeface="Calibri" panose="020F0502020204030204" pitchFamily="34" charset="0"/>
              </a:rPr>
              <a:t>The Golgi bodies are mainly involved in the secretion of sugar, polysaccharides and polysaccharides protein complexes.</a:t>
            </a:r>
            <a:endParaRPr lang="en-US" sz="4000" b="1" dirty="0">
              <a:solidFill>
                <a:schemeClr val="accent1"/>
              </a:solidFill>
            </a:endParaRPr>
          </a:p>
        </p:txBody>
      </p:sp>
      <p:pic>
        <p:nvPicPr>
          <p:cNvPr id="5" name="Picture 4" descr="Golgi Apparatus">
            <a:extLst>
              <a:ext uri="{FF2B5EF4-FFF2-40B4-BE49-F238E27FC236}">
                <a16:creationId xmlns:a16="http://schemas.microsoft.com/office/drawing/2014/main" id="{AD0F40F9-0057-48CC-9F34-90ABEA71706B}"/>
              </a:ext>
            </a:extLst>
          </p:cNvPr>
          <p:cNvPicPr/>
          <p:nvPr/>
        </p:nvPicPr>
        <p:blipFill>
          <a:blip r:embed="rId2"/>
          <a:srcRect/>
          <a:stretch>
            <a:fillRect/>
          </a:stretch>
        </p:blipFill>
        <p:spPr>
          <a:xfrm>
            <a:off x="6725529" y="3249637"/>
            <a:ext cx="5166359" cy="3137095"/>
          </a:xfrm>
          <a:prstGeom prst="rect">
            <a:avLst/>
          </a:prstGeom>
          <a:noFill/>
          <a:ln/>
        </p:spPr>
      </p:pic>
    </p:spTree>
    <p:extLst>
      <p:ext uri="{BB962C8B-B14F-4D97-AF65-F5344CB8AC3E}">
        <p14:creationId xmlns:p14="http://schemas.microsoft.com/office/powerpoint/2010/main" val="3695497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D2143C-6015-4B5A-9B15-339EFB520B1C}"/>
              </a:ext>
            </a:extLst>
          </p:cNvPr>
          <p:cNvSpPr>
            <a:spLocks noGrp="1"/>
          </p:cNvSpPr>
          <p:nvPr>
            <p:ph sz="half" idx="1"/>
          </p:nvPr>
        </p:nvSpPr>
        <p:spPr>
          <a:xfrm>
            <a:off x="345831" y="221907"/>
            <a:ext cx="6178060" cy="4926867"/>
          </a:xfrm>
        </p:spPr>
        <p:txBody>
          <a:bodyPr/>
          <a:lstStyle/>
          <a:p>
            <a:pPr marL="0" marR="0" indent="0">
              <a:lnSpc>
                <a:spcPct val="115000"/>
              </a:lnSpc>
              <a:spcBef>
                <a:spcPts val="0"/>
              </a:spcBef>
              <a:spcAft>
                <a:spcPts val="1000"/>
              </a:spcAft>
              <a:buNone/>
            </a:pP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5- Mitochondria </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Mitochondria are organelles which can be seen with the light microscope when living cells are stained with Janus Green B.</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The mitochondria contain ribosome's which are smaller than those of the cytoplasm and DNA fibrils, but their genetic capability is limited.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15000"/>
              </a:lnSpc>
              <a:spcBef>
                <a:spcPts val="0"/>
              </a:spcBef>
              <a:spcAft>
                <a:spcPts val="10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15000"/>
              </a:lnSpc>
              <a:spcBef>
                <a:spcPts val="0"/>
              </a:spcBef>
              <a:spcAft>
                <a:spcPts val="10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Content Placeholder 3">
            <a:extLst>
              <a:ext uri="{FF2B5EF4-FFF2-40B4-BE49-F238E27FC236}">
                <a16:creationId xmlns:a16="http://schemas.microsoft.com/office/drawing/2014/main" id="{7BFEA428-A484-45F5-8F7A-1EFBCF4BDB44}"/>
              </a:ext>
            </a:extLst>
          </p:cNvPr>
          <p:cNvSpPr>
            <a:spLocks noGrp="1"/>
          </p:cNvSpPr>
          <p:nvPr>
            <p:ph sz="half" idx="2"/>
          </p:nvPr>
        </p:nvSpPr>
        <p:spPr>
          <a:xfrm>
            <a:off x="6523892" y="275004"/>
            <a:ext cx="5181600" cy="4351338"/>
          </a:xfrm>
        </p:spPr>
        <p:txBody>
          <a:bodyPr/>
          <a:lstStyle/>
          <a:p>
            <a:pPr>
              <a:lnSpc>
                <a:spcPct val="150000"/>
              </a:lnSpc>
            </a:pPr>
            <a:r>
              <a:rPr lang="en-US" sz="2400" b="1" dirty="0">
                <a:solidFill>
                  <a:schemeClr val="accent1"/>
                </a:solidFill>
                <a:effectLst/>
                <a:latin typeface="Times New Roman" panose="02020603050405020304" pitchFamily="18" charset="0"/>
                <a:ea typeface="Calibri" panose="020F0502020204030204" pitchFamily="34" charset="0"/>
                <a:cs typeface="Arial" panose="020B0604020202020204" pitchFamily="34" charset="0"/>
              </a:rPr>
              <a:t>The mitochondria are concerned with processes of energy conversion and contain many enzymes </a:t>
            </a:r>
            <a:endParaRPr lang="en-US"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5" name="Picture 4" descr="Mitochondria Structural Features">
            <a:extLst>
              <a:ext uri="{FF2B5EF4-FFF2-40B4-BE49-F238E27FC236}">
                <a16:creationId xmlns:a16="http://schemas.microsoft.com/office/drawing/2014/main" id="{9E9A916E-D55D-4EA2-A077-C78CDD60A048}"/>
              </a:ext>
            </a:extLst>
          </p:cNvPr>
          <p:cNvPicPr/>
          <p:nvPr/>
        </p:nvPicPr>
        <p:blipFill>
          <a:blip r:embed="rId3"/>
          <a:srcRect/>
          <a:stretch>
            <a:fillRect/>
          </a:stretch>
        </p:blipFill>
        <p:spPr>
          <a:xfrm>
            <a:off x="7146388" y="3249344"/>
            <a:ext cx="4559103" cy="2898238"/>
          </a:xfrm>
          <a:prstGeom prst="rect">
            <a:avLst/>
          </a:prstGeom>
          <a:noFill/>
          <a:ln/>
        </p:spPr>
      </p:pic>
    </p:spTree>
    <p:extLst>
      <p:ext uri="{BB962C8B-B14F-4D97-AF65-F5344CB8AC3E}">
        <p14:creationId xmlns:p14="http://schemas.microsoft.com/office/powerpoint/2010/main" val="1892766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82EB6-F35A-4CAE-A758-90C21CEA7E32}"/>
              </a:ext>
            </a:extLst>
          </p:cNvPr>
          <p:cNvSpPr>
            <a:spLocks noGrp="1"/>
          </p:cNvSpPr>
          <p:nvPr>
            <p:ph sz="half" idx="1"/>
          </p:nvPr>
        </p:nvSpPr>
        <p:spPr>
          <a:xfrm>
            <a:off x="261424" y="137501"/>
            <a:ext cx="6023316" cy="6192961"/>
          </a:xfrm>
        </p:spPr>
        <p:txBody>
          <a:bodyPr>
            <a:normAutofit/>
          </a:bodyPr>
          <a:lstStyle/>
          <a:p>
            <a:pPr marL="0" marR="0" indent="0">
              <a:lnSpc>
                <a:spcPct val="115000"/>
              </a:lnSpc>
              <a:spcBef>
                <a:spcPts val="0"/>
              </a:spcBef>
              <a:spcAft>
                <a:spcPts val="1000"/>
              </a:spcAft>
              <a:buNone/>
            </a:pPr>
            <a:r>
              <a:rPr lang="en-US" sz="2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6- </a:t>
            </a:r>
            <a:r>
              <a:rPr lang="en-US" sz="2200" b="1"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Protplastids</a:t>
            </a:r>
            <a:r>
              <a:rPr lang="en-US" sz="2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22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200" dirty="0">
                <a:effectLst/>
                <a:latin typeface="Times New Roman" panose="02020603050405020304" pitchFamily="18" charset="0"/>
                <a:ea typeface="Calibri" panose="020F0502020204030204" pitchFamily="34" charset="0"/>
                <a:cs typeface="Arial" panose="020B0604020202020204" pitchFamily="34" charset="0"/>
              </a:rPr>
              <a:t>Plastids are organelles characteristic of plant cells and have no homologues in the animal cell. The principal types of Plastids are </a:t>
            </a:r>
            <a:r>
              <a:rPr lang="en-US" sz="2200" b="1" u="sng" dirty="0">
                <a:effectLst/>
                <a:latin typeface="Times New Roman" panose="02020603050405020304" pitchFamily="18" charset="0"/>
                <a:ea typeface="Calibri" panose="020F0502020204030204" pitchFamily="34" charset="0"/>
                <a:cs typeface="Arial" panose="020B0604020202020204" pitchFamily="34" charset="0"/>
              </a:rPr>
              <a:t>chloroplasts</a:t>
            </a:r>
            <a:r>
              <a:rPr lang="en-US" sz="2200" u="sng" dirty="0">
                <a:effectLst/>
                <a:latin typeface="Times New Roman" panose="02020603050405020304" pitchFamily="18" charset="0"/>
                <a:ea typeface="Calibri" panose="020F0502020204030204" pitchFamily="34" charset="0"/>
                <a:cs typeface="Arial" panose="020B0604020202020204" pitchFamily="34" charset="0"/>
              </a:rPr>
              <a:t>, </a:t>
            </a:r>
            <a:r>
              <a:rPr lang="en-US" sz="2200" b="1" u="sng" dirty="0">
                <a:effectLst/>
                <a:latin typeface="Times New Roman" panose="02020603050405020304" pitchFamily="18" charset="0"/>
                <a:ea typeface="Calibri" panose="020F0502020204030204" pitchFamily="34" charset="0"/>
                <a:cs typeface="Arial" panose="020B0604020202020204" pitchFamily="34" charset="0"/>
              </a:rPr>
              <a:t>chromoplasts</a:t>
            </a:r>
            <a:r>
              <a:rPr lang="en-US" sz="2200" u="sng" dirty="0">
                <a:effectLst/>
                <a:latin typeface="Times New Roman" panose="02020603050405020304" pitchFamily="18" charset="0"/>
                <a:ea typeface="Calibri" panose="020F0502020204030204" pitchFamily="34" charset="0"/>
                <a:cs typeface="Arial" panose="020B0604020202020204" pitchFamily="34" charset="0"/>
              </a:rPr>
              <a:t>, </a:t>
            </a:r>
            <a:r>
              <a:rPr lang="en-US" sz="2200" dirty="0">
                <a:effectLst/>
                <a:latin typeface="Times New Roman" panose="02020603050405020304" pitchFamily="18" charset="0"/>
                <a:ea typeface="Calibri" panose="020F0502020204030204" pitchFamily="34" charset="0"/>
                <a:cs typeface="Arial" panose="020B0604020202020204" pitchFamily="34" charset="0"/>
              </a:rPr>
              <a:t>and </a:t>
            </a:r>
            <a:r>
              <a:rPr lang="en-US" sz="2200" b="1" u="sng" dirty="0">
                <a:effectLst/>
                <a:latin typeface="Times New Roman" panose="02020603050405020304" pitchFamily="18" charset="0"/>
                <a:ea typeface="Calibri" panose="020F0502020204030204" pitchFamily="34" charset="0"/>
                <a:cs typeface="Arial" panose="020B0604020202020204" pitchFamily="34" charset="0"/>
              </a:rPr>
              <a:t>Leucoplasts</a:t>
            </a:r>
            <a:r>
              <a:rPr lang="en-US" sz="2200" u="sng" dirty="0">
                <a:effectLst/>
                <a:latin typeface="Times New Roman" panose="02020603050405020304" pitchFamily="18" charset="0"/>
                <a:ea typeface="Calibri" panose="020F0502020204030204" pitchFamily="34" charset="0"/>
                <a:cs typeface="Arial" panose="020B0604020202020204" pitchFamily="34" charset="0"/>
              </a:rPr>
              <a:t>.</a:t>
            </a:r>
            <a:endParaRPr lang="en-US" sz="2200" u="sng"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200" b="1" dirty="0">
                <a:effectLst/>
                <a:latin typeface="Times New Roman" panose="02020603050405020304" pitchFamily="18" charset="0"/>
                <a:ea typeface="Calibri" panose="020F0502020204030204" pitchFamily="34" charset="0"/>
                <a:cs typeface="Arial" panose="020B0604020202020204" pitchFamily="34" charset="0"/>
              </a:rPr>
              <a:t>Chloroplasts</a:t>
            </a:r>
            <a:r>
              <a:rPr lang="en-US" sz="2200" dirty="0">
                <a:effectLst/>
                <a:latin typeface="Times New Roman" panose="02020603050405020304" pitchFamily="18" charset="0"/>
                <a:ea typeface="Calibri" panose="020F0502020204030204" pitchFamily="34" charset="0"/>
                <a:cs typeface="Arial" panose="020B0604020202020204" pitchFamily="34" charset="0"/>
              </a:rPr>
              <a:t> are green as a result of the pigment chlorophyll which predominates in them.</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200" b="1" dirty="0">
                <a:effectLst/>
                <a:latin typeface="Times New Roman" panose="02020603050405020304" pitchFamily="18" charset="0"/>
                <a:ea typeface="Calibri" panose="020F0502020204030204" pitchFamily="34" charset="0"/>
                <a:cs typeface="Arial" panose="020B0604020202020204" pitchFamily="34" charset="0"/>
              </a:rPr>
              <a:t>Chromoplasts</a:t>
            </a:r>
            <a:r>
              <a:rPr lang="en-US" sz="2200" dirty="0">
                <a:effectLst/>
                <a:latin typeface="Times New Roman" panose="02020603050405020304" pitchFamily="18" charset="0"/>
                <a:ea typeface="Calibri" panose="020F0502020204030204" pitchFamily="34" charset="0"/>
                <a:cs typeface="Arial" panose="020B0604020202020204" pitchFamily="34" charset="0"/>
              </a:rPr>
              <a:t> are usually yellow, orange or red because of the carotene pigments.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200" b="1" dirty="0">
                <a:effectLst/>
                <a:latin typeface="Times New Roman" panose="02020603050405020304" pitchFamily="18" charset="0"/>
                <a:ea typeface="Calibri" panose="020F0502020204030204" pitchFamily="34" charset="0"/>
                <a:cs typeface="Arial" panose="020B0604020202020204" pitchFamily="34" charset="0"/>
              </a:rPr>
              <a:t>Leucoplasts </a:t>
            </a:r>
            <a:r>
              <a:rPr lang="en-US" sz="2200" dirty="0">
                <a:effectLst/>
                <a:latin typeface="Times New Roman" panose="02020603050405020304" pitchFamily="18" charset="0"/>
                <a:ea typeface="Calibri" panose="020F0502020204030204" pitchFamily="34" charset="0"/>
                <a:cs typeface="Arial" panose="020B0604020202020204" pitchFamily="34" charset="0"/>
              </a:rPr>
              <a:t>are non-pigmented Plastids usually located in tissues not exposed to light and they store plant products such as starch, protein and fats.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Content Placeholder 3">
            <a:extLst>
              <a:ext uri="{FF2B5EF4-FFF2-40B4-BE49-F238E27FC236}">
                <a16:creationId xmlns:a16="http://schemas.microsoft.com/office/drawing/2014/main" id="{3626A97D-BBF4-4F65-89CC-6A530F195166}"/>
              </a:ext>
            </a:extLst>
          </p:cNvPr>
          <p:cNvSpPr>
            <a:spLocks noGrp="1"/>
          </p:cNvSpPr>
          <p:nvPr>
            <p:ph sz="half" idx="2"/>
          </p:nvPr>
        </p:nvSpPr>
        <p:spPr>
          <a:xfrm>
            <a:off x="6284740" y="137502"/>
            <a:ext cx="5645835" cy="4351338"/>
          </a:xfrm>
        </p:spPr>
        <p:txBody>
          <a:bodyPr>
            <a:normAutofit/>
          </a:bodyPr>
          <a:lstStyle/>
          <a:p>
            <a:pPr marL="0" marR="0">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en-US" sz="2000" b="1" dirty="0">
                <a:solidFill>
                  <a:schemeClr val="accent1"/>
                </a:solidFill>
                <a:effectLst/>
                <a:latin typeface="Times New Roman" panose="02020603050405020304" pitchFamily="18" charset="0"/>
                <a:ea typeface="Calibri" panose="020F0502020204030204" pitchFamily="34" charset="0"/>
                <a:cs typeface="Arial" panose="020B0604020202020204" pitchFamily="34" charset="0"/>
              </a:rPr>
              <a:t>Site of photosynthesis</a:t>
            </a:r>
            <a:endParaRPr lang="en-US" sz="20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000" b="1" dirty="0">
                <a:solidFill>
                  <a:schemeClr val="accent1"/>
                </a:solidFill>
                <a:effectLst/>
                <a:latin typeface="Times New Roman" panose="02020603050405020304" pitchFamily="18" charset="0"/>
                <a:ea typeface="Calibri" panose="020F0502020204030204" pitchFamily="34" charset="0"/>
                <a:cs typeface="Arial" panose="020B0604020202020204" pitchFamily="34" charset="0"/>
              </a:rPr>
              <a:t>-providing space for the temporary storage of starch </a:t>
            </a:r>
            <a:endParaRPr lang="en-US" sz="20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000" b="1" dirty="0">
                <a:solidFill>
                  <a:schemeClr val="accent1"/>
                </a:solidFill>
                <a:effectLst/>
                <a:latin typeface="Times New Roman" panose="02020603050405020304" pitchFamily="18" charset="0"/>
                <a:ea typeface="Calibri" panose="020F0502020204030204" pitchFamily="34" charset="0"/>
                <a:cs typeface="Arial" panose="020B0604020202020204" pitchFamily="34" charset="0"/>
              </a:rPr>
              <a:t>- involved in the synthesis of amino acids and fatty acids</a:t>
            </a:r>
            <a:endParaRPr lang="en-US" sz="20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pic>
        <p:nvPicPr>
          <p:cNvPr id="7" name="Picture 6" descr="Chloroplast">
            <a:extLst>
              <a:ext uri="{FF2B5EF4-FFF2-40B4-BE49-F238E27FC236}">
                <a16:creationId xmlns:a16="http://schemas.microsoft.com/office/drawing/2014/main" id="{DA2A3F9B-043A-48F4-887D-8C2EBC2A743B}"/>
              </a:ext>
            </a:extLst>
          </p:cNvPr>
          <p:cNvPicPr/>
          <p:nvPr/>
        </p:nvPicPr>
        <p:blipFill>
          <a:blip r:embed="rId2"/>
          <a:srcRect/>
          <a:stretch>
            <a:fillRect/>
          </a:stretch>
        </p:blipFill>
        <p:spPr>
          <a:xfrm>
            <a:off x="7104185" y="3661117"/>
            <a:ext cx="4360984" cy="2669345"/>
          </a:xfrm>
          <a:prstGeom prst="rect">
            <a:avLst/>
          </a:prstGeom>
          <a:noFill/>
          <a:ln/>
        </p:spPr>
      </p:pic>
    </p:spTree>
    <p:extLst>
      <p:ext uri="{BB962C8B-B14F-4D97-AF65-F5344CB8AC3E}">
        <p14:creationId xmlns:p14="http://schemas.microsoft.com/office/powerpoint/2010/main" val="3405604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305058-BAA7-453F-BCB6-C458E10D3E0D}"/>
              </a:ext>
            </a:extLst>
          </p:cNvPr>
          <p:cNvSpPr>
            <a:spLocks noGrp="1"/>
          </p:cNvSpPr>
          <p:nvPr>
            <p:ph sz="half" idx="1"/>
          </p:nvPr>
        </p:nvSpPr>
        <p:spPr>
          <a:xfrm>
            <a:off x="261423" y="292246"/>
            <a:ext cx="6814625" cy="5517711"/>
          </a:xfrm>
        </p:spPr>
        <p:txBody>
          <a:bodyPr/>
          <a:lstStyle/>
          <a:p>
            <a:pPr marL="0" marR="0" indent="0">
              <a:lnSpc>
                <a:spcPct val="115000"/>
              </a:lnSpc>
              <a:spcBef>
                <a:spcPts val="0"/>
              </a:spcBef>
              <a:spcAft>
                <a:spcPts val="1000"/>
              </a:spcAft>
              <a:buNone/>
            </a:pP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7- Peroxisomes </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Micro bodies are small bodies 1.5 nm in diameter which occurs in the cytoplasm of a Varity of tissues. They are bound by a single membrane and their matrix appears granular or fibril.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They contain enzymes that Vary in accordance to the type of cell or tissue in which they are present.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Content Placeholder 3">
            <a:extLst>
              <a:ext uri="{FF2B5EF4-FFF2-40B4-BE49-F238E27FC236}">
                <a16:creationId xmlns:a16="http://schemas.microsoft.com/office/drawing/2014/main" id="{79859883-F1A5-4C2E-AA4A-F68E5E823A2C}"/>
              </a:ext>
            </a:extLst>
          </p:cNvPr>
          <p:cNvSpPr>
            <a:spLocks noGrp="1"/>
          </p:cNvSpPr>
          <p:nvPr>
            <p:ph sz="half" idx="2"/>
          </p:nvPr>
        </p:nvSpPr>
        <p:spPr>
          <a:xfrm>
            <a:off x="6977574" y="292247"/>
            <a:ext cx="5092505" cy="4351338"/>
          </a:xfrm>
        </p:spPr>
        <p:txBody>
          <a:bodyPr>
            <a:normAutofit/>
          </a:bodyPr>
          <a:lstStyle/>
          <a:p>
            <a:pPr>
              <a:lnSpc>
                <a:spcPct val="150000"/>
              </a:lnSpc>
            </a:pPr>
            <a:r>
              <a:rPr lang="en-US" sz="2400" b="1" dirty="0">
                <a:solidFill>
                  <a:schemeClr val="accent1"/>
                </a:solidFill>
                <a:effectLst/>
                <a:latin typeface="Times New Roman" panose="02020603050405020304" pitchFamily="18" charset="0"/>
                <a:ea typeface="Calibri" panose="020F0502020204030204" pitchFamily="34" charset="0"/>
              </a:rPr>
              <a:t>These micro bodies are sites for oxidation of glycolic acids, a product of carbon dioxide fixation.</a:t>
            </a:r>
            <a:endParaRPr lang="en-US" sz="2400" b="1" dirty="0">
              <a:solidFill>
                <a:schemeClr val="accent1"/>
              </a:solidFill>
            </a:endParaRPr>
          </a:p>
        </p:txBody>
      </p:sp>
      <p:pic>
        <p:nvPicPr>
          <p:cNvPr id="5" name="Picture 4" descr="رائع بالصور Animal Cell Physiology">
            <a:extLst>
              <a:ext uri="{FF2B5EF4-FFF2-40B4-BE49-F238E27FC236}">
                <a16:creationId xmlns:a16="http://schemas.microsoft.com/office/drawing/2014/main" id="{244B5F87-B24A-4932-8464-E99AFF8F8BF3}"/>
              </a:ext>
            </a:extLst>
          </p:cNvPr>
          <p:cNvPicPr/>
          <p:nvPr/>
        </p:nvPicPr>
        <p:blipFill>
          <a:blip r:embed="rId2"/>
          <a:srcRect/>
          <a:stretch>
            <a:fillRect/>
          </a:stretch>
        </p:blipFill>
        <p:spPr bwMode="auto">
          <a:xfrm>
            <a:off x="7371471" y="4093698"/>
            <a:ext cx="4403186" cy="2307101"/>
          </a:xfrm>
          <a:prstGeom prst="rect">
            <a:avLst/>
          </a:prstGeom>
          <a:noFill/>
        </p:spPr>
      </p:pic>
    </p:spTree>
    <p:extLst>
      <p:ext uri="{BB962C8B-B14F-4D97-AF65-F5344CB8AC3E}">
        <p14:creationId xmlns:p14="http://schemas.microsoft.com/office/powerpoint/2010/main" val="4108448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804</Words>
  <Application>Microsoft Office PowerPoint</Application>
  <PresentationFormat>Widescreen</PresentationFormat>
  <Paragraphs>64</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vt:lpstr>
      <vt:lpstr>Calibri</vt:lpstr>
      <vt:lpstr>Calibri Light</vt:lpstr>
      <vt:lpstr>Times New Roman</vt:lpstr>
      <vt:lpstr>Office Theme</vt:lpstr>
      <vt:lpstr>PowerPoint Presentation</vt:lpstr>
      <vt:lpstr>PowerPoint Presentation</vt:lpstr>
      <vt:lpstr>Protoplast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vian</dc:creator>
  <cp:lastModifiedBy>Vian Ali</cp:lastModifiedBy>
  <cp:revision>15</cp:revision>
  <dcterms:created xsi:type="dcterms:W3CDTF">2022-02-27T14:10:37Z</dcterms:created>
  <dcterms:modified xsi:type="dcterms:W3CDTF">2023-05-20T17:29:54Z</dcterms:modified>
</cp:coreProperties>
</file>