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BA00-025B-48F3-9838-9056CBF43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1490-3ED6-45E7-9D50-13B3DDB79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6CF5-E8FF-4399-BDAA-7E905D89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3637-F9CA-4223-B70C-56954FFC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FDE5-CE6F-4831-BEA6-0E9D71C6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E95D-CEF8-458F-8CA2-FF8312E6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23406-1681-4257-9E54-0588C9479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EA8D-2438-4F4D-9165-88E6FD36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86AD3-7D1D-4C65-B025-A1F541F7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2030-899C-4B69-90A2-8727BC7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AEC4F-E27C-4164-A084-E8E81298F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C73E0-CC58-4A14-8A83-453E4FACA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37667-E247-4C2B-9F4F-5A112EF0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106BB-DF45-4B4A-B223-D1DB772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0503-1981-45DB-8585-89546D64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4618-BCD0-45EF-9645-224FC8AC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9F8F-B7FB-4067-A90F-A031AFBD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9188-B103-447D-B30A-D4FAA713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A4EE-3256-4381-BFE0-4E32E60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1B1A-6BA1-4DB2-A0BD-F487FEC9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5A09-3E3C-4068-ACD5-91FD986C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70FF-B7D9-490B-B1D3-FA88010A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A6015-CC83-45F6-9820-AD3937C8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8A1B-3092-4A9F-B018-B39BDBC7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7021E-7205-4742-825F-FC09D9E9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3936-79AF-429E-9664-C260CB83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9906-E473-4DF5-8818-F8493448B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BB8E5-A49A-43F7-9646-8BD154003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33C77-85D5-4203-BE72-909B0D8B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1DBD-C510-427D-8B48-63499A17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AE2F-FA5D-46F2-B012-2CC9FBF5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7F8F-1AE8-4ADC-9F11-FC3D7F16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FB202-0E93-4CA4-A5CF-4DE4E154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19C3F-0D96-42DF-8DA1-ADB035A6F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EB8A1-BD53-4845-B94F-69DE44339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DF2F-DBF3-4129-B343-ECDE22B47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07D80-6A10-4CEE-AAF0-A42F13E8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CBDF3-0610-4B3A-BCBB-F05C784E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49D85-66F1-4EEC-B548-6E0C2B3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3013-2A05-4BC2-A208-B8DAAC04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5A689-8B7A-4408-B80F-870684AF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FC7B-B8A3-4846-B696-757191E9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AF1FE-26E6-411F-A717-E30FB1A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F7BD7-67CE-4E6E-B088-4A5C53EE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110A8-E2E2-452F-B827-4C179561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00AD8-81F7-4F24-A164-0D7AD2B2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53C1-006F-4028-8384-84AEE90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140D-F9CA-4EE3-B034-788F794C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EB182-B034-47F4-96E1-12DD063B4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3F418-6469-4C05-BBA7-334540D0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B2A2E-1809-46AC-9669-CA0DA683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00B97-3C07-4DE0-BC8F-92C9A904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9039-C77A-4AD3-BE35-FE211020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998C9-36B3-4214-8447-D1F0D03D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FD480-E391-418E-B500-F2956039C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7B1A0-E05D-4FFD-A068-9C0540FA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49F43-EAFD-4D5B-A17C-9661504D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8B81B-CD9F-4899-87D1-BC2A092A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FF47B-12DF-49A5-8A1F-93CEE6D6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57B4D-1FD5-4C6B-92D5-58AB7E4C3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ACB05-4F46-4FEB-A361-B36DDFAEC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2FE7-44E2-4C50-890A-E017F95D7D0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C842-CD1B-498E-A427-022B872F3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A626-0B4F-49E0-8151-0989EF322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E5AD-1358-46CC-BEBD-29A2FDF34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biology/desmid/brian/BIOL2060/BIOL2060-19/19_25.jpg" TargetMode="External"/><Relationship Id="rId2" Type="http://schemas.openxmlformats.org/officeDocument/2006/relationships/hyperlink" Target="http://www.mun.ca/biology/desmid/brian/BIOL2060/BIOL2060-19/19_2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.ca/biology/desmid/brian/BIOL2060/BIOL2060-19/19_2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.ca/biology/desmid/brian/BIOL2060/BIOL2060-19/19_2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2870D86-D7F8-43EC-9BEA-34715D9B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1" y="1614487"/>
            <a:ext cx="8848578" cy="5243513"/>
          </a:xfrm>
          <a:prstGeom prst="rect">
            <a:avLst/>
          </a:prstGeom>
          <a:noFill/>
          <a:ln w="76200" cmpd="thickThin">
            <a:solidFill>
              <a:srgbClr val="6224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37160" tIns="91440" rIns="137160" bIns="91440" anchor="ctr" anchorCtr="0" upright="1">
            <a:noAutofit/>
          </a:bodyPr>
          <a:lstStyle/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division in eukaryotes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Chromosomes in eukaryotes and prokaryotes are different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is a chromosome?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DNA Structure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DNA Function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cycle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division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Cytokinesis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14956-A455-4026-8463-2D3E587216BA}"/>
              </a:ext>
            </a:extLst>
          </p:cNvPr>
          <p:cNvSpPr txBox="1"/>
          <p:nvPr/>
        </p:nvSpPr>
        <p:spPr>
          <a:xfrm>
            <a:off x="1206305" y="782361"/>
            <a:ext cx="6098344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Division 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>
            <a:extLst>
              <a:ext uri="{FF2B5EF4-FFF2-40B4-BE49-F238E27FC236}">
                <a16:creationId xmlns:a16="http://schemas.microsoft.com/office/drawing/2014/main" id="{94DBF11B-E237-492A-BC4B-A7E5179E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484" y="1318407"/>
            <a:ext cx="4246367" cy="38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FF88032-999D-4011-BC13-F9B94E628D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3538" y="66118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FC38F810-8875-4896-9DF4-0F50B62C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98" y="1593044"/>
            <a:ext cx="4246367" cy="36009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dividing cells pass through a regular sequence of events known as the cell cycle.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pletion of the cycle requires varying periods of time, depending on both the type of cell and external factors, such as temperature or availability of nutrients. Com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monly, the cycle is divided into interphase and the four phases of mitosis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776DC-AFA5-4C2D-B7EE-D1C3C90DD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8" y="6611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826FE-9086-4F26-AE65-8700D3C7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06" y="4876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cycle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C328D75-B7F4-4030-969D-ECD5F095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8" y="15755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1631D17-58A1-445D-9E35-E6DC690E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8" y="23375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7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A220AC-2BAA-4D5D-8C69-5B46DC7D97A2}"/>
              </a:ext>
            </a:extLst>
          </p:cNvPr>
          <p:cNvSpPr txBox="1"/>
          <p:nvPr/>
        </p:nvSpPr>
        <p:spPr>
          <a:xfrm>
            <a:off x="0" y="0"/>
            <a:ext cx="11774658" cy="7493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Interphase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phase between successive mitotic divi­sions, was once regarded as the "resting phase" in the cell cycle. Nothing could be further from the truth, however, for interphase is a period of intense cellular activity.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Interphase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be divided into three phases, which are designated G1, S, and G2.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G1 phase (G stands for gap)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occurs after mitosis. It is a pe­riod of intense biochemical activity, during which the cell increases in size, and the various organelles, inter­nal membranes, and other cytoplasmic components in­crease in number. In order for the cycle to continue to the S phase, the G: phase must proceed past a critical point called the restriction point, or Start, at which time the cell undergoes an internal change that commits it to complete the subsequent steps of the cycle.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3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A0EA0B-D160-410B-92AA-39C4BE866D36}"/>
              </a:ext>
            </a:extLst>
          </p:cNvPr>
          <p:cNvSpPr txBox="1"/>
          <p:nvPr/>
        </p:nvSpPr>
        <p:spPr>
          <a:xfrm>
            <a:off x="337625" y="788806"/>
            <a:ext cx="11521440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S (synthesis) phase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—the period of DNA syn­thesis—apparently requires a signal from the cyto­plasm before it can begin. The appearance of this S-phase activator presumably switches on DNA synthe­sis. During the S phase, many of the histones and other DNA-associated proteins are also synthesized. Follow­ing the S phase, the cell enters the G2 phase, which continues until mitosis starts.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During the G2 phase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structures directly involved with mitosis, such as the components of the spindle fibers, are formed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B12BB-3242-4566-B13D-9099A79F0398}"/>
              </a:ext>
            </a:extLst>
          </p:cNvPr>
          <p:cNvSpPr txBox="1"/>
          <p:nvPr/>
        </p:nvSpPr>
        <p:spPr>
          <a:xfrm>
            <a:off x="393895" y="806924"/>
            <a:ext cx="11043139" cy="352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Nuclear and Cell Division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Nuclear division (mitosis) and cytoplasmic division (cytokinesis) occur during the M phase of the cell cycle.  By morphological examination, the process of mitosis (animal cell, plant cell) can subdivided into the following sub-phases:  1. prophase, 2. pro-metaphase, 3. metaphase, 4. anaphase and 5. telophase. Based upon the changing behavior and appearance of the chromosomes.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4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C1F5A-7DB1-450C-8D7D-CA8D1E1B9686}"/>
              </a:ext>
            </a:extLst>
          </p:cNvPr>
          <p:cNvSpPr txBox="1"/>
          <p:nvPr/>
        </p:nvSpPr>
        <p:spPr>
          <a:xfrm>
            <a:off x="124264" y="835414"/>
            <a:ext cx="1194347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Prophase: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chromosomes begin to condense and become visible by light microscopy.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two sister chromatids appear to be attached at the centromere.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two centrosomes (which were duplicated during S-phase) begin to move to opposite ends of the cell.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centrosomes begin assemble of the microtubule-containing structure, the mitotic spindle with dense asters forming at each centrosome.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cytoskeletal microtubules disassociate and the tubulin is added to the mitotic spindle.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animal cells but not plant cells, centrioles are located at the core of the centrosomes.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859F0-42F7-4CFA-9A1E-F50A7303CDAA}"/>
              </a:ext>
            </a:extLst>
          </p:cNvPr>
          <p:cNvSpPr txBox="1"/>
          <p:nvPr/>
        </p:nvSpPr>
        <p:spPr>
          <a:xfrm>
            <a:off x="234462" y="685024"/>
            <a:ext cx="1195753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Prometaphase: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nuclear membrane breakdown.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Centrosomes stop as locations at opposite poles of the cell.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nuclear membrane is no longer present, mitotic spindle microtubules make contact with the chromosomes with the CEN DNA sequences of the chromosomes’ centromere to form the kinetochore (a protein-DNA complex).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chromosome develops two kinetochores, one for each sister chromatid.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kinetochores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 the free ends of the mitotic spindle microtubules to attach the chromosomes to the mitotic spindle.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chromosomes are forced toward the center of the cell.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mitotic spindle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microtubules can attach to the kinetochores (kinetochore microtubules), to microtubules from the other pole (polar microtubules) and to the proteins of the inner plasma membrane (aster microtubules).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DDB72-14D0-4EFF-A3C1-FD5AAA31AC09}"/>
              </a:ext>
            </a:extLst>
          </p:cNvPr>
          <p:cNvSpPr txBox="1"/>
          <p:nvPr/>
        </p:nvSpPr>
        <p:spPr>
          <a:xfrm>
            <a:off x="365760" y="789858"/>
            <a:ext cx="113526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Metaphase: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chromosomes are completely condensed. 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chromosomes are paused and aligned at the metaphase plate, a plane half-way between the poles. 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mitotic </a:t>
            </a:r>
            <a:r>
              <a:rPr lang="en-US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karyotype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be constructed from cells arrested at metaphase.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76089-FAD0-44A7-8CB0-50F86CE690DB}"/>
              </a:ext>
            </a:extLst>
          </p:cNvPr>
          <p:cNvSpPr txBox="1"/>
          <p:nvPr/>
        </p:nvSpPr>
        <p:spPr>
          <a:xfrm>
            <a:off x="492369" y="1033364"/>
            <a:ext cx="11563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Anaphase: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Sister chromatids separate and begin to move to opposite poles.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anaphase A, the chromosomes are pulled by the centromeres towards the poles as the kinetochore microtubules shorten.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anaphase B, the poles push apart as the polar microtubules get longer. 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A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nap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hase A and B</a:t>
            </a:r>
            <a:r>
              <a:rPr lang="en-US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occur in this order or at once, depending upon cell type.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0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12079-77EB-485D-B5A8-54EC4476553F}"/>
              </a:ext>
            </a:extLst>
          </p:cNvPr>
          <p:cNvSpPr txBox="1"/>
          <p:nvPr/>
        </p:nvSpPr>
        <p:spPr>
          <a:xfrm>
            <a:off x="492369" y="1225957"/>
            <a:ext cx="108602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Telophase: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daughter chromosomes arrive at the pole and begin to revert to chromatin. </a:t>
            </a:r>
            <a:b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nucleoli develop, the spindle disassembles and the nuclear envelope reappears. </a:t>
            </a:r>
            <a:b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Cytokinesis occurs.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2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2CCBB-0059-475B-9BC5-635F2DE0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78" y="450167"/>
            <a:ext cx="10874327" cy="616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5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EF9C1-0FCD-4039-ABB2-21B0C87901F8}"/>
              </a:ext>
            </a:extLst>
          </p:cNvPr>
          <p:cNvSpPr txBox="1"/>
          <p:nvPr/>
        </p:nvSpPr>
        <p:spPr>
          <a:xfrm>
            <a:off x="393895" y="639323"/>
            <a:ext cx="11465170" cy="3148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one-celled organisms, the cell grows by absorbing substances from the environment and using these ma­terials to synthesize new structural and functional mol­ecules.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 such a cell reaches a certain size, it divides. The two daughter cells, each about half the size of the original mother cell, then begin growing again.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2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B476A-14D6-407D-A8BE-35C098BE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507" y="1003934"/>
            <a:ext cx="8243668" cy="470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79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33FEA1-50C1-4468-A5E8-7AEF36098CE1}"/>
              </a:ext>
            </a:extLst>
          </p:cNvPr>
          <p:cNvSpPr txBox="1"/>
          <p:nvPr/>
        </p:nvSpPr>
        <p:spPr>
          <a:xfrm>
            <a:off x="677332" y="756605"/>
            <a:ext cx="9770533" cy="2963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Cytokinesis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Cytokinesis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the division of the cytoplasm typically flows mitosis. Cells divide by in growth of the cell wall and plasma membrane, a phragmoplast (microtubules) forms between the two daughter nuclei.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4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8E108-2D62-4C2F-88FA-36B0E61B71CA}"/>
              </a:ext>
            </a:extLst>
          </p:cNvPr>
          <p:cNvSpPr txBox="1"/>
          <p:nvPr/>
        </p:nvSpPr>
        <p:spPr>
          <a:xfrm>
            <a:off x="154745" y="362689"/>
            <a:ext cx="11929403" cy="544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a one-celled organism (prokaryote e.g. Bacteria)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cell division may occur every day or even every few hours, producing a succes­sion of identical organisms.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many-celled organisms (Eukaryote e.g.  fungi and plants)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cell division, together with cell enlargement, is the means by which the organism grows. In all of these in­stances, the new cells are genetically and initially struc­turally similar to both the parent cell and one another.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division in eukaryotes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consists of two overlap­ping stages: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mitosis and cytokinesis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Mitosis 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 the process by which a nucleus gives rise to two daughter nuclei, each morphologically and genetically equivalent to the other.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Cytokinesis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involves the division of the cytoplasmic portion of a cell and the separation of daughter nuclei into separate cells.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645795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Cell division in eukaryotic cell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 is much complex than in prokaryotes or organelles.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F9AB6E-6C43-42B3-A9FE-F5559881F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05050"/>
              </p:ext>
            </p:extLst>
          </p:nvPr>
        </p:nvGraphicFramePr>
        <p:xfrm>
          <a:off x="665870" y="1835644"/>
          <a:ext cx="10419471" cy="357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1420">
                  <a:extLst>
                    <a:ext uri="{9D8B030D-6E8A-4147-A177-3AD203B41FA5}">
                      <a16:colId xmlns:a16="http://schemas.microsoft.com/office/drawing/2014/main" val="3595758128"/>
                    </a:ext>
                  </a:extLst>
                </a:gridCol>
                <a:gridCol w="5998051">
                  <a:extLst>
                    <a:ext uri="{9D8B030D-6E8A-4147-A177-3AD203B41FA5}">
                      <a16:colId xmlns:a16="http://schemas.microsoft.com/office/drawing/2014/main" val="2002565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PROKARYOTES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EUKARYOTES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35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Single chromosome plus plasmids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Many chromosomes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75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Circular chromosome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Linear chromosomes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0288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Made only of DNA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Made of chromatin, a nucleoprotein (DNA coiled around histone proteins)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09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Found in cytoplasm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Found in a nucleus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4228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Copies its chromosome and divides immediately afterwards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Copies chromosomes, then the cell grows, then goes through mitosis to organise chromosomes in two equal groups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623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ADEA48-0726-4641-A226-16AC1245AC99}"/>
              </a:ext>
            </a:extLst>
          </p:cNvPr>
          <p:cNvSpPr txBox="1"/>
          <p:nvPr/>
        </p:nvSpPr>
        <p:spPr>
          <a:xfrm>
            <a:off x="1290709" y="849309"/>
            <a:ext cx="8542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in eukaryotes and prokaryotes are different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2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42DEB-1EE2-4D1B-B44C-8671D25DA7A4}"/>
              </a:ext>
            </a:extLst>
          </p:cNvPr>
          <p:cNvSpPr txBox="1"/>
          <p:nvPr/>
        </p:nvSpPr>
        <p:spPr>
          <a:xfrm>
            <a:off x="604909" y="448632"/>
            <a:ext cx="11254155" cy="341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 chromosome?</a:t>
            </a:r>
            <a:endParaRPr lang="en-US" sz="24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nucleus of each cell, the DNA molecule is packaged into thread-like structures called chromosomes. Each chromosome is made up of DNA tightly coiled many times around proteins called histones that support its structure.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DNA that makes up chromosomes becomes more tightly packed during cell division and is then visible under a microscope.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chromosome has a constriction point called the centromere.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BBE632-4445-4950-8360-8C79E362816F}"/>
              </a:ext>
            </a:extLst>
          </p:cNvPr>
          <p:cNvGraphicFramePr>
            <a:graphicFrameLocks noGrp="1"/>
          </p:cNvGraphicFramePr>
          <p:nvPr/>
        </p:nvGraphicFramePr>
        <p:xfrm>
          <a:off x="3467100" y="3082131"/>
          <a:ext cx="5257800" cy="1838325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3797326395"/>
                    </a:ext>
                  </a:extLst>
                </a:gridCol>
              </a:tblGrid>
              <a:tr h="1838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8444"/>
                  </a:ext>
                </a:extLst>
              </a:tr>
            </a:tbl>
          </a:graphicData>
        </a:graphic>
      </p:graphicFrame>
      <p:pic>
        <p:nvPicPr>
          <p:cNvPr id="2049" name="Picture 28" descr="http://projects.cbe.ab.ca/Diefenbaker/Biology/Bio%20Website%20Final/notes/molecular_genetics/Image33.gif">
            <a:extLst>
              <a:ext uri="{FF2B5EF4-FFF2-40B4-BE49-F238E27FC236}">
                <a16:creationId xmlns:a16="http://schemas.microsoft.com/office/drawing/2014/main" id="{0940A841-2DB7-4FD2-B15D-FAA9C592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164" y="2686930"/>
            <a:ext cx="2937755" cy="31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5" descr="http://www.phschool.com/science/biology_place/biocoach/images/bioprop/oxydeoxy.gif">
            <a:extLst>
              <a:ext uri="{FF2B5EF4-FFF2-40B4-BE49-F238E27FC236}">
                <a16:creationId xmlns:a16="http://schemas.microsoft.com/office/drawing/2014/main" id="{1E75E445-0099-4A32-BDE5-29745C3F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32" y="2686930"/>
            <a:ext cx="5619921" cy="31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DC0553A-4E04-42A3-90C8-91F75851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" y="351753"/>
            <a:ext cx="116275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STRUCTURE OF DNA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is made of long chains of nucleotides. DNA has a Double-helix structure where 2 strands of nucleotides join and twist around to form a spiral staircase or twisted ladder.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29D2C-B813-4898-A066-D40D7473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538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6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C1506-E774-4E51-992D-FC64BE528698}"/>
              </a:ext>
            </a:extLst>
          </p:cNvPr>
          <p:cNvSpPr txBox="1"/>
          <p:nvPr/>
        </p:nvSpPr>
        <p:spPr>
          <a:xfrm>
            <a:off x="365759" y="544647"/>
            <a:ext cx="9284677" cy="346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Each nucleotide has 3 parts: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phosphate group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helps form the backbone of the DNA molecule.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sugar (deoxyribose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- acts as a glue, forms the backbone with phosphate.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nitrogen bases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- 4 types (Guanine, Cytosine, Adenine, Thymine) the base of one nucleotide forms a hydrogen bond with the base of another nucleotide, thus the bases form the steps of the DNA ladder.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sequence of the bases makes up the genetic code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73F78-EC9B-4962-9A53-E973E58CB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418" y="224853"/>
            <a:ext cx="6940446" cy="55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91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164978-7DD8-4CE3-93A7-52E40B892A4B}"/>
              </a:ext>
            </a:extLst>
          </p:cNvPr>
          <p:cNvSpPr txBox="1"/>
          <p:nvPr/>
        </p:nvSpPr>
        <p:spPr>
          <a:xfrm>
            <a:off x="826477" y="1145169"/>
            <a:ext cx="10005646" cy="3427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DNA FUNCTION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Control of cell activities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Replication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Undergo mutations: permanent changes passed onto offspring may advance the species via evolution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462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1414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vian</dc:creator>
  <cp:lastModifiedBy>Vian Ali</cp:lastModifiedBy>
  <cp:revision>9</cp:revision>
  <dcterms:created xsi:type="dcterms:W3CDTF">2022-03-06T21:01:22Z</dcterms:created>
  <dcterms:modified xsi:type="dcterms:W3CDTF">2023-05-20T17:30:48Z</dcterms:modified>
</cp:coreProperties>
</file>