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AD82-88AC-4AB4-8136-7281776A9D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03A470-8759-48FE-AC3A-D8D5518DC0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51F387-DCF0-4E72-B375-42107F9FA4EF}"/>
              </a:ext>
            </a:extLst>
          </p:cNvPr>
          <p:cNvSpPr>
            <a:spLocks noGrp="1"/>
          </p:cNvSpPr>
          <p:nvPr>
            <p:ph type="dt" sz="half" idx="10"/>
          </p:nvPr>
        </p:nvSpPr>
        <p:spPr/>
        <p:txBody>
          <a:bodyPr/>
          <a:lstStyle/>
          <a:p>
            <a:fld id="{8347D50A-9159-4B16-8DC7-70E3D40A5FEF}" type="datetimeFigureOut">
              <a:rPr lang="en-US" smtClean="0"/>
              <a:t>5/20/2023</a:t>
            </a:fld>
            <a:endParaRPr lang="en-US"/>
          </a:p>
        </p:txBody>
      </p:sp>
      <p:sp>
        <p:nvSpPr>
          <p:cNvPr id="5" name="Footer Placeholder 4">
            <a:extLst>
              <a:ext uri="{FF2B5EF4-FFF2-40B4-BE49-F238E27FC236}">
                <a16:creationId xmlns:a16="http://schemas.microsoft.com/office/drawing/2014/main" id="{EB40472D-B14C-4A87-BF7D-4ED4658B4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77974-3614-4CD3-A79B-540CCCBDE72E}"/>
              </a:ext>
            </a:extLst>
          </p:cNvPr>
          <p:cNvSpPr>
            <a:spLocks noGrp="1"/>
          </p:cNvSpPr>
          <p:nvPr>
            <p:ph type="sldNum" sz="quarter" idx="12"/>
          </p:nvPr>
        </p:nvSpPr>
        <p:spPr/>
        <p:txBody>
          <a:bodyPr/>
          <a:lstStyle/>
          <a:p>
            <a:fld id="{FA29D7D1-06D0-4110-9E6D-DDE63A28E213}" type="slidenum">
              <a:rPr lang="en-US" smtClean="0"/>
              <a:t>‹#›</a:t>
            </a:fld>
            <a:endParaRPr lang="en-US"/>
          </a:p>
        </p:txBody>
      </p:sp>
    </p:spTree>
    <p:extLst>
      <p:ext uri="{BB962C8B-B14F-4D97-AF65-F5344CB8AC3E}">
        <p14:creationId xmlns:p14="http://schemas.microsoft.com/office/powerpoint/2010/main" val="3736865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AE00B-0973-49B1-9035-08070B1801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D276F2-60F2-4E12-83D1-0FD6416C54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51294B-9B63-4495-8A6D-1D7AE15B1BBD}"/>
              </a:ext>
            </a:extLst>
          </p:cNvPr>
          <p:cNvSpPr>
            <a:spLocks noGrp="1"/>
          </p:cNvSpPr>
          <p:nvPr>
            <p:ph type="dt" sz="half" idx="10"/>
          </p:nvPr>
        </p:nvSpPr>
        <p:spPr/>
        <p:txBody>
          <a:bodyPr/>
          <a:lstStyle/>
          <a:p>
            <a:fld id="{8347D50A-9159-4B16-8DC7-70E3D40A5FEF}" type="datetimeFigureOut">
              <a:rPr lang="en-US" smtClean="0"/>
              <a:t>5/20/2023</a:t>
            </a:fld>
            <a:endParaRPr lang="en-US"/>
          </a:p>
        </p:txBody>
      </p:sp>
      <p:sp>
        <p:nvSpPr>
          <p:cNvPr id="5" name="Footer Placeholder 4">
            <a:extLst>
              <a:ext uri="{FF2B5EF4-FFF2-40B4-BE49-F238E27FC236}">
                <a16:creationId xmlns:a16="http://schemas.microsoft.com/office/drawing/2014/main" id="{DAB9DBC7-8B7D-483D-B491-15283448C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919481-E0FF-4ECA-B51F-07FD510527D3}"/>
              </a:ext>
            </a:extLst>
          </p:cNvPr>
          <p:cNvSpPr>
            <a:spLocks noGrp="1"/>
          </p:cNvSpPr>
          <p:nvPr>
            <p:ph type="sldNum" sz="quarter" idx="12"/>
          </p:nvPr>
        </p:nvSpPr>
        <p:spPr/>
        <p:txBody>
          <a:bodyPr/>
          <a:lstStyle/>
          <a:p>
            <a:fld id="{FA29D7D1-06D0-4110-9E6D-DDE63A28E213}" type="slidenum">
              <a:rPr lang="en-US" smtClean="0"/>
              <a:t>‹#›</a:t>
            </a:fld>
            <a:endParaRPr lang="en-US"/>
          </a:p>
        </p:txBody>
      </p:sp>
    </p:spTree>
    <p:extLst>
      <p:ext uri="{BB962C8B-B14F-4D97-AF65-F5344CB8AC3E}">
        <p14:creationId xmlns:p14="http://schemas.microsoft.com/office/powerpoint/2010/main" val="26806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C82CE7-41DA-4CCF-9640-A0CC35C384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DE8969-1400-4141-94D6-F8D6A130EB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781D5D-6D8B-4793-B50F-BF791018C24A}"/>
              </a:ext>
            </a:extLst>
          </p:cNvPr>
          <p:cNvSpPr>
            <a:spLocks noGrp="1"/>
          </p:cNvSpPr>
          <p:nvPr>
            <p:ph type="dt" sz="half" idx="10"/>
          </p:nvPr>
        </p:nvSpPr>
        <p:spPr/>
        <p:txBody>
          <a:bodyPr/>
          <a:lstStyle/>
          <a:p>
            <a:fld id="{8347D50A-9159-4B16-8DC7-70E3D40A5FEF}" type="datetimeFigureOut">
              <a:rPr lang="en-US" smtClean="0"/>
              <a:t>5/20/2023</a:t>
            </a:fld>
            <a:endParaRPr lang="en-US"/>
          </a:p>
        </p:txBody>
      </p:sp>
      <p:sp>
        <p:nvSpPr>
          <p:cNvPr id="5" name="Footer Placeholder 4">
            <a:extLst>
              <a:ext uri="{FF2B5EF4-FFF2-40B4-BE49-F238E27FC236}">
                <a16:creationId xmlns:a16="http://schemas.microsoft.com/office/drawing/2014/main" id="{CA8DCAE1-F6F1-439B-8000-709176D25F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531CED-E1B5-4A1F-ADC4-4A53215AC4BB}"/>
              </a:ext>
            </a:extLst>
          </p:cNvPr>
          <p:cNvSpPr>
            <a:spLocks noGrp="1"/>
          </p:cNvSpPr>
          <p:nvPr>
            <p:ph type="sldNum" sz="quarter" idx="12"/>
          </p:nvPr>
        </p:nvSpPr>
        <p:spPr/>
        <p:txBody>
          <a:bodyPr/>
          <a:lstStyle/>
          <a:p>
            <a:fld id="{FA29D7D1-06D0-4110-9E6D-DDE63A28E213}" type="slidenum">
              <a:rPr lang="en-US" smtClean="0"/>
              <a:t>‹#›</a:t>
            </a:fld>
            <a:endParaRPr lang="en-US"/>
          </a:p>
        </p:txBody>
      </p:sp>
    </p:spTree>
    <p:extLst>
      <p:ext uri="{BB962C8B-B14F-4D97-AF65-F5344CB8AC3E}">
        <p14:creationId xmlns:p14="http://schemas.microsoft.com/office/powerpoint/2010/main" val="1235252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DD595-6D51-40D7-A2D6-D4A24CBE14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10DB0B-EB4D-4AD2-AE3B-23D5B7769E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B718-22FF-46D0-B6D4-22EB7AD8A852}"/>
              </a:ext>
            </a:extLst>
          </p:cNvPr>
          <p:cNvSpPr>
            <a:spLocks noGrp="1"/>
          </p:cNvSpPr>
          <p:nvPr>
            <p:ph type="dt" sz="half" idx="10"/>
          </p:nvPr>
        </p:nvSpPr>
        <p:spPr/>
        <p:txBody>
          <a:bodyPr/>
          <a:lstStyle/>
          <a:p>
            <a:fld id="{8347D50A-9159-4B16-8DC7-70E3D40A5FEF}" type="datetimeFigureOut">
              <a:rPr lang="en-US" smtClean="0"/>
              <a:t>5/20/2023</a:t>
            </a:fld>
            <a:endParaRPr lang="en-US"/>
          </a:p>
        </p:txBody>
      </p:sp>
      <p:sp>
        <p:nvSpPr>
          <p:cNvPr id="5" name="Footer Placeholder 4">
            <a:extLst>
              <a:ext uri="{FF2B5EF4-FFF2-40B4-BE49-F238E27FC236}">
                <a16:creationId xmlns:a16="http://schemas.microsoft.com/office/drawing/2014/main" id="{F1D6BF4D-7E25-437B-9BB8-36E9DF163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1EE7AB-7831-4EAC-9F84-D5FB440BC23C}"/>
              </a:ext>
            </a:extLst>
          </p:cNvPr>
          <p:cNvSpPr>
            <a:spLocks noGrp="1"/>
          </p:cNvSpPr>
          <p:nvPr>
            <p:ph type="sldNum" sz="quarter" idx="12"/>
          </p:nvPr>
        </p:nvSpPr>
        <p:spPr/>
        <p:txBody>
          <a:bodyPr/>
          <a:lstStyle/>
          <a:p>
            <a:fld id="{FA29D7D1-06D0-4110-9E6D-DDE63A28E213}" type="slidenum">
              <a:rPr lang="en-US" smtClean="0"/>
              <a:t>‹#›</a:t>
            </a:fld>
            <a:endParaRPr lang="en-US"/>
          </a:p>
        </p:txBody>
      </p:sp>
    </p:spTree>
    <p:extLst>
      <p:ext uri="{BB962C8B-B14F-4D97-AF65-F5344CB8AC3E}">
        <p14:creationId xmlns:p14="http://schemas.microsoft.com/office/powerpoint/2010/main" val="1748359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68342-7CB0-4A99-9B58-4D682B0CCA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65941E-547E-4DB1-BCAA-4AFFC89AE2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B2A6C6-DCC8-4960-A33D-A6DE6ADCBD49}"/>
              </a:ext>
            </a:extLst>
          </p:cNvPr>
          <p:cNvSpPr>
            <a:spLocks noGrp="1"/>
          </p:cNvSpPr>
          <p:nvPr>
            <p:ph type="dt" sz="half" idx="10"/>
          </p:nvPr>
        </p:nvSpPr>
        <p:spPr/>
        <p:txBody>
          <a:bodyPr/>
          <a:lstStyle/>
          <a:p>
            <a:fld id="{8347D50A-9159-4B16-8DC7-70E3D40A5FEF}" type="datetimeFigureOut">
              <a:rPr lang="en-US" smtClean="0"/>
              <a:t>5/20/2023</a:t>
            </a:fld>
            <a:endParaRPr lang="en-US"/>
          </a:p>
        </p:txBody>
      </p:sp>
      <p:sp>
        <p:nvSpPr>
          <p:cNvPr id="5" name="Footer Placeholder 4">
            <a:extLst>
              <a:ext uri="{FF2B5EF4-FFF2-40B4-BE49-F238E27FC236}">
                <a16:creationId xmlns:a16="http://schemas.microsoft.com/office/drawing/2014/main" id="{8A3CCE11-D02C-43E3-9643-CC29F256EB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C08AF5-90AF-484D-96BD-0467B036015C}"/>
              </a:ext>
            </a:extLst>
          </p:cNvPr>
          <p:cNvSpPr>
            <a:spLocks noGrp="1"/>
          </p:cNvSpPr>
          <p:nvPr>
            <p:ph type="sldNum" sz="quarter" idx="12"/>
          </p:nvPr>
        </p:nvSpPr>
        <p:spPr/>
        <p:txBody>
          <a:bodyPr/>
          <a:lstStyle/>
          <a:p>
            <a:fld id="{FA29D7D1-06D0-4110-9E6D-DDE63A28E213}" type="slidenum">
              <a:rPr lang="en-US" smtClean="0"/>
              <a:t>‹#›</a:t>
            </a:fld>
            <a:endParaRPr lang="en-US"/>
          </a:p>
        </p:txBody>
      </p:sp>
    </p:spTree>
    <p:extLst>
      <p:ext uri="{BB962C8B-B14F-4D97-AF65-F5344CB8AC3E}">
        <p14:creationId xmlns:p14="http://schemas.microsoft.com/office/powerpoint/2010/main" val="634934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1845-DC86-4EB4-A64F-4063673ED9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64A0E4-DA04-416C-BF05-5108F651D2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004CEC-1A2C-415A-A83B-6B2E2A75DF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006B39-785F-4645-BA51-3A5898D96C14}"/>
              </a:ext>
            </a:extLst>
          </p:cNvPr>
          <p:cNvSpPr>
            <a:spLocks noGrp="1"/>
          </p:cNvSpPr>
          <p:nvPr>
            <p:ph type="dt" sz="half" idx="10"/>
          </p:nvPr>
        </p:nvSpPr>
        <p:spPr/>
        <p:txBody>
          <a:bodyPr/>
          <a:lstStyle/>
          <a:p>
            <a:fld id="{8347D50A-9159-4B16-8DC7-70E3D40A5FEF}" type="datetimeFigureOut">
              <a:rPr lang="en-US" smtClean="0"/>
              <a:t>5/20/2023</a:t>
            </a:fld>
            <a:endParaRPr lang="en-US"/>
          </a:p>
        </p:txBody>
      </p:sp>
      <p:sp>
        <p:nvSpPr>
          <p:cNvPr id="6" name="Footer Placeholder 5">
            <a:extLst>
              <a:ext uri="{FF2B5EF4-FFF2-40B4-BE49-F238E27FC236}">
                <a16:creationId xmlns:a16="http://schemas.microsoft.com/office/drawing/2014/main" id="{E526D354-5EF5-407A-8CBF-7F9C3D2066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4FEEF9-AF3D-48DA-8696-EB96B305919F}"/>
              </a:ext>
            </a:extLst>
          </p:cNvPr>
          <p:cNvSpPr>
            <a:spLocks noGrp="1"/>
          </p:cNvSpPr>
          <p:nvPr>
            <p:ph type="sldNum" sz="quarter" idx="12"/>
          </p:nvPr>
        </p:nvSpPr>
        <p:spPr/>
        <p:txBody>
          <a:bodyPr/>
          <a:lstStyle/>
          <a:p>
            <a:fld id="{FA29D7D1-06D0-4110-9E6D-DDE63A28E213}" type="slidenum">
              <a:rPr lang="en-US" smtClean="0"/>
              <a:t>‹#›</a:t>
            </a:fld>
            <a:endParaRPr lang="en-US"/>
          </a:p>
        </p:txBody>
      </p:sp>
    </p:spTree>
    <p:extLst>
      <p:ext uri="{BB962C8B-B14F-4D97-AF65-F5344CB8AC3E}">
        <p14:creationId xmlns:p14="http://schemas.microsoft.com/office/powerpoint/2010/main" val="2112706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122FE-125D-4B59-A1E1-3E705325DB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64467E-DCAC-4375-9028-A333C1E2EB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13F00A-AEE9-4DD0-A9B0-91AFE5E6BB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78E577-76F8-4246-B0EE-89281E2EFD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D20BE2-D150-4432-A73B-FA799CA503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47CD7D-37D6-40B6-8100-C9C9B276D5ED}"/>
              </a:ext>
            </a:extLst>
          </p:cNvPr>
          <p:cNvSpPr>
            <a:spLocks noGrp="1"/>
          </p:cNvSpPr>
          <p:nvPr>
            <p:ph type="dt" sz="half" idx="10"/>
          </p:nvPr>
        </p:nvSpPr>
        <p:spPr/>
        <p:txBody>
          <a:bodyPr/>
          <a:lstStyle/>
          <a:p>
            <a:fld id="{8347D50A-9159-4B16-8DC7-70E3D40A5FEF}" type="datetimeFigureOut">
              <a:rPr lang="en-US" smtClean="0"/>
              <a:t>5/20/2023</a:t>
            </a:fld>
            <a:endParaRPr lang="en-US"/>
          </a:p>
        </p:txBody>
      </p:sp>
      <p:sp>
        <p:nvSpPr>
          <p:cNvPr id="8" name="Footer Placeholder 7">
            <a:extLst>
              <a:ext uri="{FF2B5EF4-FFF2-40B4-BE49-F238E27FC236}">
                <a16:creationId xmlns:a16="http://schemas.microsoft.com/office/drawing/2014/main" id="{90ED3C3A-55CF-4C3A-A14C-5A4BF06B80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59DB40-2578-4D71-A957-F30D1ECF8E9A}"/>
              </a:ext>
            </a:extLst>
          </p:cNvPr>
          <p:cNvSpPr>
            <a:spLocks noGrp="1"/>
          </p:cNvSpPr>
          <p:nvPr>
            <p:ph type="sldNum" sz="quarter" idx="12"/>
          </p:nvPr>
        </p:nvSpPr>
        <p:spPr/>
        <p:txBody>
          <a:bodyPr/>
          <a:lstStyle/>
          <a:p>
            <a:fld id="{FA29D7D1-06D0-4110-9E6D-DDE63A28E213}" type="slidenum">
              <a:rPr lang="en-US" smtClean="0"/>
              <a:t>‹#›</a:t>
            </a:fld>
            <a:endParaRPr lang="en-US"/>
          </a:p>
        </p:txBody>
      </p:sp>
    </p:spTree>
    <p:extLst>
      <p:ext uri="{BB962C8B-B14F-4D97-AF65-F5344CB8AC3E}">
        <p14:creationId xmlns:p14="http://schemas.microsoft.com/office/powerpoint/2010/main" val="3360318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EF383-B270-4F88-87CD-BF69854E0B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C5DCC8-A517-4265-BF81-0A042CB2AE9A}"/>
              </a:ext>
            </a:extLst>
          </p:cNvPr>
          <p:cNvSpPr>
            <a:spLocks noGrp="1"/>
          </p:cNvSpPr>
          <p:nvPr>
            <p:ph type="dt" sz="half" idx="10"/>
          </p:nvPr>
        </p:nvSpPr>
        <p:spPr/>
        <p:txBody>
          <a:bodyPr/>
          <a:lstStyle/>
          <a:p>
            <a:fld id="{8347D50A-9159-4B16-8DC7-70E3D40A5FEF}" type="datetimeFigureOut">
              <a:rPr lang="en-US" smtClean="0"/>
              <a:t>5/20/2023</a:t>
            </a:fld>
            <a:endParaRPr lang="en-US"/>
          </a:p>
        </p:txBody>
      </p:sp>
      <p:sp>
        <p:nvSpPr>
          <p:cNvPr id="4" name="Footer Placeholder 3">
            <a:extLst>
              <a:ext uri="{FF2B5EF4-FFF2-40B4-BE49-F238E27FC236}">
                <a16:creationId xmlns:a16="http://schemas.microsoft.com/office/drawing/2014/main" id="{F3E67706-1951-4091-B828-430A4FC276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FC6384-017D-40BB-81BC-3B9E81E6D68E}"/>
              </a:ext>
            </a:extLst>
          </p:cNvPr>
          <p:cNvSpPr>
            <a:spLocks noGrp="1"/>
          </p:cNvSpPr>
          <p:nvPr>
            <p:ph type="sldNum" sz="quarter" idx="12"/>
          </p:nvPr>
        </p:nvSpPr>
        <p:spPr/>
        <p:txBody>
          <a:bodyPr/>
          <a:lstStyle/>
          <a:p>
            <a:fld id="{FA29D7D1-06D0-4110-9E6D-DDE63A28E213}" type="slidenum">
              <a:rPr lang="en-US" smtClean="0"/>
              <a:t>‹#›</a:t>
            </a:fld>
            <a:endParaRPr lang="en-US"/>
          </a:p>
        </p:txBody>
      </p:sp>
    </p:spTree>
    <p:extLst>
      <p:ext uri="{BB962C8B-B14F-4D97-AF65-F5344CB8AC3E}">
        <p14:creationId xmlns:p14="http://schemas.microsoft.com/office/powerpoint/2010/main" val="323527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EEB952-D6DD-4140-9DED-72CD29E2C15F}"/>
              </a:ext>
            </a:extLst>
          </p:cNvPr>
          <p:cNvSpPr>
            <a:spLocks noGrp="1"/>
          </p:cNvSpPr>
          <p:nvPr>
            <p:ph type="dt" sz="half" idx="10"/>
          </p:nvPr>
        </p:nvSpPr>
        <p:spPr/>
        <p:txBody>
          <a:bodyPr/>
          <a:lstStyle/>
          <a:p>
            <a:fld id="{8347D50A-9159-4B16-8DC7-70E3D40A5FEF}" type="datetimeFigureOut">
              <a:rPr lang="en-US" smtClean="0"/>
              <a:t>5/20/2023</a:t>
            </a:fld>
            <a:endParaRPr lang="en-US"/>
          </a:p>
        </p:txBody>
      </p:sp>
      <p:sp>
        <p:nvSpPr>
          <p:cNvPr id="3" name="Footer Placeholder 2">
            <a:extLst>
              <a:ext uri="{FF2B5EF4-FFF2-40B4-BE49-F238E27FC236}">
                <a16:creationId xmlns:a16="http://schemas.microsoft.com/office/drawing/2014/main" id="{84BA7E4A-22E6-4B1E-97EA-2052859813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9873C7-7255-48A1-8B97-F534DFA21460}"/>
              </a:ext>
            </a:extLst>
          </p:cNvPr>
          <p:cNvSpPr>
            <a:spLocks noGrp="1"/>
          </p:cNvSpPr>
          <p:nvPr>
            <p:ph type="sldNum" sz="quarter" idx="12"/>
          </p:nvPr>
        </p:nvSpPr>
        <p:spPr/>
        <p:txBody>
          <a:bodyPr/>
          <a:lstStyle/>
          <a:p>
            <a:fld id="{FA29D7D1-06D0-4110-9E6D-DDE63A28E213}" type="slidenum">
              <a:rPr lang="en-US" smtClean="0"/>
              <a:t>‹#›</a:t>
            </a:fld>
            <a:endParaRPr lang="en-US"/>
          </a:p>
        </p:txBody>
      </p:sp>
    </p:spTree>
    <p:extLst>
      <p:ext uri="{BB962C8B-B14F-4D97-AF65-F5344CB8AC3E}">
        <p14:creationId xmlns:p14="http://schemas.microsoft.com/office/powerpoint/2010/main" val="3425818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0A587-2154-4953-925A-07864CEBC5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BB3386-E82C-4AB0-AD96-0D28BECCC9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9BE9BA-3FD0-4262-9F09-5A3D856644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A2AE3A-7002-4303-B5AF-FD729CAEAFE5}"/>
              </a:ext>
            </a:extLst>
          </p:cNvPr>
          <p:cNvSpPr>
            <a:spLocks noGrp="1"/>
          </p:cNvSpPr>
          <p:nvPr>
            <p:ph type="dt" sz="half" idx="10"/>
          </p:nvPr>
        </p:nvSpPr>
        <p:spPr/>
        <p:txBody>
          <a:bodyPr/>
          <a:lstStyle/>
          <a:p>
            <a:fld id="{8347D50A-9159-4B16-8DC7-70E3D40A5FEF}" type="datetimeFigureOut">
              <a:rPr lang="en-US" smtClean="0"/>
              <a:t>5/20/2023</a:t>
            </a:fld>
            <a:endParaRPr lang="en-US"/>
          </a:p>
        </p:txBody>
      </p:sp>
      <p:sp>
        <p:nvSpPr>
          <p:cNvPr id="6" name="Footer Placeholder 5">
            <a:extLst>
              <a:ext uri="{FF2B5EF4-FFF2-40B4-BE49-F238E27FC236}">
                <a16:creationId xmlns:a16="http://schemas.microsoft.com/office/drawing/2014/main" id="{2A127A04-E5C1-49A5-A601-79ED452C87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95FCF0-CFE0-4F9F-990F-2B3AAD6BBBA8}"/>
              </a:ext>
            </a:extLst>
          </p:cNvPr>
          <p:cNvSpPr>
            <a:spLocks noGrp="1"/>
          </p:cNvSpPr>
          <p:nvPr>
            <p:ph type="sldNum" sz="quarter" idx="12"/>
          </p:nvPr>
        </p:nvSpPr>
        <p:spPr/>
        <p:txBody>
          <a:bodyPr/>
          <a:lstStyle/>
          <a:p>
            <a:fld id="{FA29D7D1-06D0-4110-9E6D-DDE63A28E213}" type="slidenum">
              <a:rPr lang="en-US" smtClean="0"/>
              <a:t>‹#›</a:t>
            </a:fld>
            <a:endParaRPr lang="en-US"/>
          </a:p>
        </p:txBody>
      </p:sp>
    </p:spTree>
    <p:extLst>
      <p:ext uri="{BB962C8B-B14F-4D97-AF65-F5344CB8AC3E}">
        <p14:creationId xmlns:p14="http://schemas.microsoft.com/office/powerpoint/2010/main" val="156651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16405-FF01-4316-8D9E-3F9333BAB5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51EFD6-C97D-468E-B3ED-4E25601275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A25730-E337-405E-9B69-4A2CC1530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780A8D-7F9F-4DE4-8D2B-02575620D36B}"/>
              </a:ext>
            </a:extLst>
          </p:cNvPr>
          <p:cNvSpPr>
            <a:spLocks noGrp="1"/>
          </p:cNvSpPr>
          <p:nvPr>
            <p:ph type="dt" sz="half" idx="10"/>
          </p:nvPr>
        </p:nvSpPr>
        <p:spPr/>
        <p:txBody>
          <a:bodyPr/>
          <a:lstStyle/>
          <a:p>
            <a:fld id="{8347D50A-9159-4B16-8DC7-70E3D40A5FEF}" type="datetimeFigureOut">
              <a:rPr lang="en-US" smtClean="0"/>
              <a:t>5/20/2023</a:t>
            </a:fld>
            <a:endParaRPr lang="en-US"/>
          </a:p>
        </p:txBody>
      </p:sp>
      <p:sp>
        <p:nvSpPr>
          <p:cNvPr id="6" name="Footer Placeholder 5">
            <a:extLst>
              <a:ext uri="{FF2B5EF4-FFF2-40B4-BE49-F238E27FC236}">
                <a16:creationId xmlns:a16="http://schemas.microsoft.com/office/drawing/2014/main" id="{4D09BC7E-9788-4134-AC8D-39964360CD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6D9B8B-005E-47C2-8435-92AD9E3710AA}"/>
              </a:ext>
            </a:extLst>
          </p:cNvPr>
          <p:cNvSpPr>
            <a:spLocks noGrp="1"/>
          </p:cNvSpPr>
          <p:nvPr>
            <p:ph type="sldNum" sz="quarter" idx="12"/>
          </p:nvPr>
        </p:nvSpPr>
        <p:spPr/>
        <p:txBody>
          <a:bodyPr/>
          <a:lstStyle/>
          <a:p>
            <a:fld id="{FA29D7D1-06D0-4110-9E6D-DDE63A28E213}" type="slidenum">
              <a:rPr lang="en-US" smtClean="0"/>
              <a:t>‹#›</a:t>
            </a:fld>
            <a:endParaRPr lang="en-US"/>
          </a:p>
        </p:txBody>
      </p:sp>
    </p:spTree>
    <p:extLst>
      <p:ext uri="{BB962C8B-B14F-4D97-AF65-F5344CB8AC3E}">
        <p14:creationId xmlns:p14="http://schemas.microsoft.com/office/powerpoint/2010/main" val="1053597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514D02-0A49-4277-BCBD-A5957FD7D1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824A50-D902-49F3-9662-F9CBC69363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A7FE3E-E5D9-435C-A9D3-90647C49C5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7D50A-9159-4B16-8DC7-70E3D40A5FEF}" type="datetimeFigureOut">
              <a:rPr lang="en-US" smtClean="0"/>
              <a:t>5/20/2023</a:t>
            </a:fld>
            <a:endParaRPr lang="en-US"/>
          </a:p>
        </p:txBody>
      </p:sp>
      <p:sp>
        <p:nvSpPr>
          <p:cNvPr id="5" name="Footer Placeholder 4">
            <a:extLst>
              <a:ext uri="{FF2B5EF4-FFF2-40B4-BE49-F238E27FC236}">
                <a16:creationId xmlns:a16="http://schemas.microsoft.com/office/drawing/2014/main" id="{3155749A-E8D0-4AA6-B962-2B8C5C8817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2078D1-6725-4463-9143-72093A06BC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9D7D1-06D0-4110-9E6D-DDE63A28E213}" type="slidenum">
              <a:rPr lang="en-US" smtClean="0"/>
              <a:t>‹#›</a:t>
            </a:fld>
            <a:endParaRPr lang="en-US"/>
          </a:p>
        </p:txBody>
      </p:sp>
    </p:spTree>
    <p:extLst>
      <p:ext uri="{BB962C8B-B14F-4D97-AF65-F5344CB8AC3E}">
        <p14:creationId xmlns:p14="http://schemas.microsoft.com/office/powerpoint/2010/main" val="2018665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00E321AE-41DA-40A0-B43F-158A9450831B}"/>
              </a:ext>
            </a:extLst>
          </p:cNvPr>
          <p:cNvSpPr>
            <a:spLocks noChangeArrowheads="1"/>
          </p:cNvSpPr>
          <p:nvPr/>
        </p:nvSpPr>
        <p:spPr bwMode="auto">
          <a:xfrm>
            <a:off x="323557" y="726513"/>
            <a:ext cx="1165254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Plant tissue</a:t>
            </a:r>
            <a:endParaRPr kumimoji="0" lang="en-US" altLang="en-US" sz="2400" b="0" i="0" u="none" strike="noStrike" cap="none" normalizeH="0" baseline="0" dirty="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Tissues are groups of cells that form a structural and functional unit</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grpSp>
        <p:nvGrpSpPr>
          <p:cNvPr id="3" name="Group 2">
            <a:extLst>
              <a:ext uri="{FF2B5EF4-FFF2-40B4-BE49-F238E27FC236}">
                <a16:creationId xmlns:a16="http://schemas.microsoft.com/office/drawing/2014/main" id="{CF17C65E-FB20-4DB0-8674-459AAA16BCEF}"/>
              </a:ext>
            </a:extLst>
          </p:cNvPr>
          <p:cNvGrpSpPr/>
          <p:nvPr/>
        </p:nvGrpSpPr>
        <p:grpSpPr>
          <a:xfrm>
            <a:off x="3446585" y="3938514"/>
            <a:ext cx="6147581" cy="2174804"/>
            <a:chOff x="178321" y="42240"/>
            <a:chExt cx="2957855" cy="1647447"/>
          </a:xfrm>
        </p:grpSpPr>
        <p:sp>
          <p:nvSpPr>
            <p:cNvPr id="4" name="Rectangle 3">
              <a:extLst>
                <a:ext uri="{FF2B5EF4-FFF2-40B4-BE49-F238E27FC236}">
                  <a16:creationId xmlns:a16="http://schemas.microsoft.com/office/drawing/2014/main" id="{848BB27B-D0AD-4212-9251-1283F5099156}"/>
                </a:ext>
              </a:extLst>
            </p:cNvPr>
            <p:cNvSpPr/>
            <p:nvPr/>
          </p:nvSpPr>
          <p:spPr>
            <a:xfrm>
              <a:off x="1154756" y="42240"/>
              <a:ext cx="1099425" cy="307761"/>
            </a:xfrm>
            <a:prstGeom prst="rect">
              <a:avLst/>
            </a:prstGeom>
            <a:noFill/>
          </p:spPr>
          <p:txBody>
            <a:bodyPr wrap="none" lIns="91440" tIns="45720" rIns="91440" bIns="45720">
              <a:noAutofit/>
            </a:bodyPr>
            <a:lstStyle/>
            <a:p>
              <a:pPr marL="0" marR="0" algn="ctr">
                <a:lnSpc>
                  <a:spcPct val="115000"/>
                </a:lnSpc>
                <a:spcBef>
                  <a:spcPts val="0"/>
                </a:spcBef>
                <a:spcAft>
                  <a:spcPts val="1000"/>
                </a:spcAft>
              </a:pPr>
              <a:r>
                <a:rPr lang="en-US" sz="2000" b="1" kern="1200">
                  <a:ln w="10541" cap="flat" cmpd="sng" algn="ctr">
                    <a:solidFill>
                      <a:srgbClr val="4579B8"/>
                    </a:solidFill>
                    <a:prstDash val="solid"/>
                    <a:round/>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Plant tissues</a:t>
              </a:r>
              <a:endParaRPr lang="en-US">
                <a:effectLst/>
                <a:latin typeface="Calibri" panose="020F0502020204030204" pitchFamily="34" charset="0"/>
                <a:ea typeface="Times New Roman" panose="02020603050405020304" pitchFamily="18" charset="0"/>
                <a:cs typeface="Arial" panose="020B0604020202020204" pitchFamily="34" charset="0"/>
              </a:endParaRPr>
            </a:p>
          </p:txBody>
        </p:sp>
        <p:grpSp>
          <p:nvGrpSpPr>
            <p:cNvPr id="5" name="Group 4">
              <a:extLst>
                <a:ext uri="{FF2B5EF4-FFF2-40B4-BE49-F238E27FC236}">
                  <a16:creationId xmlns:a16="http://schemas.microsoft.com/office/drawing/2014/main" id="{66A1FF63-9372-441C-A0AA-4FDC35F25907}"/>
                </a:ext>
              </a:extLst>
            </p:cNvPr>
            <p:cNvGrpSpPr/>
            <p:nvPr/>
          </p:nvGrpSpPr>
          <p:grpSpPr>
            <a:xfrm>
              <a:off x="178321" y="256518"/>
              <a:ext cx="2957855" cy="1433169"/>
              <a:chOff x="178321" y="12412"/>
              <a:chExt cx="2957855" cy="1433169"/>
            </a:xfrm>
          </p:grpSpPr>
          <p:sp>
            <p:nvSpPr>
              <p:cNvPr id="6" name="Rectangle 5">
                <a:extLst>
                  <a:ext uri="{FF2B5EF4-FFF2-40B4-BE49-F238E27FC236}">
                    <a16:creationId xmlns:a16="http://schemas.microsoft.com/office/drawing/2014/main" id="{8788EDEE-0866-421F-B967-BC9FD009D99D}"/>
                  </a:ext>
                </a:extLst>
              </p:cNvPr>
              <p:cNvSpPr/>
              <p:nvPr/>
            </p:nvSpPr>
            <p:spPr>
              <a:xfrm>
                <a:off x="178321" y="340685"/>
                <a:ext cx="1732915" cy="307975"/>
              </a:xfrm>
              <a:prstGeom prst="rect">
                <a:avLst/>
              </a:prstGeom>
              <a:noFill/>
            </p:spPr>
            <p:txBody>
              <a:bodyPr wrap="square" lIns="91440" tIns="45720" rIns="91440" bIns="45720">
                <a:noAutofit/>
              </a:bodyPr>
              <a:lstStyle/>
              <a:p>
                <a:pPr marL="0" marR="0">
                  <a:lnSpc>
                    <a:spcPct val="115000"/>
                  </a:lnSpc>
                  <a:spcBef>
                    <a:spcPts val="0"/>
                  </a:spcBef>
                  <a:spcAft>
                    <a:spcPts val="1000"/>
                  </a:spcAft>
                </a:pPr>
                <a:r>
                  <a:rPr lang="en-US" sz="2000" b="1" kern="120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panose="020F0502020204030204" pitchFamily="34" charset="0"/>
                    <a:ea typeface="Times New Roman" panose="02020603050405020304" pitchFamily="18" charset="0"/>
                    <a:cs typeface="Arial" panose="020B0604020202020204" pitchFamily="34" charset="0"/>
                  </a:rPr>
                  <a:t>Meristematic tissue </a:t>
                </a:r>
                <a:endParaRPr lang="en-US">
                  <a:effectLst/>
                  <a:latin typeface="Calibri" panose="020F0502020204030204" pitchFamily="34" charset="0"/>
                  <a:ea typeface="Times New Roman" panose="02020603050405020304" pitchFamily="18" charset="0"/>
                  <a:cs typeface="Arial" panose="020B0604020202020204" pitchFamily="34" charset="0"/>
                </a:endParaRPr>
              </a:p>
            </p:txBody>
          </p:sp>
          <p:sp>
            <p:nvSpPr>
              <p:cNvPr id="7" name="Rectangle 6">
                <a:extLst>
                  <a:ext uri="{FF2B5EF4-FFF2-40B4-BE49-F238E27FC236}">
                    <a16:creationId xmlns:a16="http://schemas.microsoft.com/office/drawing/2014/main" id="{521B4135-1165-4F4F-BD4B-7E0BBA0A48B2}"/>
                  </a:ext>
                </a:extLst>
              </p:cNvPr>
              <p:cNvSpPr/>
              <p:nvPr/>
            </p:nvSpPr>
            <p:spPr>
              <a:xfrm>
                <a:off x="1553429" y="1136076"/>
                <a:ext cx="765544" cy="309505"/>
              </a:xfrm>
              <a:prstGeom prst="rect">
                <a:avLst/>
              </a:prstGeom>
              <a:noFill/>
            </p:spPr>
            <p:txBody>
              <a:bodyPr wrap="square" lIns="91440" tIns="45720" rIns="91440" bIns="45720">
                <a:noAutofit/>
              </a:bodyPr>
              <a:lstStyle/>
              <a:p>
                <a:pPr marL="0" marR="0">
                  <a:lnSpc>
                    <a:spcPct val="115000"/>
                  </a:lnSpc>
                  <a:spcBef>
                    <a:spcPts val="0"/>
                  </a:spcBef>
                  <a:spcAft>
                    <a:spcPts val="1000"/>
                  </a:spcAft>
                </a:pPr>
                <a:r>
                  <a:rPr lang="en-US" sz="2000" b="1" kern="1200" dirty="0">
                    <a:solidFill>
                      <a:srgbClr val="0070C0"/>
                    </a:solidFill>
                    <a:effectLst>
                      <a:outerShdw blurRad="69850" dist="43180" dir="5400000" sx="0" sy="0">
                        <a:srgbClr val="000000">
                          <a:alpha val="65000"/>
                        </a:srgbClr>
                      </a:outerShdw>
                    </a:effectLst>
                    <a:latin typeface="Calibri" panose="020F0502020204030204" pitchFamily="34" charset="0"/>
                    <a:ea typeface="Times New Roman" panose="02020603050405020304" pitchFamily="18" charset="0"/>
                    <a:cs typeface="Arial" panose="020B0604020202020204" pitchFamily="34" charset="0"/>
                  </a:rPr>
                  <a:t>Simple</a:t>
                </a:r>
                <a:r>
                  <a:rPr lang="en-US" sz="2000" b="1" kern="1200" dirty="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panose="020F0502020204030204" pitchFamily="34" charset="0"/>
                    <a:ea typeface="Times New Roman" panose="02020603050405020304" pitchFamily="18" charset="0"/>
                    <a:cs typeface="Arial" panose="020B0604020202020204" pitchFamily="34" charset="0"/>
                  </a:rPr>
                  <a:t> </a:t>
                </a:r>
                <a:endParaRPr lang="en-US" dirty="0">
                  <a:effectLst/>
                  <a:latin typeface="Calibri" panose="020F0502020204030204" pitchFamily="34" charset="0"/>
                  <a:ea typeface="Times New Roman" panose="02020603050405020304" pitchFamily="18" charset="0"/>
                  <a:cs typeface="Arial" panose="020B0604020202020204" pitchFamily="34" charset="0"/>
                </a:endParaRPr>
              </a:p>
            </p:txBody>
          </p:sp>
          <p:grpSp>
            <p:nvGrpSpPr>
              <p:cNvPr id="8" name="Group 7">
                <a:extLst>
                  <a:ext uri="{FF2B5EF4-FFF2-40B4-BE49-F238E27FC236}">
                    <a16:creationId xmlns:a16="http://schemas.microsoft.com/office/drawing/2014/main" id="{82281C8A-36A2-4B84-9C1A-9058CB49D9D7}"/>
                  </a:ext>
                </a:extLst>
              </p:cNvPr>
              <p:cNvGrpSpPr/>
              <p:nvPr/>
            </p:nvGrpSpPr>
            <p:grpSpPr>
              <a:xfrm>
                <a:off x="1184721" y="12412"/>
                <a:ext cx="1951455" cy="1052709"/>
                <a:chOff x="71404" y="12412"/>
                <a:chExt cx="1951455" cy="1052709"/>
              </a:xfrm>
            </p:grpSpPr>
            <p:sp>
              <p:nvSpPr>
                <p:cNvPr id="9" name="Rectangle 8">
                  <a:extLst>
                    <a:ext uri="{FF2B5EF4-FFF2-40B4-BE49-F238E27FC236}">
                      <a16:creationId xmlns:a16="http://schemas.microsoft.com/office/drawing/2014/main" id="{B47BF290-3127-472A-B480-BBF2B1FA1506}"/>
                    </a:ext>
                  </a:extLst>
                </p:cNvPr>
                <p:cNvSpPr/>
                <p:nvPr/>
              </p:nvSpPr>
              <p:spPr>
                <a:xfrm>
                  <a:off x="544933" y="340672"/>
                  <a:ext cx="1477926" cy="340242"/>
                </a:xfrm>
                <a:prstGeom prst="rect">
                  <a:avLst/>
                </a:prstGeom>
                <a:noFill/>
              </p:spPr>
              <p:txBody>
                <a:bodyPr wrap="square" lIns="91440" tIns="45720" rIns="91440" bIns="45720">
                  <a:noAutofit/>
                </a:bodyPr>
                <a:lstStyle/>
                <a:p>
                  <a:pPr marL="0" marR="0">
                    <a:lnSpc>
                      <a:spcPct val="115000"/>
                    </a:lnSpc>
                    <a:spcBef>
                      <a:spcPts val="0"/>
                    </a:spcBef>
                    <a:spcAft>
                      <a:spcPts val="1000"/>
                    </a:spcAft>
                  </a:pPr>
                  <a:r>
                    <a:rPr lang="en-US" sz="2000" b="1" kern="120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panose="020F0502020204030204" pitchFamily="34" charset="0"/>
                      <a:ea typeface="Times New Roman" panose="02020603050405020304" pitchFamily="18" charset="0"/>
                      <a:cs typeface="Arial" panose="020B0604020202020204" pitchFamily="34" charset="0"/>
                    </a:rPr>
                    <a:t>Permanent tissue </a:t>
                  </a:r>
                  <a:endParaRPr lang="en-US">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0" name="Arrow: Down 9">
                  <a:extLst>
                    <a:ext uri="{FF2B5EF4-FFF2-40B4-BE49-F238E27FC236}">
                      <a16:creationId xmlns:a16="http://schemas.microsoft.com/office/drawing/2014/main" id="{A5E2D4C1-0B71-444D-8F37-F1C1DB370276}"/>
                    </a:ext>
                  </a:extLst>
                </p:cNvPr>
                <p:cNvSpPr/>
                <p:nvPr/>
              </p:nvSpPr>
              <p:spPr>
                <a:xfrm rot="19551896">
                  <a:off x="761114" y="28447"/>
                  <a:ext cx="117329" cy="426832"/>
                </a:xfrm>
                <a:prstGeom prst="downArrow">
                  <a:avLst/>
                </a:prstGeom>
                <a:solidFill>
                  <a:srgbClr val="00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p>
              </p:txBody>
            </p:sp>
            <p:sp>
              <p:nvSpPr>
                <p:cNvPr id="11" name="Arrow: Down 10">
                  <a:extLst>
                    <a:ext uri="{FF2B5EF4-FFF2-40B4-BE49-F238E27FC236}">
                      <a16:creationId xmlns:a16="http://schemas.microsoft.com/office/drawing/2014/main" id="{61F8DF73-EB15-4F85-9E5C-626B635D4C55}"/>
                    </a:ext>
                  </a:extLst>
                </p:cNvPr>
                <p:cNvSpPr/>
                <p:nvPr/>
              </p:nvSpPr>
              <p:spPr>
                <a:xfrm rot="2476905">
                  <a:off x="71404" y="12412"/>
                  <a:ext cx="105045" cy="438977"/>
                </a:xfrm>
                <a:prstGeom prst="downArrow">
                  <a:avLst/>
                </a:prstGeom>
                <a:solidFill>
                  <a:srgbClr val="00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p>
              </p:txBody>
            </p:sp>
            <p:sp>
              <p:nvSpPr>
                <p:cNvPr id="12" name="Arrow: Down 11">
                  <a:extLst>
                    <a:ext uri="{FF2B5EF4-FFF2-40B4-BE49-F238E27FC236}">
                      <a16:creationId xmlns:a16="http://schemas.microsoft.com/office/drawing/2014/main" id="{65C1997B-6764-4CA2-BB5C-005D08AF9C61}"/>
                    </a:ext>
                  </a:extLst>
                </p:cNvPr>
                <p:cNvSpPr/>
                <p:nvPr/>
              </p:nvSpPr>
              <p:spPr>
                <a:xfrm rot="2399977">
                  <a:off x="641186" y="564363"/>
                  <a:ext cx="177368" cy="500758"/>
                </a:xfrm>
                <a:prstGeom prst="down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p>
              </p:txBody>
            </p:sp>
            <p:sp>
              <p:nvSpPr>
                <p:cNvPr id="13" name="Arrow: Down 12">
                  <a:extLst>
                    <a:ext uri="{FF2B5EF4-FFF2-40B4-BE49-F238E27FC236}">
                      <a16:creationId xmlns:a16="http://schemas.microsoft.com/office/drawing/2014/main" id="{729A3C0B-6B64-4C5B-9DB4-E0BA90FB9276}"/>
                    </a:ext>
                  </a:extLst>
                </p:cNvPr>
                <p:cNvSpPr/>
                <p:nvPr/>
              </p:nvSpPr>
              <p:spPr>
                <a:xfrm rot="19551896">
                  <a:off x="1274135" y="587006"/>
                  <a:ext cx="148256" cy="455926"/>
                </a:xfrm>
                <a:prstGeom prst="down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p>
              </p:txBody>
            </p:sp>
          </p:grpSp>
        </p:grpSp>
      </p:grpSp>
      <p:sp>
        <p:nvSpPr>
          <p:cNvPr id="14" name="Rectangle 17">
            <a:extLst>
              <a:ext uri="{FF2B5EF4-FFF2-40B4-BE49-F238E27FC236}">
                <a16:creationId xmlns:a16="http://schemas.microsoft.com/office/drawing/2014/main" id="{20E3F2DA-3A39-4385-AC8F-FDF0AF4DF974}"/>
              </a:ext>
            </a:extLst>
          </p:cNvPr>
          <p:cNvSpPr>
            <a:spLocks noChangeArrowheads="1"/>
          </p:cNvSpPr>
          <p:nvPr/>
        </p:nvSpPr>
        <p:spPr bwMode="auto">
          <a:xfrm>
            <a:off x="323557" y="1540449"/>
            <a:ext cx="867750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14400" algn="l"/>
              </a:tabLst>
            </a:pPr>
            <a:endParaRPr kumimoji="0" lang="en-US" altLang="en-US" sz="3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altLang="en-US" sz="3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Simple tissues have one cell type</a:t>
            </a:r>
            <a:endParaRPr lang="en-US" altLang="en-US" sz="2800" dirty="0"/>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altLang="en-US" sz="3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Complex tissues have two or more cell types</a:t>
            </a:r>
            <a:endParaRPr kumimoji="0" lang="en-US" altLang="en-US" sz="4400" b="0" i="0" u="none" strike="noStrike" cap="none" normalizeH="0" baseline="0" dirty="0">
              <a:ln>
                <a:noFill/>
              </a:ln>
              <a:solidFill>
                <a:schemeClr val="tx1"/>
              </a:solidFill>
              <a:effectLst/>
              <a:latin typeface="Arial" panose="020B0604020202020204" pitchFamily="34" charset="0"/>
            </a:endParaRPr>
          </a:p>
        </p:txBody>
      </p:sp>
      <p:sp>
        <p:nvSpPr>
          <p:cNvPr id="15" name="Rectangle 14">
            <a:extLst>
              <a:ext uri="{FF2B5EF4-FFF2-40B4-BE49-F238E27FC236}">
                <a16:creationId xmlns:a16="http://schemas.microsoft.com/office/drawing/2014/main" id="{21424068-62C1-4E6A-ACC1-0AFBF3E1E7EB}"/>
              </a:ext>
            </a:extLst>
          </p:cNvPr>
          <p:cNvSpPr/>
          <p:nvPr/>
        </p:nvSpPr>
        <p:spPr>
          <a:xfrm>
            <a:off x="7926414" y="5627656"/>
            <a:ext cx="1073397" cy="449155"/>
          </a:xfrm>
          <a:prstGeom prst="rect">
            <a:avLst/>
          </a:prstGeom>
          <a:noFill/>
        </p:spPr>
        <p:txBody>
          <a:bodyPr wrap="square" lIns="91440" tIns="45720" rIns="91440" bIns="45720">
            <a:noAutofit/>
          </a:bodyPr>
          <a:lstStyle/>
          <a:p>
            <a:pPr marL="0" marR="0">
              <a:lnSpc>
                <a:spcPct val="115000"/>
              </a:lnSpc>
              <a:spcBef>
                <a:spcPts val="0"/>
              </a:spcBef>
              <a:spcAft>
                <a:spcPts val="1000"/>
              </a:spcAft>
            </a:pPr>
            <a:r>
              <a:rPr lang="en-US" b="1" kern="1200" dirty="0">
                <a:solidFill>
                  <a:srgbClr val="0070C0"/>
                </a:solidFill>
                <a:effectLst>
                  <a:outerShdw blurRad="69850" dist="43180" dir="5400000" sx="0" sy="0">
                    <a:srgbClr val="000000">
                      <a:alpha val="65000"/>
                    </a:srgbClr>
                  </a:outerShdw>
                </a:effectLst>
                <a:latin typeface="Calibri" panose="020F0502020204030204" pitchFamily="34" charset="0"/>
                <a:ea typeface="Times New Roman" panose="02020603050405020304" pitchFamily="18" charset="0"/>
                <a:cs typeface="Arial" panose="020B0604020202020204" pitchFamily="34" charset="0"/>
              </a:rPr>
              <a:t>complex</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40198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1" descr="leafxs">
            <a:extLst>
              <a:ext uri="{FF2B5EF4-FFF2-40B4-BE49-F238E27FC236}">
                <a16:creationId xmlns:a16="http://schemas.microsoft.com/office/drawing/2014/main" id="{A34A9040-941D-49F3-8793-6062886284C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07544" y="3241773"/>
            <a:ext cx="3834401" cy="34685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 Box 22">
            <a:extLst>
              <a:ext uri="{FF2B5EF4-FFF2-40B4-BE49-F238E27FC236}">
                <a16:creationId xmlns:a16="http://schemas.microsoft.com/office/drawing/2014/main" id="{E190E8DC-9BAF-4AC7-9F14-8FF04D9CC84F}"/>
              </a:ext>
            </a:extLst>
          </p:cNvPr>
          <p:cNvSpPr txBox="1">
            <a:spLocks noChangeArrowheads="1"/>
          </p:cNvSpPr>
          <p:nvPr/>
        </p:nvSpPr>
        <p:spPr bwMode="auto">
          <a:xfrm>
            <a:off x="231383" y="637865"/>
            <a:ext cx="7787202" cy="58707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Parenchyma </a:t>
            </a: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tissue is composed of </a:t>
            </a:r>
            <a:r>
              <a:rPr kumimoji="0" lang="en-US" altLang="en-US" sz="20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parenchyma cells</a:t>
            </a: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which are the most abundant of the cell types and are found in almost all major parts of higher plants. They are more or less spherical in shape when they are first produced, but when all the parenchyma cells push up against one another, their thin, pliable walls are flattened at the points of contact. As a result, parenchyma cells assume various shapes and sizes, with the majority having 14 sides. They tend to have large vacuoles and may contain starch grains, oils, tannins (tanning or dyeing substances), crystals, and various other secretions.</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This tissue is characterized by the presence of intercellular air spaces. The air spaces vary greatly in size; in some parenchyma tissues they are difficult to find while in others they are very apparent. Because parenchyma cell retains active protoplasts, they function in the</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1</a:t>
            </a:r>
            <a:r>
              <a:rPr kumimoji="0" lang="en-US" altLang="en-US"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storage of water and food,</a:t>
            </a: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2</a:t>
            </a:r>
            <a:r>
              <a:rPr kumimoji="0" lang="en-US" altLang="en-US"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photosynthesis and sometimes in secretion</a:t>
            </a: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The green color of many stems is due to the presence of chloroplast in the parenchyma cells </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3" name="Text Box 23">
            <a:extLst>
              <a:ext uri="{FF2B5EF4-FFF2-40B4-BE49-F238E27FC236}">
                <a16:creationId xmlns:a16="http://schemas.microsoft.com/office/drawing/2014/main" id="{B2691E6E-F851-475F-8823-D9EAA1B104EA}"/>
              </a:ext>
            </a:extLst>
          </p:cNvPr>
          <p:cNvSpPr txBox="1">
            <a:spLocks noChangeArrowheads="1"/>
          </p:cNvSpPr>
          <p:nvPr/>
        </p:nvSpPr>
        <p:spPr bwMode="auto">
          <a:xfrm>
            <a:off x="8207545" y="135034"/>
            <a:ext cx="3834401" cy="298799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Types and Positions of Parenchyma:</a:t>
            </a:r>
            <a: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Parenchyma tissue is not confined to the cortex of the stem but occurs in practically all parts of the plant </a:t>
            </a:r>
            <a:r>
              <a:rPr kumimoji="0" lang="en-US" altLang="en-US"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flowers</a:t>
            </a:r>
            <a: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kumimoji="0" lang="en-US" altLang="en-US"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fruits</a:t>
            </a:r>
            <a: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kumimoji="0" lang="en-US" altLang="en-US"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seeds</a:t>
            </a:r>
            <a: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kumimoji="0" lang="en-US" altLang="en-US"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leaves</a:t>
            </a:r>
            <a: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and </a:t>
            </a:r>
            <a:r>
              <a:rPr kumimoji="0" lang="en-US" altLang="en-US"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roots</a:t>
            </a:r>
            <a: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it divided on the basis of function:</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1- Ordinary parenchyma.</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2- Storage parenchyma.</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3- Chlorenchyma</a:t>
            </a:r>
            <a:r>
              <a:rPr kumimoji="0" lang="en-US" altLang="en-US"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when contains </a:t>
            </a:r>
            <a:r>
              <a:rPr kumimoji="0" lang="en-US" altLang="en-US"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chloroplast</a:t>
            </a:r>
            <a: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4" name="Rectangle 4">
            <a:extLst>
              <a:ext uri="{FF2B5EF4-FFF2-40B4-BE49-F238E27FC236}">
                <a16:creationId xmlns:a16="http://schemas.microsoft.com/office/drawing/2014/main" id="{5440D072-975B-452F-8058-924B467198A8}"/>
              </a:ext>
            </a:extLst>
          </p:cNvPr>
          <p:cNvSpPr>
            <a:spLocks noChangeArrowheads="1"/>
          </p:cNvSpPr>
          <p:nvPr/>
        </p:nvSpPr>
        <p:spPr bwMode="auto">
          <a:xfrm>
            <a:off x="391551" y="-56505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6">
            <a:extLst>
              <a:ext uri="{FF2B5EF4-FFF2-40B4-BE49-F238E27FC236}">
                <a16:creationId xmlns:a16="http://schemas.microsoft.com/office/drawing/2014/main" id="{A31BF51F-AF50-4E46-BECA-29E8439F47A3}"/>
              </a:ext>
            </a:extLst>
          </p:cNvPr>
          <p:cNvSpPr>
            <a:spLocks noChangeArrowheads="1"/>
          </p:cNvSpPr>
          <p:nvPr/>
        </p:nvSpPr>
        <p:spPr bwMode="auto">
          <a:xfrm>
            <a:off x="253438" y="73947"/>
            <a:ext cx="346037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81600" algn="l"/>
              </a:tabLst>
              <a:defRPr>
                <a:solidFill>
                  <a:schemeClr val="tx1"/>
                </a:solidFill>
                <a:latin typeface="Arial" panose="020B0604020202020204" pitchFamily="34" charset="0"/>
              </a:defRPr>
            </a:lvl1pPr>
            <a:lvl2pPr eaLnBrk="0" fontAlgn="base" hangingPunct="0">
              <a:spcBef>
                <a:spcPct val="0"/>
              </a:spcBef>
              <a:spcAft>
                <a:spcPct val="0"/>
              </a:spcAft>
              <a:tabLst>
                <a:tab pos="5181600" algn="l"/>
              </a:tabLst>
              <a:defRPr>
                <a:solidFill>
                  <a:schemeClr val="tx1"/>
                </a:solidFill>
                <a:latin typeface="Arial" panose="020B0604020202020204" pitchFamily="34" charset="0"/>
              </a:defRPr>
            </a:lvl2pPr>
            <a:lvl3pPr eaLnBrk="0" fontAlgn="base" hangingPunct="0">
              <a:spcBef>
                <a:spcPct val="0"/>
              </a:spcBef>
              <a:spcAft>
                <a:spcPct val="0"/>
              </a:spcAft>
              <a:tabLst>
                <a:tab pos="5181600" algn="l"/>
              </a:tabLst>
              <a:defRPr>
                <a:solidFill>
                  <a:schemeClr val="tx1"/>
                </a:solidFill>
                <a:latin typeface="Arial" panose="020B0604020202020204" pitchFamily="34" charset="0"/>
              </a:defRPr>
            </a:lvl3pPr>
            <a:lvl4pPr eaLnBrk="0" fontAlgn="base" hangingPunct="0">
              <a:spcBef>
                <a:spcPct val="0"/>
              </a:spcBef>
              <a:spcAft>
                <a:spcPct val="0"/>
              </a:spcAft>
              <a:tabLst>
                <a:tab pos="5181600" algn="l"/>
              </a:tabLst>
              <a:defRPr>
                <a:solidFill>
                  <a:schemeClr val="tx1"/>
                </a:solidFill>
                <a:latin typeface="Arial" panose="020B0604020202020204" pitchFamily="34" charset="0"/>
              </a:defRPr>
            </a:lvl4pPr>
            <a:lvl5pPr eaLnBrk="0" fontAlgn="base" hangingPunct="0">
              <a:spcBef>
                <a:spcPct val="0"/>
              </a:spcBef>
              <a:spcAft>
                <a:spcPct val="0"/>
              </a:spcAft>
              <a:tabLst>
                <a:tab pos="5181600" algn="l"/>
              </a:tabLst>
              <a:defRPr>
                <a:solidFill>
                  <a:schemeClr val="tx1"/>
                </a:solidFill>
                <a:latin typeface="Arial" panose="020B0604020202020204" pitchFamily="34" charset="0"/>
              </a:defRPr>
            </a:lvl5pPr>
            <a:lvl6pPr eaLnBrk="0" fontAlgn="base" hangingPunct="0">
              <a:spcBef>
                <a:spcPct val="0"/>
              </a:spcBef>
              <a:spcAft>
                <a:spcPct val="0"/>
              </a:spcAft>
              <a:tabLst>
                <a:tab pos="5181600" algn="l"/>
              </a:tabLst>
              <a:defRPr>
                <a:solidFill>
                  <a:schemeClr val="tx1"/>
                </a:solidFill>
                <a:latin typeface="Arial" panose="020B0604020202020204" pitchFamily="34" charset="0"/>
              </a:defRPr>
            </a:lvl6pPr>
            <a:lvl7pPr eaLnBrk="0" fontAlgn="base" hangingPunct="0">
              <a:spcBef>
                <a:spcPct val="0"/>
              </a:spcBef>
              <a:spcAft>
                <a:spcPct val="0"/>
              </a:spcAft>
              <a:tabLst>
                <a:tab pos="5181600" algn="l"/>
              </a:tabLst>
              <a:defRPr>
                <a:solidFill>
                  <a:schemeClr val="tx1"/>
                </a:solidFill>
                <a:latin typeface="Arial" panose="020B0604020202020204" pitchFamily="34" charset="0"/>
              </a:defRPr>
            </a:lvl7pPr>
            <a:lvl8pPr eaLnBrk="0" fontAlgn="base" hangingPunct="0">
              <a:spcBef>
                <a:spcPct val="0"/>
              </a:spcBef>
              <a:spcAft>
                <a:spcPct val="0"/>
              </a:spcAft>
              <a:tabLst>
                <a:tab pos="5181600" algn="l"/>
              </a:tabLst>
              <a:defRPr>
                <a:solidFill>
                  <a:schemeClr val="tx1"/>
                </a:solidFill>
                <a:latin typeface="Arial" panose="020B0604020202020204" pitchFamily="34" charset="0"/>
              </a:defRPr>
            </a:lvl8pPr>
            <a:lvl9pPr eaLnBrk="0" fontAlgn="base" hangingPunct="0">
              <a:spcBef>
                <a:spcPct val="0"/>
              </a:spcBef>
              <a:spcAft>
                <a:spcPct val="0"/>
              </a:spcAft>
              <a:tabLst>
                <a:tab pos="5181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81600" algn="l"/>
              </a:tabLst>
            </a:pPr>
            <a:r>
              <a:rPr kumimoji="0" lang="en-US" altLang="en-US" sz="3200" b="1" i="0"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Parenchyma tissue </a:t>
            </a:r>
            <a:endParaRPr kumimoji="0" lang="en-US" altLang="en-US" sz="2000" b="0" i="0" u="none" strike="noStrike" cap="none" normalizeH="0" baseline="0" dirty="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1816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8">
            <a:extLst>
              <a:ext uri="{FF2B5EF4-FFF2-40B4-BE49-F238E27FC236}">
                <a16:creationId xmlns:a16="http://schemas.microsoft.com/office/drawing/2014/main" id="{E9D5B69D-0B0B-43FA-8FE0-7029360A009A}"/>
              </a:ext>
            </a:extLst>
          </p:cNvPr>
          <p:cNvSpPr>
            <a:spLocks noChangeArrowheads="1"/>
          </p:cNvSpPr>
          <p:nvPr/>
        </p:nvSpPr>
        <p:spPr bwMode="auto">
          <a:xfrm>
            <a:off x="391551" y="3493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9">
            <a:extLst>
              <a:ext uri="{FF2B5EF4-FFF2-40B4-BE49-F238E27FC236}">
                <a16:creationId xmlns:a16="http://schemas.microsoft.com/office/drawing/2014/main" id="{3B12D1AD-DA50-406C-8F00-1827F1497AAC}"/>
              </a:ext>
            </a:extLst>
          </p:cNvPr>
          <p:cNvSpPr>
            <a:spLocks noChangeArrowheads="1"/>
          </p:cNvSpPr>
          <p:nvPr/>
        </p:nvSpPr>
        <p:spPr bwMode="auto">
          <a:xfrm>
            <a:off x="391551" y="3493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81600" algn="l"/>
              </a:tabLst>
              <a:defRPr>
                <a:solidFill>
                  <a:schemeClr val="tx1"/>
                </a:solidFill>
                <a:latin typeface="Arial" panose="020B0604020202020204" pitchFamily="34" charset="0"/>
              </a:defRPr>
            </a:lvl1pPr>
            <a:lvl2pPr eaLnBrk="0" fontAlgn="base" hangingPunct="0">
              <a:spcBef>
                <a:spcPct val="0"/>
              </a:spcBef>
              <a:spcAft>
                <a:spcPct val="0"/>
              </a:spcAft>
              <a:tabLst>
                <a:tab pos="5181600" algn="l"/>
              </a:tabLst>
              <a:defRPr>
                <a:solidFill>
                  <a:schemeClr val="tx1"/>
                </a:solidFill>
                <a:latin typeface="Arial" panose="020B0604020202020204" pitchFamily="34" charset="0"/>
              </a:defRPr>
            </a:lvl2pPr>
            <a:lvl3pPr eaLnBrk="0" fontAlgn="base" hangingPunct="0">
              <a:spcBef>
                <a:spcPct val="0"/>
              </a:spcBef>
              <a:spcAft>
                <a:spcPct val="0"/>
              </a:spcAft>
              <a:tabLst>
                <a:tab pos="5181600" algn="l"/>
              </a:tabLst>
              <a:defRPr>
                <a:solidFill>
                  <a:schemeClr val="tx1"/>
                </a:solidFill>
                <a:latin typeface="Arial" panose="020B0604020202020204" pitchFamily="34" charset="0"/>
              </a:defRPr>
            </a:lvl3pPr>
            <a:lvl4pPr eaLnBrk="0" fontAlgn="base" hangingPunct="0">
              <a:spcBef>
                <a:spcPct val="0"/>
              </a:spcBef>
              <a:spcAft>
                <a:spcPct val="0"/>
              </a:spcAft>
              <a:tabLst>
                <a:tab pos="5181600" algn="l"/>
              </a:tabLst>
              <a:defRPr>
                <a:solidFill>
                  <a:schemeClr val="tx1"/>
                </a:solidFill>
                <a:latin typeface="Arial" panose="020B0604020202020204" pitchFamily="34" charset="0"/>
              </a:defRPr>
            </a:lvl4pPr>
            <a:lvl5pPr eaLnBrk="0" fontAlgn="base" hangingPunct="0">
              <a:spcBef>
                <a:spcPct val="0"/>
              </a:spcBef>
              <a:spcAft>
                <a:spcPct val="0"/>
              </a:spcAft>
              <a:tabLst>
                <a:tab pos="5181600" algn="l"/>
              </a:tabLst>
              <a:defRPr>
                <a:solidFill>
                  <a:schemeClr val="tx1"/>
                </a:solidFill>
                <a:latin typeface="Arial" panose="020B0604020202020204" pitchFamily="34" charset="0"/>
              </a:defRPr>
            </a:lvl5pPr>
            <a:lvl6pPr eaLnBrk="0" fontAlgn="base" hangingPunct="0">
              <a:spcBef>
                <a:spcPct val="0"/>
              </a:spcBef>
              <a:spcAft>
                <a:spcPct val="0"/>
              </a:spcAft>
              <a:tabLst>
                <a:tab pos="5181600" algn="l"/>
              </a:tabLst>
              <a:defRPr>
                <a:solidFill>
                  <a:schemeClr val="tx1"/>
                </a:solidFill>
                <a:latin typeface="Arial" panose="020B0604020202020204" pitchFamily="34" charset="0"/>
              </a:defRPr>
            </a:lvl6pPr>
            <a:lvl7pPr eaLnBrk="0" fontAlgn="base" hangingPunct="0">
              <a:spcBef>
                <a:spcPct val="0"/>
              </a:spcBef>
              <a:spcAft>
                <a:spcPct val="0"/>
              </a:spcAft>
              <a:tabLst>
                <a:tab pos="5181600" algn="l"/>
              </a:tabLst>
              <a:defRPr>
                <a:solidFill>
                  <a:schemeClr val="tx1"/>
                </a:solidFill>
                <a:latin typeface="Arial" panose="020B0604020202020204" pitchFamily="34" charset="0"/>
              </a:defRPr>
            </a:lvl7pPr>
            <a:lvl8pPr eaLnBrk="0" fontAlgn="base" hangingPunct="0">
              <a:spcBef>
                <a:spcPct val="0"/>
              </a:spcBef>
              <a:spcAft>
                <a:spcPct val="0"/>
              </a:spcAft>
              <a:tabLst>
                <a:tab pos="5181600" algn="l"/>
              </a:tabLst>
              <a:defRPr>
                <a:solidFill>
                  <a:schemeClr val="tx1"/>
                </a:solidFill>
                <a:latin typeface="Arial" panose="020B0604020202020204" pitchFamily="34" charset="0"/>
              </a:defRPr>
            </a:lvl8pPr>
            <a:lvl9pPr eaLnBrk="0" fontAlgn="base" hangingPunct="0">
              <a:spcBef>
                <a:spcPct val="0"/>
              </a:spcBef>
              <a:spcAft>
                <a:spcPct val="0"/>
              </a:spcAft>
              <a:tabLst>
                <a:tab pos="5181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81600"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181600"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1675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2" descr="pp8[1].jpeg">
            <a:extLst>
              <a:ext uri="{FF2B5EF4-FFF2-40B4-BE49-F238E27FC236}">
                <a16:creationId xmlns:a16="http://schemas.microsoft.com/office/drawing/2014/main" id="{8A85C6D8-9C7F-46C0-B24F-B54F8D12217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60346" y="3746338"/>
            <a:ext cx="5331654" cy="2907225"/>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24">
            <a:extLst>
              <a:ext uri="{FF2B5EF4-FFF2-40B4-BE49-F238E27FC236}">
                <a16:creationId xmlns:a16="http://schemas.microsoft.com/office/drawing/2014/main" id="{CFA2EA60-9017-49C1-8465-8B8DC1D91BC0}"/>
              </a:ext>
            </a:extLst>
          </p:cNvPr>
          <p:cNvSpPr txBox="1">
            <a:spLocks noChangeArrowheads="1"/>
          </p:cNvSpPr>
          <p:nvPr/>
        </p:nvSpPr>
        <p:spPr bwMode="auto">
          <a:xfrm>
            <a:off x="140677" y="685800"/>
            <a:ext cx="6681788" cy="427809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Collenchyma </a:t>
            </a: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cells, like parenchyma cells;</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1- Have living cytoplasm and may remain alive for a long time.</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2- Their walls generally are thicker and more uneven in thickness than those of parenchyma cells. The unevenness is due to extra primary wall in the corners. </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3- Typically longer than wide</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4- Tend to be found under the epidermis</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5- Provide flexible support</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3" name="Text Box 25">
            <a:extLst>
              <a:ext uri="{FF2B5EF4-FFF2-40B4-BE49-F238E27FC236}">
                <a16:creationId xmlns:a16="http://schemas.microsoft.com/office/drawing/2014/main" id="{761D0161-8FE6-4C01-9F70-7EA078DF458B}"/>
              </a:ext>
            </a:extLst>
          </p:cNvPr>
          <p:cNvSpPr txBox="1">
            <a:spLocks noChangeArrowheads="1"/>
          </p:cNvSpPr>
          <p:nvPr/>
        </p:nvSpPr>
        <p:spPr bwMode="auto">
          <a:xfrm>
            <a:off x="6963142" y="311655"/>
            <a:ext cx="4975640" cy="317009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Arial" panose="020B0604020202020204" pitchFamily="34" charset="0"/>
              </a:rPr>
              <a:t>Collenchyma</a:t>
            </a: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may occur in other plant parts comprised of primary tissues also. There are three types of collenchyma:</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1- Lamellar collenchyma.</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2- Lacunar collenchyma.</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3- Angular collenchyma </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4" name="Rectangle 4">
            <a:extLst>
              <a:ext uri="{FF2B5EF4-FFF2-40B4-BE49-F238E27FC236}">
                <a16:creationId xmlns:a16="http://schemas.microsoft.com/office/drawing/2014/main" id="{082D0150-D293-4ECF-AD81-EC2B12DB6D9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6">
            <a:extLst>
              <a:ext uri="{FF2B5EF4-FFF2-40B4-BE49-F238E27FC236}">
                <a16:creationId xmlns:a16="http://schemas.microsoft.com/office/drawing/2014/main" id="{BF32C01B-F8B8-4849-8575-FBA4E4E35DCF}"/>
              </a:ext>
            </a:extLst>
          </p:cNvPr>
          <p:cNvSpPr>
            <a:spLocks noChangeArrowheads="1"/>
          </p:cNvSpPr>
          <p:nvPr/>
        </p:nvSpPr>
        <p:spPr bwMode="auto">
          <a:xfrm>
            <a:off x="253218" y="2117"/>
            <a:ext cx="354834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81600" algn="l"/>
              </a:tabLst>
              <a:defRPr>
                <a:solidFill>
                  <a:schemeClr val="tx1"/>
                </a:solidFill>
                <a:latin typeface="Arial" panose="020B0604020202020204" pitchFamily="34" charset="0"/>
              </a:defRPr>
            </a:lvl1pPr>
            <a:lvl2pPr eaLnBrk="0" fontAlgn="base" hangingPunct="0">
              <a:spcBef>
                <a:spcPct val="0"/>
              </a:spcBef>
              <a:spcAft>
                <a:spcPct val="0"/>
              </a:spcAft>
              <a:tabLst>
                <a:tab pos="5181600" algn="l"/>
              </a:tabLst>
              <a:defRPr>
                <a:solidFill>
                  <a:schemeClr val="tx1"/>
                </a:solidFill>
                <a:latin typeface="Arial" panose="020B0604020202020204" pitchFamily="34" charset="0"/>
              </a:defRPr>
            </a:lvl2pPr>
            <a:lvl3pPr eaLnBrk="0" fontAlgn="base" hangingPunct="0">
              <a:spcBef>
                <a:spcPct val="0"/>
              </a:spcBef>
              <a:spcAft>
                <a:spcPct val="0"/>
              </a:spcAft>
              <a:tabLst>
                <a:tab pos="5181600" algn="l"/>
              </a:tabLst>
              <a:defRPr>
                <a:solidFill>
                  <a:schemeClr val="tx1"/>
                </a:solidFill>
                <a:latin typeface="Arial" panose="020B0604020202020204" pitchFamily="34" charset="0"/>
              </a:defRPr>
            </a:lvl3pPr>
            <a:lvl4pPr eaLnBrk="0" fontAlgn="base" hangingPunct="0">
              <a:spcBef>
                <a:spcPct val="0"/>
              </a:spcBef>
              <a:spcAft>
                <a:spcPct val="0"/>
              </a:spcAft>
              <a:tabLst>
                <a:tab pos="5181600" algn="l"/>
              </a:tabLst>
              <a:defRPr>
                <a:solidFill>
                  <a:schemeClr val="tx1"/>
                </a:solidFill>
                <a:latin typeface="Arial" panose="020B0604020202020204" pitchFamily="34" charset="0"/>
              </a:defRPr>
            </a:lvl4pPr>
            <a:lvl5pPr eaLnBrk="0" fontAlgn="base" hangingPunct="0">
              <a:spcBef>
                <a:spcPct val="0"/>
              </a:spcBef>
              <a:spcAft>
                <a:spcPct val="0"/>
              </a:spcAft>
              <a:tabLst>
                <a:tab pos="5181600" algn="l"/>
              </a:tabLst>
              <a:defRPr>
                <a:solidFill>
                  <a:schemeClr val="tx1"/>
                </a:solidFill>
                <a:latin typeface="Arial" panose="020B0604020202020204" pitchFamily="34" charset="0"/>
              </a:defRPr>
            </a:lvl5pPr>
            <a:lvl6pPr eaLnBrk="0" fontAlgn="base" hangingPunct="0">
              <a:spcBef>
                <a:spcPct val="0"/>
              </a:spcBef>
              <a:spcAft>
                <a:spcPct val="0"/>
              </a:spcAft>
              <a:tabLst>
                <a:tab pos="5181600" algn="l"/>
              </a:tabLst>
              <a:defRPr>
                <a:solidFill>
                  <a:schemeClr val="tx1"/>
                </a:solidFill>
                <a:latin typeface="Arial" panose="020B0604020202020204" pitchFamily="34" charset="0"/>
              </a:defRPr>
            </a:lvl6pPr>
            <a:lvl7pPr eaLnBrk="0" fontAlgn="base" hangingPunct="0">
              <a:spcBef>
                <a:spcPct val="0"/>
              </a:spcBef>
              <a:spcAft>
                <a:spcPct val="0"/>
              </a:spcAft>
              <a:tabLst>
                <a:tab pos="5181600" algn="l"/>
              </a:tabLst>
              <a:defRPr>
                <a:solidFill>
                  <a:schemeClr val="tx1"/>
                </a:solidFill>
                <a:latin typeface="Arial" panose="020B0604020202020204" pitchFamily="34" charset="0"/>
              </a:defRPr>
            </a:lvl7pPr>
            <a:lvl8pPr eaLnBrk="0" fontAlgn="base" hangingPunct="0">
              <a:spcBef>
                <a:spcPct val="0"/>
              </a:spcBef>
              <a:spcAft>
                <a:spcPct val="0"/>
              </a:spcAft>
              <a:tabLst>
                <a:tab pos="5181600" algn="l"/>
              </a:tabLst>
              <a:defRPr>
                <a:solidFill>
                  <a:schemeClr val="tx1"/>
                </a:solidFill>
                <a:latin typeface="Arial" panose="020B0604020202020204" pitchFamily="34" charset="0"/>
              </a:defRPr>
            </a:lvl8pPr>
            <a:lvl9pPr eaLnBrk="0" fontAlgn="base" hangingPunct="0">
              <a:spcBef>
                <a:spcPct val="0"/>
              </a:spcBef>
              <a:spcAft>
                <a:spcPct val="0"/>
              </a:spcAft>
              <a:tabLst>
                <a:tab pos="5181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81600" algn="l"/>
              </a:tabLst>
            </a:pPr>
            <a:r>
              <a:rPr kumimoji="0" lang="en-US" altLang="en-US" sz="3200" b="1" i="0"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Arial" panose="020B0604020202020204" pitchFamily="34" charset="0"/>
              </a:rPr>
              <a:t>Collenchyma tissue </a:t>
            </a:r>
            <a:endParaRPr kumimoji="0" lang="en-US" altLang="en-US" sz="2000" b="0" i="0" u="none" strike="noStrike" cap="none" normalizeH="0" baseline="0" dirty="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181600" algn="l"/>
              </a:tabLst>
            </a:pPr>
            <a:endParaRPr kumimoji="0" lang="en-US" altLang="en-US" sz="3600" b="0" i="0" u="none" strike="noStrike" cap="none" normalizeH="0" baseline="0" dirty="0">
              <a:ln>
                <a:noFill/>
              </a:ln>
              <a:solidFill>
                <a:srgbClr val="FF0000"/>
              </a:solidFill>
              <a:effectLst/>
              <a:latin typeface="Arial" panose="020B0604020202020204" pitchFamily="34" charset="0"/>
            </a:endParaRPr>
          </a:p>
        </p:txBody>
      </p:sp>
      <p:sp>
        <p:nvSpPr>
          <p:cNvPr id="6" name="Rectangle 8">
            <a:extLst>
              <a:ext uri="{FF2B5EF4-FFF2-40B4-BE49-F238E27FC236}">
                <a16:creationId xmlns:a16="http://schemas.microsoft.com/office/drawing/2014/main" id="{02DD50D4-F4A9-40F7-9FB8-B052F8FD2DB2}"/>
              </a:ext>
            </a:extLst>
          </p:cNvPr>
          <p:cNvSpPr>
            <a:spLocks noChangeArrowheads="1"/>
          </p:cNvSpPr>
          <p:nvPr/>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136806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3" descr="0113an">
            <a:extLst>
              <a:ext uri="{FF2B5EF4-FFF2-40B4-BE49-F238E27FC236}">
                <a16:creationId xmlns:a16="http://schemas.microsoft.com/office/drawing/2014/main" id="{A21C626B-9D41-404C-9138-240CD8ABFD9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6769" y="4638406"/>
            <a:ext cx="4512005" cy="225742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14" descr="Fibers_MC_">
            <a:extLst>
              <a:ext uri="{FF2B5EF4-FFF2-40B4-BE49-F238E27FC236}">
                <a16:creationId xmlns:a16="http://schemas.microsoft.com/office/drawing/2014/main" id="{0177B0C8-D7C9-4243-97CC-C5BC600CECB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83790" y="4790672"/>
            <a:ext cx="4783016" cy="2305856"/>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26">
            <a:extLst>
              <a:ext uri="{FF2B5EF4-FFF2-40B4-BE49-F238E27FC236}">
                <a16:creationId xmlns:a16="http://schemas.microsoft.com/office/drawing/2014/main" id="{4B063BF4-0B11-40A5-AA4D-97E54AF46F11}"/>
              </a:ext>
            </a:extLst>
          </p:cNvPr>
          <p:cNvSpPr txBox="1">
            <a:spLocks noChangeArrowheads="1"/>
          </p:cNvSpPr>
          <p:nvPr/>
        </p:nvSpPr>
        <p:spPr bwMode="auto">
          <a:xfrm>
            <a:off x="186604" y="431275"/>
            <a:ext cx="11860616" cy="15696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Sclerenchyma </a:t>
            </a: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tissue consists of cells that have thick, tough, secondary walls, normally impregnated with </a:t>
            </a:r>
            <a:r>
              <a:rPr kumimoji="0" lang="en-US" altLang="en-US" sz="2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lignin.</a:t>
            </a:r>
            <a:endParaRPr kumimoji="0" lang="en-US" altLang="en-US"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1-</a:t>
            </a: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Most Sclerenchyma cells are dead at maturity and function in support. </a:t>
            </a:r>
            <a:endParaRPr kumimoji="0" lang="en-US" altLang="en-US"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2-Two forms of Sclerenchyma occur: </a:t>
            </a:r>
            <a:r>
              <a:rPr kumimoji="0" lang="en-US" altLang="en-US" sz="2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sclereids and fibers. </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3" name="Text Box 27">
            <a:extLst>
              <a:ext uri="{FF2B5EF4-FFF2-40B4-BE49-F238E27FC236}">
                <a16:creationId xmlns:a16="http://schemas.microsoft.com/office/drawing/2014/main" id="{9B34DF11-13C7-4084-9A30-FABDC7D70CA0}"/>
              </a:ext>
            </a:extLst>
          </p:cNvPr>
          <p:cNvSpPr txBox="1">
            <a:spLocks noChangeArrowheads="1"/>
          </p:cNvSpPr>
          <p:nvPr/>
        </p:nvSpPr>
        <p:spPr bwMode="auto">
          <a:xfrm>
            <a:off x="247942" y="2043968"/>
            <a:ext cx="5955910" cy="25050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sng"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Arial" panose="020B0604020202020204" pitchFamily="34" charset="0"/>
              </a:rPr>
              <a:t>Sclereids</a:t>
            </a:r>
            <a:r>
              <a:rPr kumimoji="0" lang="en-US" altLang="en-US" sz="2800" b="1" i="0"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may be randomly distributed in other tissues. For example, the slightly gritty texture of pears is due to the presence of groups of sclereids, are sometimes called</a:t>
            </a:r>
            <a:r>
              <a:rPr kumimoji="0" lang="en-US" altLang="en-US" sz="2800" b="1"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stone cells</a:t>
            </a:r>
            <a:r>
              <a:rPr kumimoji="0" lang="en-US" altLang="en-US" sz="2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4" name="Text Box 28">
            <a:extLst>
              <a:ext uri="{FF2B5EF4-FFF2-40B4-BE49-F238E27FC236}">
                <a16:creationId xmlns:a16="http://schemas.microsoft.com/office/drawing/2014/main" id="{8F4AEAB7-A144-4F5A-A425-9F0644A561F7}"/>
              </a:ext>
            </a:extLst>
          </p:cNvPr>
          <p:cNvSpPr txBox="1">
            <a:spLocks noChangeArrowheads="1"/>
          </p:cNvSpPr>
          <p:nvPr/>
        </p:nvSpPr>
        <p:spPr bwMode="auto">
          <a:xfrm>
            <a:off x="6358597" y="2000935"/>
            <a:ext cx="5833403" cy="27897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1" i="0" u="sng"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Arial" panose="020B0604020202020204" pitchFamily="34" charset="0"/>
              </a:rPr>
              <a:t>Fibers</a:t>
            </a:r>
            <a:r>
              <a:rPr kumimoji="0" lang="en-US" altLang="en-US" sz="1600" b="1" i="0" u="sng"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a:t>
            </a:r>
            <a:r>
              <a:rPr kumimoji="0" lang="en-US" altLang="en-US"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kumimoji="0" lang="en-US" altLang="en-US"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are elongated think – walled cell usually tapered at the ends. They give strength to the tissue in which they occur. Each fiber is one cell. The walls may or may not be lignified. When lignified the walls may be so thick that the cavity (lumen) of the cell almost disappears. Fibers are usually very elastic and can be stretched to a great degree without losing their ability of returning to their original length. Various types' fibers occur in vascular tissue of stems as well as in the cortex. The protoplasts of fibers often disappear as they attain maturity. </a:t>
            </a:r>
            <a:endParaRPr kumimoji="0" lang="en-US" altLang="en-US" sz="14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Arial" panose="020B0604020202020204" pitchFamily="34" charset="0"/>
            </a:endParaRPr>
          </a:p>
        </p:txBody>
      </p:sp>
      <p:sp>
        <p:nvSpPr>
          <p:cNvPr id="5" name="Rectangle 6">
            <a:extLst>
              <a:ext uri="{FF2B5EF4-FFF2-40B4-BE49-F238E27FC236}">
                <a16:creationId xmlns:a16="http://schemas.microsoft.com/office/drawing/2014/main" id="{1EADCC3D-FD8F-4B2C-9467-D6B876F4F78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8">
            <a:extLst>
              <a:ext uri="{FF2B5EF4-FFF2-40B4-BE49-F238E27FC236}">
                <a16:creationId xmlns:a16="http://schemas.microsoft.com/office/drawing/2014/main" id="{F94DAC2E-F369-4C5A-A570-354E9CCBC394}"/>
              </a:ext>
            </a:extLst>
          </p:cNvPr>
          <p:cNvSpPr>
            <a:spLocks noChangeArrowheads="1"/>
          </p:cNvSpPr>
          <p:nvPr/>
        </p:nvSpPr>
        <p:spPr bwMode="auto">
          <a:xfrm>
            <a:off x="144780" y="-239704"/>
            <a:ext cx="3283976"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81600" algn="l"/>
              </a:tabLst>
              <a:defRPr>
                <a:solidFill>
                  <a:schemeClr val="tx1"/>
                </a:solidFill>
                <a:latin typeface="Arial" panose="020B0604020202020204" pitchFamily="34" charset="0"/>
              </a:defRPr>
            </a:lvl1pPr>
            <a:lvl2pPr eaLnBrk="0" fontAlgn="base" hangingPunct="0">
              <a:spcBef>
                <a:spcPct val="0"/>
              </a:spcBef>
              <a:spcAft>
                <a:spcPct val="0"/>
              </a:spcAft>
              <a:tabLst>
                <a:tab pos="5181600" algn="l"/>
              </a:tabLst>
              <a:defRPr>
                <a:solidFill>
                  <a:schemeClr val="tx1"/>
                </a:solidFill>
                <a:latin typeface="Arial" panose="020B0604020202020204" pitchFamily="34" charset="0"/>
              </a:defRPr>
            </a:lvl2pPr>
            <a:lvl3pPr eaLnBrk="0" fontAlgn="base" hangingPunct="0">
              <a:spcBef>
                <a:spcPct val="0"/>
              </a:spcBef>
              <a:spcAft>
                <a:spcPct val="0"/>
              </a:spcAft>
              <a:tabLst>
                <a:tab pos="5181600" algn="l"/>
              </a:tabLst>
              <a:defRPr>
                <a:solidFill>
                  <a:schemeClr val="tx1"/>
                </a:solidFill>
                <a:latin typeface="Arial" panose="020B0604020202020204" pitchFamily="34" charset="0"/>
              </a:defRPr>
            </a:lvl3pPr>
            <a:lvl4pPr eaLnBrk="0" fontAlgn="base" hangingPunct="0">
              <a:spcBef>
                <a:spcPct val="0"/>
              </a:spcBef>
              <a:spcAft>
                <a:spcPct val="0"/>
              </a:spcAft>
              <a:tabLst>
                <a:tab pos="5181600" algn="l"/>
              </a:tabLst>
              <a:defRPr>
                <a:solidFill>
                  <a:schemeClr val="tx1"/>
                </a:solidFill>
                <a:latin typeface="Arial" panose="020B0604020202020204" pitchFamily="34" charset="0"/>
              </a:defRPr>
            </a:lvl4pPr>
            <a:lvl5pPr eaLnBrk="0" fontAlgn="base" hangingPunct="0">
              <a:spcBef>
                <a:spcPct val="0"/>
              </a:spcBef>
              <a:spcAft>
                <a:spcPct val="0"/>
              </a:spcAft>
              <a:tabLst>
                <a:tab pos="5181600" algn="l"/>
              </a:tabLst>
              <a:defRPr>
                <a:solidFill>
                  <a:schemeClr val="tx1"/>
                </a:solidFill>
                <a:latin typeface="Arial" panose="020B0604020202020204" pitchFamily="34" charset="0"/>
              </a:defRPr>
            </a:lvl5pPr>
            <a:lvl6pPr eaLnBrk="0" fontAlgn="base" hangingPunct="0">
              <a:spcBef>
                <a:spcPct val="0"/>
              </a:spcBef>
              <a:spcAft>
                <a:spcPct val="0"/>
              </a:spcAft>
              <a:tabLst>
                <a:tab pos="5181600" algn="l"/>
              </a:tabLst>
              <a:defRPr>
                <a:solidFill>
                  <a:schemeClr val="tx1"/>
                </a:solidFill>
                <a:latin typeface="Arial" panose="020B0604020202020204" pitchFamily="34" charset="0"/>
              </a:defRPr>
            </a:lvl6pPr>
            <a:lvl7pPr eaLnBrk="0" fontAlgn="base" hangingPunct="0">
              <a:spcBef>
                <a:spcPct val="0"/>
              </a:spcBef>
              <a:spcAft>
                <a:spcPct val="0"/>
              </a:spcAft>
              <a:tabLst>
                <a:tab pos="5181600" algn="l"/>
              </a:tabLst>
              <a:defRPr>
                <a:solidFill>
                  <a:schemeClr val="tx1"/>
                </a:solidFill>
                <a:latin typeface="Arial" panose="020B0604020202020204" pitchFamily="34" charset="0"/>
              </a:defRPr>
            </a:lvl7pPr>
            <a:lvl8pPr eaLnBrk="0" fontAlgn="base" hangingPunct="0">
              <a:spcBef>
                <a:spcPct val="0"/>
              </a:spcBef>
              <a:spcAft>
                <a:spcPct val="0"/>
              </a:spcAft>
              <a:tabLst>
                <a:tab pos="5181600" algn="l"/>
              </a:tabLst>
              <a:defRPr>
                <a:solidFill>
                  <a:schemeClr val="tx1"/>
                </a:solidFill>
                <a:latin typeface="Arial" panose="020B0604020202020204" pitchFamily="34" charset="0"/>
              </a:defRPr>
            </a:lvl8pPr>
            <a:lvl9pPr eaLnBrk="0" fontAlgn="base" hangingPunct="0">
              <a:spcBef>
                <a:spcPct val="0"/>
              </a:spcBef>
              <a:spcAft>
                <a:spcPct val="0"/>
              </a:spcAft>
              <a:tabLst>
                <a:tab pos="5181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81600" algn="l"/>
              </a:tabLst>
            </a:pPr>
            <a:endParaRPr kumimoji="0" lang="en-US" altLang="en-US"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181600" algn="l"/>
              </a:tabLst>
            </a:pPr>
            <a:r>
              <a:rPr kumimoji="0" lang="en-US" altLang="en-US" sz="2800" b="1" i="0"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Arial" panose="020B0604020202020204" pitchFamily="34" charset="0"/>
              </a:rPr>
              <a:t>Sclerenchyma tissue </a:t>
            </a:r>
            <a:endParaRPr kumimoji="0" lang="en-US" altLang="en-US" b="0" i="0" u="none" strike="noStrike" cap="none" normalizeH="0" baseline="0" dirty="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1816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11">
            <a:extLst>
              <a:ext uri="{FF2B5EF4-FFF2-40B4-BE49-F238E27FC236}">
                <a16:creationId xmlns:a16="http://schemas.microsoft.com/office/drawing/2014/main" id="{415196C4-A75E-4A2D-A041-12AA213FC9EE}"/>
              </a:ext>
            </a:extLst>
          </p:cNvPr>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10441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488" descr="http://sols.unlv.edu/Schulte/Anatomy/Stems/PineApicalMeri.jpg">
            <a:extLst>
              <a:ext uri="{FF2B5EF4-FFF2-40B4-BE49-F238E27FC236}">
                <a16:creationId xmlns:a16="http://schemas.microsoft.com/office/drawing/2014/main" id="{78851C1F-7D56-45CC-9327-808AF00184C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42301" y="914400"/>
            <a:ext cx="3275159" cy="4972929"/>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487">
            <a:extLst>
              <a:ext uri="{FF2B5EF4-FFF2-40B4-BE49-F238E27FC236}">
                <a16:creationId xmlns:a16="http://schemas.microsoft.com/office/drawing/2014/main" id="{0A37FBB8-7ABC-4A65-9A13-4CB2DD9E3A58}"/>
              </a:ext>
            </a:extLst>
          </p:cNvPr>
          <p:cNvSpPr txBox="1">
            <a:spLocks noChangeArrowheads="1"/>
          </p:cNvSpPr>
          <p:nvPr/>
        </p:nvSpPr>
        <p:spPr bwMode="auto">
          <a:xfrm>
            <a:off x="174540" y="713935"/>
            <a:ext cx="8153534" cy="609710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embryonic tissue consists of actively dividing cells located in specific regions of the plants is called meristem. </a:t>
            </a:r>
            <a:endParaRPr kumimoji="0" lang="en-US" altLang="en-US"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Unlike animals, plants have permanent regions of growth called meristems, or </a:t>
            </a:r>
            <a:r>
              <a:rPr kumimoji="0" lang="en-US" altLang="en-US" sz="240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meristematic tissues, </a:t>
            </a:r>
            <a:r>
              <a:rPr kumimoji="0" lang="en-US" altLang="en-US" sz="2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where cells actively divide. As new cells are produced, they typically are small, six-sided, boxlike structures, each with a proportionately large nucleus, usually near the center, and with tiny vacuoles or no vacuoles at all. As the cells mature, however, they assume many different shapes and sizes, each related to the cell's ultimate function; the vacuoles increase in size, often occupying more than 90% of the volume of the cell. </a:t>
            </a:r>
            <a:endParaRPr kumimoji="0" lang="en-US" altLang="en-US"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Rectangle 4">
            <a:extLst>
              <a:ext uri="{FF2B5EF4-FFF2-40B4-BE49-F238E27FC236}">
                <a16:creationId xmlns:a16="http://schemas.microsoft.com/office/drawing/2014/main" id="{FC4D13CD-E508-4591-930F-0F88003C081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6">
            <a:extLst>
              <a:ext uri="{FF2B5EF4-FFF2-40B4-BE49-F238E27FC236}">
                <a16:creationId xmlns:a16="http://schemas.microsoft.com/office/drawing/2014/main" id="{8A2DE06C-05C6-4F5A-98B0-DEE4646937C1}"/>
              </a:ext>
            </a:extLst>
          </p:cNvPr>
          <p:cNvSpPr>
            <a:spLocks noChangeArrowheads="1"/>
          </p:cNvSpPr>
          <p:nvPr/>
        </p:nvSpPr>
        <p:spPr bwMode="auto">
          <a:xfrm>
            <a:off x="1111347" y="46959"/>
            <a:ext cx="395903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Arial" panose="020B0604020202020204" pitchFamily="34" charset="0"/>
              </a:rPr>
              <a:t>Meristematic tissue</a:t>
            </a:r>
            <a:endParaRPr kumimoji="0" lang="en-US" altLang="en-US" sz="1600" b="0" i="0" u="none" strike="noStrike" cap="none" normalizeH="0" baseline="0" dirty="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FF0000"/>
              </a:solidFill>
              <a:effectLst/>
              <a:latin typeface="Arial" panose="020B0604020202020204" pitchFamily="34" charset="0"/>
            </a:endParaRPr>
          </a:p>
        </p:txBody>
      </p:sp>
      <p:sp>
        <p:nvSpPr>
          <p:cNvPr id="6" name="Rectangle 8">
            <a:extLst>
              <a:ext uri="{FF2B5EF4-FFF2-40B4-BE49-F238E27FC236}">
                <a16:creationId xmlns:a16="http://schemas.microsoft.com/office/drawing/2014/main" id="{D31C3077-4AA0-4A72-BBCE-0AE9A07D2500}"/>
              </a:ext>
            </a:extLst>
          </p:cNvPr>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9">
            <a:extLst>
              <a:ext uri="{FF2B5EF4-FFF2-40B4-BE49-F238E27FC236}">
                <a16:creationId xmlns:a16="http://schemas.microsoft.com/office/drawing/2014/main" id="{A9F681A2-5428-4E39-905B-EAB2BB7EC685}"/>
              </a:ext>
            </a:extLst>
          </p:cNvPr>
          <p:cNvSpPr>
            <a:spLocks noChangeArrowheads="1"/>
          </p:cNvSpPr>
          <p:nvPr/>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00039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86">
            <a:extLst>
              <a:ext uri="{FF2B5EF4-FFF2-40B4-BE49-F238E27FC236}">
                <a16:creationId xmlns:a16="http://schemas.microsoft.com/office/drawing/2014/main" id="{6C271E48-9865-4649-BAF1-740B06209B69}"/>
              </a:ext>
            </a:extLst>
          </p:cNvPr>
          <p:cNvSpPr txBox="1">
            <a:spLocks noChangeArrowheads="1"/>
          </p:cNvSpPr>
          <p:nvPr/>
        </p:nvSpPr>
        <p:spPr bwMode="auto">
          <a:xfrm>
            <a:off x="388961" y="434241"/>
            <a:ext cx="7137253" cy="600876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2800" dirty="0">
                <a:effectLst/>
                <a:latin typeface="Calibri" panose="020F0502020204030204" pitchFamily="34" charset="0"/>
                <a:ea typeface="Times New Roman" panose="02020603050405020304" pitchFamily="18" charset="0"/>
                <a:cs typeface="Arial" panose="020B0604020202020204" pitchFamily="34" charset="0"/>
              </a:rPr>
              <a:t>According to the position of meristems in the plant body they are divided into the following types:-</a:t>
            </a:r>
            <a:r>
              <a:rPr lang="en-US" sz="2800" b="1" dirty="0">
                <a:effectLst/>
                <a:latin typeface="Calibri" panose="020F0502020204030204" pitchFamily="34" charset="0"/>
                <a:ea typeface="Times New Roman" panose="02020603050405020304" pitchFamily="18" charset="0"/>
                <a:cs typeface="Arial" panose="020B0604020202020204" pitchFamily="34" charset="0"/>
              </a:rPr>
              <a:t>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1000"/>
              </a:spcAft>
            </a:pPr>
            <a:r>
              <a:rPr lang="en-US" sz="2800" b="1" dirty="0">
                <a:effectLst/>
                <a:latin typeface="Calibri" panose="020F0502020204030204" pitchFamily="34" charset="0"/>
                <a:ea typeface="Times New Roman" panose="02020603050405020304" pitchFamily="18" charset="0"/>
                <a:cs typeface="Arial" panose="020B0604020202020204" pitchFamily="34" charset="0"/>
              </a:rPr>
              <a:t>1- Apical meristems</a:t>
            </a:r>
            <a:r>
              <a:rPr lang="en-US" sz="2800" dirty="0">
                <a:effectLst/>
                <a:latin typeface="Calibri" panose="020F0502020204030204" pitchFamily="34" charset="0"/>
                <a:ea typeface="Times New Roman" panose="02020603050405020304" pitchFamily="18" charset="0"/>
                <a:cs typeface="Arial" panose="020B0604020202020204" pitchFamily="34" charset="0"/>
              </a:rPr>
              <a:t>: which are found in the apices of the main and lateral shoots and roots.</a:t>
            </a:r>
            <a:r>
              <a:rPr lang="en-US" sz="2800" b="1" dirty="0">
                <a:effectLst/>
                <a:latin typeface="Calibri" panose="020F0502020204030204" pitchFamily="34" charset="0"/>
                <a:ea typeface="Times New Roman" panose="02020603050405020304" pitchFamily="18" charset="0"/>
                <a:cs typeface="Arial" panose="020B0604020202020204" pitchFamily="34" charset="0"/>
              </a:rPr>
              <a:t>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1000"/>
              </a:spcAft>
            </a:pPr>
            <a:r>
              <a:rPr lang="en-US" sz="2800" b="1" dirty="0">
                <a:effectLst/>
                <a:latin typeface="Calibri" panose="020F0502020204030204" pitchFamily="34" charset="0"/>
                <a:ea typeface="Times New Roman" panose="02020603050405020304" pitchFamily="18" charset="0"/>
                <a:cs typeface="Arial" panose="020B0604020202020204" pitchFamily="34" charset="0"/>
              </a:rPr>
              <a:t>2- Intercalary meristems</a:t>
            </a:r>
            <a:r>
              <a:rPr lang="en-US" sz="2800" dirty="0">
                <a:effectLst/>
                <a:latin typeface="Calibri" panose="020F0502020204030204" pitchFamily="34" charset="0"/>
                <a:ea typeface="Times New Roman" panose="02020603050405020304" pitchFamily="18" charset="0"/>
                <a:cs typeface="Arial" panose="020B0604020202020204" pitchFamily="34" charset="0"/>
              </a:rPr>
              <a:t>: which are found between mature tissues.</a:t>
            </a:r>
            <a:r>
              <a:rPr lang="en-US" sz="2800" b="1" dirty="0">
                <a:effectLst/>
                <a:latin typeface="Calibri" panose="020F0502020204030204" pitchFamily="34" charset="0"/>
                <a:ea typeface="Times New Roman" panose="02020603050405020304" pitchFamily="18" charset="0"/>
                <a:cs typeface="Arial" panose="020B0604020202020204" pitchFamily="34" charset="0"/>
              </a:rPr>
              <a:t>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1000"/>
              </a:spcAft>
            </a:pPr>
            <a:r>
              <a:rPr lang="en-US" sz="2800" b="1" dirty="0">
                <a:effectLst/>
                <a:latin typeface="Calibri" panose="020F0502020204030204" pitchFamily="34" charset="0"/>
                <a:ea typeface="Times New Roman" panose="02020603050405020304" pitchFamily="18" charset="0"/>
                <a:cs typeface="Arial" panose="020B0604020202020204" pitchFamily="34" charset="0"/>
              </a:rPr>
              <a:t>3- Lateral meristems</a:t>
            </a:r>
            <a:r>
              <a:rPr lang="en-US" sz="2800" dirty="0">
                <a:effectLst/>
                <a:latin typeface="Calibri" panose="020F0502020204030204" pitchFamily="34" charset="0"/>
                <a:ea typeface="Times New Roman" panose="02020603050405020304" pitchFamily="18" charset="0"/>
                <a:cs typeface="Arial" panose="020B0604020202020204" pitchFamily="34" charset="0"/>
              </a:rPr>
              <a:t>: which are situated parallel to the circumference of the organ in which they are found as, for instance the vascular cambium and the phellogen.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1000"/>
              </a:spcAft>
            </a:pPr>
            <a:r>
              <a:rPr lang="en-US" sz="2800" dirty="0">
                <a:effectLst/>
                <a:latin typeface="Calibri" panose="020F0502020204030204" pitchFamily="34" charset="0"/>
                <a:ea typeface="Times New Roman" panose="02020603050405020304" pitchFamily="18" charset="0"/>
                <a:cs typeface="Arial" panose="020B0604020202020204" pitchFamily="34" charset="0"/>
              </a:rPr>
              <a:t>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1000"/>
              </a:spcAft>
            </a:pPr>
            <a:r>
              <a:rPr lang="en-US" sz="2800" dirty="0">
                <a:effectLst/>
                <a:latin typeface="Calibri" panose="020F0502020204030204" pitchFamily="34" charset="0"/>
                <a:ea typeface="Times New Roman" panose="02020603050405020304" pitchFamily="18" charset="0"/>
                <a:cs typeface="Arial" panose="020B0604020202020204" pitchFamily="34" charset="0"/>
              </a:rPr>
              <a:t>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1000"/>
              </a:spcAft>
            </a:pPr>
            <a:r>
              <a:rPr lang="en-US" sz="2800" dirty="0">
                <a:effectLst/>
                <a:latin typeface="Calibri" panose="020F0502020204030204" pitchFamily="34" charset="0"/>
                <a:ea typeface="Times New Roman" panose="02020603050405020304" pitchFamily="18" charset="0"/>
                <a:cs typeface="Arial" panose="020B0604020202020204" pitchFamily="34" charset="0"/>
              </a:rPr>
              <a:t>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1000"/>
              </a:spcAft>
            </a:pPr>
            <a:r>
              <a:rPr lang="en-US" sz="2800" dirty="0">
                <a:effectLst/>
                <a:latin typeface="Calibri" panose="020F0502020204030204" pitchFamily="34" charset="0"/>
                <a:ea typeface="Times New Roman" panose="02020603050405020304" pitchFamily="18" charset="0"/>
                <a:cs typeface="Arial" panose="020B0604020202020204" pitchFamily="34" charset="0"/>
              </a:rPr>
              <a:t>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1000"/>
              </a:spcAft>
            </a:pPr>
            <a:r>
              <a:rPr lang="en-US" sz="2800" dirty="0">
                <a:effectLst/>
                <a:latin typeface="Calibri" panose="020F0502020204030204" pitchFamily="34" charset="0"/>
                <a:ea typeface="Times New Roman" panose="02020603050405020304" pitchFamily="18" charset="0"/>
                <a:cs typeface="Arial" panose="020B0604020202020204" pitchFamily="34" charset="0"/>
              </a:rPr>
              <a:t>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1000"/>
              </a:spcAft>
            </a:pPr>
            <a:r>
              <a:rPr lang="en-US" sz="2800" dirty="0">
                <a:effectLst/>
                <a:latin typeface="Calibri" panose="020F0502020204030204" pitchFamily="34" charset="0"/>
                <a:ea typeface="Times New Roman" panose="02020603050405020304" pitchFamily="18" charset="0"/>
                <a:cs typeface="Arial" panose="020B0604020202020204" pitchFamily="34" charset="0"/>
              </a:rPr>
              <a:t>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1000"/>
              </a:spcAft>
            </a:pPr>
            <a:r>
              <a:rPr lang="en-US" sz="2800" dirty="0">
                <a:effectLst/>
                <a:latin typeface="Calibri" panose="020F0502020204030204" pitchFamily="34" charset="0"/>
                <a:ea typeface="Times New Roman" panose="02020603050405020304" pitchFamily="18" charset="0"/>
                <a:cs typeface="Arial" panose="020B0604020202020204" pitchFamily="34" charset="0"/>
              </a:rPr>
              <a:t>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1000"/>
              </a:spcAft>
            </a:pPr>
            <a:r>
              <a:rPr lang="en-US" sz="2800" dirty="0">
                <a:effectLst/>
                <a:latin typeface="Calibri" panose="020F0502020204030204" pitchFamily="34" charset="0"/>
                <a:ea typeface="Times New Roman" panose="02020603050405020304" pitchFamily="18" charset="0"/>
                <a:cs typeface="Arial" panose="020B0604020202020204" pitchFamily="34" charset="0"/>
              </a:rPr>
              <a:t>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1000"/>
              </a:spcAft>
            </a:pPr>
            <a:r>
              <a:rPr lang="en-US" sz="2800" dirty="0">
                <a:effectLst/>
                <a:latin typeface="Calibri" panose="020F0502020204030204" pitchFamily="34" charset="0"/>
                <a:ea typeface="Times New Roman" panose="02020603050405020304" pitchFamily="18" charset="0"/>
                <a:cs typeface="Arial" panose="020B0604020202020204" pitchFamily="34" charset="0"/>
              </a:rPr>
              <a:t>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1000"/>
              </a:spcAft>
            </a:pPr>
            <a:r>
              <a:rPr lang="en-US" sz="2800" dirty="0">
                <a:effectLst/>
                <a:latin typeface="Calibri" panose="020F0502020204030204" pitchFamily="34" charset="0"/>
                <a:ea typeface="Times New Roman" panose="02020603050405020304" pitchFamily="18" charset="0"/>
                <a:cs typeface="Arial" panose="020B0604020202020204" pitchFamily="34" charset="0"/>
              </a:rPr>
              <a:t>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1000"/>
              </a:spcAft>
            </a:pPr>
            <a:r>
              <a:rPr lang="en-US" sz="2800" dirty="0">
                <a:effectLst/>
                <a:latin typeface="Calibri" panose="020F0502020204030204" pitchFamily="34" charset="0"/>
                <a:ea typeface="Times New Roman" panose="02020603050405020304" pitchFamily="18" charset="0"/>
                <a:cs typeface="Arial" panose="020B0604020202020204" pitchFamily="34" charset="0"/>
              </a:rPr>
              <a:t>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1000"/>
              </a:spcAft>
            </a:pPr>
            <a:r>
              <a:rPr lang="en-US" sz="2000" dirty="0">
                <a:effectLst/>
                <a:latin typeface="Calibri" panose="020F0502020204030204" pitchFamily="34" charset="0"/>
                <a:ea typeface="Times New Roman" panose="02020603050405020304" pitchFamily="18" charset="0"/>
                <a:cs typeface="Arial" panose="020B0604020202020204" pitchFamily="34" charset="0"/>
              </a:rPr>
              <a:t> </a:t>
            </a:r>
          </a:p>
        </p:txBody>
      </p:sp>
      <p:pic>
        <p:nvPicPr>
          <p:cNvPr id="3" name="Picture 2">
            <a:extLst>
              <a:ext uri="{FF2B5EF4-FFF2-40B4-BE49-F238E27FC236}">
                <a16:creationId xmlns:a16="http://schemas.microsoft.com/office/drawing/2014/main" id="{5CEA0010-20D0-4218-9C2A-78AD5121367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633825" y="691980"/>
            <a:ext cx="4014468" cy="4653743"/>
          </a:xfrm>
          <a:prstGeom prst="rect">
            <a:avLst/>
          </a:prstGeom>
          <a:noFill/>
        </p:spPr>
      </p:pic>
    </p:spTree>
    <p:extLst>
      <p:ext uri="{BB962C8B-B14F-4D97-AF65-F5344CB8AC3E}">
        <p14:creationId xmlns:p14="http://schemas.microsoft.com/office/powerpoint/2010/main" val="1176665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a:extLst>
              <a:ext uri="{FF2B5EF4-FFF2-40B4-BE49-F238E27FC236}">
                <a16:creationId xmlns:a16="http://schemas.microsoft.com/office/drawing/2014/main" id="{48C6790F-2B17-485B-92ED-398C54031287}"/>
              </a:ext>
            </a:extLst>
          </p:cNvPr>
          <p:cNvSpPr txBox="1">
            <a:spLocks noChangeArrowheads="1"/>
          </p:cNvSpPr>
          <p:nvPr/>
        </p:nvSpPr>
        <p:spPr bwMode="auto">
          <a:xfrm>
            <a:off x="281354" y="290145"/>
            <a:ext cx="5814646" cy="611065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2000" dirty="0">
                <a:effectLst/>
                <a:latin typeface="Calibri" panose="020F0502020204030204" pitchFamily="34" charset="0"/>
                <a:ea typeface="Times New Roman" panose="02020603050405020304" pitchFamily="18" charset="0"/>
                <a:cs typeface="Arial" panose="020B0604020202020204" pitchFamily="34" charset="0"/>
              </a:rPr>
              <a:t>According to the classification of meristems on their </a:t>
            </a:r>
            <a:r>
              <a:rPr lang="en-US" sz="2000" b="1" dirty="0">
                <a:effectLst/>
                <a:latin typeface="Calibri" panose="020F0502020204030204" pitchFamily="34" charset="0"/>
                <a:ea typeface="Times New Roman" panose="02020603050405020304" pitchFamily="18" charset="0"/>
                <a:cs typeface="Arial" panose="020B0604020202020204" pitchFamily="34" charset="0"/>
              </a:rPr>
              <a:t>origin </a:t>
            </a:r>
            <a:r>
              <a:rPr lang="en-US" sz="2000" dirty="0">
                <a:effectLst/>
                <a:latin typeface="Calibri" panose="020F0502020204030204" pitchFamily="34" charset="0"/>
                <a:ea typeface="Times New Roman" panose="02020603050405020304" pitchFamily="18" charset="0"/>
                <a:cs typeface="Arial" panose="020B0604020202020204" pitchFamily="34" charset="0"/>
              </a:rPr>
              <a:t>and the tissues which they produce, their </a:t>
            </a:r>
            <a:r>
              <a:rPr lang="en-US" sz="2000" b="1" dirty="0">
                <a:effectLst/>
                <a:latin typeface="Calibri" panose="020F0502020204030204" pitchFamily="34" charset="0"/>
                <a:ea typeface="Times New Roman" panose="02020603050405020304" pitchFamily="18" charset="0"/>
                <a:cs typeface="Arial" panose="020B0604020202020204" pitchFamily="34" charset="0"/>
              </a:rPr>
              <a:t>structure</a:t>
            </a:r>
            <a:r>
              <a:rPr lang="en-US" sz="2000" dirty="0">
                <a:effectLst/>
                <a:latin typeface="Calibri" panose="020F0502020204030204" pitchFamily="34" charset="0"/>
                <a:ea typeface="Times New Roman" panose="02020603050405020304" pitchFamily="18" charset="0"/>
                <a:cs typeface="Arial" panose="020B0604020202020204" pitchFamily="34" charset="0"/>
              </a:rPr>
              <a:t> which they stage of development and their </a:t>
            </a:r>
            <a:r>
              <a:rPr lang="en-US" sz="2000" b="1" dirty="0">
                <a:effectLst/>
                <a:latin typeface="Calibri" panose="020F0502020204030204" pitchFamily="34" charset="0"/>
                <a:ea typeface="Times New Roman" panose="02020603050405020304" pitchFamily="18" charset="0"/>
                <a:cs typeface="Arial" panose="020B0604020202020204" pitchFamily="34" charset="0"/>
              </a:rPr>
              <a:t>function </a:t>
            </a:r>
            <a:r>
              <a:rPr lang="en-US" sz="2000" dirty="0">
                <a:effectLst/>
                <a:latin typeface="Calibri" panose="020F0502020204030204" pitchFamily="34" charset="0"/>
                <a:ea typeface="Times New Roman" panose="02020603050405020304" pitchFamily="18" charset="0"/>
                <a:cs typeface="Arial" panose="020B0604020202020204" pitchFamily="34" charset="0"/>
              </a:rPr>
              <a:t>of meristems they are divided into the following types:-</a:t>
            </a:r>
            <a:r>
              <a:rPr lang="en-US" sz="2000" b="1" dirty="0">
                <a:effectLst/>
                <a:latin typeface="Calibri" panose="020F0502020204030204" pitchFamily="34"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1000"/>
              </a:spcAft>
            </a:pPr>
            <a:r>
              <a:rPr lang="en-US" sz="2000" b="1" u="sng" dirty="0">
                <a:effectLst/>
                <a:latin typeface="Calibri" panose="020F0502020204030204" pitchFamily="34" charset="0"/>
                <a:ea typeface="Times New Roman" panose="02020603050405020304" pitchFamily="18" charset="0"/>
                <a:cs typeface="Arial" panose="020B0604020202020204" pitchFamily="34" charset="0"/>
              </a:rPr>
              <a:t>1- Primary meristematic tissues:</a:t>
            </a:r>
            <a:r>
              <a:rPr lang="en-US" sz="2000" b="1" dirty="0">
                <a:effectLst/>
                <a:latin typeface="Calibri" panose="020F0502020204030204" pitchFamily="34" charset="0"/>
                <a:ea typeface="Times New Roman" panose="02020603050405020304" pitchFamily="18" charset="0"/>
                <a:cs typeface="Arial" panose="020B0604020202020204" pitchFamily="34" charset="0"/>
              </a:rPr>
              <a:t> </a:t>
            </a:r>
            <a:br>
              <a:rPr lang="en-US" sz="2000" b="1" dirty="0">
                <a:effectLst/>
                <a:latin typeface="Calibri" panose="020F0502020204030204" pitchFamily="34" charset="0"/>
                <a:ea typeface="Times New Roman" panose="02020603050405020304" pitchFamily="18" charset="0"/>
                <a:cs typeface="Arial" panose="020B0604020202020204" pitchFamily="34" charset="0"/>
              </a:rPr>
            </a:br>
            <a:r>
              <a:rPr lang="en-US" sz="2000" dirty="0">
                <a:effectLst/>
                <a:latin typeface="Calibri" panose="020F0502020204030204" pitchFamily="34" charset="0"/>
                <a:ea typeface="Times New Roman" panose="02020603050405020304" pitchFamily="18" charset="0"/>
                <a:cs typeface="Arial" panose="020B0604020202020204" pitchFamily="34" charset="0"/>
              </a:rPr>
              <a:t>These tissues which are initiated during embryogenesis are extended throughout the plant body by the activity of the apical meristems.</a:t>
            </a:r>
            <a:br>
              <a:rPr lang="en-US" sz="2000" dirty="0">
                <a:effectLst/>
                <a:latin typeface="Calibri" panose="020F0502020204030204" pitchFamily="34" charset="0"/>
                <a:ea typeface="Times New Roman" panose="02020603050405020304" pitchFamily="18" charset="0"/>
                <a:cs typeface="Arial" panose="020B0604020202020204" pitchFamily="34" charset="0"/>
              </a:rPr>
            </a:br>
            <a:r>
              <a:rPr lang="en-US" sz="2000" dirty="0">
                <a:effectLst/>
                <a:latin typeface="Calibri" panose="020F0502020204030204" pitchFamily="34" charset="0"/>
                <a:ea typeface="Times New Roman" panose="02020603050405020304" pitchFamily="18" charset="0"/>
                <a:cs typeface="Arial" panose="020B0604020202020204" pitchFamily="34" charset="0"/>
              </a:rPr>
              <a:t>These primary meristems are partly differentiated tissues that remain meristematic for some time before they begin to differentiate into specific cell types in the primary tissues in the shoot and root epics, as follows:</a:t>
            </a:r>
            <a:br>
              <a:rPr lang="en-US" sz="2000" dirty="0">
                <a:effectLst/>
                <a:latin typeface="Calibri" panose="020F0502020204030204" pitchFamily="34" charset="0"/>
                <a:ea typeface="Times New Roman" panose="02020603050405020304" pitchFamily="18" charset="0"/>
                <a:cs typeface="Arial" panose="020B0604020202020204" pitchFamily="34" charset="0"/>
              </a:rPr>
            </a:br>
            <a:r>
              <a:rPr lang="en-US" sz="2000" dirty="0">
                <a:effectLst/>
                <a:latin typeface="Calibri" panose="020F0502020204030204" pitchFamily="34" charset="0"/>
                <a:ea typeface="Times New Roman" panose="02020603050405020304" pitchFamily="18" charset="0"/>
                <a:cs typeface="Arial" panose="020B0604020202020204" pitchFamily="34" charset="0"/>
              </a:rPr>
              <a:t>(Apical meristem in root apices contain </a:t>
            </a:r>
            <a:r>
              <a:rPr lang="en-US" sz="2000" b="1" dirty="0">
                <a:effectLst/>
                <a:latin typeface="Calibri" panose="020F0502020204030204" pitchFamily="34" charset="0"/>
                <a:ea typeface="Times New Roman" panose="02020603050405020304" pitchFamily="18" charset="0"/>
                <a:cs typeface="Arial" panose="020B0604020202020204" pitchFamily="34" charset="0"/>
              </a:rPr>
              <a:t>calyptrogen </a:t>
            </a:r>
            <a:r>
              <a:rPr lang="en-US" sz="2000" dirty="0">
                <a:effectLst/>
                <a:latin typeface="Calibri" panose="020F0502020204030204" pitchFamily="34" charset="0"/>
                <a:ea typeface="Times New Roman" panose="02020603050405020304" pitchFamily="18" charset="0"/>
                <a:cs typeface="Arial" panose="020B0604020202020204" pitchFamily="34" charset="0"/>
              </a:rPr>
              <a:t>which forms the root cap (calyptra)</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1000"/>
              </a:spcAft>
            </a:pPr>
            <a:br>
              <a:rPr lang="en-US" sz="2000" dirty="0">
                <a:effectLst/>
                <a:latin typeface="Calibri" panose="020F0502020204030204" pitchFamily="34" charset="0"/>
                <a:ea typeface="Times New Roman" panose="02020603050405020304" pitchFamily="18" charset="0"/>
                <a:cs typeface="Arial" panose="020B0604020202020204" pitchFamily="34" charset="0"/>
              </a:rPr>
            </a:b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B3900D1C-EDA8-40DF-BDA3-E868818817AC}"/>
              </a:ext>
            </a:extLst>
          </p:cNvPr>
          <p:cNvPicPr/>
          <p:nvPr/>
        </p:nvPicPr>
        <p:blipFill>
          <a:blip r:embed="rId2"/>
          <a:srcRect/>
          <a:stretch>
            <a:fillRect/>
          </a:stretch>
        </p:blipFill>
        <p:spPr bwMode="auto">
          <a:xfrm>
            <a:off x="6400800" y="290146"/>
            <a:ext cx="5641145" cy="6110654"/>
          </a:xfrm>
          <a:prstGeom prst="rect">
            <a:avLst/>
          </a:prstGeom>
          <a:noFill/>
          <a:ln w="9525">
            <a:noFill/>
            <a:miter lim="800000"/>
            <a:headEnd/>
            <a:tailEnd/>
          </a:ln>
          <a:effectLst/>
        </p:spPr>
      </p:pic>
    </p:spTree>
    <p:extLst>
      <p:ext uri="{BB962C8B-B14F-4D97-AF65-F5344CB8AC3E}">
        <p14:creationId xmlns:p14="http://schemas.microsoft.com/office/powerpoint/2010/main" val="3471416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6">
            <a:extLst>
              <a:ext uri="{FF2B5EF4-FFF2-40B4-BE49-F238E27FC236}">
                <a16:creationId xmlns:a16="http://schemas.microsoft.com/office/drawing/2014/main" id="{0E54E65E-BA1C-44FB-93A5-83FFE0C35FCD}"/>
              </a:ext>
            </a:extLst>
          </p:cNvPr>
          <p:cNvSpPr txBox="1">
            <a:spLocks noChangeArrowheads="1"/>
          </p:cNvSpPr>
          <p:nvPr/>
        </p:nvSpPr>
        <p:spPr bwMode="auto">
          <a:xfrm>
            <a:off x="500477" y="694713"/>
            <a:ext cx="6870993" cy="503083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3200" b="1" u="sng">
                <a:effectLst/>
                <a:latin typeface="Calibri" panose="020F0502020204030204" pitchFamily="34" charset="0"/>
                <a:ea typeface="Times New Roman" panose="02020603050405020304" pitchFamily="18" charset="0"/>
                <a:cs typeface="Arial" panose="020B0604020202020204" pitchFamily="34" charset="0"/>
              </a:rPr>
              <a:t>2-  Secondary meristematic tissues</a:t>
            </a:r>
            <a:r>
              <a:rPr lang="en-US" sz="3200" b="1">
                <a:effectLst/>
                <a:latin typeface="Calibri" panose="020F0502020204030204" pitchFamily="34" charset="0"/>
                <a:ea typeface="Times New Roman" panose="02020603050405020304" pitchFamily="18" charset="0"/>
                <a:cs typeface="Arial" panose="020B0604020202020204" pitchFamily="34" charset="0"/>
              </a:rPr>
              <a:t> </a:t>
            </a:r>
            <a:br>
              <a:rPr lang="en-US" sz="3200" b="1">
                <a:effectLst/>
                <a:latin typeface="Calibri" panose="020F0502020204030204" pitchFamily="34" charset="0"/>
                <a:ea typeface="Times New Roman" panose="02020603050405020304" pitchFamily="18" charset="0"/>
                <a:cs typeface="Arial" panose="020B0604020202020204" pitchFamily="34" charset="0"/>
              </a:rPr>
            </a:br>
            <a:r>
              <a:rPr lang="en-US" sz="3200">
                <a:effectLst/>
                <a:latin typeface="Calibri" panose="020F0502020204030204" pitchFamily="34" charset="0"/>
                <a:ea typeface="Times New Roman" panose="02020603050405020304" pitchFamily="18" charset="0"/>
                <a:cs typeface="Arial" panose="020B0604020202020204" pitchFamily="34" charset="0"/>
              </a:rPr>
              <a:t>When the cells first differentiate and function as interfascicular cambium and cock cambium (phellogen), and they are mature tissues system, then again take up meristematic activity, the resulting meristem is called secondary meristem.</a:t>
            </a:r>
            <a:endParaRPr lang="en-US" sz="240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1000"/>
              </a:spcAft>
            </a:pPr>
            <a:r>
              <a:rPr lang="en-US" sz="2400">
                <a:effectLst/>
                <a:latin typeface="Calibri" panose="020F0502020204030204" pitchFamily="34" charset="0"/>
                <a:ea typeface="Times New Roman" panose="02020603050405020304" pitchFamily="18" charset="0"/>
                <a:cs typeface="Arial" panose="020B0604020202020204" pitchFamily="34" charset="0"/>
              </a:rPr>
              <a:t> </a:t>
            </a:r>
          </a:p>
        </p:txBody>
      </p:sp>
      <p:pic>
        <p:nvPicPr>
          <p:cNvPr id="3" name="Picture 2">
            <a:extLst>
              <a:ext uri="{FF2B5EF4-FFF2-40B4-BE49-F238E27FC236}">
                <a16:creationId xmlns:a16="http://schemas.microsoft.com/office/drawing/2014/main" id="{1249AAFA-8B9E-447F-8093-32D60F3FF04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77908" y="904558"/>
            <a:ext cx="3813615" cy="1913255"/>
          </a:xfrm>
          <a:prstGeom prst="rect">
            <a:avLst/>
          </a:prstGeom>
          <a:noFill/>
          <a:ln>
            <a:noFill/>
          </a:ln>
        </p:spPr>
      </p:pic>
      <p:pic>
        <p:nvPicPr>
          <p:cNvPr id="4" name="Picture 3">
            <a:extLst>
              <a:ext uri="{FF2B5EF4-FFF2-40B4-BE49-F238E27FC236}">
                <a16:creationId xmlns:a16="http://schemas.microsoft.com/office/drawing/2014/main" id="{70679405-9223-40BF-AD70-072140F5C7B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877909" y="3429000"/>
            <a:ext cx="3981156" cy="2296549"/>
          </a:xfrm>
          <a:prstGeom prst="rect">
            <a:avLst/>
          </a:prstGeom>
          <a:noFill/>
          <a:ln>
            <a:noFill/>
          </a:ln>
        </p:spPr>
      </p:pic>
    </p:spTree>
    <p:extLst>
      <p:ext uri="{BB962C8B-B14F-4D97-AF65-F5344CB8AC3E}">
        <p14:creationId xmlns:p14="http://schemas.microsoft.com/office/powerpoint/2010/main" val="1187276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229217A-F2B5-46A6-9BEB-CB73FD9925A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 Box 17">
            <a:extLst>
              <a:ext uri="{FF2B5EF4-FFF2-40B4-BE49-F238E27FC236}">
                <a16:creationId xmlns:a16="http://schemas.microsoft.com/office/drawing/2014/main" id="{CB72B3C4-CA93-4A85-A82E-B7F836F2122F}"/>
              </a:ext>
            </a:extLst>
          </p:cNvPr>
          <p:cNvSpPr txBox="1">
            <a:spLocks noChangeArrowheads="1"/>
          </p:cNvSpPr>
          <p:nvPr/>
        </p:nvSpPr>
        <p:spPr bwMode="auto">
          <a:xfrm>
            <a:off x="211015" y="675249"/>
            <a:ext cx="11844998" cy="302455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the process by which cells that have identical genetic constitutions become different from one another and from the meristematic cells from which they originated often begins while the cell is still enlarging. At maturity, when differentiation is complete, some cells are living and others are dead. These living and dead cells include many different cell types. How cells that have a common origin come to be so different is generally considered one of the crucial questions of modern biology. </a:t>
            </a:r>
            <a:endParaRPr kumimoji="0" lang="en-US" altLang="en-US"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4" name="Rectangle 4">
            <a:extLst>
              <a:ext uri="{FF2B5EF4-FFF2-40B4-BE49-F238E27FC236}">
                <a16:creationId xmlns:a16="http://schemas.microsoft.com/office/drawing/2014/main" id="{4698E4E3-2DD8-4770-80EB-45AC7FDA0C84}"/>
              </a:ext>
            </a:extLst>
          </p:cNvPr>
          <p:cNvSpPr>
            <a:spLocks noChangeArrowheads="1"/>
          </p:cNvSpPr>
          <p:nvPr/>
        </p:nvSpPr>
        <p:spPr bwMode="auto">
          <a:xfrm>
            <a:off x="379829" y="58393"/>
            <a:ext cx="301048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81600" algn="l"/>
              </a:tabLst>
              <a:defRPr>
                <a:solidFill>
                  <a:schemeClr val="tx1"/>
                </a:solidFill>
                <a:latin typeface="Arial" panose="020B0604020202020204" pitchFamily="34" charset="0"/>
              </a:defRPr>
            </a:lvl1pPr>
            <a:lvl2pPr eaLnBrk="0" fontAlgn="base" hangingPunct="0">
              <a:spcBef>
                <a:spcPct val="0"/>
              </a:spcBef>
              <a:spcAft>
                <a:spcPct val="0"/>
              </a:spcAft>
              <a:tabLst>
                <a:tab pos="5181600" algn="l"/>
              </a:tabLst>
              <a:defRPr>
                <a:solidFill>
                  <a:schemeClr val="tx1"/>
                </a:solidFill>
                <a:latin typeface="Arial" panose="020B0604020202020204" pitchFamily="34" charset="0"/>
              </a:defRPr>
            </a:lvl2pPr>
            <a:lvl3pPr eaLnBrk="0" fontAlgn="base" hangingPunct="0">
              <a:spcBef>
                <a:spcPct val="0"/>
              </a:spcBef>
              <a:spcAft>
                <a:spcPct val="0"/>
              </a:spcAft>
              <a:tabLst>
                <a:tab pos="5181600" algn="l"/>
              </a:tabLst>
              <a:defRPr>
                <a:solidFill>
                  <a:schemeClr val="tx1"/>
                </a:solidFill>
                <a:latin typeface="Arial" panose="020B0604020202020204" pitchFamily="34" charset="0"/>
              </a:defRPr>
            </a:lvl3pPr>
            <a:lvl4pPr eaLnBrk="0" fontAlgn="base" hangingPunct="0">
              <a:spcBef>
                <a:spcPct val="0"/>
              </a:spcBef>
              <a:spcAft>
                <a:spcPct val="0"/>
              </a:spcAft>
              <a:tabLst>
                <a:tab pos="5181600" algn="l"/>
              </a:tabLst>
              <a:defRPr>
                <a:solidFill>
                  <a:schemeClr val="tx1"/>
                </a:solidFill>
                <a:latin typeface="Arial" panose="020B0604020202020204" pitchFamily="34" charset="0"/>
              </a:defRPr>
            </a:lvl4pPr>
            <a:lvl5pPr eaLnBrk="0" fontAlgn="base" hangingPunct="0">
              <a:spcBef>
                <a:spcPct val="0"/>
              </a:spcBef>
              <a:spcAft>
                <a:spcPct val="0"/>
              </a:spcAft>
              <a:tabLst>
                <a:tab pos="5181600" algn="l"/>
              </a:tabLst>
              <a:defRPr>
                <a:solidFill>
                  <a:schemeClr val="tx1"/>
                </a:solidFill>
                <a:latin typeface="Arial" panose="020B0604020202020204" pitchFamily="34" charset="0"/>
              </a:defRPr>
            </a:lvl5pPr>
            <a:lvl6pPr eaLnBrk="0" fontAlgn="base" hangingPunct="0">
              <a:spcBef>
                <a:spcPct val="0"/>
              </a:spcBef>
              <a:spcAft>
                <a:spcPct val="0"/>
              </a:spcAft>
              <a:tabLst>
                <a:tab pos="5181600" algn="l"/>
              </a:tabLst>
              <a:defRPr>
                <a:solidFill>
                  <a:schemeClr val="tx1"/>
                </a:solidFill>
                <a:latin typeface="Arial" panose="020B0604020202020204" pitchFamily="34" charset="0"/>
              </a:defRPr>
            </a:lvl6pPr>
            <a:lvl7pPr eaLnBrk="0" fontAlgn="base" hangingPunct="0">
              <a:spcBef>
                <a:spcPct val="0"/>
              </a:spcBef>
              <a:spcAft>
                <a:spcPct val="0"/>
              </a:spcAft>
              <a:tabLst>
                <a:tab pos="5181600" algn="l"/>
              </a:tabLst>
              <a:defRPr>
                <a:solidFill>
                  <a:schemeClr val="tx1"/>
                </a:solidFill>
                <a:latin typeface="Arial" panose="020B0604020202020204" pitchFamily="34" charset="0"/>
              </a:defRPr>
            </a:lvl7pPr>
            <a:lvl8pPr eaLnBrk="0" fontAlgn="base" hangingPunct="0">
              <a:spcBef>
                <a:spcPct val="0"/>
              </a:spcBef>
              <a:spcAft>
                <a:spcPct val="0"/>
              </a:spcAft>
              <a:tabLst>
                <a:tab pos="5181600" algn="l"/>
              </a:tabLst>
              <a:defRPr>
                <a:solidFill>
                  <a:schemeClr val="tx1"/>
                </a:solidFill>
                <a:latin typeface="Arial" panose="020B0604020202020204" pitchFamily="34" charset="0"/>
              </a:defRPr>
            </a:lvl8pPr>
            <a:lvl9pPr eaLnBrk="0" fontAlgn="base" hangingPunct="0">
              <a:spcBef>
                <a:spcPct val="0"/>
              </a:spcBef>
              <a:spcAft>
                <a:spcPct val="0"/>
              </a:spcAft>
              <a:tabLst>
                <a:tab pos="5181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181600" algn="l"/>
              </a:tabLst>
            </a:pPr>
            <a:r>
              <a:rPr kumimoji="0" lang="en-US" altLang="en-US" sz="2800" b="1" i="0"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Arial" panose="020B0604020202020204" pitchFamily="34" charset="0"/>
              </a:rPr>
              <a:t>Differentiation</a:t>
            </a:r>
            <a:r>
              <a:rPr kumimoji="0" lang="en-US" altLang="en-US" sz="2800" b="0" i="0"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US" altLang="en-US" b="0" i="0" u="none" strike="noStrike" cap="none" normalizeH="0" baseline="0" dirty="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181600" algn="l"/>
              </a:tabLst>
            </a:pPr>
            <a:endParaRPr kumimoji="0" lang="en-US" altLang="en-US" sz="3200" b="0" i="0" u="none" strike="noStrike" cap="none" normalizeH="0" baseline="0" dirty="0">
              <a:ln>
                <a:noFill/>
              </a:ln>
              <a:solidFill>
                <a:srgbClr val="FF0000"/>
              </a:solidFill>
              <a:effectLst/>
              <a:latin typeface="Arial" panose="020B0604020202020204" pitchFamily="34" charset="0"/>
            </a:endParaRPr>
          </a:p>
        </p:txBody>
      </p:sp>
      <p:pic>
        <p:nvPicPr>
          <p:cNvPr id="5" name="Picture 4">
            <a:extLst>
              <a:ext uri="{FF2B5EF4-FFF2-40B4-BE49-F238E27FC236}">
                <a16:creationId xmlns:a16="http://schemas.microsoft.com/office/drawing/2014/main" id="{B3DE87E1-2546-44F9-BD67-E54FCC5B4805}"/>
              </a:ext>
            </a:extLst>
          </p:cNvPr>
          <p:cNvPicPr/>
          <p:nvPr/>
        </p:nvPicPr>
        <p:blipFill>
          <a:blip r:embed="rId2" cstate="email">
            <a:extLst>
              <a:ext uri="{28A0092B-C50C-407E-A947-70E740481C1C}">
                <a14:useLocalDpi xmlns:a14="http://schemas.microsoft.com/office/drawing/2010/main"/>
              </a:ext>
            </a:extLst>
          </a:blip>
          <a:stretch>
            <a:fillRect/>
          </a:stretch>
        </p:blipFill>
        <p:spPr bwMode="auto">
          <a:xfrm>
            <a:off x="1983544" y="3798277"/>
            <a:ext cx="9045526" cy="2880287"/>
          </a:xfrm>
          <a:prstGeom prst="rect">
            <a:avLst/>
          </a:prstGeom>
          <a:noFill/>
          <a:ln w="28575">
            <a:solidFill>
              <a:sysClr val="windowText" lastClr="000000"/>
            </a:solidFill>
            <a:miter lim="800000"/>
            <a:headEnd/>
            <a:tailEnd/>
          </a:ln>
          <a:effectLst/>
        </p:spPr>
      </p:pic>
    </p:spTree>
    <p:extLst>
      <p:ext uri="{BB962C8B-B14F-4D97-AF65-F5344CB8AC3E}">
        <p14:creationId xmlns:p14="http://schemas.microsoft.com/office/powerpoint/2010/main" val="179185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3CEFFC9-A7F8-410C-8A55-C8C6F6983584}"/>
              </a:ext>
            </a:extLst>
          </p:cNvPr>
          <p:cNvGrpSpPr/>
          <p:nvPr/>
        </p:nvGrpSpPr>
        <p:grpSpPr>
          <a:xfrm>
            <a:off x="281354" y="1463040"/>
            <a:ext cx="11000935" cy="1800664"/>
            <a:chOff x="-542490" y="0"/>
            <a:chExt cx="6168824" cy="1416233"/>
          </a:xfrm>
        </p:grpSpPr>
        <p:sp>
          <p:nvSpPr>
            <p:cNvPr id="3" name="Rectangle 2">
              <a:extLst>
                <a:ext uri="{FF2B5EF4-FFF2-40B4-BE49-F238E27FC236}">
                  <a16:creationId xmlns:a16="http://schemas.microsoft.com/office/drawing/2014/main" id="{B3D0CF8D-AA0B-42F7-B044-FF52ABCE9650}"/>
                </a:ext>
              </a:extLst>
            </p:cNvPr>
            <p:cNvSpPr/>
            <p:nvPr/>
          </p:nvSpPr>
          <p:spPr>
            <a:xfrm>
              <a:off x="-542490" y="63783"/>
              <a:ext cx="3731429" cy="858736"/>
            </a:xfrm>
            <a:prstGeom prst="rect">
              <a:avLst/>
            </a:prstGeom>
            <a:noFill/>
          </p:spPr>
          <p:txBody>
            <a:bodyPr wrap="square" lIns="91440" tIns="45720" rIns="91440" bIns="45720">
              <a:spAutoFit/>
            </a:bodyPr>
            <a:lstStyle/>
            <a:p>
              <a:pPr marL="0" marR="0">
                <a:lnSpc>
                  <a:spcPct val="115000"/>
                </a:lnSpc>
                <a:spcBef>
                  <a:spcPts val="0"/>
                </a:spcBef>
                <a:spcAft>
                  <a:spcPts val="1000"/>
                </a:spcAft>
              </a:pPr>
              <a:r>
                <a:rPr lang="en-US" sz="6000" b="1" kern="1200" dirty="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panose="020F0502020204030204" pitchFamily="34" charset="0"/>
                  <a:ea typeface="Times New Roman" panose="02020603050405020304" pitchFamily="18" charset="0"/>
                  <a:cs typeface="Arial" panose="020B0604020202020204" pitchFamily="34" charset="0"/>
                </a:rPr>
                <a:t>Permanent tissue </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4" name="AutoShape 18">
              <a:extLst>
                <a:ext uri="{FF2B5EF4-FFF2-40B4-BE49-F238E27FC236}">
                  <a16:creationId xmlns:a16="http://schemas.microsoft.com/office/drawing/2014/main" id="{CF20A951-2F21-4529-B98D-4A040AFBEC21}"/>
                </a:ext>
              </a:extLst>
            </p:cNvPr>
            <p:cNvSpPr>
              <a:spLocks noChangeArrowheads="1"/>
            </p:cNvSpPr>
            <p:nvPr/>
          </p:nvSpPr>
          <p:spPr bwMode="auto">
            <a:xfrm>
              <a:off x="2837786" y="20955"/>
              <a:ext cx="1152525" cy="304800"/>
            </a:xfrm>
            <a:prstGeom prst="rightArrow">
              <a:avLst>
                <a:gd name="adj1" fmla="val 50000"/>
                <a:gd name="adj2" fmla="val 94531"/>
              </a:avLst>
            </a:prstGeom>
            <a:gradFill rotWithShape="0">
              <a:gsLst>
                <a:gs pos="0">
                  <a:schemeClr val="dk1">
                    <a:lumMod val="60000"/>
                    <a:lumOff val="40000"/>
                  </a:schemeClr>
                </a:gs>
                <a:gs pos="50000">
                  <a:schemeClr val="dk1">
                    <a:lumMod val="100000"/>
                    <a:lumOff val="0"/>
                  </a:schemeClr>
                </a:gs>
                <a:gs pos="100000">
                  <a:schemeClr val="dk1">
                    <a:lumMod val="60000"/>
                    <a:lumOff val="40000"/>
                  </a:schemeClr>
                </a:gs>
              </a:gsLst>
              <a:lin ang="5400000" scaled="1"/>
            </a:gradFill>
            <a:ln w="12700">
              <a:solidFill>
                <a:schemeClr val="dk1">
                  <a:lumMod val="100000"/>
                  <a:lumOff val="0"/>
                </a:schemeClr>
              </a:solidFill>
              <a:miter lim="800000"/>
              <a:headEnd/>
              <a:tailEnd/>
            </a:ln>
            <a:effectLst>
              <a:outerShdw dist="28398" dir="3806097" algn="ctr" rotWithShape="0">
                <a:schemeClr val="lt1">
                  <a:lumMod val="50000"/>
                  <a:lumOff val="0"/>
                </a:schemeClr>
              </a:outerShdw>
            </a:effectLst>
          </p:spPr>
          <p:txBody>
            <a:bodyPr rot="0" vert="horz" wrap="square" lIns="91440" tIns="45720" rIns="91440" bIns="45720" anchor="t" anchorCtr="0" upright="1">
              <a:noAutofit/>
            </a:bodyPr>
            <a:lstStyle/>
            <a:p>
              <a:endParaRPr lang="en-US" sz="4400"/>
            </a:p>
          </p:txBody>
        </p:sp>
        <p:sp>
          <p:nvSpPr>
            <p:cNvPr id="5" name="AutoShape 19">
              <a:extLst>
                <a:ext uri="{FF2B5EF4-FFF2-40B4-BE49-F238E27FC236}">
                  <a16:creationId xmlns:a16="http://schemas.microsoft.com/office/drawing/2014/main" id="{8F50690B-B964-4691-9EEE-06E58476B1CF}"/>
                </a:ext>
              </a:extLst>
            </p:cNvPr>
            <p:cNvSpPr>
              <a:spLocks noChangeArrowheads="1"/>
            </p:cNvSpPr>
            <p:nvPr/>
          </p:nvSpPr>
          <p:spPr bwMode="auto">
            <a:xfrm>
              <a:off x="2837786" y="510053"/>
              <a:ext cx="1152525" cy="304800"/>
            </a:xfrm>
            <a:prstGeom prst="rightArrow">
              <a:avLst>
                <a:gd name="adj1" fmla="val 50000"/>
                <a:gd name="adj2" fmla="val 94531"/>
              </a:avLst>
            </a:prstGeom>
            <a:gradFill rotWithShape="0">
              <a:gsLst>
                <a:gs pos="0">
                  <a:schemeClr val="dk1">
                    <a:lumMod val="60000"/>
                    <a:lumOff val="40000"/>
                  </a:schemeClr>
                </a:gs>
                <a:gs pos="50000">
                  <a:schemeClr val="dk1">
                    <a:lumMod val="100000"/>
                    <a:lumOff val="0"/>
                  </a:schemeClr>
                </a:gs>
                <a:gs pos="100000">
                  <a:schemeClr val="dk1">
                    <a:lumMod val="60000"/>
                    <a:lumOff val="40000"/>
                  </a:schemeClr>
                </a:gs>
              </a:gsLst>
              <a:lin ang="5400000" scaled="1"/>
            </a:gradFill>
            <a:ln w="12700">
              <a:solidFill>
                <a:schemeClr val="dk1">
                  <a:lumMod val="100000"/>
                  <a:lumOff val="0"/>
                </a:schemeClr>
              </a:solidFill>
              <a:miter lim="800000"/>
              <a:headEnd/>
              <a:tailEnd/>
            </a:ln>
            <a:effectLst>
              <a:outerShdw dist="28398" dir="3806097" algn="ctr" rotWithShape="0">
                <a:schemeClr val="lt1">
                  <a:lumMod val="50000"/>
                  <a:lumOff val="0"/>
                </a:schemeClr>
              </a:outerShdw>
            </a:effectLst>
          </p:spPr>
          <p:txBody>
            <a:bodyPr rot="0" vert="horz" wrap="square" lIns="91440" tIns="45720" rIns="91440" bIns="45720" anchor="t" anchorCtr="0" upright="1">
              <a:noAutofit/>
            </a:bodyPr>
            <a:lstStyle/>
            <a:p>
              <a:endParaRPr lang="en-US" sz="4400"/>
            </a:p>
          </p:txBody>
        </p:sp>
        <p:sp>
          <p:nvSpPr>
            <p:cNvPr id="6" name="Text Box 20">
              <a:extLst>
                <a:ext uri="{FF2B5EF4-FFF2-40B4-BE49-F238E27FC236}">
                  <a16:creationId xmlns:a16="http://schemas.microsoft.com/office/drawing/2014/main" id="{E1E0359C-05B4-415E-8B15-3D5387151FFD}"/>
                </a:ext>
              </a:extLst>
            </p:cNvPr>
            <p:cNvSpPr txBox="1">
              <a:spLocks noChangeArrowheads="1"/>
            </p:cNvSpPr>
            <p:nvPr/>
          </p:nvSpPr>
          <p:spPr bwMode="auto">
            <a:xfrm>
              <a:off x="4072270" y="0"/>
              <a:ext cx="1376799" cy="51005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3600" b="1" dirty="0">
                  <a:effectLst/>
                  <a:latin typeface="Calibri" panose="020F0502020204030204" pitchFamily="34" charset="0"/>
                  <a:ea typeface="Times New Roman" panose="02020603050405020304" pitchFamily="18" charset="0"/>
                  <a:cs typeface="Arial" panose="020B0604020202020204" pitchFamily="34" charset="0"/>
                </a:rPr>
                <a:t>Simple</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7" name="Text Box 21">
              <a:extLst>
                <a:ext uri="{FF2B5EF4-FFF2-40B4-BE49-F238E27FC236}">
                  <a16:creationId xmlns:a16="http://schemas.microsoft.com/office/drawing/2014/main" id="{CEEE2E9D-E9E3-4560-ABA1-054A4851A2B7}"/>
                </a:ext>
              </a:extLst>
            </p:cNvPr>
            <p:cNvSpPr txBox="1">
              <a:spLocks noChangeArrowheads="1"/>
            </p:cNvSpPr>
            <p:nvPr/>
          </p:nvSpPr>
          <p:spPr bwMode="auto">
            <a:xfrm>
              <a:off x="4072270" y="652794"/>
              <a:ext cx="1554064" cy="76343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3600" b="1" dirty="0">
                  <a:effectLst/>
                  <a:latin typeface="Calibri" panose="020F0502020204030204" pitchFamily="34" charset="0"/>
                  <a:ea typeface="Times New Roman" panose="02020603050405020304" pitchFamily="18" charset="0"/>
                  <a:cs typeface="Arial" panose="020B0604020202020204" pitchFamily="34" charset="0"/>
                </a:rPr>
                <a:t>Complex</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2105682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0316A6-5012-441D-B228-7D4A8ADE3A06}"/>
              </a:ext>
            </a:extLst>
          </p:cNvPr>
          <p:cNvSpPr txBox="1"/>
          <p:nvPr/>
        </p:nvSpPr>
        <p:spPr>
          <a:xfrm>
            <a:off x="309490" y="656452"/>
            <a:ext cx="11633982" cy="4549835"/>
          </a:xfrm>
          <a:prstGeom prst="rect">
            <a:avLst/>
          </a:prstGeom>
          <a:noFill/>
        </p:spPr>
        <p:txBody>
          <a:bodyPr wrap="square">
            <a:spAutoFit/>
          </a:bodyPr>
          <a:lstStyle/>
          <a:p>
            <a:pPr marL="0" marR="0">
              <a:lnSpc>
                <a:spcPct val="150000"/>
              </a:lnSpc>
              <a:spcBef>
                <a:spcPts val="0"/>
              </a:spcBef>
              <a:spcAft>
                <a:spcPts val="0"/>
              </a:spcAft>
              <a:tabLst>
                <a:tab pos="5181600" algn="l"/>
              </a:tabLst>
            </a:pPr>
            <a:r>
              <a:rPr lang="en-US" sz="2800" b="1" dirty="0">
                <a:effectLst/>
                <a:latin typeface="Calibri" panose="020F0502020204030204" pitchFamily="34" charset="0"/>
                <a:ea typeface="Times New Roman" panose="02020603050405020304" pitchFamily="18" charset="0"/>
                <a:cs typeface="Arial" panose="020B0604020202020204" pitchFamily="34" charset="0"/>
              </a:rPr>
              <a:t>A- Simple permanent tissues</a:t>
            </a:r>
            <a:r>
              <a:rPr lang="en-US" sz="2800" dirty="0">
                <a:effectLst/>
                <a:latin typeface="Calibri" panose="020F0502020204030204" pitchFamily="34" charset="0"/>
                <a:ea typeface="Times New Roman" panose="02020603050405020304" pitchFamily="18" charset="0"/>
                <a:cs typeface="Arial" panose="020B0604020202020204" pitchFamily="34" charset="0"/>
              </a:rPr>
              <a:t> like parenchyma tissues, collenchyma tissues and sclerenchyma tissues. Also the permanent tissues are classified on the basis of topographic continuity to tissues system which are:-</a:t>
            </a:r>
            <a:r>
              <a:rPr lang="en-US" sz="2800" b="1" dirty="0">
                <a:effectLst/>
                <a:latin typeface="Calibri" panose="020F0502020204030204" pitchFamily="34" charset="0"/>
                <a:ea typeface="Times New Roman" panose="02020603050405020304" pitchFamily="18" charset="0"/>
                <a:cs typeface="Arial" panose="020B0604020202020204" pitchFamily="34" charset="0"/>
              </a:rPr>
              <a:t>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50000"/>
              </a:lnSpc>
              <a:spcBef>
                <a:spcPts val="0"/>
              </a:spcBef>
              <a:spcAft>
                <a:spcPts val="0"/>
              </a:spcAft>
              <a:tabLst>
                <a:tab pos="5181600" algn="l"/>
              </a:tabLst>
            </a:pPr>
            <a:r>
              <a:rPr lang="en-US" sz="2800" b="1" dirty="0">
                <a:effectLst/>
                <a:latin typeface="Calibri" panose="020F0502020204030204" pitchFamily="34" charset="0"/>
                <a:ea typeface="Times New Roman" panose="02020603050405020304" pitchFamily="18" charset="0"/>
                <a:cs typeface="Arial" panose="020B0604020202020204" pitchFamily="34" charset="0"/>
              </a:rPr>
              <a:t>1- Dermal tissues system</a:t>
            </a:r>
            <a:r>
              <a:rPr lang="en-US" sz="2800" dirty="0">
                <a:effectLst/>
                <a:latin typeface="Calibri" panose="020F0502020204030204" pitchFamily="34" charset="0"/>
                <a:ea typeface="Times New Roman" panose="02020603050405020304" pitchFamily="18" charset="0"/>
                <a:cs typeface="Arial" panose="020B0604020202020204" pitchFamily="34" charset="0"/>
              </a:rPr>
              <a:t>: which consist of epidermis and periderms.</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50000"/>
              </a:lnSpc>
              <a:spcBef>
                <a:spcPts val="0"/>
              </a:spcBef>
              <a:spcAft>
                <a:spcPts val="0"/>
              </a:spcAft>
              <a:tabLst>
                <a:tab pos="5181600" algn="l"/>
              </a:tabLst>
            </a:pPr>
            <a:r>
              <a:rPr lang="en-US" sz="2800" dirty="0">
                <a:effectLst/>
                <a:latin typeface="Calibri" panose="020F0502020204030204" pitchFamily="34" charset="0"/>
                <a:ea typeface="Times New Roman" panose="02020603050405020304" pitchFamily="18" charset="0"/>
                <a:cs typeface="Arial" panose="020B0604020202020204" pitchFamily="34" charset="0"/>
              </a:rPr>
              <a:t> </a:t>
            </a:r>
            <a:r>
              <a:rPr lang="en-US" sz="2800" b="1" dirty="0">
                <a:effectLst/>
                <a:latin typeface="Calibri" panose="020F0502020204030204" pitchFamily="34" charset="0"/>
                <a:ea typeface="Times New Roman" panose="02020603050405020304" pitchFamily="18" charset="0"/>
                <a:cs typeface="Arial" panose="020B0604020202020204" pitchFamily="34" charset="0"/>
              </a:rPr>
              <a:t>2-</a:t>
            </a:r>
            <a:r>
              <a:rPr lang="en-US" sz="2800" dirty="0">
                <a:effectLst/>
                <a:latin typeface="Calibri" panose="020F0502020204030204" pitchFamily="34" charset="0"/>
                <a:ea typeface="Times New Roman" panose="02020603050405020304" pitchFamily="18" charset="0"/>
                <a:cs typeface="Arial" panose="020B0604020202020204" pitchFamily="34" charset="0"/>
              </a:rPr>
              <a:t> </a:t>
            </a:r>
            <a:r>
              <a:rPr lang="en-US" sz="2800" b="1" dirty="0">
                <a:effectLst/>
                <a:latin typeface="Calibri" panose="020F0502020204030204" pitchFamily="34" charset="0"/>
                <a:ea typeface="Times New Roman" panose="02020603050405020304" pitchFamily="18" charset="0"/>
                <a:cs typeface="Arial" panose="020B0604020202020204" pitchFamily="34" charset="0"/>
              </a:rPr>
              <a:t>Vascular tissue system</a:t>
            </a:r>
            <a:r>
              <a:rPr lang="en-US" sz="2800" dirty="0">
                <a:effectLst/>
                <a:latin typeface="Calibri" panose="020F0502020204030204" pitchFamily="34" charset="0"/>
                <a:ea typeface="Times New Roman" panose="02020603050405020304" pitchFamily="18" charset="0"/>
                <a:cs typeface="Arial" panose="020B0604020202020204" pitchFamily="34" charset="0"/>
              </a:rPr>
              <a:t>: consist all </a:t>
            </a:r>
            <a:r>
              <a:rPr lang="en-US" sz="2800" b="1" dirty="0">
                <a:effectLst/>
                <a:latin typeface="Calibri" panose="020F0502020204030204" pitchFamily="34" charset="0"/>
                <a:ea typeface="Times New Roman" panose="02020603050405020304" pitchFamily="18" charset="0"/>
                <a:cs typeface="Arial" panose="020B0604020202020204" pitchFamily="34" charset="0"/>
              </a:rPr>
              <a:t>xylem</a:t>
            </a:r>
            <a:r>
              <a:rPr lang="en-US" sz="2800" dirty="0">
                <a:effectLst/>
                <a:latin typeface="Calibri" panose="020F0502020204030204" pitchFamily="34" charset="0"/>
                <a:ea typeface="Times New Roman" panose="02020603050405020304" pitchFamily="18" charset="0"/>
                <a:cs typeface="Arial" panose="020B0604020202020204" pitchFamily="34" charset="0"/>
              </a:rPr>
              <a:t> and </a:t>
            </a:r>
            <a:r>
              <a:rPr lang="en-US" sz="2800" b="1" dirty="0">
                <a:effectLst/>
                <a:latin typeface="Calibri" panose="020F0502020204030204" pitchFamily="34" charset="0"/>
                <a:ea typeface="Times New Roman" panose="02020603050405020304" pitchFamily="18" charset="0"/>
                <a:cs typeface="Arial" panose="020B0604020202020204" pitchFamily="34" charset="0"/>
              </a:rPr>
              <a:t>phloem</a:t>
            </a:r>
            <a:r>
              <a:rPr lang="en-US" sz="2800" dirty="0">
                <a:effectLst/>
                <a:latin typeface="Calibri" panose="020F0502020204030204" pitchFamily="34" charset="0"/>
                <a:ea typeface="Times New Roman" panose="02020603050405020304" pitchFamily="18" charset="0"/>
                <a:cs typeface="Arial" panose="020B0604020202020204" pitchFamily="34" charset="0"/>
              </a:rPr>
              <a:t> tissues in plant body.</a:t>
            </a:r>
            <a:r>
              <a:rPr lang="en-US" sz="2800" b="1" dirty="0">
                <a:effectLst/>
                <a:latin typeface="Calibri" panose="020F0502020204030204" pitchFamily="34" charset="0"/>
                <a:ea typeface="Times New Roman" panose="02020603050405020304" pitchFamily="18" charset="0"/>
                <a:cs typeface="Arial" panose="020B0604020202020204" pitchFamily="34" charset="0"/>
              </a:rPr>
              <a:t>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50000"/>
              </a:lnSpc>
              <a:spcBef>
                <a:spcPts val="0"/>
              </a:spcBef>
              <a:spcAft>
                <a:spcPts val="0"/>
              </a:spcAft>
              <a:tabLst>
                <a:tab pos="5181600" algn="l"/>
              </a:tabLst>
            </a:pPr>
            <a:r>
              <a:rPr lang="en-US" sz="2800" b="1" dirty="0">
                <a:effectLst/>
                <a:latin typeface="Calibri" panose="020F0502020204030204" pitchFamily="34" charset="0"/>
                <a:ea typeface="Times New Roman" panose="02020603050405020304" pitchFamily="18" charset="0"/>
                <a:cs typeface="Arial" panose="020B0604020202020204" pitchFamily="34" charset="0"/>
              </a:rPr>
              <a:t>3- Fundamental tissue system</a:t>
            </a:r>
            <a:r>
              <a:rPr lang="en-US" sz="2800" dirty="0">
                <a:effectLst/>
                <a:latin typeface="Calibri" panose="020F0502020204030204" pitchFamily="34" charset="0"/>
                <a:ea typeface="Times New Roman" panose="02020603050405020304" pitchFamily="18" charset="0"/>
                <a:cs typeface="Arial" panose="020B0604020202020204" pitchFamily="34" charset="0"/>
              </a:rPr>
              <a:t>: consist </a:t>
            </a:r>
            <a:r>
              <a:rPr lang="en-US" sz="2800" b="1" dirty="0">
                <a:effectLst/>
                <a:latin typeface="Calibri" panose="020F0502020204030204" pitchFamily="34" charset="0"/>
                <a:ea typeface="Times New Roman" panose="02020603050405020304" pitchFamily="18" charset="0"/>
                <a:cs typeface="Arial" panose="020B0604020202020204" pitchFamily="34" charset="0"/>
              </a:rPr>
              <a:t>cortex</a:t>
            </a:r>
            <a:r>
              <a:rPr lang="en-US" sz="2800" dirty="0">
                <a:effectLst/>
                <a:latin typeface="Calibri" panose="020F0502020204030204" pitchFamily="34" charset="0"/>
                <a:ea typeface="Times New Roman" panose="02020603050405020304" pitchFamily="18" charset="0"/>
                <a:cs typeface="Arial" panose="020B0604020202020204" pitchFamily="34" charset="0"/>
              </a:rPr>
              <a:t>, </a:t>
            </a:r>
            <a:r>
              <a:rPr lang="en-US" sz="2800" b="1" dirty="0">
                <a:effectLst/>
                <a:latin typeface="Calibri" panose="020F0502020204030204" pitchFamily="34" charset="0"/>
                <a:ea typeface="Times New Roman" panose="02020603050405020304" pitchFamily="18" charset="0"/>
                <a:cs typeface="Arial" panose="020B0604020202020204" pitchFamily="34" charset="0"/>
              </a:rPr>
              <a:t>pith ray</a:t>
            </a:r>
            <a:r>
              <a:rPr lang="en-US" sz="2800" dirty="0">
                <a:effectLst/>
                <a:latin typeface="Calibri" panose="020F0502020204030204" pitchFamily="34" charset="0"/>
                <a:ea typeface="Times New Roman" panose="02020603050405020304" pitchFamily="18" charset="0"/>
                <a:cs typeface="Arial" panose="020B0604020202020204" pitchFamily="34" charset="0"/>
              </a:rPr>
              <a:t>, </a:t>
            </a:r>
            <a:r>
              <a:rPr lang="en-US" sz="2800" b="1" dirty="0">
                <a:effectLst/>
                <a:latin typeface="Calibri" panose="020F0502020204030204" pitchFamily="34" charset="0"/>
                <a:ea typeface="Times New Roman" panose="02020603050405020304" pitchFamily="18" charset="0"/>
                <a:cs typeface="Arial" panose="020B0604020202020204" pitchFamily="34" charset="0"/>
              </a:rPr>
              <a:t>ground tissue</a:t>
            </a:r>
            <a:r>
              <a:rPr lang="en-US" sz="2800" dirty="0">
                <a:effectLst/>
                <a:latin typeface="Calibri" panose="020F0502020204030204" pitchFamily="34" charset="0"/>
                <a:ea typeface="Times New Roman" panose="02020603050405020304" pitchFamily="18" charset="0"/>
                <a:cs typeface="Arial" panose="020B0604020202020204" pitchFamily="34" charset="0"/>
              </a:rPr>
              <a:t> in monocotyledon and </a:t>
            </a:r>
            <a:r>
              <a:rPr lang="en-US" sz="2800" b="1" dirty="0">
                <a:effectLst/>
                <a:latin typeface="Calibri" panose="020F0502020204030204" pitchFamily="34" charset="0"/>
                <a:ea typeface="Times New Roman" panose="02020603050405020304" pitchFamily="18" charset="0"/>
                <a:cs typeface="Arial" panose="020B0604020202020204" pitchFamily="34" charset="0"/>
              </a:rPr>
              <a:t>mesophyl</a:t>
            </a:r>
            <a:r>
              <a:rPr lang="en-US" sz="2800" dirty="0">
                <a:effectLst/>
                <a:latin typeface="Calibri" panose="020F0502020204030204" pitchFamily="34" charset="0"/>
                <a:ea typeface="Times New Roman" panose="02020603050405020304" pitchFamily="18" charset="0"/>
                <a:cs typeface="Arial" panose="020B0604020202020204" pitchFamily="34" charset="0"/>
              </a:rPr>
              <a:t>l in leave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09627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710E6C6-787E-4C08-A522-25515E3AA280}"/>
              </a:ext>
            </a:extLst>
          </p:cNvPr>
          <p:cNvGrpSpPr/>
          <p:nvPr/>
        </p:nvGrpSpPr>
        <p:grpSpPr>
          <a:xfrm>
            <a:off x="1463040" y="1617075"/>
            <a:ext cx="10452295" cy="4277287"/>
            <a:chOff x="228602" y="-133109"/>
            <a:chExt cx="9293865" cy="4288930"/>
          </a:xfrm>
        </p:grpSpPr>
        <p:sp>
          <p:nvSpPr>
            <p:cNvPr id="3" name="Rectangle 2">
              <a:extLst>
                <a:ext uri="{FF2B5EF4-FFF2-40B4-BE49-F238E27FC236}">
                  <a16:creationId xmlns:a16="http://schemas.microsoft.com/office/drawing/2014/main" id="{D2EB6125-6AEC-4591-9810-8AF637662E06}"/>
                </a:ext>
              </a:extLst>
            </p:cNvPr>
            <p:cNvSpPr/>
            <p:nvPr/>
          </p:nvSpPr>
          <p:spPr>
            <a:xfrm>
              <a:off x="228602" y="-133109"/>
              <a:ext cx="6631602" cy="1756915"/>
            </a:xfrm>
            <a:prstGeom prst="rect">
              <a:avLst/>
            </a:prstGeom>
            <a:noFill/>
          </p:spPr>
          <p:txBody>
            <a:bodyPr wrap="square" lIns="91440" tIns="45720" rIns="91440" bIns="45720">
              <a:noAutofit/>
            </a:bodyPr>
            <a:lstStyle/>
            <a:p>
              <a:pPr marL="0" marR="0">
                <a:lnSpc>
                  <a:spcPct val="115000"/>
                </a:lnSpc>
                <a:spcBef>
                  <a:spcPts val="0"/>
                </a:spcBef>
                <a:spcAft>
                  <a:spcPts val="1000"/>
                </a:spcAft>
              </a:pPr>
              <a:r>
                <a:rPr lang="en-US" sz="3200" b="1" kern="1200" dirty="0">
                  <a:solidFill>
                    <a:srgbClr val="0070C0"/>
                  </a:solidFill>
                  <a:effectLst>
                    <a:outerShdw blurRad="69850" dist="43180" dir="5400000" sx="0" sy="0">
                      <a:srgbClr val="000000">
                        <a:alpha val="65000"/>
                      </a:srgbClr>
                    </a:outerShdw>
                  </a:effectLst>
                  <a:latin typeface="Calibri" panose="020F0502020204030204" pitchFamily="34" charset="0"/>
                  <a:ea typeface="Times New Roman" panose="02020603050405020304" pitchFamily="18" charset="0"/>
                  <a:cs typeface="Arial" panose="020B0604020202020204" pitchFamily="34" charset="0"/>
                </a:rPr>
                <a:t>Simple </a:t>
              </a:r>
              <a:r>
                <a:rPr lang="en-US" sz="3200" b="1" kern="1200" dirty="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panose="020F0502020204030204" pitchFamily="34" charset="0"/>
                  <a:ea typeface="Times New Roman" panose="02020603050405020304" pitchFamily="18" charset="0"/>
                  <a:cs typeface="Arial" panose="020B0604020202020204" pitchFamily="34" charset="0"/>
                </a:rPr>
                <a:t>Permanent tissues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1000"/>
                </a:spcAft>
              </a:pPr>
              <a:r>
                <a:rPr lang="en-US" sz="3200" b="1" kern="1200" dirty="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Calibri" panose="020F0502020204030204" pitchFamily="34" charset="0"/>
                  <a:ea typeface="Times New Roman" panose="02020603050405020304" pitchFamily="18" charset="0"/>
                  <a:cs typeface="Arial" panose="020B0604020202020204" pitchFamily="34" charset="0"/>
                </a:rPr>
                <a:t>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4" name="Down Arrow 2">
              <a:extLst>
                <a:ext uri="{FF2B5EF4-FFF2-40B4-BE49-F238E27FC236}">
                  <a16:creationId xmlns:a16="http://schemas.microsoft.com/office/drawing/2014/main" id="{31EE63E3-9CC6-4B63-8856-61D8F1EFE572}"/>
                </a:ext>
              </a:extLst>
            </p:cNvPr>
            <p:cNvSpPr/>
            <p:nvPr/>
          </p:nvSpPr>
          <p:spPr>
            <a:xfrm rot="19192795">
              <a:off x="5735124" y="918932"/>
              <a:ext cx="383625" cy="1434648"/>
            </a:xfrm>
            <a:prstGeom prst="down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a:p>
          </p:txBody>
        </p:sp>
        <p:sp>
          <p:nvSpPr>
            <p:cNvPr id="5" name="Down Arrow 3">
              <a:extLst>
                <a:ext uri="{FF2B5EF4-FFF2-40B4-BE49-F238E27FC236}">
                  <a16:creationId xmlns:a16="http://schemas.microsoft.com/office/drawing/2014/main" id="{B35A9BA5-3DB9-4657-B522-A4EA9E379F40}"/>
                </a:ext>
              </a:extLst>
            </p:cNvPr>
            <p:cNvSpPr/>
            <p:nvPr/>
          </p:nvSpPr>
          <p:spPr>
            <a:xfrm>
              <a:off x="4081218" y="1084106"/>
              <a:ext cx="456648" cy="1805714"/>
            </a:xfrm>
            <a:prstGeom prst="down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a:p>
          </p:txBody>
        </p:sp>
        <p:sp>
          <p:nvSpPr>
            <p:cNvPr id="6" name="Down Arrow 4">
              <a:extLst>
                <a:ext uri="{FF2B5EF4-FFF2-40B4-BE49-F238E27FC236}">
                  <a16:creationId xmlns:a16="http://schemas.microsoft.com/office/drawing/2014/main" id="{F7C2B8B2-9AF0-451D-A89C-59945E8C1996}"/>
                </a:ext>
              </a:extLst>
            </p:cNvPr>
            <p:cNvSpPr/>
            <p:nvPr/>
          </p:nvSpPr>
          <p:spPr>
            <a:xfrm rot="2231538">
              <a:off x="2028863" y="903609"/>
              <a:ext cx="402914" cy="1066028"/>
            </a:xfrm>
            <a:prstGeom prst="down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a:p>
          </p:txBody>
        </p:sp>
        <p:sp>
          <p:nvSpPr>
            <p:cNvPr id="7" name="Rectangle 6">
              <a:extLst>
                <a:ext uri="{FF2B5EF4-FFF2-40B4-BE49-F238E27FC236}">
                  <a16:creationId xmlns:a16="http://schemas.microsoft.com/office/drawing/2014/main" id="{BAC51764-B5AE-4617-AF72-D232608DA917}"/>
                </a:ext>
              </a:extLst>
            </p:cNvPr>
            <p:cNvSpPr/>
            <p:nvPr/>
          </p:nvSpPr>
          <p:spPr>
            <a:xfrm>
              <a:off x="304794" y="2285939"/>
              <a:ext cx="3726379" cy="1107905"/>
            </a:xfrm>
            <a:prstGeom prst="rect">
              <a:avLst/>
            </a:prstGeom>
          </p:spPr>
          <p:txBody>
            <a:bodyPr wrap="square">
              <a:noAutofit/>
            </a:bodyPr>
            <a:lstStyle/>
            <a:p>
              <a:pPr marL="0" marR="0">
                <a:lnSpc>
                  <a:spcPct val="115000"/>
                </a:lnSpc>
                <a:spcBef>
                  <a:spcPts val="0"/>
                </a:spcBef>
                <a:spcAft>
                  <a:spcPts val="1000"/>
                </a:spcAft>
              </a:pPr>
              <a:r>
                <a:rPr lang="en-US" sz="3200" b="1" kern="1200" dirty="0">
                  <a:solidFill>
                    <a:srgbClr val="0070C0"/>
                  </a:solidFill>
                  <a:effectLst>
                    <a:outerShdw blurRad="69850" dist="43180" dir="5400000" sx="0" sy="0">
                      <a:srgbClr val="000000">
                        <a:alpha val="65000"/>
                      </a:srgbClr>
                    </a:outerShdw>
                  </a:effectLst>
                  <a:latin typeface="Calibri" panose="020F0502020204030204" pitchFamily="34" charset="0"/>
                  <a:ea typeface="Times New Roman" panose="02020603050405020304" pitchFamily="18" charset="0"/>
                  <a:cs typeface="Arial" panose="020B0604020202020204" pitchFamily="34" charset="0"/>
                </a:rPr>
                <a:t>Parenchyma tissue</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8" name="Rectangle 7">
              <a:extLst>
                <a:ext uri="{FF2B5EF4-FFF2-40B4-BE49-F238E27FC236}">
                  <a16:creationId xmlns:a16="http://schemas.microsoft.com/office/drawing/2014/main" id="{5CBF9B71-6CBD-4E2C-A79F-5A9770670613}"/>
                </a:ext>
              </a:extLst>
            </p:cNvPr>
            <p:cNvSpPr/>
            <p:nvPr/>
          </p:nvSpPr>
          <p:spPr>
            <a:xfrm>
              <a:off x="2819231" y="3047916"/>
              <a:ext cx="3819409" cy="1107905"/>
            </a:xfrm>
            <a:prstGeom prst="rect">
              <a:avLst/>
            </a:prstGeom>
          </p:spPr>
          <p:txBody>
            <a:bodyPr wrap="square">
              <a:noAutofit/>
            </a:bodyPr>
            <a:lstStyle/>
            <a:p>
              <a:pPr marL="0" marR="0">
                <a:lnSpc>
                  <a:spcPct val="115000"/>
                </a:lnSpc>
                <a:spcBef>
                  <a:spcPts val="0"/>
                </a:spcBef>
                <a:spcAft>
                  <a:spcPts val="1000"/>
                </a:spcAft>
              </a:pPr>
              <a:r>
                <a:rPr lang="en-US" sz="3200" b="1" kern="1200">
                  <a:solidFill>
                    <a:srgbClr val="0070C0"/>
                  </a:solidFill>
                  <a:effectLst>
                    <a:outerShdw blurRad="69850" dist="43180" dir="5400000" sx="0" sy="0">
                      <a:srgbClr val="000000">
                        <a:alpha val="65000"/>
                      </a:srgbClr>
                    </a:outerShdw>
                  </a:effectLst>
                  <a:latin typeface="Calibri" panose="020F0502020204030204" pitchFamily="34" charset="0"/>
                  <a:ea typeface="Times New Roman" panose="02020603050405020304" pitchFamily="18" charset="0"/>
                  <a:cs typeface="Arial" panose="020B0604020202020204" pitchFamily="34" charset="0"/>
                </a:rPr>
                <a:t>Collenchyma tissue</a:t>
              </a:r>
              <a:endParaRPr lang="en-US" sz="140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9" name="Rectangle 8">
              <a:extLst>
                <a:ext uri="{FF2B5EF4-FFF2-40B4-BE49-F238E27FC236}">
                  <a16:creationId xmlns:a16="http://schemas.microsoft.com/office/drawing/2014/main" id="{9C35871C-59DE-4AFE-9EA8-007F7AC4E804}"/>
                </a:ext>
              </a:extLst>
            </p:cNvPr>
            <p:cNvSpPr/>
            <p:nvPr/>
          </p:nvSpPr>
          <p:spPr>
            <a:xfrm>
              <a:off x="5545423" y="2057325"/>
              <a:ext cx="3977044" cy="1107904"/>
            </a:xfrm>
            <a:prstGeom prst="rect">
              <a:avLst/>
            </a:prstGeom>
          </p:spPr>
          <p:txBody>
            <a:bodyPr wrap="square">
              <a:noAutofit/>
            </a:bodyPr>
            <a:lstStyle/>
            <a:p>
              <a:pPr marL="0" marR="0">
                <a:lnSpc>
                  <a:spcPct val="115000"/>
                </a:lnSpc>
                <a:spcBef>
                  <a:spcPts val="0"/>
                </a:spcBef>
                <a:spcAft>
                  <a:spcPts val="1000"/>
                </a:spcAft>
              </a:pPr>
              <a:r>
                <a:rPr lang="en-US" sz="3200" b="1" kern="1200">
                  <a:solidFill>
                    <a:srgbClr val="0070C0"/>
                  </a:solidFill>
                  <a:effectLst>
                    <a:outerShdw blurRad="69850" dist="43180" dir="5400000" sx="0" sy="0">
                      <a:srgbClr val="000000">
                        <a:alpha val="65000"/>
                      </a:srgbClr>
                    </a:outerShdw>
                  </a:effectLst>
                  <a:latin typeface="Calibri" panose="020F0502020204030204" pitchFamily="34" charset="0"/>
                  <a:ea typeface="Times New Roman" panose="02020603050405020304" pitchFamily="18" charset="0"/>
                  <a:cs typeface="Arial" panose="020B0604020202020204" pitchFamily="34" charset="0"/>
                </a:rPr>
                <a:t>sclerenchyma tissue</a:t>
              </a:r>
              <a:endParaRPr lang="en-US" sz="1400">
                <a:effectLst/>
                <a:latin typeface="Calibri" panose="020F050202020403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990863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1133</Words>
  <Application>Microsoft Office PowerPoint</Application>
  <PresentationFormat>Widescreen</PresentationFormat>
  <Paragraphs>77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vian</dc:creator>
  <cp:lastModifiedBy>Vian Ali</cp:lastModifiedBy>
  <cp:revision>11</cp:revision>
  <dcterms:created xsi:type="dcterms:W3CDTF">2022-03-27T09:21:28Z</dcterms:created>
  <dcterms:modified xsi:type="dcterms:W3CDTF">2023-05-20T17:31:11Z</dcterms:modified>
</cp:coreProperties>
</file>