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5" r:id="rId11"/>
    <p:sldId id="266" r:id="rId12"/>
    <p:sldId id="264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ael.Khudhair@su.edu.kr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696687"/>
            <a:ext cx="8915399" cy="223810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Tribology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Friction, Wear and Lubrication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Code 3151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3056709"/>
            <a:ext cx="8915399" cy="284695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Year Class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Semester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Tutor: Dr. Wael Ali Khudhair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Wael.Khudhair@su.edu.krd</a:t>
            </a:r>
            <a:endParaRPr lang="en-US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2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Limiting Junction Growth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8308" y="1500554"/>
                <a:ext cx="8487508" cy="488461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Assume </a:t>
                </a:r>
                <a:r>
                  <a:rPr lang="en-US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shear stress of fractured interface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𝒍𝒊𝒎𝒊𝒕𝒊𝒏𝒈</m:t>
                        </m:r>
                      </m:sub>
                    </m:sSub>
                    <m:r>
                      <a:rPr lang="en-US" sz="2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2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max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𝒍𝒊𝒎𝒊𝒕𝒊𝒏𝒈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</m:den>
                    </m:f>
                  </m:oMath>
                </a14:m>
                <a:endParaRPr lang="en-US" sz="2200" b="1" i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ince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)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0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Then</a:t>
                </a:r>
                <a:r>
                  <a:rPr lang="en-US" sz="20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. 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)</m:t>
                            </m:r>
                          </m:sub>
                        </m:sSub>
                      </m:e>
                      <m: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 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𝑾</m:t>
                            </m:r>
                          </m:num>
                          <m:den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 )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( 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. 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)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sz="2000" b="1" dirty="0" smtClean="0"/>
              </a:p>
              <a:p>
                <a:pPr marL="0" indent="0" algn="just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𝑨𝒎𝒂𝒙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  <m:sub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sub>
                                    <m:sup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Sup>
                                    <m:sSubSupPr>
                                      <m:ctrlP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  <m:sub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.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𝒎𝒂𝒙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b="1" dirty="0"/>
              </a:p>
              <a:p>
                <a:pPr marL="0" indent="0" algn="just">
                  <a:spcBef>
                    <a:spcPts val="12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𝝁</m:t>
                      </m:r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  <m:sub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sub>
                                    <m:sup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Sup>
                                    <m:sSubSupPr>
                                      <m:ctrlP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𝝉</m:t>
                                      </m:r>
                                    </m:e>
                                    <m:sub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  <m:sup>
                                      <m: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bSup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</m:rad>
                        </m:den>
                      </m:f>
                      <m:r>
                        <a:rPr lang="en-US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( </m:t>
                              </m:r>
                              <m:sSup>
                                <m:sSupPr>
                                  <m:ctrlP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en-US" sz="2000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0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𝝉</m:t>
                                          </m:r>
                                        </m:e>
                                        <m:sub>
                                          <m:r>
                                            <a:rPr lang="en-US" sz="20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𝒚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0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𝝉</m:t>
                                          </m:r>
                                        </m:e>
                                        <m:sub>
                                          <m:r>
                                            <a:rPr lang="en-US" sz="2000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𝒊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)</m:t>
                                  </m:r>
                                </m:e>
                                <m:sup>
                                  <m:r>
                                    <a:rPr lang="en-US" sz="2000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000" b="1" dirty="0" smtClean="0"/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000" b="1" dirty="0"/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0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200" b="1" dirty="0">
                  <a:solidFill>
                    <a:srgbClr val="002060"/>
                  </a:solidFill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8308" y="1500554"/>
                <a:ext cx="8487508" cy="4884615"/>
              </a:xfrm>
              <a:blipFill>
                <a:blip r:embed="rId2"/>
                <a:stretch>
                  <a:fillRect l="-790" t="-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61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15815"/>
            <a:ext cx="8911687" cy="773723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Limiting Junction Growth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8308" y="1172308"/>
                <a:ext cx="8487508" cy="5212861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i="1" u="sng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Observation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Ratio of shear strength decides </a:t>
                </a:r>
                <a:r>
                  <a:rPr lang="en-US" sz="26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 </a:t>
                </a:r>
                <a:r>
                  <a:rPr lang="en-US" sz="26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(coefficient of friction)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6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doing some calculations             </a:t>
                </a:r>
                <a14:m>
                  <m:oMath xmlns:m="http://schemas.openxmlformats.org/officeDocument/2006/math">
                    <m:r>
                      <a:rPr lang="en-US" sz="26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6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6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/  </m:t>
                    </m:r>
                    <m:sSub>
                      <m:sSubPr>
                        <m:ctrlPr>
                          <a:rPr lang="en-US" sz="2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6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600" b="1" i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        </a:t>
                </a:r>
                <a:r>
                  <a:rPr lang="en-US" sz="2600" b="1" i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</a:rPr>
                  <a:t>µ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0.005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200" b="1" dirty="0" smtClean="0">
                    <a:solidFill>
                      <a:srgbClr val="002060"/>
                    </a:solidFill>
                  </a:rPr>
                  <a:t>                                                                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10               0.050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20                0.102  </a:t>
                </a:r>
                <a:endParaRPr lang="en-US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30                0.157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40                0.218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50                0.289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60                0.375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70                0.490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80                0.667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90               1.032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99               3.509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8308" y="1172308"/>
                <a:ext cx="8487508" cy="5212861"/>
              </a:xfrm>
              <a:blipFill>
                <a:blip r:embed="rId2"/>
                <a:stretch>
                  <a:fillRect l="-934" t="-1170" b="-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6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reduce Junction Growth 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C00000"/>
                </a:solidFill>
              </a:rPr>
              <a:t> Contamination : -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 molecules thick oxide layer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(encountered with metals in air)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surface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the friction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(i.e.,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0.1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                   </a:t>
            </a:r>
            <a:endParaRPr lang="en-US" sz="2000" b="1" dirty="0" smtClean="0"/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/>
              <a:t> </a:t>
            </a:r>
            <a:endParaRPr lang="en-US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en-US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3048000"/>
            <a:ext cx="6936655" cy="308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78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reduce Junction Growth 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-US" sz="2000" b="1" i="1" u="sng" dirty="0" smtClean="0">
                <a:solidFill>
                  <a:srgbClr val="FF0000"/>
                </a:solidFill>
              </a:rPr>
              <a:t>Observation: -  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Rough surface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 ˃ 0.2 µm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may 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protective</a:t>
            </a:r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layers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 (ductile) metal, Weak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xide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Film easily broken, rapid junction growth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and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Indium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Gold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Weak Metal, Strong Oxide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                                 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Transition from low to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load increase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      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Iron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i="1" u="sng" dirty="0" smtClean="0">
                <a:solidFill>
                  <a:srgbClr val="0000FF"/>
                </a:solidFill>
              </a:rPr>
              <a:t> 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Metal, Strong Oxide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Low µ at all loads.</a:t>
            </a:r>
            <a:endParaRPr lang="en-US" sz="2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  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 steel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Chromium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b="1" i="1" u="sng" dirty="0" smtClean="0">
                <a:solidFill>
                  <a:srgbClr val="0000FF"/>
                </a:solidFill>
              </a:rPr>
              <a:t>    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/>
              <a:t> </a:t>
            </a:r>
            <a:endParaRPr lang="en-US" sz="2000" b="1" dirty="0"/>
          </a:p>
          <a:p>
            <a:pPr marL="0" indent="0" algn="just">
              <a:spcBef>
                <a:spcPts val="1200"/>
              </a:spcBef>
              <a:buNone/>
            </a:pPr>
            <a:endParaRPr lang="en-US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702" y="3204307"/>
            <a:ext cx="2505313" cy="267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0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reduce Junction Growth 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-US" sz="2000" b="1" i="1" u="sng" dirty="0" smtClean="0">
                <a:solidFill>
                  <a:srgbClr val="FF0000"/>
                </a:solidFill>
              </a:rPr>
              <a:t>Note: -</a:t>
            </a:r>
            <a:r>
              <a:rPr lang="en-US" sz="2000" b="1" dirty="0" smtClean="0">
                <a:solidFill>
                  <a:schemeClr val="tx1"/>
                </a:solidFill>
              </a:rPr>
              <a:t> 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Junction growth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ploughing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/ three) effects play role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and either of them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dominated friction behavior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Lubricant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Presence of lubricant reduces chances of Junction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Suitable Contacting Materials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lesser shear strength,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hardness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 in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shear strength of interface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Never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same metal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 metals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tribo-pair.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µ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copper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µ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Aluminum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carbon steel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µ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Silver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carbon steel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0.3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n-US" sz="2200" b="1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4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reduce Junction Growth 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Ductility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Use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materials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ductility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materials after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small amount of junction growth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fracture rather than flow further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b="1" dirty="0">
              <a:solidFill>
                <a:srgbClr val="C00000"/>
              </a:solidFill>
            </a:endParaRPr>
          </a:p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</a:t>
            </a:r>
            <a:endParaRPr lang="en-US" sz="2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Defining Wear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Undesirable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removal of material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operating solid surfaces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by:- 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working parameters are 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Load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Velocity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 ( liquid / gas )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parameters are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Velocity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Pressure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Environment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Materials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Wear Increases 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 losses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consumption</a:t>
            </a:r>
          </a:p>
          <a:p>
            <a:pPr marL="457200" indent="-457200" algn="just">
              <a:spcBef>
                <a:spcPts val="1200"/>
              </a:spcBef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of component replacement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</a:t>
            </a:r>
            <a:endParaRPr lang="en-US" sz="2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-US" sz="22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Mechanisms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Mechanisms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Abrasive Wear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 Polishing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Scouring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Scratching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Grinding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Gouging , - - - </a:t>
            </a: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Adhesive Wear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galling , scuffing, scoring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Cavitation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localized impact of fluid against a surface during the collapse of bubbles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Corrosive Wear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chemical nature)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Erosive Wear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(impact of particles against a solid surface)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Fatigue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(Delamination)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Fretting Wear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(between bolt and nut)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3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Abrasive Wear </a:t>
            </a:r>
            <a:endParaRPr lang="en-US" sz="2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Abrasive wear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caused by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passage of relatively hard particles / asperities over a surface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 cutting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 particle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 asperity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cuts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softer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 material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removed as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debris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 fracture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Abraded material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brittle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e.g.,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ceramic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Fracture of the worn surface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occurs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merging of a number of smaller cracks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 fatigue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When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ductile material is abraded by a blunt particle/asperity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then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cutting is unlikely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worn surface is repeatedly loaded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unloaded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926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Abrasive Wear </a:t>
            </a:r>
            <a:endParaRPr lang="en-US" sz="2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Removal of material grains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Happens in materials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(i.e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ceramics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 weak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grain boundaries.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basic modes of abrasive wear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are: -</a:t>
            </a:r>
          </a:p>
          <a:p>
            <a:pPr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body abrasion</a:t>
            </a:r>
          </a:p>
          <a:p>
            <a:pPr algn="just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body abrasion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3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6475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1: Introduction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440" y="1288869"/>
            <a:ext cx="9127172" cy="4946468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Tribology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defined as ‘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branch of science and technology concerned with interacting surfaces in relative motion and with associated matters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’, and includes the study of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friction, wear, lubrication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design of bearings.</a:t>
            </a:r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‘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tribology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(from the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Greek: </a:t>
            </a:r>
            <a:r>
              <a:rPr lang="en-US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τριβος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rubbing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attrition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systems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which surfaces do not slide or roll against each other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tribology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therefore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key enabling technology with very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Advances in tribology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underpinned much of the world’s engineering progress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Its reach extends to all aspects of modern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technology, from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 generation to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engineering, food science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cosmetics</a:t>
            </a:r>
            <a:r>
              <a:rPr lang="en-US" sz="1900" dirty="0" smtClean="0"/>
              <a:t>.</a:t>
            </a:r>
            <a:endParaRPr lang="en-US" sz="1900" b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7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pPr algn="ctr"/>
            <a:r>
              <a:rPr lang="en-US" sz="26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2-Body Abrasion  </a:t>
            </a:r>
            <a:endParaRPr lang="en-US" sz="2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308" y="1500554"/>
            <a:ext cx="8487508" cy="4884615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interacting asperities in physical contact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them is harder than other.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Example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polishing by emery paper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load causes penetration of harder asperities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softer surface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producing plastic deformation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n-US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slide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material is displaced/removed from the softer surface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combined action of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 ploughing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 cutting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38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5675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Friction 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538" y="1187938"/>
            <a:ext cx="8995508" cy="47232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Friction 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be defined as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resistance force encountered by on body in moving over another.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Friction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 a central role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performance of many mechanical systems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some cases,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friction is desirable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even essential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satisfactory operation of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joints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for example, whether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hinges on doors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 hip joints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bridge supports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demands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low friction force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done in overcoming friction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bearings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gears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machines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dissipated as heat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reducing friction we can achieve an increase in overall efficiency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friction is not necessarily beneficial in all cases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brakes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clutches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adequate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controlled friction is essential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dissipate kinetic energy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transfer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torque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friction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similarly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desirable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vehicle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tire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road surface,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as it is between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human foot 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ground for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25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85675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538" y="1187937"/>
            <a:ext cx="8995508" cy="50174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occur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surfaces move over each other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causing 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 to one or both surfaces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generally involving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progressive loss of material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Sometimes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wear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imperceptibly slight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it can also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extremely rapid.</a:t>
            </a:r>
            <a:endParaRPr lang="en-US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most cases,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 is detrimental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perhaps causing: -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clearances between the moving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unwanted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freedom of </a:t>
            </a: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precision. </a:t>
            </a:r>
            <a:endParaRPr lang="en-US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leads to vibration, to increased mechanical loading and yet more rapid wear, and sometimes to fatigue failure.</a:t>
            </a:r>
            <a:endParaRPr lang="en-US" sz="20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wear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relatively small amounts of material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enough to cause complete failure of large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machines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there are unfortunately cases where 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root causes of major engineering disasters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traced back to wear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14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72308"/>
            <a:ext cx="8911687" cy="812800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Wear 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539" y="1906954"/>
            <a:ext cx="8237416" cy="429846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High wear rate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desirable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Grinding</a:t>
            </a:r>
          </a:p>
          <a:p>
            <a:pPr marL="0" indent="0" algn="just">
              <a:spcBef>
                <a:spcPts val="1200"/>
              </a:spcBef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polishing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widely used manufacturing processes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 material in a controlled 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manner.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n-US" sz="2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 small amount of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anticipated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welcomed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‘running-in’ process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some kinds of machinery.</a:t>
            </a:r>
          </a:p>
        </p:txBody>
      </p:sp>
    </p:spTree>
    <p:extLst>
      <p:ext uri="{BB962C8B-B14F-4D97-AF65-F5344CB8AC3E}">
        <p14:creationId xmlns:p14="http://schemas.microsoft.com/office/powerpoint/2010/main" val="406678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172307"/>
            <a:ext cx="8911687" cy="719015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Lubrication 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539" y="1891323"/>
            <a:ext cx="8487508" cy="4314091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Lubrication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considered as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method of reducing friction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often also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wear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lubrication is very closely related to that of friction </a:t>
            </a: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wear.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en-US" sz="2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artificial lubricant is not added to a system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components of the surrounding atmosphere (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especially the oxygen and water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vapor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air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play a similar role </a:t>
            </a:r>
            <a:r>
              <a:rPr lang="en-US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must be considered in any study of the interaction of the surfaces.</a:t>
            </a:r>
          </a:p>
        </p:txBody>
      </p:sp>
    </p:spTree>
    <p:extLst>
      <p:ext uri="{BB962C8B-B14F-4D97-AF65-F5344CB8AC3E}">
        <p14:creationId xmlns:p14="http://schemas.microsoft.com/office/powerpoint/2010/main" val="10910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Junction Growth Theory 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88308" y="1688124"/>
                <a:ext cx="8487508" cy="461107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Determining</a:t>
                </a:r>
                <a:r>
                  <a:rPr lang="en-US" sz="22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coefficient of friction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</a:t>
                </a:r>
                <a:r>
                  <a:rPr lang="en-US" sz="22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Solid Mechanics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Junction</a:t>
                </a:r>
                <a:r>
                  <a:rPr lang="en-US" sz="22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Growth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b="1" dirty="0" smtClean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</m:num>
                      <m:den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±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0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e>
                                  <m:sub>
                                    <m:r>
                                      <a:rPr lang="en-US" sz="20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sub>
                                </m:sSub>
                                <m:r>
                                  <a:rPr lang="en-US" sz="20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US" sz="20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e>
                                  <m:sub>
                                    <m:r>
                                      <a:rPr lang="en-US" sz="20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)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𝝉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𝒙𝒚</m:t>
                            </m:r>
                          </m:sub>
                          <m:sup>
                            <m:r>
                              <a:rPr lang="en-US" sz="2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US" sz="2000" b="1" dirty="0" smtClean="0"/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2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</a:t>
                </a:r>
                <a:r>
                  <a:rPr lang="en-US" sz="2200" b="1" dirty="0" smtClean="0">
                    <a:solidFill>
                      <a:srgbClr val="00206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𝒙𝒚</m:t>
                        </m:r>
                      </m:sub>
                    </m:sSub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0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endParaRPr lang="en-US" sz="2000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)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- - - -  (1)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 smtClean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𝛔</m:t>
                        </m:r>
                      </m:e>
                      <m:sub>
                        <m:r>
                          <a:rPr lang="en-US" b="1" i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first principal stress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0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element area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dirty="0" smtClean="0"/>
                  <a:t>          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000" b="1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sSub>
                      <m:sSubPr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𝜹</m:t>
                        </m:r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𝑾</m:t>
                        </m:r>
                      </m:num>
                      <m:den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0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num>
                              <m:den>
                                <m:r>
                                  <a:rPr lang="en-US" sz="2000" b="1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 )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p>
                            <m:r>
                              <a:rPr lang="en-US" sz="2000" b="1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0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en-US" sz="2000" b="1" dirty="0" smtClean="0"/>
                  <a:t>  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sz="2000" b="1" dirty="0" smtClean="0"/>
                  <a:t>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- - - (2)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𝛔</m:t>
                        </m:r>
                      </m:e>
                      <m:sub>
                        <m:r>
                          <a:rPr lang="en-US" sz="2000" b="1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second </a:t>
                </a:r>
                <a:r>
                  <a:rPr lang="en-US" sz="20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principal stress</a:t>
                </a:r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0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200" b="1" dirty="0">
                  <a:solidFill>
                    <a:srgbClr val="002060"/>
                  </a:solidFill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8308" y="1688124"/>
                <a:ext cx="8487508" cy="4611076"/>
              </a:xfrm>
              <a:blipFill>
                <a:blip r:embed="rId2"/>
                <a:stretch>
                  <a:fillRect l="-934" t="-926" r="-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076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769" y="2621210"/>
            <a:ext cx="3149599" cy="222432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83139"/>
            <a:ext cx="8911687" cy="617415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Junction Growth Theory </a:t>
            </a:r>
            <a:endParaRPr lang="en-US" sz="24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032000" y="1500554"/>
                <a:ext cx="8643816" cy="4884615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</a:rPr>
                  <a:t>     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000" b="1" dirty="0">
                    <a:solidFill>
                      <a:srgbClr val="C00000"/>
                    </a:solidFill>
                  </a:rPr>
                  <a:t> </a:t>
                </a:r>
                <a:r>
                  <a:rPr lang="en-US" sz="2000" b="1" dirty="0" smtClean="0">
                    <a:solidFill>
                      <a:srgbClr val="C00000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9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9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d>
                      <m:dPr>
                        <m:ctrlPr>
                          <a:rPr lang="en-US" sz="29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n-US" sz="29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e>
                          <m:sub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n-US" sz="29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9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9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ad>
                      <m:radPr>
                        <m:degHide m:val="on"/>
                        <m:ctrlPr>
                          <a:rPr lang="en-US" sz="29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9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9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9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𝜹</m:t>
                                    </m:r>
                                    <m:r>
                                      <a:rPr lang="en-US" sz="29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𝑾</m:t>
                                    </m:r>
                                  </m:num>
                                  <m:den>
                                    <m:r>
                                      <a:rPr lang="en-US" sz="2900" b="1" i="1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9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d>
                          </m:e>
                          <m:sup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9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p>
                            <m:r>
                              <a:rPr lang="en-US" sz="29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9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US" sz="2900" b="1" i="1" dirty="0" smtClean="0">
                  <a:solidFill>
                    <a:srgbClr val="C00000"/>
                  </a:solidFill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9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29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yield strength of the material </a:t>
                </a:r>
                <a:r>
                  <a:rPr lang="en-US" sz="29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</a:t>
                </a:r>
                <a14:m>
                  <m:oMath xmlns:m="http://schemas.openxmlformats.org/officeDocument/2006/math">
                    <m:r>
                      <a:rPr lang="en-US" sz="2900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9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9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9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900" b="1" dirty="0" smtClean="0"/>
                  <a:t>  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900" b="1" dirty="0" smtClean="0"/>
                  <a:t> </a:t>
                </a:r>
                <a:r>
                  <a:rPr lang="en-US" sz="2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US" sz="2900" b="1" dirty="0" smtClean="0"/>
                  <a:t>  </a:t>
                </a:r>
                <a:r>
                  <a:rPr lang="en-US" sz="29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shear strength  </a:t>
                </a:r>
                <a14:m>
                  <m:oMath xmlns:m="http://schemas.openxmlformats.org/officeDocument/2006/math">
                    <m:r>
                      <a:rPr lang="en-US" sz="2900" b="1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n-US" sz="29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9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29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9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9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900" b="1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𝝈</m:t>
                        </m:r>
                      </m:e>
                      <m:sub>
                        <m:r>
                          <a:rPr lang="en-US" sz="2900" b="1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endParaRPr lang="en-US" sz="29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</a:t>
                </a:r>
                <a:r>
                  <a:rPr lang="en-US" sz="29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900" b="1" i="1" smtClean="0">
                        <a:latin typeface="Cambria Math" panose="02040503050406030204" pitchFamily="18" charset="0"/>
                      </a:rPr>
                      <m:t>          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𝜹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en-US" sz="29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9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r>
                      <a:rPr lang="en-US" sz="29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ad>
                      <m:radPr>
                        <m:degHide m:val="on"/>
                        <m:ctrlPr>
                          <a:rPr lang="en-US" sz="29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9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9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29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9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𝜹</m:t>
                                </m:r>
                                <m:r>
                                  <a:rPr lang="en-US" sz="29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num>
                              <m:den>
                                <m:r>
                                  <a:rPr lang="en-US" sz="2900" b="1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  <m:r>
                              <a:rPr lang="en-US" sz="29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)</m:t>
                            </m:r>
                          </m:e>
                          <m:sup>
                            <m:r>
                              <a:rPr lang="en-US" sz="29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9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9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9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9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9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𝜹</m:t>
                            </m:r>
                            <m:r>
                              <a:rPr lang="en-US" sz="29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p>
                            <m:r>
                              <a:rPr lang="en-US" sz="29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9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en-US" sz="2900" b="1" i="1" dirty="0" smtClean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9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9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𝝉</m:t>
                        </m:r>
                      </m:e>
                      <m:sub>
                        <m:r>
                          <a:rPr lang="en-US" sz="29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r>
                  <a:rPr lang="en-US" sz="2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:r>
                  <a:rPr lang="en-US" sz="29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constants then 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9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= </a:t>
                </a:r>
                <a:r>
                  <a:rPr lang="en-US" sz="29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9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(A) ????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9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9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means </a:t>
                </a:r>
                <a:r>
                  <a:rPr lang="en-US" sz="29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Friction increase area of contact</a:t>
                </a:r>
              </a:p>
              <a:p>
                <a:pPr marL="0" indent="0" algn="just">
                  <a:spcBef>
                    <a:spcPts val="1200"/>
                  </a:spcBef>
                  <a:buNone/>
                </a:pPr>
                <a:r>
                  <a:rPr lang="en-US" sz="29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Area of contact will increase </a:t>
                </a:r>
                <a:r>
                  <a:rPr lang="en-US" sz="29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increasing </a:t>
                </a:r>
                <a:r>
                  <a:rPr lang="en-US" sz="29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friction force, </a:t>
                </a:r>
                <a:r>
                  <a:rPr lang="en-US" sz="29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till the </a:t>
                </a:r>
                <a:r>
                  <a:rPr lang="en-US" sz="2900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force reaches its limiting value.</a:t>
                </a:r>
                <a:endParaRPr lang="en-US" sz="2900" b="1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200" b="1" dirty="0">
                  <a:solidFill>
                    <a:srgbClr val="002060"/>
                  </a:solidFill>
                </a:endParaRPr>
              </a:p>
              <a:p>
                <a:pPr marL="0" indent="0" algn="just">
                  <a:spcBef>
                    <a:spcPts val="1200"/>
                  </a:spcBef>
                  <a:buNone/>
                </a:pPr>
                <a:endParaRPr lang="en-US" sz="2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2000" y="1500554"/>
                <a:ext cx="8643816" cy="4884615"/>
              </a:xfrm>
              <a:blipFill>
                <a:blip r:embed="rId2"/>
                <a:stretch>
                  <a:fillRect l="-917" r="-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498</TotalTime>
  <Words>1239</Words>
  <Application>Microsoft Office PowerPoint</Application>
  <PresentationFormat>Widescreen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Cambria Math</vt:lpstr>
      <vt:lpstr>Century Gothic</vt:lpstr>
      <vt:lpstr>Courier New</vt:lpstr>
      <vt:lpstr>Times New Roman</vt:lpstr>
      <vt:lpstr>Wingdings</vt:lpstr>
      <vt:lpstr>Wingdings 3</vt:lpstr>
      <vt:lpstr>Wisp</vt:lpstr>
      <vt:lpstr>Tribology Friction, Wear and Lubrication Module Code 3151 </vt:lpstr>
      <vt:lpstr>Chapter 1: Introduction</vt:lpstr>
      <vt:lpstr>Friction </vt:lpstr>
      <vt:lpstr>Wear </vt:lpstr>
      <vt:lpstr>Wear </vt:lpstr>
      <vt:lpstr>Lubrication </vt:lpstr>
      <vt:lpstr>Junction Growth Theory </vt:lpstr>
      <vt:lpstr>PowerPoint Presentation</vt:lpstr>
      <vt:lpstr>Junction Growth Theory </vt:lpstr>
      <vt:lpstr>Limiting Junction Growth</vt:lpstr>
      <vt:lpstr>Limiting Junction Growth</vt:lpstr>
      <vt:lpstr>How to reduce Junction Growth </vt:lpstr>
      <vt:lpstr>How to reduce Junction Growth </vt:lpstr>
      <vt:lpstr>How to reduce Junction Growth </vt:lpstr>
      <vt:lpstr>How to reduce Junction Growth </vt:lpstr>
      <vt:lpstr>Wear </vt:lpstr>
      <vt:lpstr>Wear </vt:lpstr>
      <vt:lpstr>Abrasive Wear </vt:lpstr>
      <vt:lpstr>Abrasive Wear </vt:lpstr>
      <vt:lpstr>2-Body Abrasion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Tribology Friction, Wear and Lubrication</dc:title>
  <dc:creator>MiQDAD</dc:creator>
  <cp:lastModifiedBy>MiQDAD</cp:lastModifiedBy>
  <cp:revision>63</cp:revision>
  <dcterms:created xsi:type="dcterms:W3CDTF">2021-12-23T07:25:10Z</dcterms:created>
  <dcterms:modified xsi:type="dcterms:W3CDTF">2022-03-30T05:05:43Z</dcterms:modified>
</cp:coreProperties>
</file>