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930304"/>
            <a:ext cx="8915399" cy="166182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Academic Debate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941982"/>
            <a:ext cx="8915399" cy="242514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By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Dr. Wael Ali Khudhair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Mechanical and Mechatronics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Engineering Department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6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1637" y="850790"/>
            <a:ext cx="8356822" cy="104162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Critical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019631"/>
            <a:ext cx="8915400" cy="43096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The ability to </a:t>
            </a:r>
            <a:r>
              <a:rPr lang="en-US" sz="2800" b="1" dirty="0">
                <a:solidFill>
                  <a:srgbClr val="0000FF"/>
                </a:solidFill>
              </a:rPr>
              <a:t>understand, evaluate </a:t>
            </a:r>
            <a:r>
              <a:rPr lang="en-US" sz="2800" b="1" dirty="0">
                <a:solidFill>
                  <a:schemeClr val="tx1"/>
                </a:solidFill>
              </a:rPr>
              <a:t>and</a:t>
            </a:r>
            <a:r>
              <a:rPr lang="en-US" sz="2800" b="1" dirty="0">
                <a:solidFill>
                  <a:srgbClr val="0000FF"/>
                </a:solidFill>
              </a:rPr>
              <a:t> reach a conclusion </a:t>
            </a:r>
            <a:r>
              <a:rPr lang="en-US" sz="2800" b="1" dirty="0">
                <a:solidFill>
                  <a:srgbClr val="FF0000"/>
                </a:solidFill>
              </a:rPr>
              <a:t>about issues in accordance with certain criteria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by means of </a:t>
            </a:r>
            <a:r>
              <a:rPr lang="en-US" sz="2800" b="1" dirty="0">
                <a:solidFill>
                  <a:srgbClr val="0000FF"/>
                </a:solidFill>
              </a:rPr>
              <a:t>observing, raising questions, comparing, checking arguments </a:t>
            </a:r>
            <a:r>
              <a:rPr lang="en-US" sz="2800" b="1" dirty="0">
                <a:solidFill>
                  <a:schemeClr val="tx1"/>
                </a:solidFill>
              </a:rPr>
              <a:t>and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logical </a:t>
            </a:r>
            <a:r>
              <a:rPr lang="en-US" sz="2800" b="1" dirty="0">
                <a:solidFill>
                  <a:srgbClr val="0000FF"/>
                </a:solidFill>
              </a:rPr>
              <a:t>reasoning</a:t>
            </a:r>
            <a:r>
              <a:rPr lang="en-US" sz="2800" b="1" dirty="0" smtClean="0">
                <a:solidFill>
                  <a:srgbClr val="0000FF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Critical Thinking </a:t>
            </a:r>
            <a:r>
              <a:rPr lang="en-US" sz="2800" b="1" dirty="0" smtClean="0">
                <a:solidFill>
                  <a:schemeClr val="tx1"/>
                </a:solidFill>
              </a:rPr>
              <a:t>is considered as </a:t>
            </a:r>
            <a:r>
              <a:rPr lang="en-US" sz="2800" b="1" dirty="0" smtClean="0">
                <a:solidFill>
                  <a:srgbClr val="0000FF"/>
                </a:solidFill>
              </a:rPr>
              <a:t>an essential skill for academic debate.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4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1637" y="1073426"/>
            <a:ext cx="8356822" cy="106017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Critical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266122"/>
            <a:ext cx="8915400" cy="39517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00FF"/>
                </a:solidFill>
              </a:rPr>
              <a:t>Debate teaches critical </a:t>
            </a:r>
            <a:r>
              <a:rPr lang="en-US" sz="2800" b="1" dirty="0" smtClean="0">
                <a:solidFill>
                  <a:srgbClr val="0000FF"/>
                </a:solidFill>
              </a:rPr>
              <a:t>thinking.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b="1" dirty="0">
                <a:solidFill>
                  <a:srgbClr val="C00000"/>
                </a:solidFill>
              </a:rPr>
              <a:t>Critical thinking improves the use of </a:t>
            </a:r>
            <a:r>
              <a:rPr lang="en-US" sz="2800" b="1" dirty="0" smtClean="0">
                <a:solidFill>
                  <a:srgbClr val="C00000"/>
                </a:solidFill>
              </a:rPr>
              <a:t>information.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b="1" dirty="0">
                <a:solidFill>
                  <a:srgbClr val="0000FF"/>
                </a:solidFill>
              </a:rPr>
              <a:t>Critical thinking enables analysis and evaluation of </a:t>
            </a:r>
            <a:r>
              <a:rPr lang="en-US" sz="2800" b="1" dirty="0" smtClean="0">
                <a:solidFill>
                  <a:srgbClr val="0000FF"/>
                </a:solidFill>
              </a:rPr>
              <a:t>arguments.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b="1" dirty="0">
                <a:solidFill>
                  <a:srgbClr val="C00000"/>
                </a:solidFill>
              </a:rPr>
              <a:t>Critical thinking helps making better </a:t>
            </a:r>
            <a:r>
              <a:rPr lang="en-US" sz="2800" b="1" dirty="0" smtClean="0">
                <a:solidFill>
                  <a:srgbClr val="C00000"/>
                </a:solidFill>
              </a:rPr>
              <a:t>judgments.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9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1637" y="1073426"/>
            <a:ext cx="8356822" cy="106017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a report (Assignment)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266122"/>
            <a:ext cx="8915400" cy="3951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student should write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a report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individually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Student must take the following in consideration: -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 should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contains 10-15 pages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least 3 different kinds of references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used (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 research paper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website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must be submitted before final exam.  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5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1637" y="1073426"/>
            <a:ext cx="8356822" cy="6838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Marks Distribution for Academic Debate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57238"/>
            <a:ext cx="8915400" cy="44606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 Effort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40 % , which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includes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-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Seminars &amp; Debates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25%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participation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5 %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10 %.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Exam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 or Debate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15 %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4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073426"/>
            <a:ext cx="8911687" cy="83157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What is a Debate 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0910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Debate</a:t>
            </a:r>
            <a:r>
              <a:rPr lang="en-US" sz="2800" b="1" dirty="0" smtClean="0"/>
              <a:t> is a formal disagreement which has </a:t>
            </a:r>
            <a:r>
              <a:rPr lang="en-US" sz="2800" b="1" dirty="0" smtClean="0">
                <a:solidFill>
                  <a:srgbClr val="0070C0"/>
                </a:solidFill>
              </a:rPr>
              <a:t>two sides (teams).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          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Pro</a:t>
            </a:r>
            <a:r>
              <a:rPr lang="en-US" sz="2800" b="1" dirty="0" smtClean="0">
                <a:solidFill>
                  <a:schemeClr val="tx1"/>
                </a:solidFill>
              </a:rPr>
              <a:t> versus </a:t>
            </a:r>
            <a:r>
              <a:rPr lang="en-US" sz="2800" b="1" dirty="0" smtClean="0">
                <a:solidFill>
                  <a:srgbClr val="0000FF"/>
                </a:solidFill>
              </a:rPr>
              <a:t>Con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Pro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= in agreement (for)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or </a:t>
            </a:r>
            <a:r>
              <a:rPr lang="en-US" sz="2800" b="1" dirty="0" smtClean="0">
                <a:solidFill>
                  <a:srgbClr val="C00000"/>
                </a:solidFill>
              </a:rPr>
              <a:t>Proposition</a:t>
            </a:r>
            <a:r>
              <a:rPr lang="en-US" sz="2800" b="1" dirty="0" smtClean="0">
                <a:solidFill>
                  <a:schemeClr val="tx1"/>
                </a:solidFill>
              </a:rPr>
              <a:t> ( </a:t>
            </a:r>
            <a:r>
              <a:rPr lang="en-US" sz="2800" b="1" dirty="0" smtClean="0">
                <a:solidFill>
                  <a:srgbClr val="C00000"/>
                </a:solidFill>
              </a:rPr>
              <a:t>Affirmative team</a:t>
            </a:r>
            <a:r>
              <a:rPr lang="en-US" sz="28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Con </a:t>
            </a:r>
            <a:r>
              <a:rPr lang="en-US" sz="2800" b="1" dirty="0" smtClean="0">
                <a:solidFill>
                  <a:schemeClr val="tx1"/>
                </a:solidFill>
              </a:rPr>
              <a:t>= in disagreement (against / opposed)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or </a:t>
            </a:r>
            <a:r>
              <a:rPr lang="en-US" sz="2800" b="1" dirty="0" smtClean="0">
                <a:solidFill>
                  <a:srgbClr val="0000FF"/>
                </a:solidFill>
              </a:rPr>
              <a:t>Opposition</a:t>
            </a:r>
            <a:r>
              <a:rPr lang="en-US" sz="2800" b="1" dirty="0" smtClean="0">
                <a:solidFill>
                  <a:schemeClr val="tx1"/>
                </a:solidFill>
              </a:rPr>
              <a:t> ( </a:t>
            </a:r>
            <a:r>
              <a:rPr lang="en-US" sz="2800" b="1" dirty="0" smtClean="0">
                <a:solidFill>
                  <a:srgbClr val="0000FF"/>
                </a:solidFill>
              </a:rPr>
              <a:t>Negative team</a:t>
            </a:r>
            <a:r>
              <a:rPr lang="en-US" sz="2800" b="1" dirty="0" smtClean="0">
                <a:solidFill>
                  <a:schemeClr val="tx1"/>
                </a:solidFill>
              </a:rPr>
              <a:t>) </a:t>
            </a:r>
          </a:p>
          <a:p>
            <a:pPr marL="0" indent="0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073426"/>
            <a:ext cx="8911687" cy="83157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What is a Debate 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8432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Each team </a:t>
            </a:r>
            <a:r>
              <a:rPr lang="en-US" sz="2800" b="1" dirty="0" smtClean="0"/>
              <a:t>is usually given </a:t>
            </a:r>
            <a:r>
              <a:rPr lang="en-US" sz="2800" b="1" dirty="0" smtClean="0">
                <a:solidFill>
                  <a:srgbClr val="0000FF"/>
                </a:solidFill>
              </a:rPr>
              <a:t>equal time </a:t>
            </a:r>
            <a:r>
              <a:rPr lang="en-US" sz="2800" b="1" dirty="0" smtClean="0">
                <a:solidFill>
                  <a:srgbClr val="FF0000"/>
                </a:solidFill>
              </a:rPr>
              <a:t>to present their argument </a:t>
            </a:r>
            <a:r>
              <a:rPr lang="en-US" sz="2800" b="1" dirty="0" smtClean="0"/>
              <a:t>which usually includes: 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reasons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conclusion </a:t>
            </a:r>
            <a:r>
              <a:rPr lang="en-US" sz="2800" b="1" dirty="0" smtClean="0"/>
              <a:t>                        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609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073426"/>
            <a:ext cx="8911687" cy="83157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Debating help students practice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8432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Giving opinions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Agreeing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Disagreeing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031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073426"/>
            <a:ext cx="8911687" cy="83157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Phrases for expressing opinion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843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I think that - - 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I believe that - - - 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In my opinion - - - 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It seems to me that - - 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From my point of view, that - - -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6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073426"/>
            <a:ext cx="8911687" cy="83157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Phrases for Agreeing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843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I agree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You’re right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I agree with you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I think so too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That is a good point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43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073426"/>
            <a:ext cx="8911687" cy="83157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Phrases for Disagreeing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843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I disagree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I’m sorry, but I cannot agree with you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I don’t agree with that statement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You have a point, but - - 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That may be true, but - - - 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073426"/>
            <a:ext cx="8911687" cy="83157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Debating also help students practice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843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How to build a logical and structured argument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How to rebut an argument.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How to use facial expression, body language and gestures to be persuasive.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How to use speaking speed, volume, word stress and intonation to be persuasive. 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1637" y="1073426"/>
            <a:ext cx="8356822" cy="10601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In debate you are going to develop the following skills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266122"/>
            <a:ext cx="8915400" cy="39517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Think critically and analyses problem.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Present your thoughts logically and elegantly.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Speak confidently in public.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Listen carefully and interpret </a:t>
            </a:r>
            <a:r>
              <a:rPr lang="en-US" sz="2800" b="1" smtClean="0">
                <a:solidFill>
                  <a:srgbClr val="0000FF"/>
                </a:solidFill>
              </a:rPr>
              <a:t>information quickly.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0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462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Wingdings 3</vt:lpstr>
      <vt:lpstr>Wisp</vt:lpstr>
      <vt:lpstr>Academic Debate</vt:lpstr>
      <vt:lpstr>What is a Debate ?</vt:lpstr>
      <vt:lpstr>What is a Debate ?</vt:lpstr>
      <vt:lpstr>Debating help students practice </vt:lpstr>
      <vt:lpstr>Phrases for expressing opinion</vt:lpstr>
      <vt:lpstr>Phrases for Agreeing</vt:lpstr>
      <vt:lpstr>Phrases for Disagreeing</vt:lpstr>
      <vt:lpstr>Debating also help students practice </vt:lpstr>
      <vt:lpstr>In debate you are going to develop the following skills </vt:lpstr>
      <vt:lpstr>Critical Thinking</vt:lpstr>
      <vt:lpstr>Critical Thinking</vt:lpstr>
      <vt:lpstr>Writing a report (Assignment) </vt:lpstr>
      <vt:lpstr>Marks Distribution for Academic Debate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Debate</dc:title>
  <dc:creator>MiQDAD</dc:creator>
  <cp:lastModifiedBy>MiQDAD</cp:lastModifiedBy>
  <cp:revision>15</cp:revision>
  <dcterms:created xsi:type="dcterms:W3CDTF">2022-11-08T09:42:25Z</dcterms:created>
  <dcterms:modified xsi:type="dcterms:W3CDTF">2023-01-13T06:39:00Z</dcterms:modified>
</cp:coreProperties>
</file>