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BC2785-001B-4686-A94A-073C36D62F26}"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416089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C2785-001B-4686-A94A-073C36D62F26}"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36740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C2785-001B-4686-A94A-073C36D62F26}"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3249435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C2785-001B-4686-A94A-073C36D62F26}"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3937527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BC2785-001B-4686-A94A-073C36D62F26}"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184855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BC2785-001B-4686-A94A-073C36D62F26}" type="datetimeFigureOut">
              <a:rPr lang="en-US" smtClean="0"/>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1555112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BC2785-001B-4686-A94A-073C36D62F26}" type="datetimeFigureOut">
              <a:rPr lang="en-US" smtClean="0"/>
              <a:t>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1872356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BC2785-001B-4686-A94A-073C36D62F26}" type="datetimeFigureOut">
              <a:rPr lang="en-US" smtClean="0"/>
              <a:t>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333205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C2785-001B-4686-A94A-073C36D62F26}" type="datetimeFigureOut">
              <a:rPr lang="en-US" smtClean="0"/>
              <a:t>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414151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C2785-001B-4686-A94A-073C36D62F26}" type="datetimeFigureOut">
              <a:rPr lang="en-US" smtClean="0"/>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215405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C2785-001B-4686-A94A-073C36D62F26}" type="datetimeFigureOut">
              <a:rPr lang="en-US" smtClean="0"/>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6DE88-CE25-4042-A87C-92CA167ABBC5}" type="slidenum">
              <a:rPr lang="en-US" smtClean="0"/>
              <a:t>‹#›</a:t>
            </a:fld>
            <a:endParaRPr lang="en-US"/>
          </a:p>
        </p:txBody>
      </p:sp>
    </p:spTree>
    <p:extLst>
      <p:ext uri="{BB962C8B-B14F-4D97-AF65-F5344CB8AC3E}">
        <p14:creationId xmlns:p14="http://schemas.microsoft.com/office/powerpoint/2010/main" val="368908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C2785-001B-4686-A94A-073C36D62F26}" type="datetimeFigureOut">
              <a:rPr lang="en-US" smtClean="0"/>
              <a:t>2/10/2024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6DE88-CE25-4042-A87C-92CA167ABBC5}" type="slidenum">
              <a:rPr lang="en-US" smtClean="0"/>
              <a:t>‹#›</a:t>
            </a:fld>
            <a:endParaRPr lang="en-US"/>
          </a:p>
        </p:txBody>
      </p:sp>
    </p:spTree>
    <p:extLst>
      <p:ext uri="{BB962C8B-B14F-4D97-AF65-F5344CB8AC3E}">
        <p14:creationId xmlns:p14="http://schemas.microsoft.com/office/powerpoint/2010/main" val="365405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SA" sz="3600" dirty="0" smtClean="0"/>
              <a:t>المفردات</a:t>
            </a:r>
            <a:endParaRPr lang="en-US" sz="3600" dirty="0"/>
          </a:p>
        </p:txBody>
      </p:sp>
      <p:sp>
        <p:nvSpPr>
          <p:cNvPr id="3" name="Subtitle 2"/>
          <p:cNvSpPr>
            <a:spLocks noGrp="1"/>
          </p:cNvSpPr>
          <p:nvPr>
            <p:ph type="subTitle" idx="1"/>
          </p:nvPr>
        </p:nvSpPr>
        <p:spPr>
          <a:xfrm>
            <a:off x="1393372" y="3396342"/>
            <a:ext cx="9144000" cy="3187337"/>
          </a:xfrm>
        </p:spPr>
        <p:txBody>
          <a:bodyPr/>
          <a:lstStyle/>
          <a:p>
            <a:r>
              <a:rPr lang="ar-SA" dirty="0" smtClean="0"/>
              <a:t>المبحث الأول- مقدمة أساسية عن الأدب الأموي تشمل:</a:t>
            </a:r>
          </a:p>
          <a:p>
            <a:r>
              <a:rPr lang="ar-SA" dirty="0" smtClean="0"/>
              <a:t>-التعريف بظروف العصر الأموي شاملة الحياة السياسية والعقلية والدينية والاجتماعية والاقتصادية.</a:t>
            </a:r>
          </a:p>
          <a:p>
            <a:r>
              <a:rPr lang="ar-SA" dirty="0" smtClean="0"/>
              <a:t>-الحديث عن تطور الأدب الأموي وبعض القضايا الأدبية والأغراض الفنية تبعاً لتلك الظروف.</a:t>
            </a:r>
          </a:p>
          <a:p>
            <a:r>
              <a:rPr lang="ar-SA" dirty="0" smtClean="0"/>
              <a:t>-الاطلاع على تنوع بيئات الشعر الأموي، وأثر ذلك في تنوع موضوعات الشعر وأساليب الشعراء.</a:t>
            </a:r>
          </a:p>
          <a:p>
            <a:endParaRPr lang="en-US" dirty="0"/>
          </a:p>
        </p:txBody>
      </p:sp>
    </p:spTree>
    <p:extLst>
      <p:ext uri="{BB962C8B-B14F-4D97-AF65-F5344CB8AC3E}">
        <p14:creationId xmlns:p14="http://schemas.microsoft.com/office/powerpoint/2010/main" val="3129002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الحياة العقلية</a:t>
            </a:r>
            <a:endParaRPr lang="en-US" sz="3600" dirty="0"/>
          </a:p>
        </p:txBody>
      </p:sp>
      <p:sp>
        <p:nvSpPr>
          <p:cNvPr id="3" name="Content Placeholder 2"/>
          <p:cNvSpPr>
            <a:spLocks noGrp="1"/>
          </p:cNvSpPr>
          <p:nvPr>
            <p:ph idx="1"/>
          </p:nvPr>
        </p:nvSpPr>
        <p:spPr/>
        <p:txBody>
          <a:bodyPr/>
          <a:lstStyle/>
          <a:p>
            <a:pPr algn="r" rtl="1"/>
            <a:r>
              <a:rPr lang="ar-SA" dirty="0"/>
              <a:t> أخرج الإسلام العرب إلى طور الحضارة بعد البداوة، ومع سيول الفتوحات الإسلامية انتقلوا نقلة كبيرة من خلال ما حصلوه من تراث عقلي لدى البلدان التي فتحوها؛ فأخذت سيول الثقافات الأجنبية في العراق ومصر والشام تتدفق لحياة العرب </a:t>
            </a:r>
            <a:r>
              <a:rPr lang="ar-SA" dirty="0" smtClean="0"/>
              <a:t>العقلية</a:t>
            </a:r>
            <a:r>
              <a:rPr lang="en-GB" dirty="0" smtClean="0"/>
              <a:t>.</a:t>
            </a:r>
            <a:endParaRPr lang="ar-SA" dirty="0" smtClean="0"/>
          </a:p>
          <a:p>
            <a:pPr algn="r" rtl="1"/>
            <a:r>
              <a:rPr lang="ar-SA" dirty="0"/>
              <a:t> وبدأت الحركات التعليمية بحركة لتعليم القرآن وتفسيره والحديث وروايته وعلوم الفقه وأصوله، وأخذت تؤسس في كل بلدة مدرسة فقهية لها روادها وفقهاؤها وكان لاختلافهم دور في اللجوء إلى القياس والاجتهاد، بل إن ذلك الاختلاف كان شحذاً لعقولهم وأفكارهم، لكن هذا الاختلاف أيضاً هو ما أسهم في وجود مذاهب دينية جديدة كالأحناف والمرجئة والقدرية والجبرية،  وأفكارهم ومعتقداتهم المختلفة في النظر للعبادات والمعاني الدينية لم تكن بمعزل عن </a:t>
            </a:r>
            <a:r>
              <a:rPr lang="ar-SA" dirty="0" smtClean="0"/>
              <a:t>الشعراء.</a:t>
            </a:r>
            <a:endParaRPr lang="en-US" dirty="0"/>
          </a:p>
        </p:txBody>
      </p:sp>
    </p:spTree>
    <p:extLst>
      <p:ext uri="{BB962C8B-B14F-4D97-AF65-F5344CB8AC3E}">
        <p14:creationId xmlns:p14="http://schemas.microsoft.com/office/powerpoint/2010/main" val="3022832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الحياة العقلية</a:t>
            </a:r>
            <a:endParaRPr lang="en-US" sz="3600" dirty="0"/>
          </a:p>
        </p:txBody>
      </p:sp>
      <p:sp>
        <p:nvSpPr>
          <p:cNvPr id="3" name="Content Placeholder 2"/>
          <p:cNvSpPr>
            <a:spLocks noGrp="1"/>
          </p:cNvSpPr>
          <p:nvPr>
            <p:ph idx="1"/>
          </p:nvPr>
        </p:nvSpPr>
        <p:spPr/>
        <p:txBody>
          <a:bodyPr>
            <a:normAutofit lnSpcReduction="10000"/>
          </a:bodyPr>
          <a:lstStyle/>
          <a:p>
            <a:pPr algn="r" rtl="1"/>
            <a:r>
              <a:rPr lang="ar-SA" dirty="0"/>
              <a:t>فلكل شاعر في العصر الأموي مذهب يؤيده ومعاني يدعو لها ويحللها ويتأملها، مثل ذي الرمة الذي كان على مذهب القدر وما يتصل به من فكرة العدل، ورؤبة بن العجاج وجرير والفرزدق يرون أن سادات بني أمية على مذهب الجبر حيث لا يصح لأحد أن يشكو من أمير المؤمنين لأن ما صار إليه وما صدر عنه إنما هو بقدر من الله تعالى</a:t>
            </a:r>
            <a:r>
              <a:rPr lang="ar-SA" dirty="0" smtClean="0"/>
              <a:t>.</a:t>
            </a:r>
          </a:p>
          <a:p>
            <a:pPr algn="r" rtl="1"/>
            <a:r>
              <a:rPr lang="ar-SA" dirty="0"/>
              <a:t> وعلى هذا النحو صبغ شعر شعراء بني أمية بكل ما يدور في مجالس الفقهاء وأصحاب الكلام وأهل الجدل، وانسابت المجادلات والمناظرات في شعرهم، وكثر شعر الفرق من خوارج وشيعة وأمويين، وكثر شعراء المرجئة والجبرية والقدرية، واحتدم الحوار بين هذا وذاك وهؤلاء وهؤلاء، والنقائض المشهورة في العصر الأموي ما هي في الحقيقة إلا مناظرات في عصبيات وفي طرق التفكير لكنها تطمح أولاً وآخراً إلى إثبات تفوق كلٍ على خصمه، سواء على وجه الجد أو من باب قطع أوقات الفراغ لدى قبائل العرب في هذا العصر.</a:t>
            </a:r>
            <a:endParaRPr lang="en-US" dirty="0"/>
          </a:p>
        </p:txBody>
      </p:sp>
    </p:spTree>
    <p:extLst>
      <p:ext uri="{BB962C8B-B14F-4D97-AF65-F5344CB8AC3E}">
        <p14:creationId xmlns:p14="http://schemas.microsoft.com/office/powerpoint/2010/main" val="386862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الحياة العقلية</a:t>
            </a:r>
            <a:endParaRPr lang="en-US" sz="3600" dirty="0"/>
          </a:p>
        </p:txBody>
      </p:sp>
      <p:sp>
        <p:nvSpPr>
          <p:cNvPr id="3" name="Content Placeholder 2"/>
          <p:cNvSpPr>
            <a:spLocks noGrp="1"/>
          </p:cNvSpPr>
          <p:nvPr>
            <p:ph idx="1"/>
          </p:nvPr>
        </p:nvSpPr>
        <p:spPr/>
        <p:txBody>
          <a:bodyPr>
            <a:normAutofit lnSpcReduction="10000"/>
          </a:bodyPr>
          <a:lstStyle/>
          <a:p>
            <a:pPr algn="r" rtl="1"/>
            <a:r>
              <a:rPr lang="ar-SA" dirty="0"/>
              <a:t> ومن أثر تغير عقلية الشاعر الأموي ما نجده من تخصص الشاعر في موضوعات بعينها، فعمر بن أبي ربيعة في الغزل، وذو الرمة غالب شعره في الصحراء، وجرير وفرزدق يكادان ينحصران في الهجاء والنقائض، ولاشك أن في ذلك تأثراً واضحاً لما تعودوه من تحول لنحلة من النحل أو مذهب من المذاهب فعدوا الموضوعات كتلك النحل والمذاهب ينضمون إليها ويعيشون فيها ولأجلها</a:t>
            </a:r>
            <a:r>
              <a:rPr lang="ar-SA" dirty="0" smtClean="0"/>
              <a:t>.</a:t>
            </a:r>
          </a:p>
          <a:p>
            <a:pPr algn="r" rtl="1"/>
            <a:r>
              <a:rPr lang="ar-SA" dirty="0"/>
              <a:t> ولا ننسى الإشارة إلى جانب تعليمي جديد في العصر الأموي وهو التخصص في العربية وما يتصل بها من شعر وأيام، ونحو ولغة، فوجدت طبقة الأدباء المعلمين،ولحقهم الشعراء مثل الطرماح والكميت، واضطرتهم وظيفتهم إلى تأليف شعر من أجل هذه الغاية التعليمية، مثل تضمين الغريب في الشعر، وهذه ظاهرة جديدة لم نعهدها في الشعر العربي قبل العصر الأموي، فالشعر بدل أن يقتصر في تعبيره عن الحاجة الوجدانية أصبح يؤلف لحاجة لغوية، وتقدم الرجّاز في هذا المجال على الشعراء مثل </a:t>
            </a:r>
            <a:r>
              <a:rPr lang="ar-SA" dirty="0" smtClean="0"/>
              <a:t>رؤبة.</a:t>
            </a:r>
            <a:endParaRPr lang="en-US" dirty="0"/>
          </a:p>
        </p:txBody>
      </p:sp>
    </p:spTree>
    <p:extLst>
      <p:ext uri="{BB962C8B-B14F-4D97-AF65-F5344CB8AC3E}">
        <p14:creationId xmlns:p14="http://schemas.microsoft.com/office/powerpoint/2010/main" val="1727769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الحياة </a:t>
            </a:r>
            <a:r>
              <a:rPr lang="ar-SA" sz="3600" dirty="0" smtClean="0"/>
              <a:t>الاجتماعية</a:t>
            </a:r>
            <a:endParaRPr lang="en-US" sz="3600" dirty="0"/>
          </a:p>
        </p:txBody>
      </p:sp>
      <p:sp>
        <p:nvSpPr>
          <p:cNvPr id="3" name="Content Placeholder 2"/>
          <p:cNvSpPr>
            <a:spLocks noGrp="1"/>
          </p:cNvSpPr>
          <p:nvPr>
            <p:ph idx="1"/>
          </p:nvPr>
        </p:nvSpPr>
        <p:spPr/>
        <p:txBody>
          <a:bodyPr/>
          <a:lstStyle/>
          <a:p>
            <a:pPr algn="r" rtl="1"/>
            <a:r>
              <a:rPr lang="ar-SA" dirty="0"/>
              <a:t> تطور الشعر في العصر الأموي بتطور حياة العرب الاجتماعية وما كان فيها من طبقات، فالموالي وموقف العرب منهم وشعوبيتهم، والعرب وعصبياتهم وما انطوى فيها من فخر وهجاء، وقريش وترفها وغزلها، كل ذلك مصور في الشعر الأموي أروع تصوير</a:t>
            </a:r>
            <a:r>
              <a:rPr lang="ar-SA" dirty="0" smtClean="0"/>
              <a:t>.</a:t>
            </a:r>
          </a:p>
          <a:p>
            <a:pPr algn="r" rtl="1"/>
            <a:r>
              <a:rPr lang="ar-SA" dirty="0"/>
              <a:t>ففي الحجاز تحت تأثير الترف والفراغ وحياة القصور وامتلاؤها بالجواري الأجنبيات وضروب اللهو، انتشر حب الغناء وانتقل ذلك إلى الشام حيث بلاط الخلفاء، ولهذا كان معظم الشعر يؤلف للغناء، وهو شعر غنائي يعبر عن قصص الحب وحالاته ويمتلىء شغفاً بالمرأة والتهالك عليها، ومن هنا وجدناه شعراً خفيف اللحن يعلق بالقلوب والآذان، وفرض المغنون ألحانهم على الشعراء فدخلت للشعر ألحاناً أجنبية كثيرة، وكثرت فيه الزحافات ومال كاتبوه إلى البحور ذوات الأوزان الخفيفة كالوافر والهزج والمتقارب والسريع </a:t>
            </a:r>
            <a:r>
              <a:rPr lang="ar-SA" dirty="0" smtClean="0"/>
              <a:t>والخفيف.</a:t>
            </a:r>
            <a:endParaRPr lang="en-US" dirty="0"/>
          </a:p>
        </p:txBody>
      </p:sp>
    </p:spTree>
    <p:extLst>
      <p:ext uri="{BB962C8B-B14F-4D97-AF65-F5344CB8AC3E}">
        <p14:creationId xmlns:p14="http://schemas.microsoft.com/office/powerpoint/2010/main" val="289341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 أما في نجد فقد استمر أهلها على حياة الجاهلية حياة الأجداد حياة البادية وما فيها من شظف وحرمان مع ما وجدوه من روح سامية في الإسلام طبعت شعر الغزل برقي وسمو يختلف عما عهدناه في مدن الحجاز، فغزل البادية عفيف لم يعرف أهله الترف ولا أفسدتهم الحضارة ومعاشرة الأجانب، إنه غزل متسامي فيه نبل وحرمان وطهارة وترفع عن المادة والحسّ، ومن هنا سُمي شعر أو غزل عذري</a:t>
            </a:r>
            <a:r>
              <a:rPr lang="ar-SA" dirty="0" smtClean="0"/>
              <a:t>.</a:t>
            </a:r>
          </a:p>
          <a:p>
            <a:pPr algn="r" rtl="1"/>
            <a:r>
              <a:rPr lang="ar-SA" dirty="0"/>
              <a:t> وفي مدينتي العراق الكبيرتين الكوفة والبصرة التي اشتغل أهلها زمناً طويلاً بحروب الخوارج وفتوح خراسان والهند وما وراء النهر، فلم يعرف شعراؤها معنى الاستقرار، والأشد من ذلك أن أهلها لم يعرفوا طريقهم للاندماج فاستمروا على عهد الجاهلية يعيشون قبائل متنافرة متفرقة حتى وإن سكنوا المدن وأحاطهم الخدم. واشتهر إثر ذلك سوقي المربد والكناسة على حذو سوق عكاظ قديماً، حيث يتحلق القوم حول شعراء قبيلتهم ويتخاصمون وينشد شعراؤهم شعر العصبيات القبلية وما فيه من فخر وهجاء وأصبحت العصبية وتعقبها هي الشغل الشاغل لأهل العراق وشعرائها، بل لكل قبيلة ولكل فرع منها، وشعب فيها.</a:t>
            </a:r>
            <a:endParaRPr lang="en-US" dirty="0"/>
          </a:p>
        </p:txBody>
      </p:sp>
    </p:spTree>
    <p:extLst>
      <p:ext uri="{BB962C8B-B14F-4D97-AF65-F5344CB8AC3E}">
        <p14:creationId xmlns:p14="http://schemas.microsoft.com/office/powerpoint/2010/main" val="1167037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الحياة الإجتماعية</a:t>
            </a:r>
            <a:endParaRPr lang="en-US" sz="3600" dirty="0"/>
          </a:p>
        </p:txBody>
      </p:sp>
      <p:sp>
        <p:nvSpPr>
          <p:cNvPr id="3" name="Content Placeholder 2"/>
          <p:cNvSpPr>
            <a:spLocks noGrp="1"/>
          </p:cNvSpPr>
          <p:nvPr>
            <p:ph idx="1"/>
          </p:nvPr>
        </p:nvSpPr>
        <p:spPr/>
        <p:txBody>
          <a:bodyPr>
            <a:normAutofit fontScale="92500"/>
          </a:bodyPr>
          <a:lstStyle/>
          <a:p>
            <a:pPr algn="r" rtl="1"/>
            <a:r>
              <a:rPr lang="ar-SA" dirty="0"/>
              <a:t>ومن هنا برز شعر النقائض الذي هو تحول تام لشعر الهجاء، وقاده في تلك الفترة جرير والفرزدق والأخطل، واتخذه الناس وسيل تسلية يقضون بها فراغهم ويفرغون بها رغباتهم في التفاخر والتفاضل</a:t>
            </a:r>
            <a:r>
              <a:rPr lang="ar-SA" dirty="0" smtClean="0"/>
              <a:t>.</a:t>
            </a:r>
          </a:p>
          <a:p>
            <a:pPr algn="r" rtl="1"/>
            <a:r>
              <a:rPr lang="ar-SA" dirty="0"/>
              <a:t>وكانت تعيش إلى جانب العامة من العرب في العراق ونجد والطبقة الرفيعة في الحجاز والشام طبقة ثالثة هي الموالي، وهم الخدم من الأجانب، وظهرت بوجودهم نزعة الشعوبية؛ حيث لم يزل جل العرب يعاملونهم معاملة تتنافى مع ما دعا إليه الإسلام من المساواة والعدالة. </a:t>
            </a:r>
            <a:endParaRPr lang="ar-SA" dirty="0" smtClean="0"/>
          </a:p>
          <a:p>
            <a:pPr algn="r" rtl="1"/>
            <a:r>
              <a:rPr lang="ar-SA" dirty="0"/>
              <a:t>فإذا نظرنا لشعر هؤلاء الموالي فوجدنا جله في المديح فهم متأخرون طبقياً وفي حاجة للمال لذا لزموا الأمراء والأجواد يمدحونهم وينالوا العطايا، كما قد لوّن شعر عدد منهم بنزعة شعوبية تبعاً لموقف العرب منهم وما لحقهم من أذى نفسي حرروه عبر الشعر وانثيالاته، وقد مضى العرب على مثل هذه المعاملة للموالي حتى اتسعت نزعة الشعوبية وبرزت عصبيتها القومية بجلاء في العصر العباسي.</a:t>
            </a:r>
            <a:endParaRPr lang="en-US" dirty="0"/>
          </a:p>
        </p:txBody>
      </p:sp>
    </p:spTree>
    <p:extLst>
      <p:ext uri="{BB962C8B-B14F-4D97-AF65-F5344CB8AC3E}">
        <p14:creationId xmlns:p14="http://schemas.microsoft.com/office/powerpoint/2010/main" val="2280546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الحياة الاقتصادية</a:t>
            </a:r>
            <a:endParaRPr lang="en-US" sz="3600" dirty="0"/>
          </a:p>
        </p:txBody>
      </p:sp>
      <p:sp>
        <p:nvSpPr>
          <p:cNvPr id="3" name="Content Placeholder 2"/>
          <p:cNvSpPr>
            <a:spLocks noGrp="1"/>
          </p:cNvSpPr>
          <p:nvPr>
            <p:ph idx="1"/>
          </p:nvPr>
        </p:nvSpPr>
        <p:spPr/>
        <p:txBody>
          <a:bodyPr/>
          <a:lstStyle/>
          <a:p>
            <a:pPr algn="r" rtl="1"/>
            <a:r>
              <a:rPr lang="ar-SA" dirty="0"/>
              <a:t>إن الشعر الأموي قد مثّل الحياة الاقتصادية من جميع أطرافها وما أصابها من تطور، فصوّر نظم الدولة الاقتصادية وما اعتورها من خلل واضطراب، كما صوّر ضرورة المال في حياة العرب، حيث كان ضرورة اتسع تأثيرها في محيط الشعر وخطوطه </a:t>
            </a:r>
            <a:r>
              <a:rPr lang="ar-SA" dirty="0" smtClean="0"/>
              <a:t>واتجاهاته.</a:t>
            </a:r>
          </a:p>
          <a:p>
            <a:pPr algn="r" rtl="1"/>
            <a:r>
              <a:rPr lang="ar-SA" dirty="0"/>
              <a:t> والحياة الاقتصادية دائماً من أهم العوامل المؤثرة في نفسية الفرد وطاقاته وتحركاته، والشعر جزء كبير من تلك الروح المتأثرة، فالذين ينعمون بالراحة والترف يأتي شعرهم صدى للنعيم لنجد الشعر الغنائي وشعر الخمريات وغيرهما،والذين يتواضعون في الصحراء وشظفها يأتي شعرهم حزيناً مليئاً بالحرمان،لنجد الغزل العذري النقي وشعر الخصومة على الينابيع وغيرهما؛ فالغنى والفقر كلاهما عاملان ظهر تأثيرهما على الشعر في العصر </a:t>
            </a:r>
            <a:r>
              <a:rPr lang="ar-SA" dirty="0" smtClean="0"/>
              <a:t>الأموي.</a:t>
            </a:r>
            <a:endParaRPr lang="en-US" dirty="0"/>
          </a:p>
        </p:txBody>
      </p:sp>
    </p:spTree>
    <p:extLst>
      <p:ext uri="{BB962C8B-B14F-4D97-AF65-F5344CB8AC3E}">
        <p14:creationId xmlns:p14="http://schemas.microsoft.com/office/powerpoint/2010/main" val="1283442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الحياة الاقتصادية</a:t>
            </a:r>
            <a:endParaRPr lang="en-US" sz="3600" dirty="0"/>
          </a:p>
        </p:txBody>
      </p:sp>
      <p:sp>
        <p:nvSpPr>
          <p:cNvPr id="3" name="Content Placeholder 2"/>
          <p:cNvSpPr>
            <a:spLocks noGrp="1"/>
          </p:cNvSpPr>
          <p:nvPr>
            <p:ph idx="1"/>
          </p:nvPr>
        </p:nvSpPr>
        <p:spPr/>
        <p:txBody>
          <a:bodyPr/>
          <a:lstStyle/>
          <a:p>
            <a:pPr algn="r" rtl="1"/>
            <a:r>
              <a:rPr lang="ar-SA" dirty="0"/>
              <a:t> ولا نستطيع في هذا العصر أن نفصل جزءاً من الحياة عن المادة التي بدت تتعمق في كل شيء في الجانب الروحي والسياسي والاجتماعي، فقد خرج العرب إلى المدن وكثرت احتياجاتهم وضرورات عيشهم وحياتهم اليومية</a:t>
            </a:r>
            <a:r>
              <a:rPr lang="ar-SA" dirty="0" smtClean="0"/>
              <a:t>.</a:t>
            </a:r>
          </a:p>
          <a:p>
            <a:pPr algn="r" rtl="1"/>
            <a:r>
              <a:rPr lang="ar-SA" dirty="0"/>
              <a:t>ولم يقتصر هذا الشعر في تعبيره على المادة والحياة الاقتصادية من وجهة عامة فحسب بل عبّر عن النظم الاقتصادية الموضوعة وما دخلها من اضطراب، فقد كثرت الإقطاعات للولاة وكثر نهبهم واستبدادهم طمعاً منهم في ضرورة عصرهم وهو المال، وفرضت الضرائب القاسية تباعاً على الناس، فاتسعت مع مرور هذا العصر ظاهرة ثراء الولاة والقواد وعمال الخراج ورافقهم الشعراء بالمدح بالطبع، وبدأ الناس يهاجرون من البوادي للمدن هرباً من كثرة الضرائب، وما لحقهم من ظلم وقسوة من جباتها، ولا شك أن هذه المعاملة وتلك الحياة كانت سبباً رئيساً في كثرة الثورات في البلاد في ذلك العصر.</a:t>
            </a:r>
            <a:endParaRPr lang="en-US" dirty="0"/>
          </a:p>
        </p:txBody>
      </p:sp>
    </p:spTree>
    <p:extLst>
      <p:ext uri="{BB962C8B-B14F-4D97-AF65-F5344CB8AC3E}">
        <p14:creationId xmlns:p14="http://schemas.microsoft.com/office/powerpoint/2010/main" val="2184031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تنوع بيئات الشعر الأموي</a:t>
            </a:r>
            <a:endParaRPr lang="en-US" sz="3600" dirty="0"/>
          </a:p>
        </p:txBody>
      </p:sp>
      <p:sp>
        <p:nvSpPr>
          <p:cNvPr id="3" name="Content Placeholder 2"/>
          <p:cNvSpPr>
            <a:spLocks noGrp="1"/>
          </p:cNvSpPr>
          <p:nvPr>
            <p:ph idx="1"/>
          </p:nvPr>
        </p:nvSpPr>
        <p:spPr/>
        <p:txBody>
          <a:bodyPr>
            <a:normAutofit fontScale="92500" lnSpcReduction="10000"/>
          </a:bodyPr>
          <a:lstStyle/>
          <a:p>
            <a:pPr algn="r" rtl="1"/>
            <a:r>
              <a:rPr lang="ar-SA" dirty="0"/>
              <a:t> شمل حكم الأمويين بيئات متعددة منوعة لكل منها معالم حضارية وثقافية واقتصادية خاصة أثرت تباعاً في شعرائها وفي طرائقهم وأغراضهم. فهناك منطقة الحجاز وبوادي نجد ومدن العراق والشام، وفي كل منها نجد معلماً نفسياً ووسكانياً متغيراً وشعراً يمتليء بأثر البيئة وملامحها. </a:t>
            </a:r>
            <a:endParaRPr lang="ar-SA" dirty="0" smtClean="0"/>
          </a:p>
          <a:p>
            <a:pPr algn="r" rtl="1"/>
            <a:r>
              <a:rPr lang="ar-SA" dirty="0"/>
              <a:t> فقد عُرف الحجاز منذ القدم بكونه مركزاً للتجارة وموطناً لالتقاء الحضارات مع تنوع سكانها من عرب ويهود وموالي عجم، وتبعاً لهذه الحياة عرف أهله الترف وعاشوا في القصور وخدمهم الموالي وسارت بسكانها قدماً نحو كل جديد متحضر مع ازدياد اتصالها بل اندماجها التام مع الحضارات المجاورة كالفارسية والرومانية والإغريقية، عن طريق الرقيق من خلال الفتوحات، ومع كثرة الرقيق والخدم كثرت طبقة العاطلين الذين انشغلوا باللهو والمتعة، فظهر الغناء والشرب، إنها بيئة متحضرة مترفة فمن الطبيعي أن يمتليء شعر شعرائها بما يشبه هذه الحياة رقة في الشعور والحسّ، ليكثر غناؤهم وغزلهم ويقل هجاؤهم، ويصبح للشعر أشكالاً وأوزاناً تتوافق مع الموضوعات وحاجة بيئتهم للغناء والتسلية واللهو، ونهض بالغناء الموالي فأدخلوا في الشعر ألحاناً أجنبية واستحدثوا فيه أشعاراً عرفت بسمتهم وأوصافهم.</a:t>
            </a:r>
            <a:endParaRPr lang="en-US" dirty="0"/>
          </a:p>
        </p:txBody>
      </p:sp>
    </p:spTree>
    <p:extLst>
      <p:ext uri="{BB962C8B-B14F-4D97-AF65-F5344CB8AC3E}">
        <p14:creationId xmlns:p14="http://schemas.microsoft.com/office/powerpoint/2010/main" val="2242576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 أما بوادي نجد فقد ظلت على حالها من حياة الترحال وعدم الاستقرار كما كانت أيام الجاهلية، إلا أن ذلك لا يعني انعزالها التام عن أوجه الحضارة المتوافرة للبلاد التي ذكرناها سالفاً، فقد كان سكان نجد يلتقون مع القوافل التجارية وبالأجانب في الأسواق، والذي ظلوا عليه هو عصبيتهم وتناحرهم وتفاخرهم وتنافسم القبلي الدائم حول المراعي والينابيع وهجرتهم في سبيل ذلك، وقد أحدثت هذه الهجرة شقاقاً جديداً بين القبائل المهاجرة والأخرى التي هاجرت إليها، وانقسمت القبائل تبعاً لموقعها وخصوماتها إلى حزبين حزب يناصر الحكومة، والآخر يعارضها، أما القبائل المستقرة في قلب نجد دون هجرة فقد عرفت نشاطاً أدبياً محدوداً في ظل ما عرفوه عن الجاهلية من موضوعات وطباع، إضافة إلى ضيقهم بما فرضته الحكومة عليهم من ضرائب وقسوة جباتها، فالنشاط الأدبي في نجد في العصر الأموي قل عما كان عليه أيام الجاهلية لكثرة الهجرة، واقتصار معظم شعرهم على الغزل العفيف الذي سمي غزلاً عذرياً نسبة إلى قبيلة عذرة، والذي شاع في نجد وبعض بوادي الحجاز.</a:t>
            </a:r>
            <a:endParaRPr lang="en-US" dirty="0"/>
          </a:p>
        </p:txBody>
      </p:sp>
    </p:spTree>
    <p:extLst>
      <p:ext uri="{BB962C8B-B14F-4D97-AF65-F5344CB8AC3E}">
        <p14:creationId xmlns:p14="http://schemas.microsoft.com/office/powerpoint/2010/main" val="2540589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المبحث الثاني- دراسة منوعة وتطبيقية لأغراض الشعر الأموي التقليدية والجديدة وأهم الشعراء:</a:t>
            </a:r>
          </a:p>
          <a:p>
            <a:pPr algn="r" rtl="1"/>
            <a:r>
              <a:rPr lang="ar-SA" dirty="0" smtClean="0"/>
              <a:t>-الأغراض التقليدية والتجديد فيها.</a:t>
            </a:r>
          </a:p>
          <a:p>
            <a:pPr algn="r" rtl="1"/>
            <a:r>
              <a:rPr lang="ar-SA" dirty="0" smtClean="0"/>
              <a:t>-ألوان جديدة من الشعر.</a:t>
            </a:r>
          </a:p>
          <a:p>
            <a:pPr algn="r" rtl="1"/>
            <a:r>
              <a:rPr lang="ar-SA" dirty="0" smtClean="0"/>
              <a:t>المبحث الثالث- دراسة تطبيقية للنثر في الأدب الأموي:</a:t>
            </a:r>
          </a:p>
          <a:p>
            <a:pPr algn="r" rtl="1"/>
            <a:r>
              <a:rPr lang="ar-SA" dirty="0" smtClean="0"/>
              <a:t>-الخطابة.</a:t>
            </a:r>
          </a:p>
          <a:p>
            <a:pPr algn="r" rtl="1"/>
            <a:r>
              <a:rPr lang="ar-SA" dirty="0" smtClean="0"/>
              <a:t>-الكتابة الفنية.</a:t>
            </a:r>
          </a:p>
          <a:p>
            <a:pPr algn="r" rtl="1"/>
            <a:r>
              <a:rPr lang="ar-SA" dirty="0" smtClean="0"/>
              <a:t>-أشهر الخطباء والكتاب ونماذج للخطب والرسائل في العصر الأموي .</a:t>
            </a:r>
          </a:p>
          <a:p>
            <a:pPr algn="r" rtl="1"/>
            <a:r>
              <a:rPr lang="ar-SA" dirty="0" smtClean="0"/>
              <a:t> </a:t>
            </a:r>
            <a:endParaRPr lang="en-US" dirty="0"/>
          </a:p>
        </p:txBody>
      </p:sp>
    </p:spTree>
    <p:extLst>
      <p:ext uri="{BB962C8B-B14F-4D97-AF65-F5344CB8AC3E}">
        <p14:creationId xmlns:p14="http://schemas.microsoft.com/office/powerpoint/2010/main" val="3929620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dirty="0"/>
              <a:t> أما العراق فمن المحقق أن حركة عقلية كبيرة انبثقت في الكوفة والبصرة أثناء عصر بني أمية، فقد أقبل العرب فيها على دراسة القرآن وتكونت مدارس فقهية وكلامية ومذهبية متعددة، هذا إضافة إلى ما ورثته العراق عن الثقافتين الرومانية والفارسية منذ زمن بعيد، ومع انضمام بلاد فارس إقليمياً إلى العراق في هذا العصر ازدادت الحركة الثقافية والعقلية تغيراً، لما عهد عن فارس من تأثرها بالرومان والعقائد المسيحية، وهكذا أهدت العراق وما تبعها من فارس إلى العرب كل ما عهدوه عن حضارة الفرس وتراثها الثقافي الروماني والفارسي، وهو في الوقت ذاته جلب إليها معه المنافسة القديمة بينه وبين الشام وظهر هذا التنافس قوياً طوال أيام الأمويين، فالعراق وفارس في اضطراب سياسي مستمر مع الأمويين الذين اتخذوا الشام مركزاً لحكومتهم، وتشكل من ذلك حزبي الخوارج والشيعة الكبيرين، هذا عوضاً عن العصبية القبلية التي استمرت باستمرار انقسام العراق في قبائل وتنافسها وتفاخرها، وكل تلك التغيرات الثقافية والفكرية والاضطرابات السياسية والاجتماعية في العراق كان لها عظيم الأثر في إثراء حركة الشعر العربي في موضوعين مهمين وهما الخصومة السياسية والخصومة القبلية، وتأثرت بهما موضوعات الشعر المختلفة، بل لتلك العوامل دورها الظاهر في كثرة الشعر والشعراء في بلاد العراق في العصر الأموي.</a:t>
            </a:r>
            <a:endParaRPr lang="en-US" dirty="0"/>
          </a:p>
        </p:txBody>
      </p:sp>
    </p:spTree>
    <p:extLst>
      <p:ext uri="{BB962C8B-B14F-4D97-AF65-F5344CB8AC3E}">
        <p14:creationId xmlns:p14="http://schemas.microsoft.com/office/powerpoint/2010/main" val="3472644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تنوع بيئات الشعر الأموي</a:t>
            </a:r>
            <a:endParaRPr lang="en-US" sz="3600" dirty="0"/>
          </a:p>
        </p:txBody>
      </p:sp>
      <p:sp>
        <p:nvSpPr>
          <p:cNvPr id="3" name="Content Placeholder 2"/>
          <p:cNvSpPr>
            <a:spLocks noGrp="1"/>
          </p:cNvSpPr>
          <p:nvPr>
            <p:ph idx="1"/>
          </p:nvPr>
        </p:nvSpPr>
        <p:spPr/>
        <p:txBody>
          <a:bodyPr>
            <a:normAutofit fontScale="92500" lnSpcReduction="10000"/>
          </a:bodyPr>
          <a:lstStyle/>
          <a:p>
            <a:pPr algn="r" rtl="1"/>
            <a:r>
              <a:rPr lang="ar-SA" dirty="0"/>
              <a:t> أما بلاد الشام التي غرقت منذ القدم في تأثيرات رومانية فقد حولت كل تلك الموروثات إلى العقلية العربية بانضمامها إلى الإسلام ثم بكونها مركز الحكم في العصر الأموي، ولكن التأثير الروماني العنيف على بلاد الشام جعلها تلتفت إلى التشريع البيزنطي ونظمه الإدارية وتغرق في ذلك مبتعدة خطوات عما عهدته العراق من نشاط أدبي وشعري كبير، ولذلك نلحظ فيها قلة عدد الشعراء، مع امتلائها بالقبائل اليمنية التي اصطنعت العربية ولم تتقنها فقل حظها من فنونها الشعرية. </a:t>
            </a:r>
          </a:p>
          <a:p>
            <a:pPr algn="r" rtl="1"/>
            <a:r>
              <a:rPr lang="ar-SA" dirty="0"/>
              <a:t>  والشام لم تعهد كالعراق حروباً واضطرابات وانقسامات داخلية تشعل جذوة الشعراء وتذكي قريحتهم وإن حدث فهو قليل وذو إثر بعيد، والنشاط الشعري البارز فيها إنما جاء من وجود الخلفاء بها وانصراف معظمهم للهو والغناء فكان من أثار ذلك انتقال حركة الشعر الغنائي والمغنيين إلى الشام من بلاد الحجاز، حيث فسحت له مجالس الخلفاء والأمراء، وكل ذلك يدل على أن الشام لم تعرف الشعر في العصر الأموي إلا قليلاً، إما على لسان الوافدين لمدح الخلفاء أو بتأثير بعض الحروب الصغيرة أو بعض حاجات الترف لأمرائها، فهي متخلفة عن بيئات العصر الأموي الأخرى في فنون الشعر كالحجاز والعراق، ومثلها في ذلك بلاد مصر والمغرب واليمن والأندلس، وهي بيئات مختلفة انضمت لحكم الأمويين في ذلك العصر.</a:t>
            </a:r>
          </a:p>
          <a:p>
            <a:pPr marL="0" indent="0" algn="r" rtl="1">
              <a:buNone/>
            </a:pPr>
            <a:endParaRPr lang="ar-SA" dirty="0"/>
          </a:p>
          <a:p>
            <a:pPr marL="0" indent="0" algn="r" rtl="1">
              <a:buNone/>
            </a:pPr>
            <a:endParaRPr lang="en-US" dirty="0"/>
          </a:p>
        </p:txBody>
      </p:sp>
    </p:spTree>
    <p:extLst>
      <p:ext uri="{BB962C8B-B14F-4D97-AF65-F5344CB8AC3E}">
        <p14:creationId xmlns:p14="http://schemas.microsoft.com/office/powerpoint/2010/main" val="3960622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sz="3600" dirty="0"/>
              <a:t>الأغراض التقليدية والتجديد فيها ونماذجها:</a:t>
            </a:r>
            <a:br>
              <a:rPr lang="ar-SA" sz="3600" dirty="0"/>
            </a:br>
            <a:r>
              <a:rPr lang="ar-SA" sz="3600" dirty="0"/>
              <a:t>المدح:</a:t>
            </a:r>
            <a:br>
              <a:rPr lang="ar-SA" sz="3600" dirty="0"/>
            </a:br>
            <a:endParaRPr lang="en-US" sz="3600" dirty="0"/>
          </a:p>
        </p:txBody>
      </p:sp>
      <p:sp>
        <p:nvSpPr>
          <p:cNvPr id="3" name="Content Placeholder 2"/>
          <p:cNvSpPr>
            <a:spLocks noGrp="1"/>
          </p:cNvSpPr>
          <p:nvPr>
            <p:ph idx="1"/>
          </p:nvPr>
        </p:nvSpPr>
        <p:spPr/>
        <p:txBody>
          <a:bodyPr/>
          <a:lstStyle/>
          <a:p>
            <a:pPr algn="r" rtl="1"/>
            <a:r>
              <a:rPr lang="ar-SA" dirty="0"/>
              <a:t> اشتهر من شعراء هذا الفن في العصر الأموي الأخطل وجرير والفرزدق، وتتبع نماذجهم في هذا الغرض وغرض الهجاء للشعر الأموي إنما جاء -كما يراه النقاد- من كونهم أشعر أهل ذلك العصر وهم الطبقة الأولى من الشعراء الأمويين وفحولهم ولازالوا كذلك في نظر جل دارسي هذا العصر، وبوجودهم فيه أصاب ما أصاب فرعي المدح والهجاء من تحوير وتغيير كبيرين في الشعر، وهم بلا منازع خير ممثلي هذا العصر والذين عبروا عن امتلاء أرواحهم وقرائحهم بتأثيراته وظروفه المختلفة سياسياً واجتماعياً وثقافياً واقتصادياً، هذا عوضاً عن ذهاب جلّ نتاجهم في هذين الغرضين : المدح والهجاء.</a:t>
            </a:r>
          </a:p>
          <a:p>
            <a:pPr algn="r" rtl="1"/>
            <a:r>
              <a:rPr lang="ar-SA" dirty="0"/>
              <a:t>  أما الأخطل فمن قبيلة تغلب الكبيرة في الجزيرة العربية، وهو شاعر الأمويين، واستظل في بلاطهم، وكان نديماً ليزيد بن معاوية، وفيه يقول:</a:t>
            </a:r>
          </a:p>
          <a:p>
            <a:pPr marL="0" indent="0" algn="r" rtl="1">
              <a:buNone/>
            </a:pPr>
            <a:endParaRPr lang="en-US" dirty="0"/>
          </a:p>
        </p:txBody>
      </p:sp>
    </p:spTree>
    <p:extLst>
      <p:ext uri="{BB962C8B-B14F-4D97-AF65-F5344CB8AC3E}">
        <p14:creationId xmlns:p14="http://schemas.microsoft.com/office/powerpoint/2010/main" val="320904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 أما يزيد فإني لست ناسيه       حتى يُغيبني في الرمس ملحود</a:t>
            </a:r>
          </a:p>
          <a:p>
            <a:pPr algn="r" rtl="1"/>
            <a:r>
              <a:rPr lang="ar-SA" dirty="0"/>
              <a:t>جزاك ربك عن مستفرد وحد    نفاه عن أهله حرم وتشريد</a:t>
            </a:r>
          </a:p>
          <a:p>
            <a:pPr algn="r" rtl="1"/>
            <a:r>
              <a:rPr lang="ar-SA" dirty="0"/>
              <a:t>جزاء يوسف إحساناً ومغفرة    أو مثل ما جزى هرون وداود</a:t>
            </a:r>
          </a:p>
          <a:p>
            <a:pPr algn="r" rtl="1"/>
            <a:r>
              <a:rPr lang="ar-SA" dirty="0"/>
              <a:t>أو مثل ما نال نوح في سفينته    إذ استجاب لنوح وهو منجود</a:t>
            </a:r>
          </a:p>
          <a:p>
            <a:pPr algn="r" rtl="1"/>
            <a:r>
              <a:rPr lang="ar-SA" dirty="0"/>
              <a:t>  وواضح في هذه الأبيات تأثر الشاعر بالثقافة الدينية المسيحية التي اعتنقها، ويلفتنا في مديحه أيضاً ترويجه لفكرة أن الله اصطفى بني معاوية للأمة وهي الفكرة التي روج لها معاوية وبنيه، ولذلك كانت له حظوة لدى الخلفاء ، بل إنه كان الشاعر الرسمي لبني أمية في عهد عبد المللك بن مروان ، فكان له مركزاً سياسياً عوضاً عن مركزه الأدبي،وفي ذلك </a:t>
            </a:r>
            <a:r>
              <a:rPr lang="ar-SA" dirty="0" smtClean="0"/>
              <a:t>يقول:</a:t>
            </a:r>
            <a:endParaRPr lang="en-US" dirty="0"/>
          </a:p>
        </p:txBody>
      </p:sp>
    </p:spTree>
    <p:extLst>
      <p:ext uri="{BB962C8B-B14F-4D97-AF65-F5344CB8AC3E}">
        <p14:creationId xmlns:p14="http://schemas.microsoft.com/office/powerpoint/2010/main" val="195514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تمت جدودهم والله فضلهم    وجدّ قوم سـواهم خـامل نكد</a:t>
            </a:r>
          </a:p>
          <a:p>
            <a:pPr algn="r" rtl="1"/>
            <a:r>
              <a:rPr lang="ar-SA" dirty="0"/>
              <a:t>ويوم صفّين والأبصار خاشعة    أمدهم-إذ دعـوا-من ربهم مدد</a:t>
            </a:r>
          </a:p>
          <a:p>
            <a:pPr algn="r" rtl="1"/>
            <a:r>
              <a:rPr lang="ar-SA" dirty="0"/>
              <a:t>وأنتم أهـل بيت لا يوازنهم     بيت إذا عُدت الأحساب والعدد</a:t>
            </a:r>
          </a:p>
          <a:p>
            <a:pPr algn="r" rtl="1"/>
            <a:r>
              <a:rPr lang="ar-SA" dirty="0"/>
              <a:t> وفي ظاهرة ثالثة يبرز وصف الخمر في مدائح الأخطل كلون يميزه عن جرير والفرزدق، فقد أحلت له مسيحيته ذلك وحال الإسلام بين ذلك وبين مديح صاحبيه، وقد عرف بمعاقرته للخمر وولعه به، ومن طريف ما كتبه في ذلك قوله</a:t>
            </a:r>
            <a:r>
              <a:rPr lang="ar-SA" dirty="0" smtClean="0"/>
              <a:t>:</a:t>
            </a:r>
          </a:p>
          <a:p>
            <a:pPr algn="r" rtl="1"/>
            <a:r>
              <a:rPr lang="ar-SA" dirty="0"/>
              <a:t>وكأس مثل عين الديك صرف    تُنسّي الشاربين لها العقولا</a:t>
            </a:r>
          </a:p>
          <a:p>
            <a:pPr algn="r" rtl="1"/>
            <a:r>
              <a:rPr lang="ar-SA" dirty="0"/>
              <a:t>إذا شـرب الفتى منهـا ثلاثاً    بغير الماء حاول أن يطولا</a:t>
            </a:r>
          </a:p>
          <a:p>
            <a:pPr algn="r" rtl="1"/>
            <a:r>
              <a:rPr lang="ar-SA" dirty="0"/>
              <a:t> </a:t>
            </a:r>
            <a:endParaRPr lang="en-US" dirty="0"/>
          </a:p>
        </p:txBody>
      </p:sp>
    </p:spTree>
    <p:extLst>
      <p:ext uri="{BB962C8B-B14F-4D97-AF65-F5344CB8AC3E}">
        <p14:creationId xmlns:p14="http://schemas.microsoft.com/office/powerpoint/2010/main" val="476456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 وإذا تركنا الأخطل إلى صاحبيه جرير والفرزدق وجدناهما ينتميان لقبيلة كبيرة هي تميم، وهي تتفرع فروعاً كثيرة، وينتمي الفرزدق فيها إلى أسرة رفيعة ارستقراطية عرفت بحسبها ونبلها وكرمها ونشأ في حضنها محباً فخوراً بل مخلصاً لهذه الأسرة ولتلك القبيلة على المدى البعيد، فهو شديد الصلة بعادات الجاهلية في هذا الصدد، ورغم تأثره في شعره بالإسلام وسماحته ومثاليته إلا أنه أكثر من باب الفخر بالأحساب والأنساب بما يشبه الخطب وكان هذا اللون صارخاً في ديوانه أكثر من المديح على عكس زميله الأخطل.</a:t>
            </a:r>
          </a:p>
          <a:p>
            <a:pPr algn="r" rtl="1"/>
            <a:r>
              <a:rPr lang="ar-SA" dirty="0"/>
              <a:t> ومن الظواهر المهمة في مديح الفرزدق ظاهرة نفسية ورثها عن ظروف عصره، وهي النفاق السياسي لأرباب السلطة، وقد نجد في شعره الكثير من المدح في مقابل الهجاء لنفس الأشخاص، ومن ذلك مدحه المبالغ ليزيد بن عبد الملك وابنه هشام بقوله:</a:t>
            </a:r>
            <a:endParaRPr lang="en-US" dirty="0"/>
          </a:p>
        </p:txBody>
      </p:sp>
    </p:spTree>
    <p:extLst>
      <p:ext uri="{BB962C8B-B14F-4D97-AF65-F5344CB8AC3E}">
        <p14:creationId xmlns:p14="http://schemas.microsoft.com/office/powerpoint/2010/main" val="1541821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ولو كان بعد المصطفى من عباده    نبيّ لهم منهـم لأمر العـزائم</a:t>
            </a:r>
          </a:p>
          <a:p>
            <a:pPr algn="r" rtl="1"/>
            <a:r>
              <a:rPr lang="ar-SA" dirty="0"/>
              <a:t>لكنتَ الذي يختاره الله بعــده    لحمل الأمانات الثقال العظائم</a:t>
            </a:r>
          </a:p>
          <a:p>
            <a:pPr algn="r" rtl="1"/>
            <a:r>
              <a:rPr lang="ar-SA" dirty="0"/>
              <a:t>    ثم هجاؤه لهما بعد فساد الأمور بينهما بقوله:</a:t>
            </a:r>
          </a:p>
          <a:p>
            <a:pPr algn="r" rtl="1"/>
            <a:r>
              <a:rPr lang="ar-SA" dirty="0"/>
              <a:t>يقلّب عيناً لم تكن لخليفة    مشوّهَةً حوْلاء بادٍ عيوبها</a:t>
            </a:r>
          </a:p>
          <a:p>
            <a:pPr algn="r" rtl="1"/>
            <a:r>
              <a:rPr lang="ar-SA" dirty="0"/>
              <a:t> ومن الطبيعي أن يختلف مديح الفرزدق عن المديح القديم، لدخوله في الإسلام، وذلك ما دعاه إلى اتخاذ صفات مثالية لمدح الممدوح تختلف عن مدح سيد القبيلة في الجاهلية، إنه يمدح خليفة الله في الأرض واليه المسلم الذي يتصف بصفات دينية لائقة، وهي معان لم تخطر ببال الشعراء في الجاهلية فلم يمدحوا بالتقى ولم يصفوا الممدوح بكونه سيف من سيوف الله إلى غير ذلك من المعاني الواضحة في الأبيات التالية:</a:t>
            </a:r>
            <a:endParaRPr lang="en-US" dirty="0"/>
          </a:p>
        </p:txBody>
      </p:sp>
    </p:spTree>
    <p:extLst>
      <p:ext uri="{BB962C8B-B14F-4D97-AF65-F5344CB8AC3E}">
        <p14:creationId xmlns:p14="http://schemas.microsoft.com/office/powerpoint/2010/main" val="1784073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SA" dirty="0"/>
              <a:t>ولم أرَ كالحجاج عوناً على التقى    ولا طـالباً يوماً طريـدة تابـل</a:t>
            </a:r>
          </a:p>
          <a:p>
            <a:pPr algn="r" rtl="1"/>
            <a:r>
              <a:rPr lang="ar-SA" dirty="0"/>
              <a:t>بسيف به لله تضـرب مَن عصى   على قصر الأعناق فوق الكواهل</a:t>
            </a:r>
          </a:p>
          <a:p>
            <a:pPr algn="r" rtl="1"/>
            <a:r>
              <a:rPr lang="ar-SA" dirty="0" smtClean="0"/>
              <a:t>شفيت </a:t>
            </a:r>
            <a:r>
              <a:rPr lang="ar-SA" dirty="0"/>
              <a:t>من الداء العراق فلم تدع   به ريبة بعـد اصطفـاق الزلازل</a:t>
            </a:r>
          </a:p>
          <a:p>
            <a:pPr algn="r" rtl="1"/>
            <a:r>
              <a:rPr lang="ar-SA" dirty="0"/>
              <a:t>  ولعله من الحق القول أن مثل هذا المديح تطور عند الشعراء المسلمين أكثر منه عند الأخطل وغيره من غير المسلمين، فقد اعتدّ الشاعر المسلم بمثالية الإسلام الجديدة ومنها انبثقت مدائحه لممدوحيه، ومع ذلك ظل الأخطل أكثر الشعراء الأمويين محافظة واتصالاً بالقديم من زميليه المسلمين جرير والفرزدق. ومن الطبيعي أن تختلف قصيدة المديح عما كانت عليه في هذا العصر فقد اختلفت حياة العرب واختلفت عقيدتهم ودخلت عليهم انطباعات خارجية منوعة.</a:t>
            </a:r>
          </a:p>
          <a:p>
            <a:pPr marL="0" indent="0" algn="r" rtl="1">
              <a:buNone/>
            </a:pPr>
            <a:endParaRPr lang="en-US" dirty="0"/>
          </a:p>
        </p:txBody>
      </p:sp>
    </p:spTree>
    <p:extLst>
      <p:ext uri="{BB962C8B-B14F-4D97-AF65-F5344CB8AC3E}">
        <p14:creationId xmlns:p14="http://schemas.microsoft.com/office/powerpoint/2010/main" val="4051372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 ومما عهد عن الفرزدق في مديحه أيضاً تلك الروح المتمردة التي لم تهدأ في قصائده، وهي إن خفت حيناً تعود للظهور حيناً آخر، وهو يمدح من السلطان القريب ولا يخشى البعيد منه، يقول بعد هروبه من زياد بن أبية إلى والي المدينة :</a:t>
            </a:r>
          </a:p>
          <a:p>
            <a:pPr algn="r" rtl="1"/>
            <a:r>
              <a:rPr lang="ar-SA" dirty="0" smtClean="0"/>
              <a:t>  </a:t>
            </a:r>
            <a:r>
              <a:rPr lang="ar-SA" dirty="0"/>
              <a:t>ألا من مبلغٌ عني زيـاداً     بأني قد لجأتُ إلى سعيد      </a:t>
            </a:r>
          </a:p>
          <a:p>
            <a:pPr algn="r" rtl="1"/>
            <a:r>
              <a:rPr lang="ar-SA" dirty="0" smtClean="0"/>
              <a:t>  وإني </a:t>
            </a:r>
            <a:r>
              <a:rPr lang="ar-SA" dirty="0"/>
              <a:t>قد فررتُ إليه منكم     إلى ذي المجد والحسب التليد</a:t>
            </a:r>
          </a:p>
          <a:p>
            <a:pPr algn="r" rtl="1"/>
            <a:r>
              <a:rPr lang="ar-SA" dirty="0" smtClean="0"/>
              <a:t>  </a:t>
            </a:r>
            <a:r>
              <a:rPr lang="ar-SA" dirty="0"/>
              <a:t>فرارا من شتيم الوجه ورد     يُفزّ الأسدَ خوفا بالوعيد</a:t>
            </a:r>
          </a:p>
          <a:p>
            <a:pPr algn="r" rtl="1"/>
            <a:r>
              <a:rPr lang="ar-SA" dirty="0"/>
              <a:t>  وتقدم في غير هذا الموضع أن كلمة المهدي لعبت دوراً مهما عند الشيعة، ونرى الفرزدق يفيد منها في مديحه ويقترضها ليخلعها على خلفاء بني أمية ، يقول في مدح سليمان بن عبد الملك:</a:t>
            </a:r>
            <a:endParaRPr lang="en-US" dirty="0"/>
          </a:p>
        </p:txBody>
      </p:sp>
    </p:spTree>
    <p:extLst>
      <p:ext uri="{BB962C8B-B14F-4D97-AF65-F5344CB8AC3E}">
        <p14:creationId xmlns:p14="http://schemas.microsoft.com/office/powerpoint/2010/main" val="2184002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أنت الذي نعت الكتاب لنا    في نـاطق التوراة والزبر</a:t>
            </a:r>
          </a:p>
          <a:p>
            <a:pPr algn="r" rtl="1"/>
            <a:r>
              <a:rPr lang="ar-SA" dirty="0"/>
              <a:t>كم كان من قسّ يُخـبرنا     بخـلافة المهدي أو حِـبر</a:t>
            </a:r>
          </a:p>
          <a:p>
            <a:pPr algn="r" rtl="1"/>
            <a:r>
              <a:rPr lang="ar-SA" dirty="0"/>
              <a:t>جـعل الإله لـنا خـلافته    بُرء القروح وعصمة الجبر</a:t>
            </a:r>
          </a:p>
          <a:p>
            <a:pPr algn="r" rtl="1"/>
            <a:r>
              <a:rPr lang="ar-SA" dirty="0"/>
              <a:t>  وكان يزاحم الفرزدق في إمارة الشعر في تميم والكوفة بالعراق :جرير، وهو من قبيلة تميم أيضاً وسكن في البصرة، ولم يكن من أسرة معروفة ولا ذات شرف وسؤدد فنشأ نشأة متواضعة، وإن كان الفرزدق قد تقدمه فإنه لم يتقدمه في الشعر والفن، فقد وصل فيهما جرير مرتبة رفيعة لا تقل عن مرتبة الفرزدق</a:t>
            </a:r>
            <a:r>
              <a:rPr lang="ar-SA" dirty="0" smtClean="0"/>
              <a:t>.</a:t>
            </a:r>
          </a:p>
          <a:p>
            <a:pPr algn="r" rtl="1"/>
            <a:r>
              <a:rPr lang="ar-SA" dirty="0"/>
              <a:t> ونفسية جرير على ذلك تختلف عن نفسية الفرزدق لاختلاف نشأتهما، فهو لم يفخر بالأباء وبالقبيلة، بل كان يدافع أحياناً عن خصومهم ولعله يمدح الأعاجم، فنفسيته الغريبة لم تكن تحوي شيئاً من العصبية القبلية أو العربية.</a:t>
            </a:r>
            <a:endParaRPr lang="en-US" dirty="0"/>
          </a:p>
        </p:txBody>
      </p:sp>
    </p:spTree>
    <p:extLst>
      <p:ext uri="{BB962C8B-B14F-4D97-AF65-F5344CB8AC3E}">
        <p14:creationId xmlns:p14="http://schemas.microsoft.com/office/powerpoint/2010/main" val="273186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المصادر والمراجع</a:t>
            </a:r>
            <a:endParaRPr lang="en-US" sz="3600" dirty="0"/>
          </a:p>
        </p:txBody>
      </p:sp>
      <p:sp>
        <p:nvSpPr>
          <p:cNvPr id="3" name="Content Placeholder 2"/>
          <p:cNvSpPr>
            <a:spLocks noGrp="1"/>
          </p:cNvSpPr>
          <p:nvPr>
            <p:ph idx="1"/>
          </p:nvPr>
        </p:nvSpPr>
        <p:spPr/>
        <p:txBody>
          <a:bodyPr/>
          <a:lstStyle/>
          <a:p>
            <a:pPr algn="r" rtl="1"/>
            <a:r>
              <a:rPr lang="ar-SA" dirty="0" smtClean="0"/>
              <a:t>-التطور والتجديد في الشعر الأموي/ د.شوقي ضيف، دار المعارف - القاهرة، الطبعة العاشرة.</a:t>
            </a:r>
          </a:p>
          <a:p>
            <a:pPr algn="r" rtl="1"/>
            <a:r>
              <a:rPr lang="ar-SA" dirty="0" smtClean="0"/>
              <a:t>-المفصل في تاريخ الأدب العربي/ أحمد الإسكندري- أحمد أمين – علي الجارم وآخرون، تقديم:د.حسان حلاق، دار إحياء العلوم- بيروت، الطبعة الأولى 1414هـ.</a:t>
            </a:r>
          </a:p>
          <a:p>
            <a:pPr algn="r" rtl="1"/>
            <a:r>
              <a:rPr lang="ar-SA" dirty="0" smtClean="0"/>
              <a:t>-تاريخ الأدب العربي/ أحمد حسن الزيات، دار المعرفة- بيروت، الطبعة السادسة-1420هـ. </a:t>
            </a:r>
          </a:p>
          <a:p>
            <a:pPr algn="r" rtl="1"/>
            <a:r>
              <a:rPr lang="ar-SA" dirty="0" smtClean="0"/>
              <a:t>-الحياة والموت في الشعر الأموي/ د.محمد حسن الزير، دار أمية-الرياض، الطبعة الأولى 1410هـ.</a:t>
            </a:r>
          </a:p>
          <a:p>
            <a:pPr algn="r" rtl="1"/>
            <a:r>
              <a:rPr lang="ar-SA" dirty="0" smtClean="0"/>
              <a:t>- المعجم الأدبي/ د.جبور عبد النور، دار العلم للملايين- بيروت، الطبعة الثانية-1984م. </a:t>
            </a:r>
          </a:p>
          <a:p>
            <a:pPr algn="r" rtl="1"/>
            <a:endParaRPr lang="ar-SA" smtClean="0"/>
          </a:p>
          <a:p>
            <a:pPr algn="r" rtl="1"/>
            <a:endParaRPr lang="ar-SA" dirty="0"/>
          </a:p>
        </p:txBody>
      </p:sp>
    </p:spTree>
    <p:extLst>
      <p:ext uri="{BB962C8B-B14F-4D97-AF65-F5344CB8AC3E}">
        <p14:creationId xmlns:p14="http://schemas.microsoft.com/office/powerpoint/2010/main" val="2360792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وكذلك فإن اعتزاز الفرزدق بالقبيلة حال دون تأثره العميق بالإسلام وهيأ له ضروباً من الفسق، أما جرير الذي خلت نفسيته من العصبية الجاهلية قد عرف بعفافه، ولينه وتواضعه ولم يكن مع ذلك شيئاً من العنف والتمرد المعهود عند الفرزدق</a:t>
            </a:r>
            <a:r>
              <a:rPr lang="ar-SA" dirty="0" smtClean="0"/>
              <a:t>.</a:t>
            </a:r>
          </a:p>
          <a:p>
            <a:pPr algn="r" rtl="1"/>
            <a:r>
              <a:rPr lang="ar-SA" dirty="0"/>
              <a:t> وعلى كلٍ فقد سار جرير في ركب العصر كباقي الشعراء ومدح الولاة والقواد والخلفاء طلباً للجوائز،فكان الشاعر الرسمي للحجاج بن يوسف، لكن مدحه له في أغلبه يميل للوسطية دون غلو، فهو يصفه بالشجاعة وسداد الرأي والعزيمة ويبين رشد سياسته:</a:t>
            </a:r>
          </a:p>
          <a:p>
            <a:pPr algn="r" rtl="1"/>
            <a:r>
              <a:rPr lang="ar-SA" dirty="0"/>
              <a:t>مَن سدّ مطّلع النفـاق </a:t>
            </a:r>
            <a:r>
              <a:rPr lang="ar-SA" dirty="0" smtClean="0"/>
              <a:t>عليهم    </a:t>
            </a:r>
            <a:r>
              <a:rPr lang="ar-SA" dirty="0"/>
              <a:t>أم مَن يصول كصولة الحجاج</a:t>
            </a:r>
          </a:p>
          <a:p>
            <a:pPr algn="r" rtl="1"/>
            <a:r>
              <a:rPr lang="ar-SA" dirty="0"/>
              <a:t>إن ابن يوسف فاعلموا وتيقنوا    ماضي البصيرة واضح المنهاج</a:t>
            </a:r>
          </a:p>
          <a:p>
            <a:pPr algn="r" rtl="1"/>
            <a:r>
              <a:rPr lang="ar-SA" dirty="0"/>
              <a:t>  ومدح جرير عبد الملك أيضاً وقال فيه قوله المشهور:</a:t>
            </a:r>
          </a:p>
          <a:p>
            <a:pPr algn="r" rtl="1"/>
            <a:r>
              <a:rPr lang="ar-SA" dirty="0"/>
              <a:t>ألستم خير من ركب المطايا    وأندى العالمين بطون راحِ</a:t>
            </a:r>
          </a:p>
          <a:p>
            <a:pPr marL="0" indent="0" algn="r" rtl="1">
              <a:buNone/>
            </a:pPr>
            <a:endParaRPr lang="en-US" dirty="0"/>
          </a:p>
        </p:txBody>
      </p:sp>
    </p:spTree>
    <p:extLst>
      <p:ext uri="{BB962C8B-B14F-4D97-AF65-F5344CB8AC3E}">
        <p14:creationId xmlns:p14="http://schemas.microsoft.com/office/powerpoint/2010/main" val="3818495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 فجعله عبد الملك من حينها شاعر بني أمية وشاعر أبنائه من بعده وقد كفّى في ذلك ووفى واجباته، فأمويتة أصدق وأعمق من الفرزدق الذي عرف عنه تمرده على بني أمية، وبذلك أخذ جرير يدعو لحكم الأمويين ويرد على خصومهم في كل مناسبة ويمدح قوادهم وولاتهم وسياستهم، ويسبغ عليهم في مدائحه كل ما أسبغه الشيعة على أئمتهم، بل يرى أن الحكم لهم من باب الجبرية وهو من القضاء الذي كتب منذ الأزل، ويمدح فيهم عدلهم ورد المظالم واتباعهم للهدى،متأثراً بإسلاميته، ومدائحه في كل ذلك طريفة طرافة ممتازة، من مثل قوله:</a:t>
            </a:r>
          </a:p>
          <a:p>
            <a:pPr algn="r" rtl="1"/>
            <a:r>
              <a:rPr lang="ar-SA" dirty="0"/>
              <a:t>لولا الخليفة والقـرآن يقرؤه     ما قام للناس أحكام ولا جُمع</a:t>
            </a:r>
          </a:p>
          <a:p>
            <a:pPr algn="r" rtl="1"/>
            <a:r>
              <a:rPr lang="ar-SA" dirty="0"/>
              <a:t>أنت الأمين أمين الله لا سرف    فيمـا وليت ولا هيّابـة ورع</a:t>
            </a:r>
          </a:p>
          <a:p>
            <a:pPr algn="r" rtl="1"/>
            <a:r>
              <a:rPr lang="ar-SA" dirty="0"/>
              <a:t>أنت المبارك يهدي الله شيعته     إذا تفرّقت الأهـواء والشيع</a:t>
            </a:r>
            <a:endParaRPr lang="en-US" dirty="0"/>
          </a:p>
        </p:txBody>
      </p:sp>
    </p:spTree>
    <p:extLst>
      <p:ext uri="{BB962C8B-B14F-4D97-AF65-F5344CB8AC3E}">
        <p14:creationId xmlns:p14="http://schemas.microsoft.com/office/powerpoint/2010/main" val="2548732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أجرت من المظالم كل نفس    وأديت الذي عهد الرسول</a:t>
            </a:r>
          </a:p>
          <a:p>
            <a:pPr algn="r" rtl="1"/>
            <a:r>
              <a:rPr lang="ar-SA" dirty="0"/>
              <a:t>صفَت لك بيعة بثبات عهد    فوزن العدل أصبح لا يميل</a:t>
            </a:r>
          </a:p>
          <a:p>
            <a:pPr algn="r" rtl="1"/>
            <a:r>
              <a:rPr lang="ar-SA" dirty="0"/>
              <a:t>    ومدائح جرير في الأمويين عوضاً عن كونها وثيقة تاريخية لحقيقتهم، فهي تدل على خصوبة شاعريته وكل ما كتبه في هذا الباب يعد من النجوم الثابتة في فن المديح والتي استلهم منها فيما بعد شعراء بني العباس.</a:t>
            </a:r>
          </a:p>
          <a:p>
            <a:pPr algn="r" rtl="1"/>
            <a:endParaRPr lang="en-US" dirty="0"/>
          </a:p>
        </p:txBody>
      </p:sp>
    </p:spTree>
    <p:extLst>
      <p:ext uri="{BB962C8B-B14F-4D97-AF65-F5344CB8AC3E}">
        <p14:creationId xmlns:p14="http://schemas.microsoft.com/office/powerpoint/2010/main" val="1942167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dirty="0"/>
              <a:t>تحول الهجاء إلى نقائض لدى الأخطل وجرير والفرزدق</a:t>
            </a:r>
            <a:endParaRPr lang="en-US" sz="3600" dirty="0"/>
          </a:p>
        </p:txBody>
      </p:sp>
      <p:sp>
        <p:nvSpPr>
          <p:cNvPr id="3" name="Content Placeholder 2"/>
          <p:cNvSpPr>
            <a:spLocks noGrp="1"/>
          </p:cNvSpPr>
          <p:nvPr>
            <p:ph idx="1"/>
          </p:nvPr>
        </p:nvSpPr>
        <p:spPr/>
        <p:txBody>
          <a:bodyPr>
            <a:normAutofit lnSpcReduction="10000"/>
          </a:bodyPr>
          <a:lstStyle/>
          <a:p>
            <a:pPr algn="r" rtl="1"/>
            <a:r>
              <a:rPr lang="ar-SA" dirty="0"/>
              <a:t> الهجاء غرض معروف في الشعر منذ الجاهلية، ومع اندلاع العصبيات القبلية في عهد بني أمية استمر هذا الغرض في ازدهار وازداد شعراؤه، لكن صوره في الجاهلية كانت بسيطة، غير مقيدة، أما في هذا العصر فقد أصبح الهجاء لزاماً للرد على الخصوم ومن نفس الوزن والقافية التي هجوهم بها</a:t>
            </a:r>
            <a:r>
              <a:rPr lang="ar-SA" dirty="0" smtClean="0"/>
              <a:t>.</a:t>
            </a:r>
          </a:p>
          <a:p>
            <a:pPr algn="r" rtl="1"/>
            <a:r>
              <a:rPr lang="ar-SA" dirty="0"/>
              <a:t>وأصبح إقبال الشعراء عليه ليس من حين لآخر تعبيراً عن رغبات القبيلة في حروب وأيام محدودة كما في القديم بل إقبال محترفين يهبون نفسهم لمهنتهم ويخلقون منها حرباً لسانية متبادلة بين القبائل، وقد أسهم في إيجاد هذه الظاهرة الفنية عاملان مهمان، عامل اجتماعي متمثل في العطل والفراغ وما اتصل به من إحياء العصبيات ونشوء الحزبية السياسية، وعامل عقلي متمثل في كثرة المناقشات والحوارات بين الفرق والمذاهب المختلفة في كل مكان، ومن هنا تلونت النقائض بألوان الجدل والسببية المنطقية وأخذت شكل المناظرات العقلية المعقدة كما نلحظ بوضوح في نقائض جرير والفرزدق. </a:t>
            </a:r>
            <a:endParaRPr lang="en-US" dirty="0"/>
          </a:p>
        </p:txBody>
      </p:sp>
    </p:spTree>
    <p:extLst>
      <p:ext uri="{BB962C8B-B14F-4D97-AF65-F5344CB8AC3E}">
        <p14:creationId xmlns:p14="http://schemas.microsoft.com/office/powerpoint/2010/main" val="1791650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 إنه هجاء منظم وفن دائم مستمر لم يعهده الشعر العربي من قبل، فالقبائل مصفوفة في الأسواق متحلقين لسماع الشعراء المتراصين في المربد والكناسة، والبعض جاء للفرجة والتسلية، فكانت تلك الأماكن بمثابة المسارح يلعب الشعراء على خشبتها لعبة الهجاء، وليس الغرض الدفاع عن القبيلة فقط بل هدف الشعراء دائماً إلى إرضاء الجمهور ويثبت تفوقه، لذلك فلا بأس إن مدح جرير غير قبيلته أو هجاها، فالشعر مهنة لها غايات متعددة.</a:t>
            </a:r>
          </a:p>
          <a:p>
            <a:pPr algn="r" rtl="1"/>
            <a:r>
              <a:rPr lang="ar-SA" dirty="0"/>
              <a:t>  لقد سمي الهجاء على هذه الشاكلة باسم(النقائض)، وأصبحت معاني الهجاء فيه معقدة وفق الظروف السياسية والدينية والعقلية الجديدة في العصر الأموي، وامتلأت دواوين هؤلاء الشعراء بشعر النقائض الذي يردون فيه على هجاء بعضهم البعض من نفس الوزن والقافية، طلباً للشهرة أو الجوائز وتلبية لرغبات العصر والجمهور، فهناك ديوان نقائض الأخطل وجرير، وهناك ديوان نقائض جرير والفرزدق.</a:t>
            </a:r>
          </a:p>
          <a:p>
            <a:pPr algn="r" rtl="1"/>
            <a:r>
              <a:rPr lang="ar-SA" dirty="0"/>
              <a:t> </a:t>
            </a:r>
            <a:endParaRPr lang="en-US" dirty="0"/>
          </a:p>
        </p:txBody>
      </p:sp>
    </p:spTree>
    <p:extLst>
      <p:ext uri="{BB962C8B-B14F-4D97-AF65-F5344CB8AC3E}">
        <p14:creationId xmlns:p14="http://schemas.microsoft.com/office/powerpoint/2010/main" val="4144571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نماذج من النقائض:</a:t>
            </a:r>
            <a:endParaRPr lang="en-US" sz="3600" dirty="0"/>
          </a:p>
        </p:txBody>
      </p:sp>
      <p:sp>
        <p:nvSpPr>
          <p:cNvPr id="3" name="Content Placeholder 2"/>
          <p:cNvSpPr>
            <a:spLocks noGrp="1"/>
          </p:cNvSpPr>
          <p:nvPr>
            <p:ph idx="1"/>
          </p:nvPr>
        </p:nvSpPr>
        <p:spPr/>
        <p:txBody>
          <a:bodyPr>
            <a:normAutofit fontScale="77500" lnSpcReduction="20000"/>
          </a:bodyPr>
          <a:lstStyle/>
          <a:p>
            <a:pPr algn="r" rtl="1"/>
            <a:r>
              <a:rPr lang="ar-SA" dirty="0" smtClean="0"/>
              <a:t>قال الأخطل في هجاء جرير:</a:t>
            </a:r>
          </a:p>
          <a:p>
            <a:pPr algn="r" rtl="1"/>
            <a:r>
              <a:rPr lang="ar-SA" dirty="0" smtClean="0"/>
              <a:t>اخسأ </a:t>
            </a:r>
            <a:r>
              <a:rPr lang="ar-SA" dirty="0"/>
              <a:t>إليك كليب إن مجـاشعاً    وأبا الفـوارس نهشلاً أخوان</a:t>
            </a:r>
          </a:p>
          <a:p>
            <a:pPr algn="r" rtl="1"/>
            <a:r>
              <a:rPr lang="ar-SA" dirty="0"/>
              <a:t>وإذا وضعت أبـاك في ميزانهم    رجحوا وَشَال أبوك في الميزان</a:t>
            </a:r>
          </a:p>
          <a:p>
            <a:pPr algn="r" rtl="1"/>
            <a:r>
              <a:rPr lang="ar-SA" dirty="0"/>
              <a:t>    فردّ عليه جرير:</a:t>
            </a:r>
          </a:p>
          <a:p>
            <a:pPr algn="r" rtl="1"/>
            <a:r>
              <a:rPr lang="ar-SA" dirty="0"/>
              <a:t>ياذا العباءة إن بشراً قد قـضى    أن لا تجوز حكومة النشوان</a:t>
            </a:r>
          </a:p>
          <a:p>
            <a:pPr algn="r" rtl="1"/>
            <a:r>
              <a:rPr lang="ar-SA" dirty="0"/>
              <a:t>فدعوا الحكومة لستم من أهلها     إن الحكومة في بني شيبـان</a:t>
            </a:r>
          </a:p>
          <a:p>
            <a:pPr algn="r" rtl="1"/>
            <a:r>
              <a:rPr lang="ar-SA" dirty="0"/>
              <a:t> </a:t>
            </a:r>
            <a:r>
              <a:rPr lang="ar-SA" dirty="0" smtClean="0"/>
              <a:t>قال </a:t>
            </a:r>
            <a:r>
              <a:rPr lang="ar-SA" dirty="0"/>
              <a:t>الفرزدق في هجاء قيس واتهامها بالكفر:</a:t>
            </a:r>
          </a:p>
          <a:p>
            <a:pPr algn="r" rtl="1"/>
            <a:r>
              <a:rPr lang="ar-SA" dirty="0"/>
              <a:t>  </a:t>
            </a:r>
            <a:r>
              <a:rPr lang="ar-SA" dirty="0" smtClean="0"/>
              <a:t>ولما </a:t>
            </a:r>
            <a:r>
              <a:rPr lang="ar-SA" dirty="0"/>
              <a:t>رأينـا المشركين يقودهم    قتيبة زحـفاً في جموع الزمازم</a:t>
            </a:r>
          </a:p>
          <a:p>
            <a:pPr algn="r" rtl="1"/>
            <a:r>
              <a:rPr lang="ar-SA" dirty="0"/>
              <a:t>ضربنا بسيف في يمينك لم ندع    به دون باب الصين عيناً لظالم</a:t>
            </a:r>
          </a:p>
          <a:p>
            <a:pPr algn="r" rtl="1"/>
            <a:r>
              <a:rPr lang="ar-SA" dirty="0"/>
              <a:t> وكان من رد جرير عليه معيراً له بفسقه:</a:t>
            </a:r>
          </a:p>
          <a:p>
            <a:pPr algn="r" rtl="1"/>
            <a:r>
              <a:rPr lang="ar-SA" dirty="0"/>
              <a:t>أتيت حدود الله مذ أنت يافع    وشبت فما ينهاك شيب اللهازم</a:t>
            </a:r>
          </a:p>
          <a:p>
            <a:pPr algn="r" rtl="1"/>
            <a:r>
              <a:rPr lang="ar-SA" dirty="0" smtClean="0"/>
              <a:t> </a:t>
            </a:r>
            <a:r>
              <a:rPr lang="ar-SA" dirty="0"/>
              <a:t>تتبّع في المـاخور كل مريبة     ولست بأهل المحصنات الكرائم</a:t>
            </a:r>
          </a:p>
          <a:p>
            <a:pPr algn="r" rtl="1"/>
            <a:endParaRPr lang="en-US" dirty="0"/>
          </a:p>
        </p:txBody>
      </p:sp>
    </p:spTree>
    <p:extLst>
      <p:ext uri="{BB962C8B-B14F-4D97-AF65-F5344CB8AC3E}">
        <p14:creationId xmlns:p14="http://schemas.microsoft.com/office/powerpoint/2010/main" val="1752899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غزل عمر بن أبي ربيعة:</a:t>
            </a:r>
            <a:endParaRPr lang="en-US" sz="3600" dirty="0"/>
          </a:p>
        </p:txBody>
      </p:sp>
      <p:sp>
        <p:nvSpPr>
          <p:cNvPr id="3" name="Content Placeholder 2"/>
          <p:cNvSpPr>
            <a:spLocks noGrp="1"/>
          </p:cNvSpPr>
          <p:nvPr>
            <p:ph idx="1"/>
          </p:nvPr>
        </p:nvSpPr>
        <p:spPr/>
        <p:txBody>
          <a:bodyPr>
            <a:normAutofit fontScale="92500" lnSpcReduction="10000"/>
          </a:bodyPr>
          <a:lstStyle/>
          <a:p>
            <a:pPr algn="r" rtl="1"/>
            <a:r>
              <a:rPr lang="ar-SA" dirty="0"/>
              <a:t> ولد عمر من أسرة بني مخزوم المعروفة بالثراء والسؤدد الكبيرين في مكة، تربى يتيماً على يد والدته فبالغت في رعايته وأجلسته مجالسها، وتصادف إلى ذلك جماله وحسنه، فأولعت به والدته وزادت من اهتمامها بمظهره وطيبه وخدمته.</a:t>
            </a:r>
          </a:p>
          <a:p>
            <a:pPr algn="r" rtl="1"/>
            <a:r>
              <a:rPr lang="ar-SA" dirty="0"/>
              <a:t>  وكان العصر الأموي بمزاياه المختلفة سبيلاً إلى نبوغ هذا الشاعر في فن الغزل، فقد شهدت بلاد الحجاز تحضراً واسعاً، وعرفت النساء حياة الترف والحرية ومخالطة الرجال، خاصة ولديهن وقت للفراغ في بيئة دخلها الغناء وحب المغنيين، وتصادف مع ذلك رحيل كثير من أبناء مكة في الحروب، مما جعل النساء يبحثن في المجالس عن الغزل والمغازل ويختلطن بالرجال، وفوق كل ذلك كانت العقلية الجديدة لأهل هذا العصر تؤهل الشعراء للتخصص في أغراض بعينها ومحاولة التطرف والتجديد فيها.</a:t>
            </a:r>
          </a:p>
          <a:p>
            <a:pPr algn="r" rtl="1"/>
            <a:r>
              <a:rPr lang="ar-SA" dirty="0"/>
              <a:t> كل تلك العوامل هيأت لظهور غزل من نوع جديد على يد عمر بن أبي ربيعة ، لكنه غزل خاص أوجدته ظروف العصر من جهة، وظروف عمر ونشأته ونفسيته من جهة أخرى، فكان أول من خصص ديواناً كاملاً ثرياً لفن الغزل في الشعر </a:t>
            </a:r>
            <a:r>
              <a:rPr lang="ar-SA" dirty="0" smtClean="0"/>
              <a:t>العربي.</a:t>
            </a:r>
            <a:endParaRPr lang="en-US" dirty="0"/>
          </a:p>
        </p:txBody>
      </p:sp>
    </p:spTree>
    <p:extLst>
      <p:ext uri="{BB962C8B-B14F-4D97-AF65-F5344CB8AC3E}">
        <p14:creationId xmlns:p14="http://schemas.microsoft.com/office/powerpoint/2010/main" val="2004050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rtl="1"/>
            <a:r>
              <a:rPr lang="ar-SA" dirty="0"/>
              <a:t> فمن ناحية الموضوعات ظهرت المرأة في غزل عمر بصورة جديدة، صورة المرأة المتحضرة المترفة المدللة، تعيش في القصور وتخدمها الجواري، تتسلى معهن وبالغناء وبالخروج للأسواق، إنها أكثر حرية وجرأة ،وهي صورة لم نعهدها للمرأة في العصر الجاهلي:</a:t>
            </a:r>
          </a:p>
          <a:p>
            <a:pPr algn="r" rtl="1"/>
            <a:r>
              <a:rPr lang="ar-SA" dirty="0"/>
              <a:t>ولقد قالت لجـارات لها    كالمها يلعبن في حجرتها</a:t>
            </a:r>
          </a:p>
          <a:p>
            <a:pPr algn="r" rtl="1"/>
            <a:r>
              <a:rPr lang="ar-SA" dirty="0"/>
              <a:t>خذن عني الظل لا يتبعني    ومضت تسعى إلى </a:t>
            </a:r>
            <a:r>
              <a:rPr lang="ar-SA" dirty="0" smtClean="0"/>
              <a:t>قبّتها</a:t>
            </a:r>
          </a:p>
          <a:p>
            <a:pPr algn="r" rtl="1"/>
            <a:r>
              <a:rPr lang="ar-SA" dirty="0"/>
              <a:t> وقد فطن عمر إثر مرافقته لأمه طويلاً في مجالس النساء إلى أحاديث النساء وقصصهن وما تنطوي عليه تلك المجالس من مشاعر نسائية، فكتب على لسانهن وعن نفسياتهن وتراهاتهن، يصف غيرة النساء فيقول:</a:t>
            </a:r>
          </a:p>
          <a:p>
            <a:pPr algn="r" rtl="1"/>
            <a:r>
              <a:rPr lang="ar-SA" dirty="0"/>
              <a:t>خبروها بأنني قد تزوجـ    ـت فظلت تُكاتم الغيظ سرّا</a:t>
            </a:r>
          </a:p>
          <a:p>
            <a:pPr algn="r" rtl="1"/>
            <a:r>
              <a:rPr lang="ar-SA" dirty="0" smtClean="0"/>
              <a:t>ثم </a:t>
            </a:r>
            <a:r>
              <a:rPr lang="ar-SA" dirty="0"/>
              <a:t>قالت لأختها ولأخرى    جـزعاً ليته تـزوّج عـشرا</a:t>
            </a:r>
            <a:endParaRPr lang="en-US" dirty="0"/>
          </a:p>
        </p:txBody>
      </p:sp>
    </p:spTree>
    <p:extLst>
      <p:ext uri="{BB962C8B-B14F-4D97-AF65-F5344CB8AC3E}">
        <p14:creationId xmlns:p14="http://schemas.microsoft.com/office/powerpoint/2010/main" val="22630819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 وحول عمر الغزل من الرجل إلى المرأة، متأثراً في ذلك بحالته الخاصة وظروفه المميزة، فهو في غزله معشوق لدى النساء وليس عاشقاً، مشغول في غزله لا بسيدات عصره وجمالهن بل بنفسه وحسنه وجماله، فانقلب يتحدث عن عشق السيدات وولعهن به، فهو الذي تتهالك عليه النساء وتتطلبنه وهو الذي يهجرهن ويصدهن، وعلى هذا النحو أصبح طابع غزله الحوار والقصص، واتسمت به كل مقطوعاته، يستمده من مخيلته الخصبة ويجعل لغزله به طرافة نادرة يملؤه إحساساً زاخراً </a:t>
            </a:r>
            <a:r>
              <a:rPr lang="ar-SA" dirty="0" smtClean="0"/>
              <a:t>:</a:t>
            </a:r>
          </a:p>
          <a:p>
            <a:pPr algn="r" rtl="1"/>
            <a:r>
              <a:rPr lang="ar-SA" dirty="0"/>
              <a:t> فقامت كئيباً ليس في وجهها دم    من الحزن تُذري عبرة وتتحدر</a:t>
            </a:r>
          </a:p>
          <a:p>
            <a:pPr algn="r" rtl="1"/>
            <a:r>
              <a:rPr lang="ar-SA" dirty="0"/>
              <a:t>فقامت إليها حرّتان عليهمــا    كساءان من خزّ مقس وأخضر</a:t>
            </a:r>
          </a:p>
          <a:p>
            <a:pPr algn="r" rtl="1"/>
            <a:r>
              <a:rPr lang="ar-SA" dirty="0"/>
              <a:t>فقالت لأختيها أعينـا على فتىً     أتى زائراً والأمر للأمر يُقـدر</a:t>
            </a:r>
          </a:p>
          <a:p>
            <a:pPr algn="r" rtl="1"/>
            <a:r>
              <a:rPr lang="ar-SA" dirty="0" smtClean="0"/>
              <a:t> </a:t>
            </a:r>
            <a:r>
              <a:rPr lang="ar-SA" dirty="0"/>
              <a:t>فأقبــلتا فارتـاعتا ثم قـالتا    أقلّي عليك اللوم فالخطب أيسر</a:t>
            </a:r>
            <a:endParaRPr lang="en-US" dirty="0"/>
          </a:p>
        </p:txBody>
      </p:sp>
    </p:spTree>
    <p:extLst>
      <p:ext uri="{BB962C8B-B14F-4D97-AF65-F5344CB8AC3E}">
        <p14:creationId xmlns:p14="http://schemas.microsoft.com/office/powerpoint/2010/main" val="37354314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dirty="0"/>
              <a:t> ومن الطبيعي وفقاً لظروف العصر الذي عايشه عمر أن يكون غزله كله للغناء، ينظم شكلاً وقالباً ليوافق ألحان المغنين، فنجده يستخدم الأوزان الخفيفة ، ويعمد إلى تقصيرها وتجزئتها، بل إن التأليف للغناء أثر في لغة غزله وأساليبه، فجعله شعراً سهلاً شعبياً، يهجر فيه الأساليب القديمة، والألفاظ الغريبة ويبنيه بناء سهلاً يقترب فيه من لغة الحياة اليومية لغة مألوفة تبرز العواطف وتحللها:</a:t>
            </a:r>
          </a:p>
          <a:p>
            <a:pPr algn="r" rtl="1"/>
            <a:r>
              <a:rPr lang="ar-SA" dirty="0"/>
              <a:t>لقد أرسلت جاريتي    وقلت لها:خذي حذرا</a:t>
            </a:r>
          </a:p>
          <a:p>
            <a:pPr algn="r" rtl="1"/>
            <a:r>
              <a:rPr lang="ar-SA" dirty="0" smtClean="0"/>
              <a:t> </a:t>
            </a:r>
            <a:r>
              <a:rPr lang="ar-SA" dirty="0"/>
              <a:t>وقولي في ملاطفـة     لزينب:نولّي عـمرا</a:t>
            </a:r>
          </a:p>
          <a:p>
            <a:pPr algn="r" rtl="1"/>
            <a:r>
              <a:rPr lang="ar-SA" dirty="0"/>
              <a:t>  لقد جدد عمر بن أبي ربيعة في غزله شكلاً ومضموناً، وهي تغييرات متأثرة بظروف حضارية ونفسية لعصره ولحياته، وهي على كل لم تكن موجودة من قبل، فدفعت به لتوفير مادة غزلية واسعة وممتعة في الشعر العربي.</a:t>
            </a:r>
          </a:p>
          <a:p>
            <a:pPr algn="r" rtl="1"/>
            <a:r>
              <a:rPr lang="ar-SA" dirty="0"/>
              <a:t> </a:t>
            </a:r>
          </a:p>
          <a:p>
            <a:pPr algn="r" rtl="1"/>
            <a:endParaRPr lang="en-US" dirty="0"/>
          </a:p>
        </p:txBody>
      </p:sp>
    </p:spTree>
    <p:extLst>
      <p:ext uri="{BB962C8B-B14F-4D97-AF65-F5344CB8AC3E}">
        <p14:creationId xmlns:p14="http://schemas.microsoft.com/office/powerpoint/2010/main" val="634812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SA" sz="3600" dirty="0"/>
              <a:t>ظروف العصر الأموي:</a:t>
            </a:r>
            <a:br>
              <a:rPr lang="ar-SA" sz="3600" dirty="0"/>
            </a:br>
            <a:r>
              <a:rPr lang="ar-SA" sz="3600" dirty="0"/>
              <a:t>-الحياة الدينية:</a:t>
            </a:r>
            <a:br>
              <a:rPr lang="ar-SA" sz="3600" dirty="0"/>
            </a:br>
            <a:endParaRPr lang="en-US" sz="3600" dirty="0"/>
          </a:p>
        </p:txBody>
      </p:sp>
      <p:sp>
        <p:nvSpPr>
          <p:cNvPr id="3" name="Content Placeholder 2"/>
          <p:cNvSpPr>
            <a:spLocks noGrp="1"/>
          </p:cNvSpPr>
          <p:nvPr>
            <p:ph idx="1"/>
          </p:nvPr>
        </p:nvSpPr>
        <p:spPr/>
        <p:txBody>
          <a:bodyPr/>
          <a:lstStyle/>
          <a:p>
            <a:pPr algn="r" rtl="1"/>
            <a:r>
              <a:rPr lang="ar-SA" dirty="0"/>
              <a:t>انصرف الكثير من العرب بعد الإسلام عن حساتهم المادية الوثنية وعرفوا الزهد وانصرفوا إلى حياة النسك والعبادة والتقوى ورفض زخرف الدنيا عملاً بما دعا إليه الدين القويم، وعلى هذا النحو انتشرت موجة النسك، على أننا لا نتقدم في عهد الفتوح حتى نشهد دخول عناصر أجنبية كالمسيحية التي كانت في العراق ومصر والشام وحركة الرهبنة في المسيحية ساهمت بدورها في تعزيز نزعة الزهد التي نشأت بداية نشأة إسلامية خالصة</a:t>
            </a:r>
            <a:r>
              <a:rPr lang="ar-SA" dirty="0" smtClean="0"/>
              <a:t>.</a:t>
            </a:r>
          </a:p>
          <a:p>
            <a:pPr algn="r" rtl="1"/>
            <a:r>
              <a:rPr lang="ar-SA" dirty="0"/>
              <a:t> وتعقب ظاهرة الزهد في عهد بني أمية يدلنا على انتشارها كان ظاهراً جداً في العراق عنه في مصر والشام ولعل السبب هو استمرار الحروب في العراق لفترات ممتدة من عهد بني أمية، فلم يعرف أهله سوى صرف أمانيهم نحو التعويض في الآخرة وانتظار أجر المتقين، تبعاً للظلم الذي لحقهم والقسوة التي عُوملوا بها من أمثال الحجاج بن يوسف وخالد القسري.</a:t>
            </a:r>
          </a:p>
          <a:p>
            <a:pPr algn="r" rtl="1"/>
            <a:r>
              <a:rPr lang="ar-SA" dirty="0"/>
              <a:t> </a:t>
            </a:r>
            <a:endParaRPr lang="en-US" dirty="0"/>
          </a:p>
        </p:txBody>
      </p:sp>
    </p:spTree>
    <p:extLst>
      <p:ext uri="{BB962C8B-B14F-4D97-AF65-F5344CB8AC3E}">
        <p14:creationId xmlns:p14="http://schemas.microsoft.com/office/powerpoint/2010/main" val="31917138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هاشميات الكميت:</a:t>
            </a:r>
            <a:endParaRPr lang="en-US" sz="3600" dirty="0"/>
          </a:p>
        </p:txBody>
      </p:sp>
      <p:sp>
        <p:nvSpPr>
          <p:cNvPr id="3" name="Content Placeholder 2"/>
          <p:cNvSpPr>
            <a:spLocks noGrp="1"/>
          </p:cNvSpPr>
          <p:nvPr>
            <p:ph idx="1"/>
          </p:nvPr>
        </p:nvSpPr>
        <p:spPr/>
        <p:txBody>
          <a:bodyPr/>
          <a:lstStyle/>
          <a:p>
            <a:pPr algn="r" rtl="1"/>
            <a:r>
              <a:rPr lang="ar-SA" dirty="0"/>
              <a:t> الكميت بن زيد من بني أسد نشأ في حاضرة الكوفة، وتثقف بمذاهب المتكلمين في الجدل والحوار ودرس أيام العرب وأنسابهم، وكان شاعراً شيعياً متعصباً لبني هاشم، فألف قصائده الطوال المعروفة بالهاشميات التي لا تبتدىء بوصف الرحلة بل بحب أهل البيت الهاشمي والنسيب بهم، وهي ليست مدائح لهم بل دفاع عنهم وتقرير لما يراه إمامه زيد بن علي في صورة حماسية رائعة، ويرفض أن ينال عليها التقدير والجوائز:</a:t>
            </a:r>
          </a:p>
          <a:p>
            <a:pPr algn="r" rtl="1"/>
            <a:r>
              <a:rPr lang="ar-SA" dirty="0"/>
              <a:t>طربت وما شوقاً إلى البيض أطرب    ولا لعباً مني أذو الشيب يلعب</a:t>
            </a:r>
          </a:p>
          <a:p>
            <a:pPr algn="r" rtl="1"/>
            <a:r>
              <a:rPr lang="ar-SA" dirty="0"/>
              <a:t>ولكن إلى أهل الفضـائل والنهى     وخير بني حواء والخير يُطـلب</a:t>
            </a:r>
          </a:p>
          <a:p>
            <a:pPr algn="r" rtl="1"/>
            <a:r>
              <a:rPr lang="ar-SA" dirty="0"/>
              <a:t>  والكميت في هاشمياته يصدر عن ذوق جديد لا تعرفه العربية لشاعر قبله ذوق عقلي لا يعبر عن الشعور بل عن الفكر أكثر، فهاشمياته حجاج وجدل اقناع في مسألة الهاشميين، لديه فكرة معينة متناسقة وله هدف معين يريده من تلك </a:t>
            </a:r>
            <a:r>
              <a:rPr lang="ar-SA" dirty="0" smtClean="0"/>
              <a:t>الهاشميات.</a:t>
            </a:r>
            <a:endParaRPr lang="en-US" dirty="0"/>
          </a:p>
        </p:txBody>
      </p:sp>
    </p:spTree>
    <p:extLst>
      <p:ext uri="{BB962C8B-B14F-4D97-AF65-F5344CB8AC3E}">
        <p14:creationId xmlns:p14="http://schemas.microsoft.com/office/powerpoint/2010/main" val="20947412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وهو لم يوزع نفسه بين عدة أغراض كالفرزدق بل قصر نفسه وشعره على نظام فكري معين، وشعره في ذلك مناظرات في حقوق الهاشميين يستعين فيها بالأدلة والنظر العقلي وآيات القرآن على تقرير حق البيت الهاشمي في الخلافة، ومنها قوله:</a:t>
            </a:r>
          </a:p>
          <a:p>
            <a:pPr algn="r" rtl="1"/>
            <a:r>
              <a:rPr lang="ar-SA" dirty="0"/>
              <a:t>يرون لهم فضلاً على الناس واجباً    سفاهاً وحق الهاشميين أوجب</a:t>
            </a:r>
          </a:p>
          <a:p>
            <a:pPr algn="r" rtl="1"/>
            <a:r>
              <a:rPr lang="ar-SA" dirty="0"/>
              <a:t>ولكن مواريث ابن آمـنة الذي     به دان شرقي لكم ومـغرّب</a:t>
            </a:r>
          </a:p>
          <a:p>
            <a:pPr algn="r" rtl="1"/>
            <a:r>
              <a:rPr lang="ar-SA" dirty="0"/>
              <a:t> وقد كانت تلك الهاشميات منحة المعتزلة والعقل الذي كونوه في العصر الأموي ،فهي صورة دقيقة لطرقهم في الاستدلال والحوار، وشاعرها شيعي معتزلي في الوقت ذاته، وما كتبه فيها يعبر عن الصياغة العقلية الفكرية التي وصل إليها العقل العربي في ذلك </a:t>
            </a:r>
            <a:r>
              <a:rPr lang="ar-SA" dirty="0" smtClean="0"/>
              <a:t>العصر.</a:t>
            </a:r>
            <a:endParaRPr lang="en-US" dirty="0"/>
          </a:p>
        </p:txBody>
      </p:sp>
    </p:spTree>
    <p:extLst>
      <p:ext uri="{BB962C8B-B14F-4D97-AF65-F5344CB8AC3E}">
        <p14:creationId xmlns:p14="http://schemas.microsoft.com/office/powerpoint/2010/main" val="23648181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SA" dirty="0"/>
              <a:t>وقد اختار الكميت لنفسه في تلك القصائد درباً جديداً عن سابقيه ومعاصريه وأظهر فيه براعته الفائقة وخرج بالشعر من ميدان العاطفة إلى الفكر، وكأنه بذلك كتب المقالة الزيدية من خلال ديوانه وسبق بها من كتبوها في العصر العباسي، وتمتاز فكرة الكميت بخضوعها لنظرية معينة وكونها نزعة عامة ليست تُدينه لشخص معين، ولذلك نجده كثيراً ما يعقد المقارنات بين عدل الإمام الشيعي وجور الخليفة الأموي، وما يصف به بني أمية من كونهم أهل بدع وضلال:</a:t>
            </a:r>
          </a:p>
          <a:p>
            <a:pPr algn="r" rtl="1"/>
            <a:r>
              <a:rPr lang="ar-SA" dirty="0"/>
              <a:t> </a:t>
            </a:r>
            <a:r>
              <a:rPr lang="ar-SA" dirty="0" smtClean="0"/>
              <a:t>لهم </a:t>
            </a:r>
            <a:r>
              <a:rPr lang="ar-SA" dirty="0"/>
              <a:t>كل عـام بدعـة يُحدثونها    أزلوا بها أتباعهم ثم أوحـلوا</a:t>
            </a:r>
          </a:p>
          <a:p>
            <a:pPr algn="r" rtl="1"/>
            <a:r>
              <a:rPr lang="ar-SA" dirty="0"/>
              <a:t>كما ابتدع الرهبان ما لم يجيء به   كتاب ولا وحي من الله </a:t>
            </a:r>
            <a:r>
              <a:rPr lang="ar-SA" dirty="0" smtClean="0"/>
              <a:t>منزل</a:t>
            </a:r>
          </a:p>
          <a:p>
            <a:pPr algn="r" rtl="1"/>
            <a:r>
              <a:rPr lang="ar-SA" dirty="0"/>
              <a:t> هاشميات الكميت إذن في حقيقتها مقالة الزيدية في العصر الأموي وهي بذلك تعد شيئاً طريفاً ، ففيها كل مباديء الزيدية والأصول التي كان يدعو إليها زيد بن علي، ومايشترطونه من عدل وأخذ بالكتاب والسنة وغيرها من مبادئها المعتدلة والدعوة إلى الزهد والشجاعة والسخاء والعلم واتباع الهدى، وليس في تلك الهاشميات أي تقرير لكل ما يؤمن به غلاة الشيعة.</a:t>
            </a:r>
          </a:p>
          <a:p>
            <a:pPr algn="r" rtl="1"/>
            <a:r>
              <a:rPr lang="ar-SA" dirty="0"/>
              <a:t> </a:t>
            </a:r>
          </a:p>
          <a:p>
            <a:pPr algn="r" rtl="1"/>
            <a:endParaRPr lang="en-US" dirty="0"/>
          </a:p>
        </p:txBody>
      </p:sp>
    </p:spTree>
    <p:extLst>
      <p:ext uri="{BB962C8B-B14F-4D97-AF65-F5344CB8AC3E}">
        <p14:creationId xmlns:p14="http://schemas.microsoft.com/office/powerpoint/2010/main" val="25152925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 لوحات ذي الرمة</a:t>
            </a:r>
            <a:endParaRPr lang="en-US" sz="3600" dirty="0"/>
          </a:p>
        </p:txBody>
      </p:sp>
      <p:sp>
        <p:nvSpPr>
          <p:cNvPr id="3" name="Content Placeholder 2"/>
          <p:cNvSpPr>
            <a:spLocks noGrp="1"/>
          </p:cNvSpPr>
          <p:nvPr>
            <p:ph idx="1"/>
          </p:nvPr>
        </p:nvSpPr>
        <p:spPr/>
        <p:txBody>
          <a:bodyPr/>
          <a:lstStyle/>
          <a:p>
            <a:pPr algn="r" rtl="1"/>
            <a:r>
              <a:rPr lang="ar-SA" dirty="0"/>
              <a:t> هو غيلان بن عقبة بن مسعود، ولد في فيافي اليمامة، وسكن بعض عمره في العراق، وفيه نزعة دينية ذكرناه عند الحديث عن تحول الشعر إلى أدعية وابتهالات، هذا إضافة لمعرفته بعلوم عصره في الجدل والمذاهب وعلوم اللغة.</a:t>
            </a:r>
          </a:p>
          <a:p>
            <a:pPr algn="r" rtl="1"/>
            <a:r>
              <a:rPr lang="ar-SA" dirty="0"/>
              <a:t> أحب ذو الرمة الصحراء وشغف بوصفها، وهذا جانب قديم في الشعر العربي والذي جدده ذو الرمة فيه هو عشقه لوصف الصحراء وإبداعه لوحات فنية تعبر عن صلته بها وبالكون ، فهو لا يصورها صوراً خارجية فقط كسابقيه بل صوراً داخلية من نفسه يسجل المشاهدات وآثارها، والأصوات وتأثيرها وكل ما يحتشد في تلك الصحراء وما يحيطها ساكناً أو متحركاً، يصفه من خلا علاقته به وإحساسه تجاهه واختلاطه بذاته.</a:t>
            </a:r>
          </a:p>
          <a:p>
            <a:pPr algn="r" rtl="1"/>
            <a:r>
              <a:rPr lang="ar-SA" dirty="0"/>
              <a:t> </a:t>
            </a:r>
            <a:endParaRPr lang="en-US" dirty="0"/>
          </a:p>
        </p:txBody>
      </p:sp>
    </p:spTree>
    <p:extLst>
      <p:ext uri="{BB962C8B-B14F-4D97-AF65-F5344CB8AC3E}">
        <p14:creationId xmlns:p14="http://schemas.microsoft.com/office/powerpoint/2010/main" val="10292706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 وأول ما نلمحه في وصفه هذا إحساسه الدائم تجاه الصحراء بالبهجة والسرور وعمق اللذة والمتعة، وقد كان ماهراً في رسم الحيوان وبث العواطف والحركات النفسية فيه وفي صوره، ولوحاته تفوق لوحات الرساميين الظاهرية، لأنها لوحات شعرية ناطقة حية مستمدة من إحساسه بهذا الحيوان وتعاطفه معه ومشاركته وجدانياً:</a:t>
            </a:r>
          </a:p>
          <a:p>
            <a:pPr algn="r" rtl="1"/>
            <a:r>
              <a:rPr lang="ar-SA" dirty="0"/>
              <a:t>برّاقة الجيد واللبات واضحـة   كأنهـا ظبيـة أفضى بها لبب</a:t>
            </a:r>
          </a:p>
          <a:p>
            <a:pPr algn="r" rtl="1"/>
            <a:r>
              <a:rPr lang="ar-SA" dirty="0"/>
              <a:t>بين النهار وبين الليل من عقد    على جوانبه الأسباط والهُدب</a:t>
            </a:r>
          </a:p>
          <a:p>
            <a:pPr algn="r" rtl="1"/>
            <a:r>
              <a:rPr lang="ar-SA" dirty="0"/>
              <a:t>  وعلى هذا النحو يُعنى ذو الرمة بتعدد الأوضاع في الصورة في الطبيعة الصامتة والمتحركة والطبيعية، فهو ماهر في تحريك كل أنواع الصور للموجودات في الصحراء:</a:t>
            </a:r>
          </a:p>
          <a:p>
            <a:pPr algn="r" rtl="1"/>
            <a:r>
              <a:rPr lang="ar-SA" dirty="0"/>
              <a:t>وقد مالت الجوزاء حتى كأنها    صوار تدلى من أميل مقابل</a:t>
            </a:r>
          </a:p>
          <a:p>
            <a:pPr algn="r" rtl="1"/>
            <a:endParaRPr lang="en-US" dirty="0"/>
          </a:p>
        </p:txBody>
      </p:sp>
    </p:spTree>
    <p:extLst>
      <p:ext uri="{BB962C8B-B14F-4D97-AF65-F5344CB8AC3E}">
        <p14:creationId xmlns:p14="http://schemas.microsoft.com/office/powerpoint/2010/main" val="38107030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rtl="1"/>
            <a:r>
              <a:rPr lang="ar-SA" dirty="0"/>
              <a:t> ويحس الإنسان أن مخيلة هذا الشاعر لا تنضب رسومها ولا صورها فهو يلاحق المشاهد والمناظر والكائنات بتشخيص مع تجسيم وتركيز وحشد في الصورة، وبطريقة لم يسبقه فيها شاعر عربي من قبل، وهذه الحاسة في التركيز والتجسيم استطاع أن يصور بها ذو الرمة ويركز حتى الزمن نفسه وليست الموجودات من حوله في الصحراء فقط:</a:t>
            </a:r>
          </a:p>
          <a:p>
            <a:pPr algn="r" rtl="1"/>
            <a:r>
              <a:rPr lang="ar-SA" smtClean="0"/>
              <a:t>فدع </a:t>
            </a:r>
            <a:r>
              <a:rPr lang="ar-SA" dirty="0"/>
              <a:t>ذكر عيش قد مضى ليس راجعاً    ودنـيا كظلّ الكـرم كنا نخوضها</a:t>
            </a:r>
          </a:p>
          <a:p>
            <a:pPr algn="r" rtl="1"/>
            <a:r>
              <a:rPr lang="ar-SA" dirty="0"/>
              <a:t>  ولذي الرمة القدرة على جمع الصور البصرية والسمعية معاً ليصف أصوات الحيوانات والبشر والرعد والجن وكل ما يختلج لسمعه ويتفاقم مع إحساس وحدته ووجوده في الصحراء الواسعة:</a:t>
            </a:r>
          </a:p>
          <a:p>
            <a:pPr algn="r" rtl="1"/>
            <a:r>
              <a:rPr lang="ar-SA" dirty="0"/>
              <a:t>للجن بالليل في حافاتها زجل    كما تجاوب يوم الريح عيشوم</a:t>
            </a:r>
          </a:p>
          <a:p>
            <a:pPr algn="r" rtl="1"/>
            <a:r>
              <a:rPr lang="ar-SA" dirty="0"/>
              <a:t>هنّا وهنّا ومن هنّا لهن بهـا      ذات الشمائل والأيمان هينوم</a:t>
            </a:r>
          </a:p>
          <a:p>
            <a:pPr algn="r" rtl="1"/>
            <a:r>
              <a:rPr lang="ar-SA" dirty="0"/>
              <a:t> </a:t>
            </a:r>
            <a:endParaRPr lang="en-US" dirty="0"/>
          </a:p>
        </p:txBody>
      </p:sp>
    </p:spTree>
    <p:extLst>
      <p:ext uri="{BB962C8B-B14F-4D97-AF65-F5344CB8AC3E}">
        <p14:creationId xmlns:p14="http://schemas.microsoft.com/office/powerpoint/2010/main" val="33481093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  وصورة الكون كله تشع في نفس ذي الرمة وفي صورة هذه الصحراء، وهي صورة تصدر عن إحساس شامل عميق بالكون جاء من التأمل، ومثل لنا صورة عصر ذي الرمة وما كان عليه العقل العربي من فكر دقيق:</a:t>
            </a:r>
          </a:p>
          <a:p>
            <a:pPr algn="r" rtl="1"/>
            <a:r>
              <a:rPr lang="ar-SA" dirty="0"/>
              <a:t>كأننا والقنان القود تحمـلنا    موج الفرات إذا التج </a:t>
            </a:r>
            <a:r>
              <a:rPr lang="ar-SA" dirty="0" smtClean="0"/>
              <a:t>الدياميم</a:t>
            </a:r>
            <a:endParaRPr lang="ar-SA" dirty="0"/>
          </a:p>
          <a:p>
            <a:pPr algn="r" rtl="1"/>
            <a:r>
              <a:rPr lang="ar-SA" dirty="0" smtClean="0"/>
              <a:t>لقد </a:t>
            </a:r>
            <a:r>
              <a:rPr lang="ar-SA" dirty="0"/>
              <a:t>استوحى ذو الرمة الشعر القديم وصوره، ولكنه عرف كيف يجد لنفسه طريقة جديدة في وصف الصحراء بعد تأمل وتعايش نادر معها، لتخرج مخيلته بلوحات تصويرية رائعة وفاتنة، تدل دلالة قاطعة على شاعريته الفذة وعلى تطور العصر الأموي، فقد أشربت روحه روح تأمل واسعة متأثرة أيضاً بروح الإسلام وسماحته ذهبت به إلى روعة التخيل والإحساس بالكون وموجوداته. </a:t>
            </a:r>
            <a:endParaRPr lang="en-US" dirty="0"/>
          </a:p>
        </p:txBody>
      </p:sp>
    </p:spTree>
    <p:extLst>
      <p:ext uri="{BB962C8B-B14F-4D97-AF65-F5344CB8AC3E}">
        <p14:creationId xmlns:p14="http://schemas.microsoft.com/office/powerpoint/2010/main" val="38325636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SA" sz="2800" dirty="0"/>
              <a:t> دراسة تطبيقية للنثر في الأدب </a:t>
            </a:r>
            <a:r>
              <a:rPr lang="ar-SA" sz="2800" dirty="0" smtClean="0"/>
              <a:t>الأموي:</a:t>
            </a:r>
            <a:br>
              <a:rPr lang="ar-SA" sz="2800" dirty="0" smtClean="0"/>
            </a:br>
            <a:r>
              <a:rPr lang="ar-SA" sz="2800" dirty="0" smtClean="0"/>
              <a:t/>
            </a:r>
            <a:br>
              <a:rPr lang="ar-SA" sz="2800" dirty="0" smtClean="0"/>
            </a:br>
            <a:r>
              <a:rPr lang="ar-SA" sz="2800" dirty="0" smtClean="0"/>
              <a:t>   </a:t>
            </a:r>
            <a:r>
              <a:rPr lang="ar-SA" sz="2800" dirty="0"/>
              <a:t>الخطــابة:</a:t>
            </a:r>
            <a:br>
              <a:rPr lang="ar-SA" sz="2800" dirty="0"/>
            </a:br>
            <a:r>
              <a:rPr lang="ar-SA" sz="2800" dirty="0"/>
              <a:t> </a:t>
            </a:r>
            <a:endParaRPr lang="en-US" sz="2800" dirty="0"/>
          </a:p>
        </p:txBody>
      </p:sp>
      <p:sp>
        <p:nvSpPr>
          <p:cNvPr id="3" name="Content Placeholder 2"/>
          <p:cNvSpPr>
            <a:spLocks noGrp="1"/>
          </p:cNvSpPr>
          <p:nvPr>
            <p:ph idx="1"/>
          </p:nvPr>
        </p:nvSpPr>
        <p:spPr/>
        <p:txBody>
          <a:bodyPr/>
          <a:lstStyle/>
          <a:p>
            <a:pPr algn="r" rtl="1"/>
            <a:r>
              <a:rPr lang="ar-SA" dirty="0"/>
              <a:t> ازدادت دواعي الخطابة في العصر الأموي بازدياد الفتن والثورات وتعدد النحل والأحزاب السياسية من شيعة وخوراج وزبيريين، ثم بازدياد الفتوح الإسلامية في خراسان وبلاد الترك والمغرب ومصر والأندلس وغيرها، وكل ذلك يستدعي الخطابة من الخلفاء والأمراء والولاة وقواد الجيش وزعماء الأحزاب ويستدعي أيضاً رقيه وقوة تأثيرها، لوحدة اللغة بين التابع والمتبوع، ولازدياد المواطن التي يُحمد فيها القول، ولانخداع العرب بقوة الفصاحة، فالرؤساء عرباً ومتبوعيهم عرب أو مستعربين.</a:t>
            </a:r>
          </a:p>
          <a:p>
            <a:pPr algn="r" rtl="1"/>
            <a:r>
              <a:rPr lang="ar-SA" dirty="0"/>
              <a:t>  وكان الخلفاء يرسلون أبناءهم للبادية لينشأوا نشأة الفصاحة والخشونة والفروسية، كما أن بني أمية تعصبوا للمضرية على اليمنية فكان منهم خطباء مصاقع. </a:t>
            </a:r>
            <a:endParaRPr lang="en-US" dirty="0"/>
          </a:p>
        </p:txBody>
      </p:sp>
    </p:spTree>
    <p:extLst>
      <p:ext uri="{BB962C8B-B14F-4D97-AF65-F5344CB8AC3E}">
        <p14:creationId xmlns:p14="http://schemas.microsoft.com/office/powerpoint/2010/main" val="15940310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موضوعات الخطابة</a:t>
            </a:r>
            <a:endParaRPr lang="en-US" sz="3600" dirty="0"/>
          </a:p>
        </p:txBody>
      </p:sp>
      <p:sp>
        <p:nvSpPr>
          <p:cNvPr id="3" name="Content Placeholder 2"/>
          <p:cNvSpPr>
            <a:spLocks noGrp="1"/>
          </p:cNvSpPr>
          <p:nvPr>
            <p:ph idx="1"/>
          </p:nvPr>
        </p:nvSpPr>
        <p:spPr/>
        <p:txBody>
          <a:bodyPr>
            <a:normAutofit lnSpcReduction="10000"/>
          </a:bodyPr>
          <a:lstStyle/>
          <a:p>
            <a:pPr algn="r" rtl="1"/>
            <a:r>
              <a:rPr lang="ar-SA" dirty="0"/>
              <a:t> تعددت موضوعات الخطابة في هذا العصر بأمور مستحدثة في الدين والسياسة والاجتماع منها:</a:t>
            </a:r>
          </a:p>
          <a:p>
            <a:pPr algn="r" rtl="1"/>
            <a:r>
              <a:rPr lang="ar-SA" dirty="0"/>
              <a:t>    -استعمالها عند فرق الشيعة والخوارج لتأييد كل منهم في نحلته والدعوة إليها.</a:t>
            </a:r>
          </a:p>
          <a:p>
            <a:pPr algn="r" rtl="1"/>
            <a:r>
              <a:rPr lang="ar-SA" dirty="0"/>
              <a:t>    -استعمالها في الدعاية السياسية على نحو ما فعل خطباء الزبيريين والعلويين والثوار الخارجين على حكم بني أمية أمثال يزيد بن المهلب.</a:t>
            </a:r>
          </a:p>
          <a:p>
            <a:pPr algn="r" rtl="1"/>
            <a:r>
              <a:rPr lang="ar-SA" dirty="0"/>
              <a:t>    -استعمالها في المفاخرات والمناقضات التي كانت تدور رحاها بين أهل العصبية القبلية، وبين العربية والشعوبية.</a:t>
            </a:r>
          </a:p>
          <a:p>
            <a:pPr algn="r" rtl="1"/>
            <a:r>
              <a:rPr lang="ar-SA" dirty="0"/>
              <a:t>    -استعمالها عند الخلفاء للعقوبة والتوبيخ والتقريع، والتهديد بالقتل واستئصال النعم ونحو ذلك.</a:t>
            </a:r>
          </a:p>
          <a:p>
            <a:pPr algn="r" rtl="1"/>
            <a:r>
              <a:rPr lang="ar-SA" dirty="0"/>
              <a:t> </a:t>
            </a:r>
            <a:endParaRPr lang="en-US" dirty="0"/>
          </a:p>
        </p:txBody>
      </p:sp>
    </p:spTree>
    <p:extLst>
      <p:ext uri="{BB962C8B-B14F-4D97-AF65-F5344CB8AC3E}">
        <p14:creationId xmlns:p14="http://schemas.microsoft.com/office/powerpoint/2010/main" val="26792045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أسلوبها</a:t>
            </a:r>
            <a:endParaRPr lang="en-US" sz="3600" dirty="0"/>
          </a:p>
        </p:txBody>
      </p:sp>
      <p:sp>
        <p:nvSpPr>
          <p:cNvPr id="3" name="Content Placeholder 2"/>
          <p:cNvSpPr>
            <a:spLocks noGrp="1"/>
          </p:cNvSpPr>
          <p:nvPr>
            <p:ph idx="1"/>
          </p:nvPr>
        </p:nvSpPr>
        <p:spPr/>
        <p:txBody>
          <a:bodyPr/>
          <a:lstStyle/>
          <a:p>
            <a:pPr algn="r" rtl="1"/>
            <a:r>
              <a:rPr lang="ar-SA" dirty="0"/>
              <a:t> كانت الخطبة في هذا العصر تفتتح بحمد الله والصلاة والسلام على رسوله الكريم وكان يُعاب على الخطيب تركه ذلك، كما حدث لزياد بن أبية الذي ترك التحميد في خطبته بأهل البصرة فسماها العرب (البتراء).</a:t>
            </a:r>
          </a:p>
          <a:p>
            <a:pPr algn="r" rtl="1"/>
            <a:r>
              <a:rPr lang="ar-SA" dirty="0"/>
              <a:t>  ثم يفيض الخطيب في موضوعه معللاً ومبرهناً حتى يستوفيه، ثم يختمها بالإستغفار والتحميد والصلاة على النبي الكريم وربما دعا للخليفة في الجمع والمواسم.</a:t>
            </a:r>
          </a:p>
          <a:p>
            <a:pPr algn="r" rtl="1"/>
            <a:r>
              <a:rPr lang="ar-SA" dirty="0"/>
              <a:t>    ومن عادات خلفاء بني أمية وولاتها في خطبهم الإكثار من عبارات السب والتهديد عند إخماد الثورات، والتمثل بالشعر الشديد الوقع المرعب للقلوب ، أو اقتباس آيات من القرآن للتحذير والإنذار، وكثيراً ما تفاصحوا بغريب اللفظ لتهويل الخطب في النفوس وتكبير شخصهم في أعين المخطوبين، واستمر خطباء هذا العصر في التزيّي بزي العرب والخطبة من قيام واعتماد على قوس أو عصا أو سيف.</a:t>
            </a:r>
            <a:endParaRPr lang="en-US" dirty="0"/>
          </a:p>
        </p:txBody>
      </p:sp>
    </p:spTree>
    <p:extLst>
      <p:ext uri="{BB962C8B-B14F-4D97-AF65-F5344CB8AC3E}">
        <p14:creationId xmlns:p14="http://schemas.microsoft.com/office/powerpoint/2010/main" val="195490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الحياة الدينية</a:t>
            </a:r>
            <a:endParaRPr lang="en-US" sz="3600" dirty="0"/>
          </a:p>
        </p:txBody>
      </p:sp>
      <p:sp>
        <p:nvSpPr>
          <p:cNvPr id="3" name="Content Placeholder 2"/>
          <p:cNvSpPr>
            <a:spLocks noGrp="1"/>
          </p:cNvSpPr>
          <p:nvPr>
            <p:ph idx="1"/>
          </p:nvPr>
        </p:nvSpPr>
        <p:spPr/>
        <p:txBody>
          <a:bodyPr>
            <a:normAutofit lnSpcReduction="10000"/>
          </a:bodyPr>
          <a:lstStyle/>
          <a:p>
            <a:pPr algn="r" rtl="1"/>
            <a:r>
              <a:rPr lang="ar-SA" dirty="0"/>
              <a:t> وفي العراق كثر الزهاد والوعاظ وعرفوا بأدبهم الخاص المليء بمعاني التقشف والانصراف عن متاع الدنيا، ولم يقتصر ذلك على الرجال بل شمل النساء أيضاً، كل تلك الأسباب التي شكلت موجة الزهد في العصر الأموي أضحت مهمة كونها تفصح عن الأجواء الدينية الجديدة التي تربى فيها شعراء العصر الأموي فهي أجواء روحية مثالية، وهذا كله طبع روح هؤلاء الشعراء بطوابع حسية وشعورية جديدة لم تكن مألوفة في العصر </a:t>
            </a:r>
            <a:r>
              <a:rPr lang="ar-SA" dirty="0" smtClean="0"/>
              <a:t>الجاهلي.</a:t>
            </a:r>
          </a:p>
          <a:p>
            <a:pPr algn="r" rtl="1"/>
            <a:r>
              <a:rPr lang="ar-SA" dirty="0"/>
              <a:t>، وليس معنى ذلك أن كل الشعراء كانوا ناسكين زاهدين وإنما المعنى أن الحياة الروحية الجديدة لم تنفصل أبداً عن حياتهم الفنية بل أثرت في كافة جوانبها وطورتها، وظهر تطورها لدى الشعراء في صور مختلفة فمنهم من نتلمس أثر التقوى ومخافة الله رغم ما عرف عنه من الفسق كالفرزدق، وظهرت في مدائحه المعاني الإسلامية بجلاء، فكيف بخصمه جرير التقي العفيف فلابد أن يكون تأثره بالحياة الروحية الدينية الجديدة أعمق وأحد.</a:t>
            </a:r>
            <a:endParaRPr lang="en-US" dirty="0"/>
          </a:p>
        </p:txBody>
      </p:sp>
    </p:spTree>
    <p:extLst>
      <p:ext uri="{BB962C8B-B14F-4D97-AF65-F5344CB8AC3E}">
        <p14:creationId xmlns:p14="http://schemas.microsoft.com/office/powerpoint/2010/main" val="31724685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نماذج لأشهر الخطباء في العصر الأموي</a:t>
            </a:r>
            <a:endParaRPr lang="en-US" sz="3600" dirty="0"/>
          </a:p>
        </p:txBody>
      </p:sp>
      <p:sp>
        <p:nvSpPr>
          <p:cNvPr id="3" name="Content Placeholder 2"/>
          <p:cNvSpPr>
            <a:spLocks noGrp="1"/>
          </p:cNvSpPr>
          <p:nvPr>
            <p:ph idx="1"/>
          </p:nvPr>
        </p:nvSpPr>
        <p:spPr/>
        <p:txBody>
          <a:bodyPr/>
          <a:lstStyle/>
          <a:p>
            <a:pPr algn="r" rtl="1"/>
            <a:r>
              <a:rPr lang="ar-SA" dirty="0"/>
              <a:t> معاوية بن أبي سفيان:</a:t>
            </a:r>
          </a:p>
          <a:p>
            <a:pPr algn="r" rtl="1"/>
            <a:r>
              <a:rPr lang="ar-SA" dirty="0"/>
              <a:t>    هو أمير المؤمنين معاوية بن أبي سفيان بن أمية، كان أبوه من سادات العرب، أحسن معاوية الكتابة والقراءة وكان كاتباً ولاه الخلفاء الراشدون ولايات عدة وقاد جيوشهم حتى آلت إليه الخلافة، كان داهياً سياسياً سخياً خطيباً بليغاً، ومن أشهر خطبه خطبته الأخيرة التي قالها بعد أن صعد المنبر وحمد الله وصلى على رسوله الكريم فقال:</a:t>
            </a:r>
          </a:p>
          <a:p>
            <a:pPr algn="r" rtl="1"/>
            <a:r>
              <a:rPr lang="ar-SA" dirty="0"/>
              <a:t>    "أيها الناس إن من زرع قد استحصد، وقد طالت عليكم إمرتي حتى مللتكم ومللتموني، وتمنيت فراقكم وتمنيتم فراقي، وإنه لا يأتكم بعدي إلا من هو شر مني كما لم يأتكم قبلي إلا من كان خيراً مني، وإنه من أحب لقاء الله أحب الله لقاءه، اللهم إني أحببت لقاءك فأحبب لقائي".</a:t>
            </a:r>
          </a:p>
          <a:p>
            <a:pPr algn="r" rtl="1"/>
            <a:endParaRPr lang="en-US" dirty="0"/>
          </a:p>
        </p:txBody>
      </p:sp>
    </p:spTree>
    <p:extLst>
      <p:ext uri="{BB962C8B-B14F-4D97-AF65-F5344CB8AC3E}">
        <p14:creationId xmlns:p14="http://schemas.microsoft.com/office/powerpoint/2010/main" val="13934200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rtl="1"/>
            <a:r>
              <a:rPr lang="ar-SA" dirty="0"/>
              <a:t>عبد الله بن الزبير: </a:t>
            </a:r>
          </a:p>
          <a:p>
            <a:pPr algn="r" rtl="1"/>
            <a:r>
              <a:rPr lang="ar-SA" dirty="0"/>
              <a:t>    عبد الله بن الزبير بن العوام، أمه أسماء بنت أبي بكر الصديق، أول من ولد من المهاجرين نشأ بالمدينة، وروى عن الرسول الكريم وحفظ القرآن، وكان شجاعاً في الفتوحات الإسلامية، وبعد موت معاوية دعا لنفسه بالخلافة، فكانت له حروب كثيرة مع عبد الملك انتهت بقتله، وكان عابداً ضعيف الرأي في السياسة ولكنه خطيب بليغ، من خطبه ما قاله حين علم بمقتل أخيه مصعب حيث خطب في الناس وقال بعد الحمد والدعاء:</a:t>
            </a:r>
          </a:p>
          <a:p>
            <a:pPr algn="r" rtl="1"/>
            <a:r>
              <a:rPr lang="ar-SA" dirty="0"/>
              <a:t>    "ألا وإنه قد أتانا من العراق خبر حزننا وأفرحنا: أتانا قتل مصعب(رحمة الله عليه)فأما الذي أفرحنا فعلمنا أن قتله له شهادة، وأما الذي حزننا فإن لفراق الحميم لوعة يجدها حميمه عند المصيبة، ثم يرعوي من بعدها ذو الرأي إلى جميل الصبر وكريم العزاء</a:t>
            </a:r>
            <a:r>
              <a:rPr lang="ar-SA" dirty="0"/>
              <a:t>... ألا إنما الدنيا عارية من الملك الأعلى الذي لا يزول سلطانه ولا يبيد ملكه، فإن تقبل لا آخذها أخذ البطر الأشر، وإن تدبر لا أبكِ عليها بكاء الخرق المهين. أقول قولي هذا واستغفر الله لي ولكم"</a:t>
            </a:r>
            <a:endParaRPr lang="ar-SA" dirty="0"/>
          </a:p>
          <a:p>
            <a:pPr algn="r" rtl="1"/>
            <a:endParaRPr lang="en-US" dirty="0"/>
          </a:p>
        </p:txBody>
      </p:sp>
    </p:spTree>
    <p:extLst>
      <p:ext uri="{BB962C8B-B14F-4D97-AF65-F5344CB8AC3E}">
        <p14:creationId xmlns:p14="http://schemas.microsoft.com/office/powerpoint/2010/main" val="25342097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قطريّ بن الفجاءة:</a:t>
            </a:r>
          </a:p>
          <a:p>
            <a:pPr algn="r" rtl="1"/>
            <a:r>
              <a:rPr lang="ar-SA" dirty="0"/>
              <a:t>   هو قطريّ بن جعونة الفجاءة التميمي رأس الخوارج وأحد شجعانها وخطبائها وقوادها وشعرائها، استمر في محاربة جيوش السلطان حتى ضعف مناصروه فانتهز الأمويون ذلك وقضوا عليه بجيشهم وقتلوه.ويعد من أخطب العرب في عصره وله شعر نبيل من الحماسة إلا أنه لم يدون منه ولا من خطبه غير القليل لخبث مذهبه.</a:t>
            </a:r>
          </a:p>
          <a:p>
            <a:pPr algn="r" rtl="1"/>
            <a:endParaRPr lang="en-US" dirty="0"/>
          </a:p>
        </p:txBody>
      </p:sp>
    </p:spTree>
    <p:extLst>
      <p:ext uri="{BB962C8B-B14F-4D97-AF65-F5344CB8AC3E}">
        <p14:creationId xmlns:p14="http://schemas.microsoft.com/office/powerpoint/2010/main" val="39401327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الكتابة الفنية والرسائل</a:t>
            </a:r>
            <a:endParaRPr lang="en-US" sz="3600" dirty="0"/>
          </a:p>
        </p:txBody>
      </p:sp>
      <p:sp>
        <p:nvSpPr>
          <p:cNvPr id="3" name="Content Placeholder 2"/>
          <p:cNvSpPr>
            <a:spLocks noGrp="1"/>
          </p:cNvSpPr>
          <p:nvPr>
            <p:ph idx="1"/>
          </p:nvPr>
        </p:nvSpPr>
        <p:spPr/>
        <p:txBody>
          <a:bodyPr>
            <a:normAutofit fontScale="92500" lnSpcReduction="20000"/>
          </a:bodyPr>
          <a:lstStyle/>
          <a:p>
            <a:pPr algn="r" rtl="1"/>
            <a:r>
              <a:rPr lang="ar-SA" dirty="0"/>
              <a:t> أطلقت الكتابة على إنشاء الكتب والرسائل والعهود وكتابة الدواوين، وارتبطت الحاجة إليه بوجود الدواوين، فلما جاء معاوية زاد عددها فأضاف ديوان الخراج وديوان الخاتم وديوان الرسائل، ونقلت لغات جميع الدواوين إلى العربية في هذا العهد.</a:t>
            </a:r>
          </a:p>
          <a:p>
            <a:pPr algn="r" rtl="1"/>
            <a:r>
              <a:rPr lang="ar-SA" dirty="0"/>
              <a:t>    وكانت الرسائل تكتب بلغة التفاهم التي يمليها الخلفاء والقواد على كتابهم لفصاحتهم، فلما عهدوا بكتابتها لكتاب عرب ومستعربين اتخذوها صناعة وحذقوها وأتقنوا صوغ عباراتها وتخيّر ألفاظها وتعلموا لأجلها الأدب وحفظوا القرآن وأشعار العرب، ليقتبسوا منها ويحلوا نظمها، ويزينوا ما كتبوه بما عرفوه من ضروب الحكم والأمثال والتشبيهات، بل ترجموا من وجوه الأداء كل ما أعجبهم في الرومية والفارسية. </a:t>
            </a:r>
            <a:endParaRPr lang="ar-SA" dirty="0" smtClean="0"/>
          </a:p>
          <a:p>
            <a:pPr algn="r" rtl="1"/>
            <a:r>
              <a:rPr lang="ar-SA" dirty="0"/>
              <a:t> وتميزت الكتابة في عهد هشام على يد أبي العلاء وتلميذه عبد الحميد بن يحيي، فصارت على يديه صناعة عتيدة وفناً من الفنون الأنيقة، فهو أستاذ هذه الصناعة بلا مراء. وفي عهد سالم وعبد الحميد قلل الكتّاب من استعمال الغريب الوحشي من اللفظ في كتابة الرسائل، وتجنبوا التعقيد وتباعد الأفكار، فاشتدت الصلة بين العبارات والجمل، وقلّ الاقتضاب والاعتراض بين أجزاء الكلام بأجنبي.</a:t>
            </a:r>
            <a:endParaRPr lang="en-US" dirty="0"/>
          </a:p>
        </p:txBody>
      </p:sp>
    </p:spTree>
    <p:extLst>
      <p:ext uri="{BB962C8B-B14F-4D97-AF65-F5344CB8AC3E}">
        <p14:creationId xmlns:p14="http://schemas.microsoft.com/office/powerpoint/2010/main" val="40812984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a:t>عبد الحميد الكاتب</a:t>
            </a:r>
            <a:endParaRPr lang="en-US" sz="3600" dirty="0"/>
          </a:p>
        </p:txBody>
      </p:sp>
      <p:sp>
        <p:nvSpPr>
          <p:cNvPr id="3" name="Content Placeholder 2"/>
          <p:cNvSpPr>
            <a:spLocks noGrp="1"/>
          </p:cNvSpPr>
          <p:nvPr>
            <p:ph idx="1"/>
          </p:nvPr>
        </p:nvSpPr>
        <p:spPr/>
        <p:txBody>
          <a:bodyPr/>
          <a:lstStyle/>
          <a:p>
            <a:pPr algn="r" rtl="1"/>
            <a:r>
              <a:rPr lang="ar-SA" dirty="0"/>
              <a:t> هو عبد الحميد بن يحيي مولى بني عامر من قبيلة قريش، كان معلماً حتى عمل بالكتابة لدى بني أمية، ولقنه سالم صناعة الكتابة الديوانية ومراسم الملك، ففاق كتّاب العرب والموالي بخواص اجتمعت فيه: من عقل وذكاء وحفظ للغة والقرآن والشعر والخطب وعلم جم ووفاء عظيم.</a:t>
            </a:r>
          </a:p>
          <a:p>
            <a:pPr algn="r" rtl="1"/>
            <a:r>
              <a:rPr lang="ar-SA" dirty="0"/>
              <a:t>   فهو شيخ الصناعة وأستاذ كل كاتب، كان يجيد الإيجاز والإطناب، ويتخيّر من اللفظ أنصعه وضوحاً وأجزله معنى وأدقه كتابة وأقواها حجة وأنسقه ترتيباً. وهو أول من أطال الرسائل السلطانية والإخوانية الفنية، وابتكر فيها كثيراً من صور البدء والختام وتعديد التحميدات لله في الرسائل السلطانية، وكأنه كان يضع نظاماً عاماً عتيداً للكتابة الفنية فيما يلي من العصور.</a:t>
            </a:r>
          </a:p>
          <a:p>
            <a:pPr algn="r" rtl="1"/>
            <a:r>
              <a:rPr lang="ar-SA" dirty="0"/>
              <a:t> </a:t>
            </a:r>
            <a:endParaRPr lang="en-US" dirty="0"/>
          </a:p>
        </p:txBody>
      </p:sp>
    </p:spTree>
    <p:extLst>
      <p:ext uri="{BB962C8B-B14F-4D97-AF65-F5344CB8AC3E}">
        <p14:creationId xmlns:p14="http://schemas.microsoft.com/office/powerpoint/2010/main" val="38111988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ومما كتبه هذه الجزء من رسالة إلى أهله وهو منهزم مع الخليفة مروان:</a:t>
            </a:r>
          </a:p>
          <a:p>
            <a:pPr algn="r" rtl="1"/>
            <a:r>
              <a:rPr lang="ar-SA" dirty="0"/>
              <a:t>    "أما بعد فإن الله تعالى جعل الدنيا محفوفة بالمكاره والشرور، فمن ساعده الحظ فيها سكن إليها، ومن عضته بنابها ذمها ساخطاً عليها، وشكاها مستزيداً لها. وقد أذاقتنا أفاويق استحليناها ؛ ثم جمحت بنا نافرة، ورمحتنا مولية، فمَلُح عذبها، وخشن لينها، فأبعدتنا عن الأوطان، وفرقتنا عن الإخوان، فالدار نازحة، والطير بارحة، وقد كتبت والأيام تزيدنا منكم بعداً، وإليكم وجداً، فإن تتم البلية إلى أقصى مدتها يكن آخر العهد بكم وبنا، وإن يلحقنا ظفر جارح من أظفار من يليكم نرجع إليكم بذل الإسار، والذلّ شرّ جار، نسأل الله تعالى، الذي يعز من يشاء ويذل من يشاء، أن يهب لنا ولكم إلفة جامعة،في دار آمنة، تجمع سلامة الأبدان والأديان، فإنه رب العالمين؛ وأرحم الراحمين". </a:t>
            </a:r>
            <a:endParaRPr lang="en-US" dirty="0"/>
          </a:p>
        </p:txBody>
      </p:sp>
    </p:spTree>
    <p:extLst>
      <p:ext uri="{BB962C8B-B14F-4D97-AF65-F5344CB8AC3E}">
        <p14:creationId xmlns:p14="http://schemas.microsoft.com/office/powerpoint/2010/main" val="98138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SA" dirty="0"/>
              <a:t> الحياة الدينية في العصر الأموي إذن طورت الشعر العربي وأثرت بعمق في نفوس الشعراء، وأصبح من غير الطبيعي بل من غير الممكن ألا تتضح آثارها في كل نظم ينظمه الشعراء في الأغراض المختلفة من مدح وهجاء وغزل، فالمدح يبجل في الممدوح الصفات الدينية ، والهجاء يقلل من شأن المهجو لضعف تلك الخصال فيه، وفي الغزل ظهر ذلك التعفف الطاهر في الألفاظ والأساليب واستخدمت المعاني الإسلامية النقية للتأثير في المحبين، حتى شعراء الأحزاب السياسية التفوا حول تلك الحياة الدينية الجديدة واهتموا بها اهتماماً شديداً فهجاؤهم ومدحهم التف حول العناصر </a:t>
            </a:r>
            <a:r>
              <a:rPr lang="ar-SA" dirty="0" smtClean="0"/>
              <a:t>الدينية.</a:t>
            </a:r>
          </a:p>
          <a:p>
            <a:pPr algn="r" rtl="1"/>
            <a:r>
              <a:rPr lang="ar-SA" dirty="0"/>
              <a:t> كل ذلك يدل دلالة قاطعة على أن الشعر في عصر بني أمية تطور بتطور حياتهم الدينية؛ فانطلق كثير من الشعراء يُذيعون هذا الإيمان المستقر في نفوسهم من خلال شعرهم، ليتحول مقطوعات من العظات وابتهالات دينية صادقة.</a:t>
            </a:r>
            <a:endParaRPr lang="en-US" dirty="0"/>
          </a:p>
        </p:txBody>
      </p:sp>
    </p:spTree>
    <p:extLst>
      <p:ext uri="{BB962C8B-B14F-4D97-AF65-F5344CB8AC3E}">
        <p14:creationId xmlns:p14="http://schemas.microsoft.com/office/powerpoint/2010/main" val="1712283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الحياة السياسية</a:t>
            </a:r>
            <a:endParaRPr lang="en-US" sz="3600" dirty="0"/>
          </a:p>
        </p:txBody>
      </p:sp>
      <p:sp>
        <p:nvSpPr>
          <p:cNvPr id="3" name="Content Placeholder 2"/>
          <p:cNvSpPr>
            <a:spLocks noGrp="1"/>
          </p:cNvSpPr>
          <p:nvPr>
            <p:ph idx="1"/>
          </p:nvPr>
        </p:nvSpPr>
        <p:spPr/>
        <p:txBody>
          <a:bodyPr/>
          <a:lstStyle/>
          <a:p>
            <a:pPr algn="r" rtl="1"/>
            <a:r>
              <a:rPr lang="ar-SA" dirty="0"/>
              <a:t> الشعر في عصر بني أمية تطور تحت تأثير السياسة، فالشعراء توزعوا على الأحزاب ، وأخذوا ينظمون شعرهم معبرين فيه عن نظريات سياسية جديدة، وكان حزب الأمويين أكثر نفراً، يليه حزب الشيعة والخوارج،أما حزب الزبيريين فأقلها شعراً وشعراءً، وكان هذا الشعر السياسي مصبوغاً بصبغة دينية واضحة لاتصاله في الواقع بفكرة إمامة المسلمين وخلافتهم، ومن الطبيعي أن يصب في الدين وأن تسيل منه القصائد والنماذج ومعانيها</a:t>
            </a:r>
            <a:r>
              <a:rPr lang="ar-SA" dirty="0" smtClean="0"/>
              <a:t>.</a:t>
            </a:r>
          </a:p>
          <a:p>
            <a:pPr algn="r" rtl="1"/>
            <a:r>
              <a:rPr lang="ar-SA" dirty="0"/>
              <a:t>ونحن نثق بأن حياة الأمويين السياسية لم تكن هادئة بل مليئة بالثورة والغضب، إذ كان يرى الكثيرون أن الأمويين اغتصبوا الخلافة، ما عدا أهل الشام الذين وجدوا في خلافة بني أمية شرعية قبلية، وسيطرة على العراق مركز خصومهم المناذرة في الجاهلية، بل سيادة على العالم الإسلامي كله.</a:t>
            </a:r>
            <a:endParaRPr lang="en-US" dirty="0"/>
          </a:p>
        </p:txBody>
      </p:sp>
    </p:spTree>
    <p:extLst>
      <p:ext uri="{BB962C8B-B14F-4D97-AF65-F5344CB8AC3E}">
        <p14:creationId xmlns:p14="http://schemas.microsoft.com/office/powerpoint/2010/main" val="144369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الحياة السياسية</a:t>
            </a:r>
            <a:endParaRPr lang="en-US" sz="3600" dirty="0"/>
          </a:p>
        </p:txBody>
      </p:sp>
      <p:sp>
        <p:nvSpPr>
          <p:cNvPr id="3" name="Content Placeholder 2"/>
          <p:cNvSpPr>
            <a:spLocks noGrp="1"/>
          </p:cNvSpPr>
          <p:nvPr>
            <p:ph idx="1"/>
          </p:nvPr>
        </p:nvSpPr>
        <p:spPr/>
        <p:txBody>
          <a:bodyPr/>
          <a:lstStyle/>
          <a:p>
            <a:pPr algn="r" rtl="1"/>
            <a:r>
              <a:rPr lang="ar-SA" dirty="0"/>
              <a:t> أما الحجاز والعراق فقد شهدت سخطاً كبيراً على حكومة بني أمية، وتكونت على إثر ذلك أحزاب سياسية ثلاثة الشيعة والخوارج والزبيريين، فحزب الزبيريين في الحجاز يروا الخلافة في أبناء الحجاز وابناء الصحابة، والخوارج في العراق يرون ردها للمسلمين جمعاء، وبجوارهم الشيعة الذين يرون رد الخلافة لبني هاشم بيت الرسول الكريم</a:t>
            </a:r>
            <a:r>
              <a:rPr lang="ar-SA" dirty="0" smtClean="0"/>
              <a:t>.</a:t>
            </a:r>
          </a:p>
          <a:p>
            <a:pPr algn="r" rtl="1"/>
            <a:r>
              <a:rPr lang="ar-SA" dirty="0"/>
              <a:t> وفي نظرة عامة لشعر الشعراء التابعين لكل حزب نجد أن شعر الزبيريين لم يحوي ما يعبر بوضوح عن حقيقة الحزب وأسس دعوته، أما شعر الخوارج فقد كثر ناظموه وكان أكثر فدائية ونفوذاً، وهو شعر بطولة وحماس دينية واستبسال في سبيل العقيدة، وشعراء الشيعة تعددوا كتعدد فرقهم، وفي شعرهم ثورة شديدة على الأمويين طبع بطابع الحجاج والجدل والدفاع عن حقوق آل البيت، وصبغ بصبغة عقلية ومناقشات فكرية.</a:t>
            </a:r>
            <a:endParaRPr lang="en-US" dirty="0"/>
          </a:p>
        </p:txBody>
      </p:sp>
    </p:spTree>
    <p:extLst>
      <p:ext uri="{BB962C8B-B14F-4D97-AF65-F5344CB8AC3E}">
        <p14:creationId xmlns:p14="http://schemas.microsoft.com/office/powerpoint/2010/main" val="1254345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dirty="0" smtClean="0"/>
              <a:t>الحياة السياسية</a:t>
            </a:r>
            <a:endParaRPr lang="en-US" sz="3600" dirty="0"/>
          </a:p>
        </p:txBody>
      </p:sp>
      <p:sp>
        <p:nvSpPr>
          <p:cNvPr id="3" name="Content Placeholder 2"/>
          <p:cNvSpPr>
            <a:spLocks noGrp="1"/>
          </p:cNvSpPr>
          <p:nvPr>
            <p:ph idx="1"/>
          </p:nvPr>
        </p:nvSpPr>
        <p:spPr/>
        <p:txBody>
          <a:bodyPr/>
          <a:lstStyle/>
          <a:p>
            <a:pPr algn="r" rtl="1"/>
            <a:r>
              <a:rPr lang="ar-SA" dirty="0"/>
              <a:t> أما حزب الأمويين فقد كثر شعراؤه كثرة كبيرة، وتكتظ كتب الأدب بأشعارهم، وجاء مدحهم لخلافة بني أمية وتمجيدها وتأييدها، وهجاء معارضيها ونقد حججهم، كل ذلك مصبوغاً بصبغة دينية تجد حق الخلافة في بني أمية الذين اختارهم الله للخلافة، ودفعهم ذودهم عن هذا الحزب إلى المغالاة في المدائح لملوك بني أمية وقوادها وولاتها وتمجيد فتوحاتهم وحروبهم، وقد يصلون إلى تكفير من يعاديهم لأنه جحد بمحجة القرآن في طاعة ولاة الأمر</a:t>
            </a:r>
            <a:r>
              <a:rPr lang="ar-SA" dirty="0" smtClean="0"/>
              <a:t>.</a:t>
            </a:r>
          </a:p>
          <a:p>
            <a:pPr algn="r" rtl="1"/>
            <a:r>
              <a:rPr lang="ar-SA" dirty="0"/>
              <a:t> لا ريب إذن أن الحياة السياسية غير المستقرة والمنقسمة في عهد بني أمية كان لها أثر واضح في تنوع الشعر ومضامينه، وتعدد الشعراء وانقسام آرائهم السياسية ونظرياتهم في الخلافة، لكنها جميعاً تصب في الدين وتسيل من أسسه وحججه. </a:t>
            </a:r>
            <a:endParaRPr lang="en-US" dirty="0"/>
          </a:p>
        </p:txBody>
      </p:sp>
    </p:spTree>
    <p:extLst>
      <p:ext uri="{BB962C8B-B14F-4D97-AF65-F5344CB8AC3E}">
        <p14:creationId xmlns:p14="http://schemas.microsoft.com/office/powerpoint/2010/main" val="1498218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7092</Words>
  <Application>Microsoft Office PowerPoint</Application>
  <PresentationFormat>Widescreen</PresentationFormat>
  <Paragraphs>222</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Calibri Light</vt:lpstr>
      <vt:lpstr>Times New Roman</vt:lpstr>
      <vt:lpstr>Office Theme</vt:lpstr>
      <vt:lpstr>المفردات</vt:lpstr>
      <vt:lpstr>PowerPoint Presentation</vt:lpstr>
      <vt:lpstr>المصادر والمراجع</vt:lpstr>
      <vt:lpstr>ظروف العصر الأموي: -الحياة الدينية: </vt:lpstr>
      <vt:lpstr>الحياة الدينية</vt:lpstr>
      <vt:lpstr>PowerPoint Presentation</vt:lpstr>
      <vt:lpstr>الحياة السياسية</vt:lpstr>
      <vt:lpstr>الحياة السياسية</vt:lpstr>
      <vt:lpstr>الحياة السياسية</vt:lpstr>
      <vt:lpstr>الحياة العقلية</vt:lpstr>
      <vt:lpstr>الحياة العقلية</vt:lpstr>
      <vt:lpstr>الحياة العقلية</vt:lpstr>
      <vt:lpstr>الحياة الاجتماعية</vt:lpstr>
      <vt:lpstr>PowerPoint Presentation</vt:lpstr>
      <vt:lpstr>الحياة الإجتماعية</vt:lpstr>
      <vt:lpstr>الحياة الاقتصادية</vt:lpstr>
      <vt:lpstr>الحياة الاقتصادية</vt:lpstr>
      <vt:lpstr>تنوع بيئات الشعر الأموي</vt:lpstr>
      <vt:lpstr>PowerPoint Presentation</vt:lpstr>
      <vt:lpstr>PowerPoint Presentation</vt:lpstr>
      <vt:lpstr>تنوع بيئات الشعر الأموي</vt:lpstr>
      <vt:lpstr>الأغراض التقليدية والتجديد فيها ونماذجها: المدح: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تحول الهجاء إلى نقائض لدى الأخطل وجرير والفرزدق</vt:lpstr>
      <vt:lpstr>PowerPoint Presentation</vt:lpstr>
      <vt:lpstr>نماذج من النقائض:</vt:lpstr>
      <vt:lpstr>غزل عمر بن أبي ربيعة:</vt:lpstr>
      <vt:lpstr>PowerPoint Presentation</vt:lpstr>
      <vt:lpstr>PowerPoint Presentation</vt:lpstr>
      <vt:lpstr>PowerPoint Presentation</vt:lpstr>
      <vt:lpstr>هاشميات الكميت:</vt:lpstr>
      <vt:lpstr>PowerPoint Presentation</vt:lpstr>
      <vt:lpstr>PowerPoint Presentation</vt:lpstr>
      <vt:lpstr> لوحات ذي الرمة</vt:lpstr>
      <vt:lpstr>PowerPoint Presentation</vt:lpstr>
      <vt:lpstr>PowerPoint Presentation</vt:lpstr>
      <vt:lpstr>PowerPoint Presentation</vt:lpstr>
      <vt:lpstr> دراسة تطبيقية للنثر في الأدب الأموي:     الخطــابة:  </vt:lpstr>
      <vt:lpstr>موضوعات الخطابة</vt:lpstr>
      <vt:lpstr>أسلوبها</vt:lpstr>
      <vt:lpstr>نماذج لأشهر الخطباء في العصر الأموي</vt:lpstr>
      <vt:lpstr>PowerPoint Presentation</vt:lpstr>
      <vt:lpstr>PowerPoint Presentation</vt:lpstr>
      <vt:lpstr>الكتابة الفنية والرسائل</vt:lpstr>
      <vt:lpstr>عبد الحميد الكاتب</vt:lpstr>
      <vt:lpstr>PowerPoint Presentation</vt:lpstr>
    </vt:vector>
  </TitlesOfParts>
  <Company>فراس الصعيو</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المفردات</dc:title>
  <dc:creator>w</dc:creator>
  <cp:lastModifiedBy>w</cp:lastModifiedBy>
  <cp:revision>16</cp:revision>
  <dcterms:created xsi:type="dcterms:W3CDTF">2024-02-09T21:39:17Z</dcterms:created>
  <dcterms:modified xsi:type="dcterms:W3CDTF">2024-02-10T10:03:23Z</dcterms:modified>
</cp:coreProperties>
</file>