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5"/>
  </p:notesMasterIdLst>
  <p:sldIdLst>
    <p:sldId id="265" r:id="rId3"/>
    <p:sldId id="334" r:id="rId4"/>
    <p:sldId id="340" r:id="rId5"/>
    <p:sldId id="341" r:id="rId6"/>
    <p:sldId id="320" r:id="rId7"/>
    <p:sldId id="343" r:id="rId8"/>
    <p:sldId id="344" r:id="rId9"/>
    <p:sldId id="276" r:id="rId10"/>
    <p:sldId id="277" r:id="rId11"/>
    <p:sldId id="278" r:id="rId12"/>
    <p:sldId id="279" r:id="rId13"/>
    <p:sldId id="280" r:id="rId14"/>
    <p:sldId id="349" r:id="rId15"/>
    <p:sldId id="271" r:id="rId16"/>
    <p:sldId id="272" r:id="rId17"/>
    <p:sldId id="273" r:id="rId18"/>
    <p:sldId id="274" r:id="rId19"/>
    <p:sldId id="275" r:id="rId20"/>
    <p:sldId id="257" r:id="rId21"/>
    <p:sldId id="258" r:id="rId22"/>
    <p:sldId id="259" r:id="rId23"/>
    <p:sldId id="26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0117" autoAdjust="0"/>
  </p:normalViewPr>
  <p:slideViewPr>
    <p:cSldViewPr snapToGrid="0">
      <p:cViewPr varScale="1">
        <p:scale>
          <a:sx n="55" d="100"/>
          <a:sy n="55" d="100"/>
        </p:scale>
        <p:origin x="133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37480B-51A6-4303-81A6-6EC252642899}" type="datetimeFigureOut">
              <a:rPr lang="en-GB" smtClean="0"/>
              <a:t>14/04/2024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21D8D7-35D6-4F9B-A30F-28535E50F6E1}" type="slidenum">
              <a:rPr lang="en-GB" smtClean="0"/>
              <a:t>‹#›</a:t>
            </a:fld>
            <a:endParaRPr lang="en-GB"/>
          </a:p>
        </p:txBody>
      </p:sp>
    </p:spTree>
    <p:extLst>
      <p:ext uri="{BB962C8B-B14F-4D97-AF65-F5344CB8AC3E}">
        <p14:creationId xmlns:p14="http://schemas.microsoft.com/office/powerpoint/2010/main" val="3504802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محاضرات تصنيف الحشرات كلية التربية                    د وند خالص على  لسنة2012</a:t>
            </a:r>
          </a:p>
        </p:txBody>
      </p:sp>
      <p:sp>
        <p:nvSpPr>
          <p:cNvPr id="5" name="Slide Number Placeholder 4"/>
          <p:cNvSpPr>
            <a:spLocks noGrp="1"/>
          </p:cNvSpPr>
          <p:nvPr>
            <p:ph type="sldNum" sz="quarter" idx="5"/>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14BA15C2-A619-4909-A0E6-F3E91E7A09F9}" type="slidenum">
              <a:rPr kumimoji="0" lang="ar-IQ"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2</a:t>
            </a:fld>
            <a:endParaRPr kumimoji="0" lang="ar-IQ"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86501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محاضرات تصنيف الحشرات كلية التربية                    د وند خالص على  لسنة2012</a:t>
            </a:r>
          </a:p>
        </p:txBody>
      </p:sp>
      <p:sp>
        <p:nvSpPr>
          <p:cNvPr id="5" name="Slide Number Placeholder 4"/>
          <p:cNvSpPr>
            <a:spLocks noGrp="1"/>
          </p:cNvSpPr>
          <p:nvPr>
            <p:ph type="sldNum" sz="quarter" idx="5"/>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14BA15C2-A619-4909-A0E6-F3E91E7A09F9}" type="slidenum">
              <a:rPr kumimoji="0" lang="ar-IQ"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3</a:t>
            </a:fld>
            <a:endParaRPr kumimoji="0" lang="ar-IQ"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3390875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محاضرات تصنيف الحشرات كلية التربية                    د وند خالص على  لسنة2012</a:t>
            </a:r>
          </a:p>
        </p:txBody>
      </p:sp>
      <p:sp>
        <p:nvSpPr>
          <p:cNvPr id="5" name="Slide Number Placeholder 4"/>
          <p:cNvSpPr>
            <a:spLocks noGrp="1"/>
          </p:cNvSpPr>
          <p:nvPr>
            <p:ph type="sldNum" sz="quarter" idx="5"/>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14BA15C2-A619-4909-A0E6-F3E91E7A09F9}" type="slidenum">
              <a:rPr kumimoji="0" lang="ar-IQ"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4</a:t>
            </a:fld>
            <a:endParaRPr kumimoji="0" lang="ar-IQ"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3394758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محاضرات تصنيف الحشرات كلية التربية                    د وند خالص على  لسنة2012</a:t>
            </a:r>
          </a:p>
        </p:txBody>
      </p:sp>
      <p:sp>
        <p:nvSpPr>
          <p:cNvPr id="5" name="Slide Number Placeholder 4"/>
          <p:cNvSpPr>
            <a:spLocks noGrp="1"/>
          </p:cNvSpPr>
          <p:nvPr>
            <p:ph type="sldNum" sz="quarter" idx="5"/>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14BA15C2-A619-4909-A0E6-F3E91E7A09F9}" type="slidenum">
              <a:rPr kumimoji="0" lang="ar-IQ"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5</a:t>
            </a:fld>
            <a:endParaRPr kumimoji="0" lang="ar-IQ"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294264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محاضرات تصنيف الحشرات كلية التربية                    د وند خالص على  لسنة2012</a:t>
            </a:r>
          </a:p>
        </p:txBody>
      </p:sp>
      <p:sp>
        <p:nvSpPr>
          <p:cNvPr id="5" name="Slide Number Placeholder 4"/>
          <p:cNvSpPr>
            <a:spLocks noGrp="1"/>
          </p:cNvSpPr>
          <p:nvPr>
            <p:ph type="sldNum" sz="quarter" idx="5"/>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14BA15C2-A619-4909-A0E6-F3E91E7A09F9}" type="slidenum">
              <a:rPr kumimoji="0" lang="ar-IQ"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6</a:t>
            </a:fld>
            <a:endParaRPr kumimoji="0" lang="ar-IQ"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4147827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محاضرات تصنيف الحشرات كلية التربية                    د وند خالص على  لسنة2012</a:t>
            </a:r>
          </a:p>
        </p:txBody>
      </p:sp>
      <p:sp>
        <p:nvSpPr>
          <p:cNvPr id="5" name="Slide Number Placeholder 4"/>
          <p:cNvSpPr>
            <a:spLocks noGrp="1"/>
          </p:cNvSpPr>
          <p:nvPr>
            <p:ph type="sldNum" sz="quarter" idx="5"/>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14BA15C2-A619-4909-A0E6-F3E91E7A09F9}" type="slidenum">
              <a:rPr kumimoji="0" lang="ar-IQ"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7</a:t>
            </a:fld>
            <a:endParaRPr kumimoji="0" lang="ar-IQ"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4141041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74AB3-E7F5-7B3B-3978-C3C3873C21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D394F13-9CD6-E428-B44F-6DD9A0A470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65954D5-B1C6-23EB-1952-FB78962FD36E}"/>
              </a:ext>
            </a:extLst>
          </p:cNvPr>
          <p:cNvSpPr>
            <a:spLocks noGrp="1"/>
          </p:cNvSpPr>
          <p:nvPr>
            <p:ph type="dt" sz="half" idx="10"/>
          </p:nvPr>
        </p:nvSpPr>
        <p:spPr/>
        <p:txBody>
          <a:bodyPr/>
          <a:lstStyle/>
          <a:p>
            <a:fld id="{473E636F-0D80-4EC5-BD31-7CF6AF38D1C7}" type="datetimeFigureOut">
              <a:rPr lang="en-GB" smtClean="0"/>
              <a:t>14/04/2024</a:t>
            </a:fld>
            <a:endParaRPr lang="en-GB"/>
          </a:p>
        </p:txBody>
      </p:sp>
      <p:sp>
        <p:nvSpPr>
          <p:cNvPr id="5" name="Footer Placeholder 4">
            <a:extLst>
              <a:ext uri="{FF2B5EF4-FFF2-40B4-BE49-F238E27FC236}">
                <a16:creationId xmlns:a16="http://schemas.microsoft.com/office/drawing/2014/main" id="{11C0AC11-D103-4D2B-05F5-EE380C1883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9D77460-F8E1-8127-EB35-FB8400CA6F1F}"/>
              </a:ext>
            </a:extLst>
          </p:cNvPr>
          <p:cNvSpPr>
            <a:spLocks noGrp="1"/>
          </p:cNvSpPr>
          <p:nvPr>
            <p:ph type="sldNum" sz="quarter" idx="12"/>
          </p:nvPr>
        </p:nvSpPr>
        <p:spPr/>
        <p:txBody>
          <a:bodyPr/>
          <a:lstStyle/>
          <a:p>
            <a:fld id="{3BC099DE-D5C7-4810-AC02-49BE362E8098}" type="slidenum">
              <a:rPr lang="en-GB" smtClean="0"/>
              <a:t>‹#›</a:t>
            </a:fld>
            <a:endParaRPr lang="en-GB"/>
          </a:p>
        </p:txBody>
      </p:sp>
    </p:spTree>
    <p:extLst>
      <p:ext uri="{BB962C8B-B14F-4D97-AF65-F5344CB8AC3E}">
        <p14:creationId xmlns:p14="http://schemas.microsoft.com/office/powerpoint/2010/main" val="2234555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71EB8-DCB9-44A1-01F0-562D5CB280A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16E1EC1-8891-D2F6-ECBF-2D469CE015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7B5B48-D97E-04D2-E4FE-CB47B77B6496}"/>
              </a:ext>
            </a:extLst>
          </p:cNvPr>
          <p:cNvSpPr>
            <a:spLocks noGrp="1"/>
          </p:cNvSpPr>
          <p:nvPr>
            <p:ph type="dt" sz="half" idx="10"/>
          </p:nvPr>
        </p:nvSpPr>
        <p:spPr/>
        <p:txBody>
          <a:bodyPr/>
          <a:lstStyle/>
          <a:p>
            <a:fld id="{473E636F-0D80-4EC5-BD31-7CF6AF38D1C7}" type="datetimeFigureOut">
              <a:rPr lang="en-GB" smtClean="0"/>
              <a:t>14/04/2024</a:t>
            </a:fld>
            <a:endParaRPr lang="en-GB"/>
          </a:p>
        </p:txBody>
      </p:sp>
      <p:sp>
        <p:nvSpPr>
          <p:cNvPr id="5" name="Footer Placeholder 4">
            <a:extLst>
              <a:ext uri="{FF2B5EF4-FFF2-40B4-BE49-F238E27FC236}">
                <a16:creationId xmlns:a16="http://schemas.microsoft.com/office/drawing/2014/main" id="{4C9FB7F4-1C5B-70A9-307A-574F43A7C05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8190141-DEEC-A15A-B841-D27CEFDAB19E}"/>
              </a:ext>
            </a:extLst>
          </p:cNvPr>
          <p:cNvSpPr>
            <a:spLocks noGrp="1"/>
          </p:cNvSpPr>
          <p:nvPr>
            <p:ph type="sldNum" sz="quarter" idx="12"/>
          </p:nvPr>
        </p:nvSpPr>
        <p:spPr/>
        <p:txBody>
          <a:bodyPr/>
          <a:lstStyle/>
          <a:p>
            <a:fld id="{3BC099DE-D5C7-4810-AC02-49BE362E8098}" type="slidenum">
              <a:rPr lang="en-GB" smtClean="0"/>
              <a:t>‹#›</a:t>
            </a:fld>
            <a:endParaRPr lang="en-GB"/>
          </a:p>
        </p:txBody>
      </p:sp>
    </p:spTree>
    <p:extLst>
      <p:ext uri="{BB962C8B-B14F-4D97-AF65-F5344CB8AC3E}">
        <p14:creationId xmlns:p14="http://schemas.microsoft.com/office/powerpoint/2010/main" val="3868210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DFC817-9C52-FBD8-2394-3D81C1D08AE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EFB713E-F752-6C98-1E13-89755A6CF72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870412-0CB9-9C3D-9D21-E7BF26B873AE}"/>
              </a:ext>
            </a:extLst>
          </p:cNvPr>
          <p:cNvSpPr>
            <a:spLocks noGrp="1"/>
          </p:cNvSpPr>
          <p:nvPr>
            <p:ph type="dt" sz="half" idx="10"/>
          </p:nvPr>
        </p:nvSpPr>
        <p:spPr/>
        <p:txBody>
          <a:bodyPr/>
          <a:lstStyle/>
          <a:p>
            <a:fld id="{473E636F-0D80-4EC5-BD31-7CF6AF38D1C7}" type="datetimeFigureOut">
              <a:rPr lang="en-GB" smtClean="0"/>
              <a:t>14/04/2024</a:t>
            </a:fld>
            <a:endParaRPr lang="en-GB"/>
          </a:p>
        </p:txBody>
      </p:sp>
      <p:sp>
        <p:nvSpPr>
          <p:cNvPr id="5" name="Footer Placeholder 4">
            <a:extLst>
              <a:ext uri="{FF2B5EF4-FFF2-40B4-BE49-F238E27FC236}">
                <a16:creationId xmlns:a16="http://schemas.microsoft.com/office/drawing/2014/main" id="{3B4EC8D6-113A-BD72-02D4-EF359F414D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E0BC210-64B0-0D3C-C9C2-D5263EEE7C00}"/>
              </a:ext>
            </a:extLst>
          </p:cNvPr>
          <p:cNvSpPr>
            <a:spLocks noGrp="1"/>
          </p:cNvSpPr>
          <p:nvPr>
            <p:ph type="sldNum" sz="quarter" idx="12"/>
          </p:nvPr>
        </p:nvSpPr>
        <p:spPr/>
        <p:txBody>
          <a:bodyPr/>
          <a:lstStyle/>
          <a:p>
            <a:fld id="{3BC099DE-D5C7-4810-AC02-49BE362E8098}" type="slidenum">
              <a:rPr lang="en-GB" smtClean="0"/>
              <a:t>‹#›</a:t>
            </a:fld>
            <a:endParaRPr lang="en-GB"/>
          </a:p>
        </p:txBody>
      </p:sp>
    </p:spTree>
    <p:extLst>
      <p:ext uri="{BB962C8B-B14F-4D97-AF65-F5344CB8AC3E}">
        <p14:creationId xmlns:p14="http://schemas.microsoft.com/office/powerpoint/2010/main" val="22802993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8"/>
            <a:ext cx="103632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B482E6F9-1A72-474E-9169-77C3B1DCAB10}" type="datetime8">
              <a:rPr lang="ar-IQ" smtClean="0"/>
              <a:pPr/>
              <a:t>14 نيسان، 24</a:t>
            </a:fld>
            <a:endParaRPr lang="ar-IQ"/>
          </a:p>
        </p:txBody>
      </p:sp>
      <p:sp>
        <p:nvSpPr>
          <p:cNvPr id="5" name="Footer Placeholder 4"/>
          <p:cNvSpPr>
            <a:spLocks noGrp="1"/>
          </p:cNvSpPr>
          <p:nvPr>
            <p:ph type="ftr" sz="quarter" idx="11"/>
          </p:nvPr>
        </p:nvSpPr>
        <p:spPr/>
        <p:txBody>
          <a:bodyPr/>
          <a:lstStyle/>
          <a:p>
            <a:r>
              <a:rPr lang="ar-IQ"/>
              <a:t>تصنيف حشرات د وند خالص على 2012 </a:t>
            </a:r>
          </a:p>
        </p:txBody>
      </p:sp>
      <p:sp>
        <p:nvSpPr>
          <p:cNvPr id="6" name="Slide Number Placeholder 5"/>
          <p:cNvSpPr>
            <a:spLocks noGrp="1"/>
          </p:cNvSpPr>
          <p:nvPr>
            <p:ph type="sldNum" sz="quarter" idx="12"/>
          </p:nvPr>
        </p:nvSpPr>
        <p:spPr/>
        <p:txBody>
          <a:bodyPr/>
          <a:lstStyle/>
          <a:p>
            <a:fld id="{EB412D8A-5BCD-43F1-9371-3E25873A86AD}" type="slidenum">
              <a:rPr lang="ar-IQ" smtClean="0"/>
              <a:pPr/>
              <a:t>‹#›</a:t>
            </a:fld>
            <a:endParaRPr lang="ar-IQ"/>
          </a:p>
        </p:txBody>
      </p:sp>
    </p:spTree>
    <p:extLst>
      <p:ext uri="{BB962C8B-B14F-4D97-AF65-F5344CB8AC3E}">
        <p14:creationId xmlns:p14="http://schemas.microsoft.com/office/powerpoint/2010/main" val="1817539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8354D2FB-E2B4-4CFF-B638-E100A5863E4E}" type="datetime8">
              <a:rPr lang="ar-IQ" smtClean="0"/>
              <a:pPr/>
              <a:t>14 نيسان، 24</a:t>
            </a:fld>
            <a:endParaRPr lang="ar-IQ"/>
          </a:p>
        </p:txBody>
      </p:sp>
      <p:sp>
        <p:nvSpPr>
          <p:cNvPr id="5" name="Footer Placeholder 4"/>
          <p:cNvSpPr>
            <a:spLocks noGrp="1"/>
          </p:cNvSpPr>
          <p:nvPr>
            <p:ph type="ftr" sz="quarter" idx="11"/>
          </p:nvPr>
        </p:nvSpPr>
        <p:spPr/>
        <p:txBody>
          <a:bodyPr/>
          <a:lstStyle/>
          <a:p>
            <a:r>
              <a:rPr lang="ar-IQ"/>
              <a:t>تصنيف حشرات د وند خالص على 2012 </a:t>
            </a:r>
          </a:p>
        </p:txBody>
      </p:sp>
      <p:sp>
        <p:nvSpPr>
          <p:cNvPr id="6" name="Slide Number Placeholder 5"/>
          <p:cNvSpPr>
            <a:spLocks noGrp="1"/>
          </p:cNvSpPr>
          <p:nvPr>
            <p:ph type="sldNum" sz="quarter" idx="12"/>
          </p:nvPr>
        </p:nvSpPr>
        <p:spPr/>
        <p:txBody>
          <a:bodyPr/>
          <a:lstStyle/>
          <a:p>
            <a:fld id="{EB412D8A-5BCD-43F1-9371-3E25873A86AD}" type="slidenum">
              <a:rPr lang="ar-IQ" smtClean="0"/>
              <a:pPr/>
              <a:t>‹#›</a:t>
            </a:fld>
            <a:endParaRPr lang="ar-IQ"/>
          </a:p>
        </p:txBody>
      </p:sp>
    </p:spTree>
    <p:extLst>
      <p:ext uri="{BB962C8B-B14F-4D97-AF65-F5344CB8AC3E}">
        <p14:creationId xmlns:p14="http://schemas.microsoft.com/office/powerpoint/2010/main" val="17713406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963084" y="2906715"/>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E87E4F-3289-41E9-8B1C-C3F5CB7C83FE}" type="datetime8">
              <a:rPr lang="ar-IQ" smtClean="0"/>
              <a:pPr/>
              <a:t>14 نيسان، 24</a:t>
            </a:fld>
            <a:endParaRPr lang="ar-IQ"/>
          </a:p>
        </p:txBody>
      </p:sp>
      <p:sp>
        <p:nvSpPr>
          <p:cNvPr id="5" name="Footer Placeholder 4"/>
          <p:cNvSpPr>
            <a:spLocks noGrp="1"/>
          </p:cNvSpPr>
          <p:nvPr>
            <p:ph type="ftr" sz="quarter" idx="11"/>
          </p:nvPr>
        </p:nvSpPr>
        <p:spPr/>
        <p:txBody>
          <a:bodyPr/>
          <a:lstStyle/>
          <a:p>
            <a:r>
              <a:rPr lang="ar-IQ"/>
              <a:t>تصنيف حشرات د وند خالص على 2012 </a:t>
            </a:r>
          </a:p>
        </p:txBody>
      </p:sp>
      <p:sp>
        <p:nvSpPr>
          <p:cNvPr id="6" name="Slide Number Placeholder 5"/>
          <p:cNvSpPr>
            <a:spLocks noGrp="1"/>
          </p:cNvSpPr>
          <p:nvPr>
            <p:ph type="sldNum" sz="quarter" idx="12"/>
          </p:nvPr>
        </p:nvSpPr>
        <p:spPr/>
        <p:txBody>
          <a:bodyPr/>
          <a:lstStyle/>
          <a:p>
            <a:fld id="{EB412D8A-5BCD-43F1-9371-3E25873A86AD}" type="slidenum">
              <a:rPr lang="ar-IQ" smtClean="0"/>
              <a:pPr/>
              <a:t>‹#›</a:t>
            </a:fld>
            <a:endParaRPr lang="ar-IQ"/>
          </a:p>
        </p:txBody>
      </p:sp>
    </p:spTree>
    <p:extLst>
      <p:ext uri="{BB962C8B-B14F-4D97-AF65-F5344CB8AC3E}">
        <p14:creationId xmlns:p14="http://schemas.microsoft.com/office/powerpoint/2010/main" val="35242880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609600" y="160021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6197600" y="160021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9E529C94-A9D3-46FC-8666-B7F94C9826EB}" type="datetime8">
              <a:rPr lang="ar-IQ" smtClean="0"/>
              <a:pPr/>
              <a:t>14 نيسان، 24</a:t>
            </a:fld>
            <a:endParaRPr lang="ar-IQ"/>
          </a:p>
        </p:txBody>
      </p:sp>
      <p:sp>
        <p:nvSpPr>
          <p:cNvPr id="6" name="Footer Placeholder 5"/>
          <p:cNvSpPr>
            <a:spLocks noGrp="1"/>
          </p:cNvSpPr>
          <p:nvPr>
            <p:ph type="ftr" sz="quarter" idx="11"/>
          </p:nvPr>
        </p:nvSpPr>
        <p:spPr/>
        <p:txBody>
          <a:bodyPr/>
          <a:lstStyle/>
          <a:p>
            <a:r>
              <a:rPr lang="ar-IQ"/>
              <a:t>تصنيف حشرات د وند خالص على 2012 </a:t>
            </a:r>
          </a:p>
        </p:txBody>
      </p:sp>
      <p:sp>
        <p:nvSpPr>
          <p:cNvPr id="7" name="Slide Number Placeholder 6"/>
          <p:cNvSpPr>
            <a:spLocks noGrp="1"/>
          </p:cNvSpPr>
          <p:nvPr>
            <p:ph type="sldNum" sz="quarter" idx="12"/>
          </p:nvPr>
        </p:nvSpPr>
        <p:spPr/>
        <p:txBody>
          <a:bodyPr/>
          <a:lstStyle/>
          <a:p>
            <a:fld id="{EB412D8A-5BCD-43F1-9371-3E25873A86AD}" type="slidenum">
              <a:rPr lang="ar-IQ" smtClean="0"/>
              <a:pPr/>
              <a:t>‹#›</a:t>
            </a:fld>
            <a:endParaRPr lang="ar-IQ"/>
          </a:p>
        </p:txBody>
      </p:sp>
    </p:spTree>
    <p:extLst>
      <p:ext uri="{BB962C8B-B14F-4D97-AF65-F5344CB8AC3E}">
        <p14:creationId xmlns:p14="http://schemas.microsoft.com/office/powerpoint/2010/main" val="10231507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619338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8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1DAD047F-5869-463C-B29A-4F4682D7260B}" type="datetime8">
              <a:rPr lang="ar-IQ" smtClean="0"/>
              <a:pPr/>
              <a:t>14 نيسان، 24</a:t>
            </a:fld>
            <a:endParaRPr lang="ar-IQ"/>
          </a:p>
        </p:txBody>
      </p:sp>
      <p:sp>
        <p:nvSpPr>
          <p:cNvPr id="8" name="Footer Placeholder 7"/>
          <p:cNvSpPr>
            <a:spLocks noGrp="1"/>
          </p:cNvSpPr>
          <p:nvPr>
            <p:ph type="ftr" sz="quarter" idx="11"/>
          </p:nvPr>
        </p:nvSpPr>
        <p:spPr/>
        <p:txBody>
          <a:bodyPr/>
          <a:lstStyle/>
          <a:p>
            <a:r>
              <a:rPr lang="ar-IQ"/>
              <a:t>تصنيف حشرات د وند خالص على 2012 </a:t>
            </a:r>
          </a:p>
        </p:txBody>
      </p:sp>
      <p:sp>
        <p:nvSpPr>
          <p:cNvPr id="9" name="Slide Number Placeholder 8"/>
          <p:cNvSpPr>
            <a:spLocks noGrp="1"/>
          </p:cNvSpPr>
          <p:nvPr>
            <p:ph type="sldNum" sz="quarter" idx="12"/>
          </p:nvPr>
        </p:nvSpPr>
        <p:spPr/>
        <p:txBody>
          <a:bodyPr/>
          <a:lstStyle/>
          <a:p>
            <a:fld id="{EB412D8A-5BCD-43F1-9371-3E25873A86AD}" type="slidenum">
              <a:rPr lang="ar-IQ" smtClean="0"/>
              <a:pPr/>
              <a:t>‹#›</a:t>
            </a:fld>
            <a:endParaRPr lang="ar-IQ"/>
          </a:p>
        </p:txBody>
      </p:sp>
    </p:spTree>
    <p:extLst>
      <p:ext uri="{BB962C8B-B14F-4D97-AF65-F5344CB8AC3E}">
        <p14:creationId xmlns:p14="http://schemas.microsoft.com/office/powerpoint/2010/main" val="7507523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89AE0337-6C4B-45A9-AAA0-C75938ADB76E}" type="datetime8">
              <a:rPr lang="ar-IQ" smtClean="0"/>
              <a:pPr/>
              <a:t>14 نيسان، 24</a:t>
            </a:fld>
            <a:endParaRPr lang="ar-IQ"/>
          </a:p>
        </p:txBody>
      </p:sp>
      <p:sp>
        <p:nvSpPr>
          <p:cNvPr id="4" name="Footer Placeholder 3"/>
          <p:cNvSpPr>
            <a:spLocks noGrp="1"/>
          </p:cNvSpPr>
          <p:nvPr>
            <p:ph type="ftr" sz="quarter" idx="11"/>
          </p:nvPr>
        </p:nvSpPr>
        <p:spPr/>
        <p:txBody>
          <a:bodyPr/>
          <a:lstStyle/>
          <a:p>
            <a:r>
              <a:rPr lang="ar-IQ"/>
              <a:t>تصنيف حشرات د وند خالص على 2012 </a:t>
            </a:r>
          </a:p>
        </p:txBody>
      </p:sp>
      <p:sp>
        <p:nvSpPr>
          <p:cNvPr id="5" name="Slide Number Placeholder 4"/>
          <p:cNvSpPr>
            <a:spLocks noGrp="1"/>
          </p:cNvSpPr>
          <p:nvPr>
            <p:ph type="sldNum" sz="quarter" idx="12"/>
          </p:nvPr>
        </p:nvSpPr>
        <p:spPr/>
        <p:txBody>
          <a:bodyPr/>
          <a:lstStyle/>
          <a:p>
            <a:fld id="{EB412D8A-5BCD-43F1-9371-3E25873A86AD}" type="slidenum">
              <a:rPr lang="ar-IQ" smtClean="0"/>
              <a:pPr/>
              <a:t>‹#›</a:t>
            </a:fld>
            <a:endParaRPr lang="ar-IQ"/>
          </a:p>
        </p:txBody>
      </p:sp>
    </p:spTree>
    <p:extLst>
      <p:ext uri="{BB962C8B-B14F-4D97-AF65-F5344CB8AC3E}">
        <p14:creationId xmlns:p14="http://schemas.microsoft.com/office/powerpoint/2010/main" val="11830686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F9D08D-C612-4134-BCEE-BED5B1CCB62D}" type="datetime8">
              <a:rPr lang="ar-IQ" smtClean="0"/>
              <a:pPr/>
              <a:t>14 نيسان، 24</a:t>
            </a:fld>
            <a:endParaRPr lang="ar-IQ"/>
          </a:p>
        </p:txBody>
      </p:sp>
      <p:sp>
        <p:nvSpPr>
          <p:cNvPr id="3" name="Footer Placeholder 2"/>
          <p:cNvSpPr>
            <a:spLocks noGrp="1"/>
          </p:cNvSpPr>
          <p:nvPr>
            <p:ph type="ftr" sz="quarter" idx="11"/>
          </p:nvPr>
        </p:nvSpPr>
        <p:spPr/>
        <p:txBody>
          <a:bodyPr/>
          <a:lstStyle/>
          <a:p>
            <a:r>
              <a:rPr lang="ar-IQ"/>
              <a:t>تصنيف حشرات د وند خالص على 2012 </a:t>
            </a:r>
          </a:p>
        </p:txBody>
      </p:sp>
      <p:sp>
        <p:nvSpPr>
          <p:cNvPr id="4" name="Slide Number Placeholder 3"/>
          <p:cNvSpPr>
            <a:spLocks noGrp="1"/>
          </p:cNvSpPr>
          <p:nvPr>
            <p:ph type="sldNum" sz="quarter" idx="12"/>
          </p:nvPr>
        </p:nvSpPr>
        <p:spPr/>
        <p:txBody>
          <a:bodyPr/>
          <a:lstStyle/>
          <a:p>
            <a:fld id="{EB412D8A-5BCD-43F1-9371-3E25873A86AD}" type="slidenum">
              <a:rPr lang="ar-IQ" smtClean="0"/>
              <a:pPr/>
              <a:t>‹#›</a:t>
            </a:fld>
            <a:endParaRPr lang="ar-IQ"/>
          </a:p>
        </p:txBody>
      </p:sp>
    </p:spTree>
    <p:extLst>
      <p:ext uri="{BB962C8B-B14F-4D97-AF65-F5344CB8AC3E}">
        <p14:creationId xmlns:p14="http://schemas.microsoft.com/office/powerpoint/2010/main" val="42074583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4766733"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609601"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FDF64C-6A48-4890-80EF-642A9E8F773C}" type="datetime8">
              <a:rPr lang="ar-IQ" smtClean="0"/>
              <a:pPr/>
              <a:t>14 نيسان، 24</a:t>
            </a:fld>
            <a:endParaRPr lang="ar-IQ"/>
          </a:p>
        </p:txBody>
      </p:sp>
      <p:sp>
        <p:nvSpPr>
          <p:cNvPr id="6" name="Footer Placeholder 5"/>
          <p:cNvSpPr>
            <a:spLocks noGrp="1"/>
          </p:cNvSpPr>
          <p:nvPr>
            <p:ph type="ftr" sz="quarter" idx="11"/>
          </p:nvPr>
        </p:nvSpPr>
        <p:spPr/>
        <p:txBody>
          <a:bodyPr/>
          <a:lstStyle/>
          <a:p>
            <a:r>
              <a:rPr lang="ar-IQ"/>
              <a:t>تصنيف حشرات د وند خالص على 2012 </a:t>
            </a:r>
          </a:p>
        </p:txBody>
      </p:sp>
      <p:sp>
        <p:nvSpPr>
          <p:cNvPr id="7" name="Slide Number Placeholder 6"/>
          <p:cNvSpPr>
            <a:spLocks noGrp="1"/>
          </p:cNvSpPr>
          <p:nvPr>
            <p:ph type="sldNum" sz="quarter" idx="12"/>
          </p:nvPr>
        </p:nvSpPr>
        <p:spPr/>
        <p:txBody>
          <a:bodyPr/>
          <a:lstStyle/>
          <a:p>
            <a:fld id="{EB412D8A-5BCD-43F1-9371-3E25873A86AD}" type="slidenum">
              <a:rPr lang="ar-IQ" smtClean="0"/>
              <a:pPr/>
              <a:t>‹#›</a:t>
            </a:fld>
            <a:endParaRPr lang="ar-IQ"/>
          </a:p>
        </p:txBody>
      </p:sp>
    </p:spTree>
    <p:extLst>
      <p:ext uri="{BB962C8B-B14F-4D97-AF65-F5344CB8AC3E}">
        <p14:creationId xmlns:p14="http://schemas.microsoft.com/office/powerpoint/2010/main" val="2299452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1DD51-EA22-91B5-1F05-057FD7B8A82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5383095-AF84-6ACA-591D-7FB57B8FAC1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B97C48B-56B7-0E5B-07DE-E1413575CB59}"/>
              </a:ext>
            </a:extLst>
          </p:cNvPr>
          <p:cNvSpPr>
            <a:spLocks noGrp="1"/>
          </p:cNvSpPr>
          <p:nvPr>
            <p:ph type="dt" sz="half" idx="10"/>
          </p:nvPr>
        </p:nvSpPr>
        <p:spPr/>
        <p:txBody>
          <a:bodyPr/>
          <a:lstStyle/>
          <a:p>
            <a:fld id="{473E636F-0D80-4EC5-BD31-7CF6AF38D1C7}" type="datetimeFigureOut">
              <a:rPr lang="en-GB" smtClean="0"/>
              <a:t>14/04/2024</a:t>
            </a:fld>
            <a:endParaRPr lang="en-GB"/>
          </a:p>
        </p:txBody>
      </p:sp>
      <p:sp>
        <p:nvSpPr>
          <p:cNvPr id="5" name="Footer Placeholder 4">
            <a:extLst>
              <a:ext uri="{FF2B5EF4-FFF2-40B4-BE49-F238E27FC236}">
                <a16:creationId xmlns:a16="http://schemas.microsoft.com/office/drawing/2014/main" id="{90C22CC8-607C-6D5C-D95D-43187BD819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F8A6E0-996D-3583-6CC3-93F7A2A8152B}"/>
              </a:ext>
            </a:extLst>
          </p:cNvPr>
          <p:cNvSpPr>
            <a:spLocks noGrp="1"/>
          </p:cNvSpPr>
          <p:nvPr>
            <p:ph type="sldNum" sz="quarter" idx="12"/>
          </p:nvPr>
        </p:nvSpPr>
        <p:spPr/>
        <p:txBody>
          <a:bodyPr/>
          <a:lstStyle/>
          <a:p>
            <a:fld id="{3BC099DE-D5C7-4810-AC02-49BE362E8098}" type="slidenum">
              <a:rPr lang="en-GB" smtClean="0"/>
              <a:t>‹#›</a:t>
            </a:fld>
            <a:endParaRPr lang="en-GB"/>
          </a:p>
        </p:txBody>
      </p:sp>
    </p:spTree>
    <p:extLst>
      <p:ext uri="{BB962C8B-B14F-4D97-AF65-F5344CB8AC3E}">
        <p14:creationId xmlns:p14="http://schemas.microsoft.com/office/powerpoint/2010/main" val="15215765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A5F1B3-3581-440D-992B-38F7219089A5}" type="datetime8">
              <a:rPr lang="ar-IQ" smtClean="0"/>
              <a:pPr/>
              <a:t>14 نيسان، 24</a:t>
            </a:fld>
            <a:endParaRPr lang="ar-IQ"/>
          </a:p>
        </p:txBody>
      </p:sp>
      <p:sp>
        <p:nvSpPr>
          <p:cNvPr id="6" name="Footer Placeholder 5"/>
          <p:cNvSpPr>
            <a:spLocks noGrp="1"/>
          </p:cNvSpPr>
          <p:nvPr>
            <p:ph type="ftr" sz="quarter" idx="11"/>
          </p:nvPr>
        </p:nvSpPr>
        <p:spPr/>
        <p:txBody>
          <a:bodyPr/>
          <a:lstStyle/>
          <a:p>
            <a:r>
              <a:rPr lang="ar-IQ"/>
              <a:t>تصنيف حشرات د وند خالص على 2012 </a:t>
            </a:r>
          </a:p>
        </p:txBody>
      </p:sp>
      <p:sp>
        <p:nvSpPr>
          <p:cNvPr id="7" name="Slide Number Placeholder 6"/>
          <p:cNvSpPr>
            <a:spLocks noGrp="1"/>
          </p:cNvSpPr>
          <p:nvPr>
            <p:ph type="sldNum" sz="quarter" idx="12"/>
          </p:nvPr>
        </p:nvSpPr>
        <p:spPr/>
        <p:txBody>
          <a:bodyPr/>
          <a:lstStyle/>
          <a:p>
            <a:fld id="{EB412D8A-5BCD-43F1-9371-3E25873A86AD}" type="slidenum">
              <a:rPr lang="ar-IQ" smtClean="0"/>
              <a:pPr/>
              <a:t>‹#›</a:t>
            </a:fld>
            <a:endParaRPr lang="ar-IQ"/>
          </a:p>
        </p:txBody>
      </p:sp>
    </p:spTree>
    <p:extLst>
      <p:ext uri="{BB962C8B-B14F-4D97-AF65-F5344CB8AC3E}">
        <p14:creationId xmlns:p14="http://schemas.microsoft.com/office/powerpoint/2010/main" val="37266691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48B28AB9-4417-46B9-8079-DFD97F0EE2AA}" type="datetime8">
              <a:rPr lang="ar-IQ" smtClean="0"/>
              <a:pPr/>
              <a:t>14 نيسان، 24</a:t>
            </a:fld>
            <a:endParaRPr lang="ar-IQ"/>
          </a:p>
        </p:txBody>
      </p:sp>
      <p:sp>
        <p:nvSpPr>
          <p:cNvPr id="5" name="Footer Placeholder 4"/>
          <p:cNvSpPr>
            <a:spLocks noGrp="1"/>
          </p:cNvSpPr>
          <p:nvPr>
            <p:ph type="ftr" sz="quarter" idx="11"/>
          </p:nvPr>
        </p:nvSpPr>
        <p:spPr/>
        <p:txBody>
          <a:bodyPr/>
          <a:lstStyle/>
          <a:p>
            <a:r>
              <a:rPr lang="ar-IQ"/>
              <a:t>تصنيف حشرات د وند خالص على 2012 </a:t>
            </a:r>
          </a:p>
        </p:txBody>
      </p:sp>
      <p:sp>
        <p:nvSpPr>
          <p:cNvPr id="6" name="Slide Number Placeholder 5"/>
          <p:cNvSpPr>
            <a:spLocks noGrp="1"/>
          </p:cNvSpPr>
          <p:nvPr>
            <p:ph type="sldNum" sz="quarter" idx="12"/>
          </p:nvPr>
        </p:nvSpPr>
        <p:spPr/>
        <p:txBody>
          <a:bodyPr/>
          <a:lstStyle/>
          <a:p>
            <a:fld id="{EB412D8A-5BCD-43F1-9371-3E25873A86AD}" type="slidenum">
              <a:rPr lang="ar-IQ" smtClean="0"/>
              <a:pPr/>
              <a:t>‹#›</a:t>
            </a:fld>
            <a:endParaRPr lang="ar-IQ"/>
          </a:p>
        </p:txBody>
      </p:sp>
    </p:spTree>
    <p:extLst>
      <p:ext uri="{BB962C8B-B14F-4D97-AF65-F5344CB8AC3E}">
        <p14:creationId xmlns:p14="http://schemas.microsoft.com/office/powerpoint/2010/main" val="14399510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1"/>
            <a:ext cx="27432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609600" y="27465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43CF3E18-2D0B-47E4-B74F-D49F44C56F54}" type="datetime8">
              <a:rPr lang="ar-IQ" smtClean="0"/>
              <a:pPr/>
              <a:t>14 نيسان، 24</a:t>
            </a:fld>
            <a:endParaRPr lang="ar-IQ"/>
          </a:p>
        </p:txBody>
      </p:sp>
      <p:sp>
        <p:nvSpPr>
          <p:cNvPr id="5" name="Footer Placeholder 4"/>
          <p:cNvSpPr>
            <a:spLocks noGrp="1"/>
          </p:cNvSpPr>
          <p:nvPr>
            <p:ph type="ftr" sz="quarter" idx="11"/>
          </p:nvPr>
        </p:nvSpPr>
        <p:spPr/>
        <p:txBody>
          <a:bodyPr/>
          <a:lstStyle/>
          <a:p>
            <a:r>
              <a:rPr lang="ar-IQ"/>
              <a:t>تصنيف حشرات د وند خالص على 2012 </a:t>
            </a:r>
          </a:p>
        </p:txBody>
      </p:sp>
      <p:sp>
        <p:nvSpPr>
          <p:cNvPr id="6" name="Slide Number Placeholder 5"/>
          <p:cNvSpPr>
            <a:spLocks noGrp="1"/>
          </p:cNvSpPr>
          <p:nvPr>
            <p:ph type="sldNum" sz="quarter" idx="12"/>
          </p:nvPr>
        </p:nvSpPr>
        <p:spPr/>
        <p:txBody>
          <a:bodyPr/>
          <a:lstStyle/>
          <a:p>
            <a:fld id="{EB412D8A-5BCD-43F1-9371-3E25873A86AD}" type="slidenum">
              <a:rPr lang="ar-IQ" smtClean="0"/>
              <a:pPr/>
              <a:t>‹#›</a:t>
            </a:fld>
            <a:endParaRPr lang="ar-IQ"/>
          </a:p>
        </p:txBody>
      </p:sp>
    </p:spTree>
    <p:extLst>
      <p:ext uri="{BB962C8B-B14F-4D97-AF65-F5344CB8AC3E}">
        <p14:creationId xmlns:p14="http://schemas.microsoft.com/office/powerpoint/2010/main" val="1140968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A3533-E366-39EE-0B0C-BCAA5C3B6D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3D213FF-47CA-FD86-FAB9-B5988F1953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D12DE0-64B4-FFD3-313E-FAE3C094BC54}"/>
              </a:ext>
            </a:extLst>
          </p:cNvPr>
          <p:cNvSpPr>
            <a:spLocks noGrp="1"/>
          </p:cNvSpPr>
          <p:nvPr>
            <p:ph type="dt" sz="half" idx="10"/>
          </p:nvPr>
        </p:nvSpPr>
        <p:spPr/>
        <p:txBody>
          <a:bodyPr/>
          <a:lstStyle/>
          <a:p>
            <a:fld id="{473E636F-0D80-4EC5-BD31-7CF6AF38D1C7}" type="datetimeFigureOut">
              <a:rPr lang="en-GB" smtClean="0"/>
              <a:t>14/04/2024</a:t>
            </a:fld>
            <a:endParaRPr lang="en-GB"/>
          </a:p>
        </p:txBody>
      </p:sp>
      <p:sp>
        <p:nvSpPr>
          <p:cNvPr id="5" name="Footer Placeholder 4">
            <a:extLst>
              <a:ext uri="{FF2B5EF4-FFF2-40B4-BE49-F238E27FC236}">
                <a16:creationId xmlns:a16="http://schemas.microsoft.com/office/drawing/2014/main" id="{D46961C5-6337-7D4E-C793-9FBBEB9127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42BCFC-FD0B-15AE-43A0-CE78EF6D348A}"/>
              </a:ext>
            </a:extLst>
          </p:cNvPr>
          <p:cNvSpPr>
            <a:spLocks noGrp="1"/>
          </p:cNvSpPr>
          <p:nvPr>
            <p:ph type="sldNum" sz="quarter" idx="12"/>
          </p:nvPr>
        </p:nvSpPr>
        <p:spPr/>
        <p:txBody>
          <a:bodyPr/>
          <a:lstStyle/>
          <a:p>
            <a:fld id="{3BC099DE-D5C7-4810-AC02-49BE362E8098}" type="slidenum">
              <a:rPr lang="en-GB" smtClean="0"/>
              <a:t>‹#›</a:t>
            </a:fld>
            <a:endParaRPr lang="en-GB"/>
          </a:p>
        </p:txBody>
      </p:sp>
    </p:spTree>
    <p:extLst>
      <p:ext uri="{BB962C8B-B14F-4D97-AF65-F5344CB8AC3E}">
        <p14:creationId xmlns:p14="http://schemas.microsoft.com/office/powerpoint/2010/main" val="3357664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CE10F-0BF0-8E1E-7557-139CACA87A6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C5BC4DE-C893-89F5-9559-664C3DBE8B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C8F2C59-A573-67DD-870E-54EDE51F23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E885981-60A6-A8F2-746A-DF8EB91FD732}"/>
              </a:ext>
            </a:extLst>
          </p:cNvPr>
          <p:cNvSpPr>
            <a:spLocks noGrp="1"/>
          </p:cNvSpPr>
          <p:nvPr>
            <p:ph type="dt" sz="half" idx="10"/>
          </p:nvPr>
        </p:nvSpPr>
        <p:spPr/>
        <p:txBody>
          <a:bodyPr/>
          <a:lstStyle/>
          <a:p>
            <a:fld id="{473E636F-0D80-4EC5-BD31-7CF6AF38D1C7}" type="datetimeFigureOut">
              <a:rPr lang="en-GB" smtClean="0"/>
              <a:t>14/04/2024</a:t>
            </a:fld>
            <a:endParaRPr lang="en-GB"/>
          </a:p>
        </p:txBody>
      </p:sp>
      <p:sp>
        <p:nvSpPr>
          <p:cNvPr id="6" name="Footer Placeholder 5">
            <a:extLst>
              <a:ext uri="{FF2B5EF4-FFF2-40B4-BE49-F238E27FC236}">
                <a16:creationId xmlns:a16="http://schemas.microsoft.com/office/drawing/2014/main" id="{49A0CFDD-4F28-FCF4-D809-92B8524450D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99E3947-8CED-9786-A79B-799B30BFF0E4}"/>
              </a:ext>
            </a:extLst>
          </p:cNvPr>
          <p:cNvSpPr>
            <a:spLocks noGrp="1"/>
          </p:cNvSpPr>
          <p:nvPr>
            <p:ph type="sldNum" sz="quarter" idx="12"/>
          </p:nvPr>
        </p:nvSpPr>
        <p:spPr/>
        <p:txBody>
          <a:bodyPr/>
          <a:lstStyle/>
          <a:p>
            <a:fld id="{3BC099DE-D5C7-4810-AC02-49BE362E8098}" type="slidenum">
              <a:rPr lang="en-GB" smtClean="0"/>
              <a:t>‹#›</a:t>
            </a:fld>
            <a:endParaRPr lang="en-GB"/>
          </a:p>
        </p:txBody>
      </p:sp>
    </p:spTree>
    <p:extLst>
      <p:ext uri="{BB962C8B-B14F-4D97-AF65-F5344CB8AC3E}">
        <p14:creationId xmlns:p14="http://schemas.microsoft.com/office/powerpoint/2010/main" val="2475634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27021-3694-0EC6-E000-CEAC472D3E4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0B9CF9A-DDBB-2A6A-1A1B-C76F4C87AE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DF05206-7EBF-3BDE-587B-90C3905FA3A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7FA622E-8DF0-77D0-7A70-94F2F3319C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007F805-9ED7-F6AC-78B0-85A382013C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772B433-0942-9951-148A-832779CDBBA1}"/>
              </a:ext>
            </a:extLst>
          </p:cNvPr>
          <p:cNvSpPr>
            <a:spLocks noGrp="1"/>
          </p:cNvSpPr>
          <p:nvPr>
            <p:ph type="dt" sz="half" idx="10"/>
          </p:nvPr>
        </p:nvSpPr>
        <p:spPr/>
        <p:txBody>
          <a:bodyPr/>
          <a:lstStyle/>
          <a:p>
            <a:fld id="{473E636F-0D80-4EC5-BD31-7CF6AF38D1C7}" type="datetimeFigureOut">
              <a:rPr lang="en-GB" smtClean="0"/>
              <a:t>14/04/2024</a:t>
            </a:fld>
            <a:endParaRPr lang="en-GB"/>
          </a:p>
        </p:txBody>
      </p:sp>
      <p:sp>
        <p:nvSpPr>
          <p:cNvPr id="8" name="Footer Placeholder 7">
            <a:extLst>
              <a:ext uri="{FF2B5EF4-FFF2-40B4-BE49-F238E27FC236}">
                <a16:creationId xmlns:a16="http://schemas.microsoft.com/office/drawing/2014/main" id="{B0FB453A-6CA2-0BF3-6DEE-B0C545FD2FD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2E252D6-B28D-D5F2-89DE-D0B74DE55BA5}"/>
              </a:ext>
            </a:extLst>
          </p:cNvPr>
          <p:cNvSpPr>
            <a:spLocks noGrp="1"/>
          </p:cNvSpPr>
          <p:nvPr>
            <p:ph type="sldNum" sz="quarter" idx="12"/>
          </p:nvPr>
        </p:nvSpPr>
        <p:spPr/>
        <p:txBody>
          <a:bodyPr/>
          <a:lstStyle/>
          <a:p>
            <a:fld id="{3BC099DE-D5C7-4810-AC02-49BE362E8098}" type="slidenum">
              <a:rPr lang="en-GB" smtClean="0"/>
              <a:t>‹#›</a:t>
            </a:fld>
            <a:endParaRPr lang="en-GB"/>
          </a:p>
        </p:txBody>
      </p:sp>
    </p:spTree>
    <p:extLst>
      <p:ext uri="{BB962C8B-B14F-4D97-AF65-F5344CB8AC3E}">
        <p14:creationId xmlns:p14="http://schemas.microsoft.com/office/powerpoint/2010/main" val="3199642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918F2-F91B-BFD9-E4E7-17A9D82DC68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DF91350-2917-0E0C-230A-28DEC22898F7}"/>
              </a:ext>
            </a:extLst>
          </p:cNvPr>
          <p:cNvSpPr>
            <a:spLocks noGrp="1"/>
          </p:cNvSpPr>
          <p:nvPr>
            <p:ph type="dt" sz="half" idx="10"/>
          </p:nvPr>
        </p:nvSpPr>
        <p:spPr/>
        <p:txBody>
          <a:bodyPr/>
          <a:lstStyle/>
          <a:p>
            <a:fld id="{473E636F-0D80-4EC5-BD31-7CF6AF38D1C7}" type="datetimeFigureOut">
              <a:rPr lang="en-GB" smtClean="0"/>
              <a:t>14/04/2024</a:t>
            </a:fld>
            <a:endParaRPr lang="en-GB"/>
          </a:p>
        </p:txBody>
      </p:sp>
      <p:sp>
        <p:nvSpPr>
          <p:cNvPr id="4" name="Footer Placeholder 3">
            <a:extLst>
              <a:ext uri="{FF2B5EF4-FFF2-40B4-BE49-F238E27FC236}">
                <a16:creationId xmlns:a16="http://schemas.microsoft.com/office/drawing/2014/main" id="{6B2F9AC9-A952-1493-9598-CB825D4A5E8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237ACD3-C0BF-20F2-F8BB-D41E429A6C4B}"/>
              </a:ext>
            </a:extLst>
          </p:cNvPr>
          <p:cNvSpPr>
            <a:spLocks noGrp="1"/>
          </p:cNvSpPr>
          <p:nvPr>
            <p:ph type="sldNum" sz="quarter" idx="12"/>
          </p:nvPr>
        </p:nvSpPr>
        <p:spPr/>
        <p:txBody>
          <a:bodyPr/>
          <a:lstStyle/>
          <a:p>
            <a:fld id="{3BC099DE-D5C7-4810-AC02-49BE362E8098}" type="slidenum">
              <a:rPr lang="en-GB" smtClean="0"/>
              <a:t>‹#›</a:t>
            </a:fld>
            <a:endParaRPr lang="en-GB"/>
          </a:p>
        </p:txBody>
      </p:sp>
    </p:spTree>
    <p:extLst>
      <p:ext uri="{BB962C8B-B14F-4D97-AF65-F5344CB8AC3E}">
        <p14:creationId xmlns:p14="http://schemas.microsoft.com/office/powerpoint/2010/main" val="3834369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510761-80BD-DEB9-87EC-75846615C813}"/>
              </a:ext>
            </a:extLst>
          </p:cNvPr>
          <p:cNvSpPr>
            <a:spLocks noGrp="1"/>
          </p:cNvSpPr>
          <p:nvPr>
            <p:ph type="dt" sz="half" idx="10"/>
          </p:nvPr>
        </p:nvSpPr>
        <p:spPr/>
        <p:txBody>
          <a:bodyPr/>
          <a:lstStyle/>
          <a:p>
            <a:fld id="{473E636F-0D80-4EC5-BD31-7CF6AF38D1C7}" type="datetimeFigureOut">
              <a:rPr lang="en-GB" smtClean="0"/>
              <a:t>14/04/2024</a:t>
            </a:fld>
            <a:endParaRPr lang="en-GB"/>
          </a:p>
        </p:txBody>
      </p:sp>
      <p:sp>
        <p:nvSpPr>
          <p:cNvPr id="3" name="Footer Placeholder 2">
            <a:extLst>
              <a:ext uri="{FF2B5EF4-FFF2-40B4-BE49-F238E27FC236}">
                <a16:creationId xmlns:a16="http://schemas.microsoft.com/office/drawing/2014/main" id="{3917060E-9DE7-0C67-19D0-4E925D6A04F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F1D0B05-91EA-E2FC-D0A9-826A9F1C705E}"/>
              </a:ext>
            </a:extLst>
          </p:cNvPr>
          <p:cNvSpPr>
            <a:spLocks noGrp="1"/>
          </p:cNvSpPr>
          <p:nvPr>
            <p:ph type="sldNum" sz="quarter" idx="12"/>
          </p:nvPr>
        </p:nvSpPr>
        <p:spPr/>
        <p:txBody>
          <a:bodyPr/>
          <a:lstStyle/>
          <a:p>
            <a:fld id="{3BC099DE-D5C7-4810-AC02-49BE362E8098}" type="slidenum">
              <a:rPr lang="en-GB" smtClean="0"/>
              <a:t>‹#›</a:t>
            </a:fld>
            <a:endParaRPr lang="en-GB"/>
          </a:p>
        </p:txBody>
      </p:sp>
    </p:spTree>
    <p:extLst>
      <p:ext uri="{BB962C8B-B14F-4D97-AF65-F5344CB8AC3E}">
        <p14:creationId xmlns:p14="http://schemas.microsoft.com/office/powerpoint/2010/main" val="3399249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0B480-AB53-8484-1F00-F228DC3D44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0398BB0-7887-7405-A00F-A44E722502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3E1A3B3-CA29-12CF-D011-143A3B19DB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A274BE-DE68-00CF-EA8E-5C93361AE21B}"/>
              </a:ext>
            </a:extLst>
          </p:cNvPr>
          <p:cNvSpPr>
            <a:spLocks noGrp="1"/>
          </p:cNvSpPr>
          <p:nvPr>
            <p:ph type="dt" sz="half" idx="10"/>
          </p:nvPr>
        </p:nvSpPr>
        <p:spPr/>
        <p:txBody>
          <a:bodyPr/>
          <a:lstStyle/>
          <a:p>
            <a:fld id="{473E636F-0D80-4EC5-BD31-7CF6AF38D1C7}" type="datetimeFigureOut">
              <a:rPr lang="en-GB" smtClean="0"/>
              <a:t>14/04/2024</a:t>
            </a:fld>
            <a:endParaRPr lang="en-GB"/>
          </a:p>
        </p:txBody>
      </p:sp>
      <p:sp>
        <p:nvSpPr>
          <p:cNvPr id="6" name="Footer Placeholder 5">
            <a:extLst>
              <a:ext uri="{FF2B5EF4-FFF2-40B4-BE49-F238E27FC236}">
                <a16:creationId xmlns:a16="http://schemas.microsoft.com/office/drawing/2014/main" id="{D1875CBA-8402-0316-8199-9EF8F6D678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5B083B9-73C5-CD7D-0454-0346B18C42DE}"/>
              </a:ext>
            </a:extLst>
          </p:cNvPr>
          <p:cNvSpPr>
            <a:spLocks noGrp="1"/>
          </p:cNvSpPr>
          <p:nvPr>
            <p:ph type="sldNum" sz="quarter" idx="12"/>
          </p:nvPr>
        </p:nvSpPr>
        <p:spPr/>
        <p:txBody>
          <a:bodyPr/>
          <a:lstStyle/>
          <a:p>
            <a:fld id="{3BC099DE-D5C7-4810-AC02-49BE362E8098}" type="slidenum">
              <a:rPr lang="en-GB" smtClean="0"/>
              <a:t>‹#›</a:t>
            </a:fld>
            <a:endParaRPr lang="en-GB"/>
          </a:p>
        </p:txBody>
      </p:sp>
    </p:spTree>
    <p:extLst>
      <p:ext uri="{BB962C8B-B14F-4D97-AF65-F5344CB8AC3E}">
        <p14:creationId xmlns:p14="http://schemas.microsoft.com/office/powerpoint/2010/main" val="1660321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FA1C4-5C7B-49FD-F939-C5F4CE4077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71CD516-3F9D-360C-B19A-759B3C9BF2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300EF7A-3F48-BE3F-389B-49D08442B6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D10B05-EACE-BF12-CB75-1BFF3FD81B9B}"/>
              </a:ext>
            </a:extLst>
          </p:cNvPr>
          <p:cNvSpPr>
            <a:spLocks noGrp="1"/>
          </p:cNvSpPr>
          <p:nvPr>
            <p:ph type="dt" sz="half" idx="10"/>
          </p:nvPr>
        </p:nvSpPr>
        <p:spPr/>
        <p:txBody>
          <a:bodyPr/>
          <a:lstStyle/>
          <a:p>
            <a:fld id="{473E636F-0D80-4EC5-BD31-7CF6AF38D1C7}" type="datetimeFigureOut">
              <a:rPr lang="en-GB" smtClean="0"/>
              <a:t>14/04/2024</a:t>
            </a:fld>
            <a:endParaRPr lang="en-GB"/>
          </a:p>
        </p:txBody>
      </p:sp>
      <p:sp>
        <p:nvSpPr>
          <p:cNvPr id="6" name="Footer Placeholder 5">
            <a:extLst>
              <a:ext uri="{FF2B5EF4-FFF2-40B4-BE49-F238E27FC236}">
                <a16:creationId xmlns:a16="http://schemas.microsoft.com/office/drawing/2014/main" id="{621CA5C9-B334-0CE6-25F6-3BDF821A080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8B8FB48-6FE0-D3FF-FB6C-D164621C459F}"/>
              </a:ext>
            </a:extLst>
          </p:cNvPr>
          <p:cNvSpPr>
            <a:spLocks noGrp="1"/>
          </p:cNvSpPr>
          <p:nvPr>
            <p:ph type="sldNum" sz="quarter" idx="12"/>
          </p:nvPr>
        </p:nvSpPr>
        <p:spPr/>
        <p:txBody>
          <a:bodyPr/>
          <a:lstStyle/>
          <a:p>
            <a:fld id="{3BC099DE-D5C7-4810-AC02-49BE362E8098}" type="slidenum">
              <a:rPr lang="en-GB" smtClean="0"/>
              <a:t>‹#›</a:t>
            </a:fld>
            <a:endParaRPr lang="en-GB"/>
          </a:p>
        </p:txBody>
      </p:sp>
    </p:spTree>
    <p:extLst>
      <p:ext uri="{BB962C8B-B14F-4D97-AF65-F5344CB8AC3E}">
        <p14:creationId xmlns:p14="http://schemas.microsoft.com/office/powerpoint/2010/main" val="1144279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7EFF28-0BFE-79F4-2DE3-511531DD38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61B0A82-0999-E502-BB7B-BBF7A058A3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A578F6B-37C3-0141-8201-2B3047E515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3E636F-0D80-4EC5-BD31-7CF6AF38D1C7}" type="datetimeFigureOut">
              <a:rPr lang="en-GB" smtClean="0"/>
              <a:t>14/04/2024</a:t>
            </a:fld>
            <a:endParaRPr lang="en-GB"/>
          </a:p>
        </p:txBody>
      </p:sp>
      <p:sp>
        <p:nvSpPr>
          <p:cNvPr id="5" name="Footer Placeholder 4">
            <a:extLst>
              <a:ext uri="{FF2B5EF4-FFF2-40B4-BE49-F238E27FC236}">
                <a16:creationId xmlns:a16="http://schemas.microsoft.com/office/drawing/2014/main" id="{ED5E3B87-5C6C-2728-8981-43504AE184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1EF3C45-D0EE-EE56-244E-574B510E39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C099DE-D5C7-4810-AC02-49BE362E8098}" type="slidenum">
              <a:rPr lang="en-GB" smtClean="0"/>
              <a:t>‹#›</a:t>
            </a:fld>
            <a:endParaRPr lang="en-GB"/>
          </a:p>
        </p:txBody>
      </p:sp>
    </p:spTree>
    <p:extLst>
      <p:ext uri="{BB962C8B-B14F-4D97-AF65-F5344CB8AC3E}">
        <p14:creationId xmlns:p14="http://schemas.microsoft.com/office/powerpoint/2010/main" val="3324964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609600" y="1600213"/>
            <a:ext cx="109728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8737600" y="6356363"/>
            <a:ext cx="28448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167D1DB-B3B3-45AA-B2EA-A0E4989C91D3}" type="datetime8">
              <a:rPr lang="ar-IQ" smtClean="0"/>
              <a:pPr/>
              <a:t>14 نيسان، 24</a:t>
            </a:fld>
            <a:endParaRPr lang="ar-IQ"/>
          </a:p>
        </p:txBody>
      </p:sp>
      <p:sp>
        <p:nvSpPr>
          <p:cNvPr id="5" name="Footer Placeholder 4"/>
          <p:cNvSpPr>
            <a:spLocks noGrp="1"/>
          </p:cNvSpPr>
          <p:nvPr>
            <p:ph type="ftr" sz="quarter" idx="3"/>
          </p:nvPr>
        </p:nvSpPr>
        <p:spPr>
          <a:xfrm>
            <a:off x="4165600" y="6356363"/>
            <a:ext cx="3860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IQ"/>
              <a:t>تصنيف حشرات د وند خالص على 2012 </a:t>
            </a:r>
          </a:p>
        </p:txBody>
      </p:sp>
      <p:sp>
        <p:nvSpPr>
          <p:cNvPr id="6" name="Slide Number Placeholder 5"/>
          <p:cNvSpPr>
            <a:spLocks noGrp="1"/>
          </p:cNvSpPr>
          <p:nvPr>
            <p:ph type="sldNum" sz="quarter" idx="4"/>
          </p:nvPr>
        </p:nvSpPr>
        <p:spPr>
          <a:xfrm>
            <a:off x="609600" y="6356363"/>
            <a:ext cx="28448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B412D8A-5BCD-43F1-9371-3E25873A86AD}" type="slidenum">
              <a:rPr lang="ar-IQ" smtClean="0"/>
              <a:pPr/>
              <a:t>‹#›</a:t>
            </a:fld>
            <a:endParaRPr lang="ar-IQ"/>
          </a:p>
        </p:txBody>
      </p:sp>
    </p:spTree>
    <p:extLst>
      <p:ext uri="{BB962C8B-B14F-4D97-AF65-F5344CB8AC3E}">
        <p14:creationId xmlns:p14="http://schemas.microsoft.com/office/powerpoint/2010/main" val="11519058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C8875-1206-5EFE-9751-6225F6B3633E}"/>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DADE13D-A197-55FA-6668-6E307526C2B6}"/>
              </a:ext>
            </a:extLst>
          </p:cNvPr>
          <p:cNvSpPr>
            <a:spLocks noGrp="1"/>
          </p:cNvSpPr>
          <p:nvPr>
            <p:ph idx="1"/>
          </p:nvPr>
        </p:nvSpPr>
        <p:spPr/>
        <p:txBody>
          <a:bodyPr/>
          <a:lstStyle/>
          <a:p>
            <a:pPr marL="0" indent="0" algn="ctr">
              <a:buNone/>
            </a:pPr>
            <a:r>
              <a:rPr lang="en-US" dirty="0"/>
              <a:t>Lecture no 1</a:t>
            </a:r>
          </a:p>
          <a:p>
            <a:pPr marL="0" indent="0" algn="ctr">
              <a:buNone/>
            </a:pPr>
            <a:r>
              <a:rPr lang="en-US" dirty="0"/>
              <a:t> Adv. insect taxonomy</a:t>
            </a:r>
            <a:endParaRPr lang="en-GB" dirty="0"/>
          </a:p>
        </p:txBody>
      </p:sp>
    </p:spTree>
    <p:extLst>
      <p:ext uri="{BB962C8B-B14F-4D97-AF65-F5344CB8AC3E}">
        <p14:creationId xmlns:p14="http://schemas.microsoft.com/office/powerpoint/2010/main" val="1005028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2B40A4-3812-772F-3B68-C55FB7A41D21}"/>
              </a:ext>
            </a:extLst>
          </p:cNvPr>
          <p:cNvSpPr>
            <a:spLocks noGrp="1"/>
          </p:cNvSpPr>
          <p:nvPr>
            <p:ph idx="1"/>
          </p:nvPr>
        </p:nvSpPr>
        <p:spPr>
          <a:xfrm>
            <a:off x="838200" y="580292"/>
            <a:ext cx="10515600" cy="5596671"/>
          </a:xfrm>
        </p:spPr>
        <p:txBody>
          <a:bodyPr>
            <a:normAutofit/>
          </a:bodyPr>
          <a:lstStyle/>
          <a:p>
            <a:pPr algn="just"/>
            <a:r>
              <a:rPr lang="en-GB" sz="2800" dirty="0">
                <a:solidFill>
                  <a:srgbClr val="000000"/>
                </a:solidFill>
                <a:latin typeface="NimbusRomNo9L"/>
              </a:rPr>
              <a:t>One of the major preoccupations</a:t>
            </a:r>
            <a:r>
              <a:rPr lang="ar-IQ" sz="2800" dirty="0">
                <a:solidFill>
                  <a:srgbClr val="000000"/>
                </a:solidFill>
                <a:latin typeface="NimbusRomNo9L"/>
              </a:rPr>
              <a:t>الانشغالات</a:t>
            </a:r>
            <a:r>
              <a:rPr lang="en-GB" sz="2800" dirty="0">
                <a:solidFill>
                  <a:srgbClr val="000000"/>
                </a:solidFill>
                <a:latin typeface="NimbusRomNo9L"/>
              </a:rPr>
              <a:t> of systematics is to determine, by comparison, what the </a:t>
            </a:r>
            <a:r>
              <a:rPr lang="en-GB" sz="2800" b="1" dirty="0">
                <a:solidFill>
                  <a:srgbClr val="000000"/>
                </a:solidFill>
                <a:latin typeface="NimbusRomNo9L"/>
              </a:rPr>
              <a:t>unique properties of every species and higher taxon </a:t>
            </a:r>
            <a:r>
              <a:rPr lang="en-GB" sz="2800" dirty="0">
                <a:solidFill>
                  <a:srgbClr val="000000"/>
                </a:solidFill>
                <a:latin typeface="NimbusRomNo9L"/>
              </a:rPr>
              <a:t>are. Another is to determine what properties certain taxa have in common with each other, and what the biological causes for the differences or shared characters are. Finally, it concerns itself with variation within taxa. In all these concerns systematics holds a unique and indispensable position among the biological sciences. Classification makes the organic diversity accessible to the other biological disciplines. Without it most of them would be unable to give meaning to their findings.  Systematics deals with populations, species, and higher taxa.</a:t>
            </a:r>
            <a:endParaRPr lang="en-GB" dirty="0"/>
          </a:p>
        </p:txBody>
      </p:sp>
    </p:spTree>
    <p:extLst>
      <p:ext uri="{BB962C8B-B14F-4D97-AF65-F5344CB8AC3E}">
        <p14:creationId xmlns:p14="http://schemas.microsoft.com/office/powerpoint/2010/main" val="1230179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060E3A-BCF8-F276-2FB9-D3D6BDAA3FC6}"/>
              </a:ext>
            </a:extLst>
          </p:cNvPr>
          <p:cNvSpPr>
            <a:spLocks noGrp="1"/>
          </p:cNvSpPr>
          <p:nvPr>
            <p:ph idx="1"/>
          </p:nvPr>
        </p:nvSpPr>
        <p:spPr>
          <a:xfrm>
            <a:off x="838200" y="422031"/>
            <a:ext cx="10515600" cy="5754932"/>
          </a:xfrm>
        </p:spPr>
        <p:txBody>
          <a:bodyPr>
            <a:normAutofit/>
          </a:bodyPr>
          <a:lstStyle/>
          <a:p>
            <a:pPr algn="just"/>
            <a:r>
              <a:rPr lang="en-GB" sz="2800" dirty="0">
                <a:solidFill>
                  <a:srgbClr val="000000"/>
                </a:solidFill>
                <a:latin typeface="NimbusRomNo9L"/>
              </a:rPr>
              <a:t>The terms taxonomy and systematics were defined above. This leaves the term classification, which partly overlaps with taxonomy. The word is used with two different meanings. Most commonly it designates the product of the activity of the taxonomist, the classification of the primates or of the bees. But it is also used as a term for the activity of classifying: “Zoological classification is the ordering of animals into groups (or sets) on the basis of their relationships” (Simpson, 1961). In this sense classification coincides largely with what is sometimes designated as beta taxonomy.</a:t>
            </a:r>
          </a:p>
          <a:p>
            <a:endParaRPr lang="en-GB" dirty="0"/>
          </a:p>
        </p:txBody>
      </p:sp>
    </p:spTree>
    <p:extLst>
      <p:ext uri="{BB962C8B-B14F-4D97-AF65-F5344CB8AC3E}">
        <p14:creationId xmlns:p14="http://schemas.microsoft.com/office/powerpoint/2010/main" val="1930381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C27039-0FF6-870E-D7A9-4B41169D15A1}"/>
              </a:ext>
            </a:extLst>
          </p:cNvPr>
          <p:cNvSpPr>
            <a:spLocks noGrp="1"/>
          </p:cNvSpPr>
          <p:nvPr>
            <p:ph idx="1"/>
          </p:nvPr>
        </p:nvSpPr>
        <p:spPr>
          <a:xfrm>
            <a:off x="838200" y="509954"/>
            <a:ext cx="11119338" cy="5667009"/>
          </a:xfrm>
        </p:spPr>
        <p:txBody>
          <a:bodyPr>
            <a:normAutofit/>
          </a:bodyPr>
          <a:lstStyle/>
          <a:p>
            <a:pPr algn="just"/>
            <a:r>
              <a:rPr lang="en-GB" sz="2800" dirty="0">
                <a:solidFill>
                  <a:srgbClr val="000000"/>
                </a:solidFill>
                <a:latin typeface="NimbusRomNo9L"/>
              </a:rPr>
              <a:t>The process of </a:t>
            </a:r>
            <a:r>
              <a:rPr lang="en-GB" sz="2800" b="1" dirty="0">
                <a:solidFill>
                  <a:srgbClr val="000000"/>
                </a:solidFill>
                <a:latin typeface="NimbusRomNo9L"/>
              </a:rPr>
              <a:t>classification</a:t>
            </a:r>
            <a:r>
              <a:rPr lang="en-GB" sz="2800" dirty="0">
                <a:solidFill>
                  <a:srgbClr val="000000"/>
                </a:solidFill>
                <a:latin typeface="NimbusRomNo9L"/>
              </a:rPr>
              <a:t> is totally different from that of </a:t>
            </a:r>
            <a:r>
              <a:rPr lang="en-GB" sz="2800" b="1" dirty="0">
                <a:solidFill>
                  <a:srgbClr val="000000"/>
                </a:solidFill>
                <a:latin typeface="NimbusRomNo9L"/>
              </a:rPr>
              <a:t>identification</a:t>
            </a:r>
            <a:r>
              <a:rPr lang="en-GB" sz="2800" dirty="0">
                <a:solidFill>
                  <a:srgbClr val="000000"/>
                </a:solidFill>
                <a:latin typeface="NimbusRomNo9L"/>
              </a:rPr>
              <a:t>.</a:t>
            </a:r>
            <a:endParaRPr lang="ar-IQ" sz="2800" dirty="0">
              <a:solidFill>
                <a:srgbClr val="000000"/>
              </a:solidFill>
              <a:latin typeface="NimbusRomNo9L"/>
            </a:endParaRPr>
          </a:p>
          <a:p>
            <a:pPr algn="just"/>
            <a:endParaRPr lang="ar-IQ" dirty="0">
              <a:solidFill>
                <a:srgbClr val="000000"/>
              </a:solidFill>
              <a:latin typeface="NimbusRomNo9L"/>
            </a:endParaRPr>
          </a:p>
          <a:p>
            <a:pPr marL="0" indent="0" algn="just">
              <a:buNone/>
            </a:pPr>
            <a:r>
              <a:rPr lang="en-GB" sz="2800" dirty="0">
                <a:solidFill>
                  <a:srgbClr val="000000"/>
                </a:solidFill>
                <a:latin typeface="NimbusRomNo9L"/>
              </a:rPr>
              <a:t> In classification we undertake the </a:t>
            </a:r>
            <a:r>
              <a:rPr lang="en-GB" sz="2800" b="1" dirty="0">
                <a:solidFill>
                  <a:srgbClr val="000000"/>
                </a:solidFill>
                <a:latin typeface="NimbusRomNo9L"/>
              </a:rPr>
              <a:t>ordering of populations </a:t>
            </a:r>
            <a:r>
              <a:rPr lang="en-GB" sz="2800" dirty="0">
                <a:solidFill>
                  <a:srgbClr val="000000"/>
                </a:solidFill>
                <a:latin typeface="NimbusRomNo9L"/>
              </a:rPr>
              <a:t>and </a:t>
            </a:r>
            <a:r>
              <a:rPr lang="en-GB" sz="2800" b="1" dirty="0">
                <a:solidFill>
                  <a:srgbClr val="000000"/>
                </a:solidFill>
                <a:latin typeface="NimbusRomNo9L"/>
              </a:rPr>
              <a:t>groups</a:t>
            </a:r>
            <a:r>
              <a:rPr lang="en-GB" sz="2800" dirty="0">
                <a:solidFill>
                  <a:srgbClr val="000000"/>
                </a:solidFill>
                <a:latin typeface="NimbusRomNo9L"/>
              </a:rPr>
              <a:t> of populations at all levels </a:t>
            </a:r>
            <a:r>
              <a:rPr lang="en-GB" sz="2800" b="1" dirty="0">
                <a:solidFill>
                  <a:srgbClr val="000000"/>
                </a:solidFill>
                <a:latin typeface="NimbusRomNo9L"/>
              </a:rPr>
              <a:t>by inductive procedures</a:t>
            </a:r>
            <a:r>
              <a:rPr lang="en-GB" sz="2800" dirty="0">
                <a:solidFill>
                  <a:srgbClr val="000000"/>
                </a:solidFill>
                <a:latin typeface="NimbusRomNo9L"/>
              </a:rPr>
              <a:t>; </a:t>
            </a:r>
            <a:endParaRPr lang="ar-IQ" sz="2800" dirty="0">
              <a:solidFill>
                <a:srgbClr val="000000"/>
              </a:solidFill>
              <a:latin typeface="NimbusRomNo9L"/>
            </a:endParaRPr>
          </a:p>
          <a:p>
            <a:pPr marL="0" indent="0" algn="just">
              <a:buNone/>
            </a:pPr>
            <a:endParaRPr lang="ar-IQ" dirty="0">
              <a:solidFill>
                <a:srgbClr val="000000"/>
              </a:solidFill>
              <a:latin typeface="NimbusRomNo9L"/>
            </a:endParaRPr>
          </a:p>
          <a:p>
            <a:pPr marL="0" indent="0" algn="just">
              <a:buNone/>
            </a:pPr>
            <a:r>
              <a:rPr lang="en-US" sz="2800" dirty="0">
                <a:solidFill>
                  <a:srgbClr val="000000"/>
                </a:solidFill>
                <a:latin typeface="NimbusRomNo9L"/>
              </a:rPr>
              <a:t>I</a:t>
            </a:r>
            <a:r>
              <a:rPr lang="en-GB" sz="2800" dirty="0">
                <a:solidFill>
                  <a:srgbClr val="000000"/>
                </a:solidFill>
                <a:latin typeface="NimbusRomNo9L"/>
              </a:rPr>
              <a:t>n identification we place i</a:t>
            </a:r>
            <a:r>
              <a:rPr lang="en-GB" sz="2800" b="1" dirty="0">
                <a:solidFill>
                  <a:srgbClr val="000000"/>
                </a:solidFill>
                <a:latin typeface="NimbusRomNo9L"/>
              </a:rPr>
              <a:t>ndividuals</a:t>
            </a:r>
            <a:r>
              <a:rPr lang="en-GB" sz="2800" dirty="0">
                <a:solidFill>
                  <a:srgbClr val="000000"/>
                </a:solidFill>
                <a:latin typeface="NimbusRomNo9L"/>
              </a:rPr>
              <a:t> by </a:t>
            </a:r>
            <a:r>
              <a:rPr lang="en-GB" sz="2800" b="1" dirty="0">
                <a:solidFill>
                  <a:srgbClr val="000000"/>
                </a:solidFill>
                <a:latin typeface="NimbusRomNo9L"/>
              </a:rPr>
              <a:t>deductive procedures</a:t>
            </a:r>
            <a:r>
              <a:rPr lang="en-GB" sz="2800" dirty="0">
                <a:solidFill>
                  <a:srgbClr val="000000"/>
                </a:solidFill>
                <a:latin typeface="NimbusRomNo9L"/>
              </a:rPr>
              <a:t> into previously established classes (taxa) </a:t>
            </a:r>
            <a:endParaRPr lang="ar-IQ" sz="2800" dirty="0">
              <a:solidFill>
                <a:srgbClr val="000000"/>
              </a:solidFill>
              <a:latin typeface="NimbusRomNo9L"/>
            </a:endParaRPr>
          </a:p>
          <a:p>
            <a:pPr marL="0" indent="0" algn="just">
              <a:buNone/>
            </a:pPr>
            <a:endParaRPr lang="en-GB" sz="2800" dirty="0">
              <a:solidFill>
                <a:srgbClr val="000000"/>
              </a:solidFill>
              <a:latin typeface="NimbusRomNo9L"/>
            </a:endParaRPr>
          </a:p>
          <a:p>
            <a:pPr algn="just"/>
            <a:r>
              <a:rPr lang="en-GB" sz="2800" dirty="0">
                <a:solidFill>
                  <a:srgbClr val="000000"/>
                </a:solidFill>
                <a:latin typeface="NimbusRomNo9L"/>
              </a:rPr>
              <a:t>Zoological nomenclature is the application of distinctive names to each of the groups recognized in the zoological classification. The rules governing it</a:t>
            </a:r>
            <a:endParaRPr lang="en-GB" dirty="0"/>
          </a:p>
        </p:txBody>
      </p:sp>
    </p:spTree>
    <p:extLst>
      <p:ext uri="{BB962C8B-B14F-4D97-AF65-F5344CB8AC3E}">
        <p14:creationId xmlns:p14="http://schemas.microsoft.com/office/powerpoint/2010/main" val="2273723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073C8-B690-7BD8-C59D-694684B28D8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BEA7E7FC-1A5D-0658-94BA-82E1381948C7}"/>
              </a:ext>
            </a:extLst>
          </p:cNvPr>
          <p:cNvSpPr>
            <a:spLocks noGrp="1"/>
          </p:cNvSpPr>
          <p:nvPr>
            <p:ph idx="1"/>
          </p:nvPr>
        </p:nvSpPr>
        <p:spPr/>
        <p:txBody>
          <a:bodyPr/>
          <a:lstStyle/>
          <a:p>
            <a:endParaRPr lang="en-GB"/>
          </a:p>
        </p:txBody>
      </p:sp>
      <p:pic>
        <p:nvPicPr>
          <p:cNvPr id="1026" name="Picture 2" descr="Inductive &amp; Deductive">
            <a:extLst>
              <a:ext uri="{FF2B5EF4-FFF2-40B4-BE49-F238E27FC236}">
                <a16:creationId xmlns:a16="http://schemas.microsoft.com/office/drawing/2014/main" id="{1D834F0D-830C-D55B-9930-905C322703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862" y="365125"/>
            <a:ext cx="10709030" cy="612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1818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967C1-E930-A26F-D038-34E24485951A}"/>
              </a:ext>
            </a:extLst>
          </p:cNvPr>
          <p:cNvSpPr>
            <a:spLocks noGrp="1"/>
          </p:cNvSpPr>
          <p:nvPr>
            <p:ph type="title"/>
          </p:nvPr>
        </p:nvSpPr>
        <p:spPr/>
        <p:txBody>
          <a:bodyPr>
            <a:normAutofit/>
          </a:bodyPr>
          <a:lstStyle/>
          <a:p>
            <a:pPr marL="1593850" marR="1699895">
              <a:spcBef>
                <a:spcPts val="0"/>
              </a:spcBef>
              <a:spcAft>
                <a:spcPts val="0"/>
              </a:spcAft>
            </a:pPr>
            <a:r>
              <a:rPr lang="en-US" sz="3100" dirty="0">
                <a:effectLst/>
                <a:latin typeface="Times New Roman" panose="02020603050405020304" pitchFamily="18" charset="0"/>
                <a:ea typeface="Times New Roman" panose="02020603050405020304" pitchFamily="18" charset="0"/>
              </a:rPr>
              <a:t>TAXONOMY   </a:t>
            </a:r>
            <a:r>
              <a:rPr lang="en-US" sz="3100" spc="70" dirty="0">
                <a:effectLst/>
                <a:latin typeface="Times New Roman" panose="02020603050405020304" pitchFamily="18" charset="0"/>
                <a:ea typeface="Times New Roman" panose="02020603050405020304" pitchFamily="18" charset="0"/>
              </a:rPr>
              <a:t> </a:t>
            </a:r>
            <a:r>
              <a:rPr lang="en-US" sz="3100" dirty="0">
                <a:effectLst/>
                <a:latin typeface="Times New Roman" panose="02020603050405020304" pitchFamily="18" charset="0"/>
                <a:ea typeface="Times New Roman" panose="02020603050405020304" pitchFamily="18" charset="0"/>
              </a:rPr>
              <a:t>AND</a:t>
            </a:r>
            <a:r>
              <a:rPr lang="en-US" sz="3100" spc="220" dirty="0">
                <a:effectLst/>
                <a:latin typeface="Times New Roman" panose="02020603050405020304" pitchFamily="18" charset="0"/>
                <a:ea typeface="Times New Roman" panose="02020603050405020304" pitchFamily="18" charset="0"/>
              </a:rPr>
              <a:t> </a:t>
            </a:r>
            <a:r>
              <a:rPr lang="en-US" sz="3100" dirty="0">
                <a:effectLst/>
                <a:latin typeface="Times New Roman" panose="02020603050405020304" pitchFamily="18" charset="0"/>
                <a:ea typeface="Times New Roman" panose="02020603050405020304" pitchFamily="18" charset="0"/>
              </a:rPr>
              <a:t>ITS</a:t>
            </a:r>
            <a:r>
              <a:rPr lang="en-US" sz="3100" spc="330" dirty="0">
                <a:effectLst/>
                <a:latin typeface="Times New Roman" panose="02020603050405020304" pitchFamily="18" charset="0"/>
                <a:ea typeface="Times New Roman" panose="02020603050405020304" pitchFamily="18" charset="0"/>
              </a:rPr>
              <a:t> </a:t>
            </a:r>
            <a:r>
              <a:rPr lang="en-US" sz="3100" dirty="0">
                <a:effectLst/>
                <a:latin typeface="Times New Roman" panose="02020603050405020304" pitchFamily="18" charset="0"/>
                <a:ea typeface="Times New Roman" panose="02020603050405020304" pitchFamily="18" charset="0"/>
              </a:rPr>
              <a:t>IMPORTANCE</a:t>
            </a:r>
            <a:br>
              <a:rPr lang="en-GB" sz="2400" dirty="0">
                <a:effectLst/>
                <a:latin typeface="Times New Roman" panose="02020603050405020304" pitchFamily="18" charset="0"/>
                <a:ea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D3F560DF-F132-F251-6842-B4DBA9C9A829}"/>
              </a:ext>
            </a:extLst>
          </p:cNvPr>
          <p:cNvSpPr>
            <a:spLocks noGrp="1"/>
          </p:cNvSpPr>
          <p:nvPr>
            <p:ph idx="1"/>
          </p:nvPr>
        </p:nvSpPr>
        <p:spPr>
          <a:xfrm>
            <a:off x="0" y="984738"/>
            <a:ext cx="12063046" cy="5873262"/>
          </a:xfrm>
        </p:spPr>
        <p:txBody>
          <a:bodyPr>
            <a:normAutofit lnSpcReduction="10000"/>
          </a:bodyPr>
          <a:lstStyle/>
          <a:p>
            <a:pPr marL="818515" marR="1092200" indent="0">
              <a:spcBef>
                <a:spcPts val="120"/>
              </a:spcBef>
              <a:spcAft>
                <a:spcPts val="0"/>
              </a:spcAft>
              <a:buNone/>
            </a:pPr>
            <a:r>
              <a:rPr lang="en-US" sz="2400" spc="50" dirty="0">
                <a:latin typeface="Times New Roman" panose="02020603050405020304" pitchFamily="18" charset="0"/>
                <a:ea typeface="Times New Roman" panose="02020603050405020304" pitchFamily="18" charset="0"/>
              </a:rPr>
              <a:t>1.</a:t>
            </a:r>
            <a:r>
              <a:rPr lang="en-US" sz="2400" spc="5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Importance</a:t>
            </a:r>
            <a:r>
              <a:rPr lang="en-US" sz="2800" spc="17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of</a:t>
            </a:r>
            <a:r>
              <a:rPr lang="en-US" sz="2800" spc="6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Taxonomy </a:t>
            </a:r>
            <a:r>
              <a:rPr lang="en-US" sz="2800" spc="4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to</a:t>
            </a:r>
            <a:r>
              <a:rPr lang="en-US" sz="2800" spc="25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Biodiversity</a:t>
            </a:r>
            <a:r>
              <a:rPr lang="en-US" sz="2800" spc="30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and</a:t>
            </a:r>
            <a:r>
              <a:rPr lang="en-US" sz="2800" spc="19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Conservation</a:t>
            </a:r>
          </a:p>
          <a:p>
            <a:pPr marL="818515" marR="1092200" indent="0">
              <a:spcBef>
                <a:spcPts val="120"/>
              </a:spcBef>
              <a:spcAft>
                <a:spcPts val="0"/>
              </a:spcAft>
              <a:buNone/>
            </a:pPr>
            <a:r>
              <a:rPr lang="en-US" dirty="0">
                <a:latin typeface="Times New Roman" panose="02020603050405020304" pitchFamily="18" charset="0"/>
              </a:rPr>
              <a:t>2. Importance of Taxonomy in Research and Studies</a:t>
            </a:r>
          </a:p>
          <a:p>
            <a:pPr marL="818515" marR="1092200" indent="0">
              <a:spcBef>
                <a:spcPts val="120"/>
              </a:spcBef>
              <a:spcAft>
                <a:spcPts val="0"/>
              </a:spcAft>
              <a:buNone/>
            </a:pPr>
            <a:r>
              <a:rPr lang="en-US" sz="2800" dirty="0">
                <a:effectLst/>
                <a:latin typeface="Times New Roman" panose="02020603050405020304" pitchFamily="18" charset="0"/>
                <a:ea typeface="Times New Roman" panose="02020603050405020304" pitchFamily="18" charset="0"/>
              </a:rPr>
              <a:t>3.</a:t>
            </a:r>
            <a:r>
              <a:rPr lang="en-US" sz="2800" spc="17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Importance</a:t>
            </a:r>
            <a:r>
              <a:rPr lang="en-US" sz="2800" spc="16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of</a:t>
            </a:r>
            <a:r>
              <a:rPr lang="en-US" sz="2800" spc="6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Taxonomy</a:t>
            </a:r>
            <a:r>
              <a:rPr lang="en-US" sz="2800" spc="-13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to</a:t>
            </a:r>
            <a:r>
              <a:rPr lang="en-US" sz="2800" spc="22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Medicine</a:t>
            </a:r>
          </a:p>
          <a:p>
            <a:pPr marL="818515" marR="1092200" indent="0">
              <a:spcBef>
                <a:spcPts val="120"/>
              </a:spcBef>
              <a:spcAft>
                <a:spcPts val="0"/>
              </a:spcAft>
              <a:buNone/>
            </a:pPr>
            <a:r>
              <a:rPr lang="en-US" dirty="0">
                <a:latin typeface="Times New Roman" panose="02020603050405020304" pitchFamily="18" charset="0"/>
              </a:rPr>
              <a:t>4.Importance  of Taxonomy to Agriculture and Pest management</a:t>
            </a:r>
          </a:p>
          <a:p>
            <a:pPr marL="1332865" marR="1092200" indent="-514350">
              <a:spcBef>
                <a:spcPts val="120"/>
              </a:spcBef>
              <a:spcAft>
                <a:spcPts val="0"/>
              </a:spcAft>
              <a:buAutoNum type="arabicPeriod" startAt="4"/>
            </a:pPr>
            <a:endParaRPr lang="en-GB" dirty="0">
              <a:latin typeface="Times New Roman" panose="02020603050405020304" pitchFamily="18" charset="0"/>
            </a:endParaRPr>
          </a:p>
          <a:p>
            <a:pPr marL="16510" marR="0" indent="0">
              <a:spcBef>
                <a:spcPts val="0"/>
              </a:spcBef>
              <a:spcAft>
                <a:spcPts val="0"/>
              </a:spcAft>
              <a:buNone/>
            </a:pPr>
            <a:r>
              <a:rPr lang="en-GB" sz="1600" dirty="0">
                <a:latin typeface="Times New Roman" panose="02020603050405020304" pitchFamily="18" charset="0"/>
                <a:ea typeface="Times New Roman" panose="02020603050405020304" pitchFamily="18" charset="0"/>
              </a:rPr>
              <a:t>-</a:t>
            </a:r>
            <a:r>
              <a:rPr lang="en-US" sz="3200" dirty="0">
                <a:effectLst/>
                <a:latin typeface="Times New Roman" panose="02020603050405020304" pitchFamily="18" charset="0"/>
                <a:ea typeface="Times New Roman" panose="02020603050405020304" pitchFamily="18" charset="0"/>
              </a:rPr>
              <a:t> </a:t>
            </a:r>
            <a:r>
              <a:rPr lang="en-US" sz="3200" spc="25" dirty="0">
                <a:effectLst/>
                <a:latin typeface="Times New Roman" panose="02020603050405020304" pitchFamily="18" charset="0"/>
                <a:ea typeface="Times New Roman" panose="02020603050405020304" pitchFamily="18" charset="0"/>
              </a:rPr>
              <a:t> </a:t>
            </a:r>
            <a:r>
              <a:rPr lang="en-US" sz="1800" dirty="0">
                <a:effectLst/>
                <a:latin typeface="Arial" panose="020B0604020202020204" pitchFamily="34" charset="0"/>
                <a:ea typeface="Arial" panose="020B0604020202020204" pitchFamily="34" charset="0"/>
              </a:rPr>
              <a:t>Providing</a:t>
            </a:r>
            <a:r>
              <a:rPr lang="en-US" sz="1800" spc="19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correct</a:t>
            </a:r>
            <a:r>
              <a:rPr lang="en-US" sz="1800" spc="30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identification </a:t>
            </a:r>
            <a:r>
              <a:rPr lang="en-US" sz="1800" spc="21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of</a:t>
            </a:r>
            <a:r>
              <a:rPr lang="en-US" sz="1800" spc="13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pest</a:t>
            </a:r>
            <a:r>
              <a:rPr lang="en-US" sz="1800" spc="-3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species</a:t>
            </a:r>
            <a:r>
              <a:rPr lang="en-US" sz="1800" spc="-5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and</a:t>
            </a:r>
            <a:r>
              <a:rPr lang="en-US" sz="1800" spc="13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information </a:t>
            </a:r>
            <a:r>
              <a:rPr lang="en-US" sz="1800" spc="18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on</a:t>
            </a:r>
            <a:r>
              <a:rPr lang="en-US" sz="1800" spc="23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its</a:t>
            </a:r>
            <a:r>
              <a:rPr lang="en-US" sz="1800" spc="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probable </a:t>
            </a:r>
            <a:r>
              <a:rPr lang="en-US" sz="1800" spc="4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home.</a:t>
            </a:r>
            <a:endParaRPr lang="en-GB" sz="1800" dirty="0">
              <a:effectLst/>
              <a:latin typeface="Times New Roman" panose="02020603050405020304" pitchFamily="18" charset="0"/>
              <a:ea typeface="Times New Roman" panose="02020603050405020304" pitchFamily="18" charset="0"/>
            </a:endParaRPr>
          </a:p>
          <a:p>
            <a:pPr marL="0" marR="0" indent="0">
              <a:lnSpc>
                <a:spcPts val="1300"/>
              </a:lnSpc>
              <a:spcBef>
                <a:spcPts val="5"/>
              </a:spcBef>
              <a:spcAft>
                <a:spcPts val="0"/>
              </a:spcAft>
              <a:buNone/>
            </a:pPr>
            <a:r>
              <a:rPr lang="en-US" sz="1800" dirty="0">
                <a:effectLst/>
                <a:latin typeface="Times New Roman" panose="02020603050405020304" pitchFamily="18"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marL="216535" marR="43180" indent="0">
              <a:lnSpc>
                <a:spcPct val="112000"/>
              </a:lnSpc>
              <a:spcBef>
                <a:spcPts val="0"/>
              </a:spcBef>
              <a:spcAft>
                <a:spcPts val="0"/>
              </a:spcAft>
              <a:buNone/>
              <a:tabLst>
                <a:tab pos="482600" algn="l"/>
              </a:tabLst>
            </a:pPr>
            <a:r>
              <a:rPr lang="en-US" sz="1800" dirty="0">
                <a:latin typeface="Arial" panose="020B0604020202020204" pitchFamily="34" charset="0"/>
                <a:ea typeface="Arial" panose="020B0604020202020204" pitchFamily="34" charset="0"/>
              </a:rPr>
              <a:t>-</a:t>
            </a:r>
            <a:r>
              <a:rPr lang="en-US" sz="1800" dirty="0">
                <a:effectLst/>
                <a:latin typeface="Arial" panose="020B0604020202020204" pitchFamily="34" charset="0"/>
                <a:ea typeface="Arial" panose="020B0604020202020204" pitchFamily="34" charset="0"/>
              </a:rPr>
              <a:t>Directing </a:t>
            </a:r>
            <a:r>
              <a:rPr lang="en-US" sz="1800" spc="3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and</a:t>
            </a:r>
            <a:r>
              <a:rPr lang="en-US" sz="1800" spc="11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conducting </a:t>
            </a:r>
            <a:r>
              <a:rPr lang="en-US" sz="1800" spc="12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surveys</a:t>
            </a:r>
            <a:r>
              <a:rPr lang="en-US" sz="1800" spc="-9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for</a:t>
            </a:r>
            <a:r>
              <a:rPr lang="en-US" sz="1800" spc="18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natural</a:t>
            </a:r>
            <a:r>
              <a:rPr lang="en-US" sz="1800" spc="15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enemies</a:t>
            </a:r>
            <a:r>
              <a:rPr lang="en-US" sz="1800" spc="4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existing</a:t>
            </a:r>
            <a:r>
              <a:rPr lang="en-US" sz="1800" spc="24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in</a:t>
            </a:r>
            <a:r>
              <a:rPr lang="en-US" sz="1800" spc="13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the</a:t>
            </a:r>
            <a:r>
              <a:rPr lang="en-US" sz="1800" spc="13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original </a:t>
            </a:r>
            <a:r>
              <a:rPr lang="en-US" sz="1800" spc="9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home</a:t>
            </a:r>
            <a:r>
              <a:rPr lang="en-US" sz="1800" spc="11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of the</a:t>
            </a:r>
            <a:r>
              <a:rPr lang="en-US" sz="1800" spc="28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pest.</a:t>
            </a:r>
            <a:endParaRPr lang="en-GB" sz="1800" dirty="0">
              <a:effectLst/>
              <a:latin typeface="Times New Roman" panose="02020603050405020304" pitchFamily="18" charset="0"/>
              <a:ea typeface="Times New Roman" panose="02020603050405020304" pitchFamily="18" charset="0"/>
            </a:endParaRPr>
          </a:p>
          <a:p>
            <a:pPr marL="0" marR="0">
              <a:lnSpc>
                <a:spcPts val="600"/>
              </a:lnSpc>
              <a:spcBef>
                <a:spcPts val="20"/>
              </a:spcBef>
              <a:spcAft>
                <a:spcPts val="0"/>
              </a:spcAft>
            </a:pPr>
            <a:r>
              <a:rPr lang="en-US" sz="1800" dirty="0">
                <a:effectLst/>
                <a:latin typeface="Times New Roman" panose="02020603050405020304" pitchFamily="18"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marL="216535" marR="49530" indent="0">
              <a:lnSpc>
                <a:spcPct val="110000"/>
              </a:lnSpc>
              <a:spcBef>
                <a:spcPts val="0"/>
              </a:spcBef>
              <a:spcAft>
                <a:spcPts val="0"/>
              </a:spcAft>
              <a:buNone/>
              <a:tabLst>
                <a:tab pos="469900" algn="l"/>
              </a:tabLst>
            </a:pPr>
            <a:r>
              <a:rPr lang="en-US" sz="1800" dirty="0">
                <a:effectLst/>
                <a:latin typeface="Arial" panose="020B0604020202020204" pitchFamily="34" charset="0"/>
                <a:ea typeface="Arial" panose="020B0604020202020204" pitchFamily="34" charset="0"/>
              </a:rPr>
              <a:t>-Making</a:t>
            </a:r>
            <a:r>
              <a:rPr lang="en-US" sz="1800" spc="30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an</a:t>
            </a:r>
            <a:r>
              <a:rPr lang="en-US" sz="1800" spc="13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inventory  of</a:t>
            </a:r>
            <a:r>
              <a:rPr lang="en-US" sz="1800" spc="20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natural</a:t>
            </a:r>
            <a:r>
              <a:rPr lang="en-US" sz="1800" spc="17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enemies</a:t>
            </a:r>
            <a:r>
              <a:rPr lang="en-US" sz="1800" spc="7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and</a:t>
            </a:r>
            <a:r>
              <a:rPr lang="en-US" sz="1800" spc="11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alternate</a:t>
            </a:r>
            <a:r>
              <a:rPr lang="en-US" sz="1800" spc="17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hosts</a:t>
            </a:r>
            <a:r>
              <a:rPr lang="en-US" sz="1800" spc="-8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of</a:t>
            </a:r>
            <a:r>
              <a:rPr lang="en-US" sz="1800" spc="13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the</a:t>
            </a:r>
            <a:r>
              <a:rPr lang="en-US" sz="1800" spc="21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natural</a:t>
            </a:r>
            <a:r>
              <a:rPr lang="en-US" sz="1800" spc="21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enemies</a:t>
            </a:r>
            <a:r>
              <a:rPr lang="en-US" sz="1800" spc="11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in the</a:t>
            </a:r>
            <a:r>
              <a:rPr lang="en-US" sz="1800" spc="21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country </a:t>
            </a:r>
            <a:r>
              <a:rPr lang="en-US" sz="1800" spc="4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of</a:t>
            </a:r>
            <a:r>
              <a:rPr lang="en-US" sz="1800" spc="29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introduction.</a:t>
            </a:r>
            <a:endParaRPr lang="en-GB" sz="1800" dirty="0">
              <a:effectLst/>
              <a:latin typeface="Times New Roman" panose="02020603050405020304" pitchFamily="18" charset="0"/>
              <a:ea typeface="Times New Roman" panose="02020603050405020304" pitchFamily="18" charset="0"/>
            </a:endParaRPr>
          </a:p>
          <a:p>
            <a:pPr marL="0" marR="0">
              <a:lnSpc>
                <a:spcPts val="600"/>
              </a:lnSpc>
              <a:spcBef>
                <a:spcPts val="20"/>
              </a:spcBef>
              <a:spcAft>
                <a:spcPts val="0"/>
              </a:spcAft>
            </a:pPr>
            <a:r>
              <a:rPr lang="en-US" sz="1800" dirty="0">
                <a:effectLst/>
                <a:latin typeface="Times New Roman" panose="02020603050405020304" pitchFamily="18"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spc="180" dirty="0">
                <a:latin typeface="Times New Roman" panose="02020603050405020304" pitchFamily="18" charset="0"/>
                <a:ea typeface="Times New Roman" panose="02020603050405020304" pitchFamily="18" charset="0"/>
              </a:rPr>
              <a:t>-</a:t>
            </a:r>
            <a:r>
              <a:rPr lang="en-US" sz="1800" spc="180" dirty="0">
                <a:effectLst/>
                <a:latin typeface="Times New Roman" panose="02020603050405020304" pitchFamily="18" charset="0"/>
                <a:ea typeface="Times New Roman" panose="02020603050405020304" pitchFamily="18" charset="0"/>
              </a:rPr>
              <a:t> </a:t>
            </a:r>
            <a:r>
              <a:rPr lang="en-US" sz="1800" dirty="0">
                <a:effectLst/>
                <a:latin typeface="Arial" panose="020B0604020202020204" pitchFamily="34" charset="0"/>
                <a:ea typeface="Arial" panose="020B0604020202020204" pitchFamily="34" charset="0"/>
              </a:rPr>
              <a:t>Providing</a:t>
            </a:r>
            <a:r>
              <a:rPr lang="en-US" sz="1800" spc="25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catalogues,</a:t>
            </a:r>
            <a:r>
              <a:rPr lang="en-US" sz="1800" spc="13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revisions,</a:t>
            </a:r>
            <a:r>
              <a:rPr lang="en-US" sz="1800" spc="18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handbooks,</a:t>
            </a:r>
            <a:r>
              <a:rPr lang="en-US" sz="1800" spc="19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host-parasite</a:t>
            </a:r>
            <a:r>
              <a:rPr lang="en-US" sz="1800" spc="6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lists,</a:t>
            </a:r>
            <a:r>
              <a:rPr lang="en-US" sz="1800" spc="7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identification </a:t>
            </a:r>
            <a:r>
              <a:rPr lang="en-US" sz="1800" spc="32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keys</a:t>
            </a:r>
            <a:r>
              <a:rPr lang="en-US" sz="1800" spc="-3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etc.</a:t>
            </a:r>
            <a:endParaRPr lang="en-GB" sz="1800" dirty="0">
              <a:effectLst/>
              <a:latin typeface="Times New Roman" panose="02020603050405020304" pitchFamily="18" charset="0"/>
              <a:ea typeface="Times New Roman" panose="02020603050405020304" pitchFamily="18" charset="0"/>
            </a:endParaRPr>
          </a:p>
          <a:p>
            <a:pPr marL="0" marR="0">
              <a:lnSpc>
                <a:spcPts val="600"/>
              </a:lnSpc>
              <a:spcBef>
                <a:spcPts val="25"/>
              </a:spcBef>
              <a:spcAft>
                <a:spcPts val="0"/>
              </a:spcAft>
            </a:pPr>
            <a:r>
              <a:rPr lang="en-US" sz="1800" dirty="0">
                <a:effectLst/>
                <a:latin typeface="Times New Roman" panose="02020603050405020304" pitchFamily="18"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marL="214630" marR="51435" indent="0">
              <a:lnSpc>
                <a:spcPct val="106000"/>
              </a:lnSpc>
              <a:spcBef>
                <a:spcPts val="0"/>
              </a:spcBef>
              <a:spcAft>
                <a:spcPts val="0"/>
              </a:spcAft>
              <a:buNone/>
              <a:tabLst>
                <a:tab pos="482600" algn="l"/>
              </a:tabLst>
            </a:pPr>
            <a:r>
              <a:rPr lang="en-US" sz="1800" i="1" dirty="0">
                <a:latin typeface="Times New Roman" panose="02020603050405020304" pitchFamily="18" charset="0"/>
                <a:ea typeface="Arial" panose="020B0604020202020204" pitchFamily="34" charset="0"/>
              </a:rPr>
              <a:t>-</a:t>
            </a:r>
            <a:r>
              <a:rPr lang="en-US" sz="1800" dirty="0">
                <a:effectLst/>
                <a:latin typeface="Arial" panose="020B0604020202020204" pitchFamily="34" charset="0"/>
                <a:ea typeface="Arial" panose="020B0604020202020204" pitchFamily="34" charset="0"/>
              </a:rPr>
              <a:t>Help</a:t>
            </a:r>
            <a:r>
              <a:rPr lang="en-US" sz="1800" spc="11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the</a:t>
            </a:r>
            <a:r>
              <a:rPr lang="en-US" sz="1800" spc="4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biological </a:t>
            </a:r>
            <a:r>
              <a:rPr lang="en-US" sz="1800" spc="4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control</a:t>
            </a:r>
            <a:r>
              <a:rPr lang="en-US" sz="1800" spc="22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workers to</a:t>
            </a:r>
            <a:r>
              <a:rPr lang="en-US" sz="1800" spc="6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find</a:t>
            </a:r>
            <a:r>
              <a:rPr lang="en-US" sz="1800" spc="20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pertinent</a:t>
            </a:r>
            <a:r>
              <a:rPr lang="en-US" sz="1800" spc="12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information</a:t>
            </a:r>
            <a:r>
              <a:rPr lang="en-US" sz="1800" spc="32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hidden</a:t>
            </a:r>
            <a:r>
              <a:rPr lang="en-US" sz="1800" spc="20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under</a:t>
            </a:r>
            <a:r>
              <a:rPr lang="en-US" sz="1800" spc="2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obsolete species</a:t>
            </a:r>
            <a:r>
              <a:rPr lang="en-US" sz="1800" spc="9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name</a:t>
            </a:r>
            <a:r>
              <a:rPr lang="en-US" sz="1800" spc="18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and</a:t>
            </a:r>
            <a:endParaRPr lang="en-GB" sz="1800" dirty="0">
              <a:effectLst/>
              <a:latin typeface="Times New Roman" panose="02020603050405020304" pitchFamily="18" charset="0"/>
              <a:ea typeface="Times New Roman" panose="02020603050405020304" pitchFamily="18" charset="0"/>
            </a:endParaRPr>
          </a:p>
          <a:p>
            <a:pPr marL="0" marR="0">
              <a:lnSpc>
                <a:spcPts val="700"/>
              </a:lnSpc>
              <a:spcBef>
                <a:spcPts val="35"/>
              </a:spcBef>
              <a:spcAft>
                <a:spcPts val="0"/>
              </a:spcAft>
            </a:pPr>
            <a:r>
              <a:rPr lang="en-US" sz="1800" dirty="0">
                <a:effectLst/>
                <a:latin typeface="Times New Roman" panose="02020603050405020304" pitchFamily="18"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marL="212090" marR="61595" indent="0">
              <a:lnSpc>
                <a:spcPct val="110000"/>
              </a:lnSpc>
              <a:spcBef>
                <a:spcPts val="0"/>
              </a:spcBef>
              <a:spcAft>
                <a:spcPts val="0"/>
              </a:spcAft>
              <a:buNone/>
              <a:tabLst>
                <a:tab pos="482600" algn="l"/>
              </a:tabLst>
            </a:pPr>
            <a:r>
              <a:rPr lang="en-US" sz="1800" dirty="0">
                <a:latin typeface="Arial" panose="020B0604020202020204" pitchFamily="34" charset="0"/>
                <a:ea typeface="Arial" panose="020B0604020202020204" pitchFamily="34" charset="0"/>
              </a:rPr>
              <a:t>-</a:t>
            </a:r>
            <a:r>
              <a:rPr lang="en-US" sz="1800" dirty="0">
                <a:effectLst/>
                <a:latin typeface="Arial" panose="020B0604020202020204" pitchFamily="34" charset="0"/>
                <a:ea typeface="Arial" panose="020B0604020202020204" pitchFamily="34" charset="0"/>
              </a:rPr>
              <a:t>Help</a:t>
            </a:r>
            <a:r>
              <a:rPr lang="en-US" sz="1800" spc="24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to</a:t>
            </a:r>
            <a:r>
              <a:rPr lang="en-US" sz="1800" spc="18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differentiate </a:t>
            </a:r>
            <a:r>
              <a:rPr lang="en-US" sz="1800" spc="2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between</a:t>
            </a:r>
            <a:r>
              <a:rPr lang="en-US" sz="1800" spc="28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introduced</a:t>
            </a:r>
            <a:r>
              <a:rPr lang="en-US" sz="1800" spc="32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and</a:t>
            </a:r>
            <a:r>
              <a:rPr lang="en-US" sz="1800" spc="18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indigenous</a:t>
            </a:r>
            <a:r>
              <a:rPr lang="en-US" sz="1800" spc="27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natural</a:t>
            </a:r>
            <a:r>
              <a:rPr lang="en-US" sz="1800" spc="21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enemies</a:t>
            </a:r>
            <a:r>
              <a:rPr lang="en-US" sz="1800" spc="19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in</a:t>
            </a:r>
            <a:r>
              <a:rPr lang="en-US" sz="1800" spc="16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order</a:t>
            </a:r>
            <a:r>
              <a:rPr lang="en-US" sz="1800" spc="20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to properly </a:t>
            </a:r>
            <a:r>
              <a:rPr lang="en-US" sz="1800" spc="7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document </a:t>
            </a:r>
            <a:r>
              <a:rPr lang="en-US" sz="1800" spc="9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the</a:t>
            </a:r>
            <a:r>
              <a:rPr lang="en-US" sz="1800" spc="19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effect</a:t>
            </a:r>
            <a:r>
              <a:rPr lang="en-US" sz="1800" spc="20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of</a:t>
            </a:r>
            <a:r>
              <a:rPr lang="en-US" sz="1800" spc="24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biocontrol </a:t>
            </a:r>
            <a:r>
              <a:rPr lang="en-US" sz="1800" spc="240"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programs.</a:t>
            </a:r>
          </a:p>
          <a:p>
            <a:pPr marL="212090" marR="61595" indent="0">
              <a:lnSpc>
                <a:spcPct val="110000"/>
              </a:lnSpc>
              <a:spcBef>
                <a:spcPts val="0"/>
              </a:spcBef>
              <a:spcAft>
                <a:spcPts val="0"/>
              </a:spcAft>
              <a:buNone/>
              <a:tabLst>
                <a:tab pos="482600" algn="l"/>
              </a:tabLst>
            </a:pPr>
            <a:endParaRPr lang="en-US" sz="1800" dirty="0">
              <a:latin typeface="Arial" panose="020B0604020202020204" pitchFamily="34" charset="0"/>
            </a:endParaRPr>
          </a:p>
          <a:p>
            <a:pPr marL="212090" marR="61595" indent="0">
              <a:lnSpc>
                <a:spcPct val="110000"/>
              </a:lnSpc>
              <a:spcBef>
                <a:spcPts val="0"/>
              </a:spcBef>
              <a:spcAft>
                <a:spcPts val="0"/>
              </a:spcAft>
              <a:buNone/>
              <a:tabLst>
                <a:tab pos="482600" algn="l"/>
              </a:tabLst>
            </a:pPr>
            <a:r>
              <a:rPr lang="en-US" dirty="0">
                <a:latin typeface="Times New Roman" panose="02020603050405020304" pitchFamily="18" charset="0"/>
              </a:rPr>
              <a:t>        5. Identification of the pest</a:t>
            </a:r>
          </a:p>
          <a:p>
            <a:pPr marL="212090" marR="61595" indent="0">
              <a:lnSpc>
                <a:spcPct val="110000"/>
              </a:lnSpc>
              <a:spcBef>
                <a:spcPts val="0"/>
              </a:spcBef>
              <a:spcAft>
                <a:spcPts val="0"/>
              </a:spcAft>
              <a:buNone/>
              <a:tabLst>
                <a:tab pos="482600" algn="l"/>
              </a:tabLst>
            </a:pPr>
            <a:r>
              <a:rPr lang="en-US" sz="2800" dirty="0">
                <a:effectLst/>
                <a:latin typeface="Times New Roman" panose="02020603050405020304" pitchFamily="18" charset="0"/>
                <a:ea typeface="Times New Roman" panose="02020603050405020304" pitchFamily="18" charset="0"/>
              </a:rPr>
              <a:t>        6.</a:t>
            </a:r>
            <a:r>
              <a:rPr lang="en-US" sz="2800" spc="25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Identification</a:t>
            </a:r>
            <a:r>
              <a:rPr lang="en-US" sz="2800" spc="-11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of</a:t>
            </a:r>
            <a:r>
              <a:rPr lang="en-US" sz="2800" spc="13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natural</a:t>
            </a:r>
            <a:r>
              <a:rPr lang="en-US" sz="2800" spc="12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enemies</a:t>
            </a:r>
          </a:p>
          <a:p>
            <a:pPr marL="212090" marR="61595" indent="0">
              <a:lnSpc>
                <a:spcPct val="110000"/>
              </a:lnSpc>
              <a:spcBef>
                <a:spcPts val="0"/>
              </a:spcBef>
              <a:spcAft>
                <a:spcPts val="0"/>
              </a:spcAft>
              <a:buNone/>
              <a:tabLst>
                <a:tab pos="482600" algn="l"/>
              </a:tabLst>
            </a:pPr>
            <a:endParaRPr lang="en-GB" sz="1600" dirty="0">
              <a:effectLst/>
              <a:latin typeface="Times New Roman" panose="02020603050405020304" pitchFamily="18" charset="0"/>
              <a:ea typeface="Times New Roman" panose="02020603050405020304" pitchFamily="18" charset="0"/>
            </a:endParaRPr>
          </a:p>
          <a:p>
            <a:pPr marL="212090" marR="61595" indent="0">
              <a:lnSpc>
                <a:spcPct val="110000"/>
              </a:lnSpc>
              <a:spcBef>
                <a:spcPts val="0"/>
              </a:spcBef>
              <a:spcAft>
                <a:spcPts val="0"/>
              </a:spcAft>
              <a:buNone/>
              <a:tabLst>
                <a:tab pos="482600" algn="l"/>
              </a:tabLst>
            </a:pPr>
            <a:endParaRPr lang="en-GB" dirty="0">
              <a:latin typeface="Times New Roman" panose="02020603050405020304" pitchFamily="18" charset="0"/>
            </a:endParaRPr>
          </a:p>
          <a:p>
            <a:pPr marL="212090" marR="61595" indent="0">
              <a:lnSpc>
                <a:spcPct val="110000"/>
              </a:lnSpc>
              <a:spcBef>
                <a:spcPts val="0"/>
              </a:spcBef>
              <a:spcAft>
                <a:spcPts val="0"/>
              </a:spcAft>
              <a:buNone/>
              <a:tabLst>
                <a:tab pos="482600" algn="l"/>
              </a:tabLst>
            </a:pPr>
            <a:endParaRPr lang="en-GB" sz="1800" dirty="0">
              <a:effectLst/>
              <a:latin typeface="Times New Roman" panose="02020603050405020304" pitchFamily="18" charset="0"/>
              <a:ea typeface="Times New Roman" panose="02020603050405020304" pitchFamily="18" charset="0"/>
            </a:endParaRPr>
          </a:p>
          <a:p>
            <a:pPr marL="818515" marR="1092200" indent="0">
              <a:spcBef>
                <a:spcPts val="120"/>
              </a:spcBef>
              <a:spcAft>
                <a:spcPts val="0"/>
              </a:spcAft>
              <a:buNone/>
            </a:pPr>
            <a:endParaRPr lang="en-GB" sz="1800" dirty="0">
              <a:latin typeface="Times New Roman" panose="02020603050405020304" pitchFamily="18" charset="0"/>
            </a:endParaRPr>
          </a:p>
          <a:p>
            <a:pPr marL="1047115" marR="1092200">
              <a:spcBef>
                <a:spcPts val="120"/>
              </a:spcBef>
              <a:spcAft>
                <a:spcPts val="0"/>
              </a:spcAft>
            </a:pPr>
            <a:endParaRPr lang="en-GB" sz="1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2234405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B56B7F-6042-1AE5-5AEC-19E02E4B47BF}"/>
              </a:ext>
            </a:extLst>
          </p:cNvPr>
          <p:cNvSpPr>
            <a:spLocks noGrp="1"/>
          </p:cNvSpPr>
          <p:nvPr>
            <p:ph idx="1"/>
          </p:nvPr>
        </p:nvSpPr>
        <p:spPr>
          <a:xfrm>
            <a:off x="-1477108" y="298938"/>
            <a:ext cx="14577646" cy="5878025"/>
          </a:xfrm>
        </p:spPr>
        <p:txBody>
          <a:bodyPr/>
          <a:lstStyle/>
          <a:p>
            <a:pPr marL="1644650" marR="1978660" indent="0">
              <a:spcBef>
                <a:spcPts val="0"/>
              </a:spcBef>
              <a:spcAft>
                <a:spcPts val="0"/>
              </a:spcAft>
              <a:buNone/>
            </a:pPr>
            <a:r>
              <a:rPr lang="en-US" sz="2800" dirty="0">
                <a:effectLst/>
                <a:latin typeface="Times New Roman" panose="02020603050405020304" pitchFamily="18" charset="0"/>
                <a:ea typeface="Times New Roman" panose="02020603050405020304" pitchFamily="18" charset="0"/>
              </a:rPr>
              <a:t>7.</a:t>
            </a:r>
            <a:r>
              <a:rPr lang="en-US" sz="2800" spc="26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Detection </a:t>
            </a:r>
            <a:r>
              <a:rPr lang="en-US" sz="2800" spc="23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of</a:t>
            </a:r>
            <a:r>
              <a:rPr lang="en-US" sz="2800" spc="22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culture </a:t>
            </a:r>
            <a:r>
              <a:rPr lang="en-US" sz="2800" spc="17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contamination</a:t>
            </a:r>
          </a:p>
          <a:p>
            <a:pPr marL="1644650" marR="1978660" indent="0">
              <a:spcBef>
                <a:spcPts val="0"/>
              </a:spcBef>
              <a:spcAft>
                <a:spcPts val="0"/>
              </a:spcAft>
              <a:buNone/>
            </a:pPr>
            <a:r>
              <a:rPr lang="en-US" sz="2800" dirty="0">
                <a:effectLst/>
                <a:latin typeface="Times New Roman" panose="02020603050405020304" pitchFamily="18" charset="0"/>
                <a:ea typeface="Times New Roman" panose="02020603050405020304" pitchFamily="18" charset="0"/>
              </a:rPr>
              <a:t>8.</a:t>
            </a:r>
            <a:r>
              <a:rPr lang="en-US" sz="2800" spc="22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Misidentification </a:t>
            </a:r>
            <a:r>
              <a:rPr lang="en-US" sz="2800" spc="20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of</a:t>
            </a:r>
            <a:r>
              <a:rPr lang="en-US" sz="2800" spc="25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Efficient</a:t>
            </a:r>
            <a:r>
              <a:rPr lang="en-US" sz="2800" spc="16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Natural </a:t>
            </a:r>
            <a:r>
              <a:rPr lang="en-US" sz="2800" spc="17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Enemy</a:t>
            </a:r>
          </a:p>
          <a:p>
            <a:pPr marL="2159000" marR="1978660" indent="-514350">
              <a:spcBef>
                <a:spcPts val="0"/>
              </a:spcBef>
              <a:spcAft>
                <a:spcPts val="0"/>
              </a:spcAft>
              <a:buAutoNum type="arabicPeriod" startAt="9"/>
            </a:pPr>
            <a:r>
              <a:rPr lang="en-US" sz="2800" dirty="0">
                <a:effectLst/>
                <a:latin typeface="Times New Roman" panose="02020603050405020304" pitchFamily="18" charset="0"/>
                <a:ea typeface="Times New Roman" panose="02020603050405020304" pitchFamily="18" charset="0"/>
              </a:rPr>
              <a:t>Importance </a:t>
            </a:r>
            <a:r>
              <a:rPr lang="en-US" sz="2800" spc="29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of</a:t>
            </a:r>
            <a:r>
              <a:rPr lang="en-US" sz="2800" spc="20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taxonomic </a:t>
            </a:r>
            <a:r>
              <a:rPr lang="en-US" sz="2800" spc="18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collections </a:t>
            </a:r>
            <a:r>
              <a:rPr lang="en-US" sz="2800" spc="20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in</a:t>
            </a:r>
            <a:r>
              <a:rPr lang="en-US" sz="2800" spc="24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Pest Management</a:t>
            </a:r>
            <a:endParaRPr lang="en-GB" sz="1600" dirty="0">
              <a:latin typeface="Times New Roman" panose="02020603050405020304" pitchFamily="18" charset="0"/>
              <a:ea typeface="Times New Roman" panose="02020603050405020304" pitchFamily="18" charset="0"/>
            </a:endParaRPr>
          </a:p>
          <a:p>
            <a:pPr marL="2159000" marR="1978660" indent="-514350">
              <a:spcBef>
                <a:spcPts val="0"/>
              </a:spcBef>
              <a:spcAft>
                <a:spcPts val="0"/>
              </a:spcAft>
              <a:buAutoNum type="arabicPeriod" startAt="9"/>
            </a:pPr>
            <a:r>
              <a:rPr lang="en-US" dirty="0">
                <a:latin typeface="Times New Roman" panose="02020603050405020304" pitchFamily="18" charset="0"/>
              </a:rPr>
              <a:t>Importance  of taxonomic  literature  in Pest management</a:t>
            </a:r>
          </a:p>
          <a:p>
            <a:pPr marL="842010" marR="1092200" indent="0">
              <a:spcBef>
                <a:spcPts val="0"/>
              </a:spcBef>
              <a:spcAft>
                <a:spcPts val="0"/>
              </a:spcAft>
              <a:buNone/>
            </a:pPr>
            <a:r>
              <a:rPr lang="en-US" dirty="0">
                <a:latin typeface="Times New Roman" panose="02020603050405020304" pitchFamily="18" charset="0"/>
              </a:rPr>
              <a:t>        11.Importance  of Taxonomy  in Quarantine</a:t>
            </a:r>
          </a:p>
          <a:p>
            <a:pPr marL="842010" marR="1092200" indent="0">
              <a:spcBef>
                <a:spcPts val="0"/>
              </a:spcBef>
              <a:spcAft>
                <a:spcPts val="0"/>
              </a:spcAft>
              <a:buNone/>
            </a:pPr>
            <a:r>
              <a:rPr lang="en-US" dirty="0">
                <a:latin typeface="Times New Roman" panose="02020603050405020304" pitchFamily="18" charset="0"/>
              </a:rPr>
              <a:t>        12. Importance  of Taxonomy  to National  Defense</a:t>
            </a:r>
          </a:p>
          <a:p>
            <a:pPr marL="842010" marR="1092200" indent="0">
              <a:spcBef>
                <a:spcPts val="0"/>
              </a:spcBef>
              <a:spcAft>
                <a:spcPts val="0"/>
              </a:spcAft>
              <a:buNone/>
            </a:pPr>
            <a:r>
              <a:rPr lang="en-US" dirty="0">
                <a:latin typeface="Times New Roman" panose="02020603050405020304" pitchFamily="18" charset="0"/>
              </a:rPr>
              <a:t>        13. Importance  of Taxonomy  to  Fisheries</a:t>
            </a:r>
          </a:p>
          <a:p>
            <a:pPr marL="842010" marR="1092200" indent="0">
              <a:spcBef>
                <a:spcPts val="0"/>
              </a:spcBef>
              <a:spcAft>
                <a:spcPts val="0"/>
              </a:spcAft>
              <a:buNone/>
            </a:pPr>
            <a:r>
              <a:rPr lang="en-US" dirty="0">
                <a:latin typeface="Times New Roman" panose="02020603050405020304" pitchFamily="18" charset="0"/>
              </a:rPr>
              <a:t>        14. Importance  of Taxonomy  to  Parasitology  and Veterinary  Science</a:t>
            </a:r>
          </a:p>
          <a:p>
            <a:pPr marL="842010" marR="1092200" indent="0">
              <a:spcBef>
                <a:spcPts val="0"/>
              </a:spcBef>
              <a:spcAft>
                <a:spcPts val="0"/>
              </a:spcAft>
              <a:buNone/>
            </a:pPr>
            <a:r>
              <a:rPr lang="en-US" dirty="0">
                <a:latin typeface="Times New Roman" panose="02020603050405020304" pitchFamily="18" charset="0"/>
              </a:rPr>
              <a:t>        15. Importance  of Taxonomy  in conservation  of Plants and Animals</a:t>
            </a:r>
            <a:endParaRPr lang="en-GB" dirty="0">
              <a:latin typeface="Times New Roman" panose="02020603050405020304" pitchFamily="18" charset="0"/>
            </a:endParaRPr>
          </a:p>
          <a:p>
            <a:pPr marL="0" marR="0">
              <a:lnSpc>
                <a:spcPts val="800"/>
              </a:lnSpc>
              <a:spcBef>
                <a:spcPts val="40"/>
              </a:spcBef>
              <a:spcAft>
                <a:spcPts val="0"/>
              </a:spcAft>
            </a:pPr>
            <a:r>
              <a:rPr lang="en-US" dirty="0">
                <a:latin typeface="Times New Roman" panose="02020603050405020304" pitchFamily="18" charset="0"/>
              </a:rPr>
              <a:t> </a:t>
            </a:r>
            <a:endParaRPr lang="en-GB" dirty="0">
              <a:latin typeface="Times New Roman" panose="02020603050405020304" pitchFamily="18" charset="0"/>
            </a:endParaRPr>
          </a:p>
          <a:p>
            <a:pPr marL="842010" marR="1092200" indent="0">
              <a:spcBef>
                <a:spcPts val="0"/>
              </a:spcBef>
              <a:spcAft>
                <a:spcPts val="0"/>
              </a:spcAft>
              <a:buNone/>
            </a:pPr>
            <a:endParaRPr lang="en-GB" dirty="0">
              <a:latin typeface="Times New Roman" panose="02020603050405020304" pitchFamily="18" charset="0"/>
            </a:endParaRPr>
          </a:p>
          <a:p>
            <a:pPr marL="842010" marR="1092200" indent="0">
              <a:spcBef>
                <a:spcPts val="0"/>
              </a:spcBef>
              <a:spcAft>
                <a:spcPts val="0"/>
              </a:spcAft>
              <a:buNone/>
            </a:pPr>
            <a:endParaRPr lang="en-GB" dirty="0">
              <a:latin typeface="Times New Roman" panose="02020603050405020304" pitchFamily="18" charset="0"/>
            </a:endParaRPr>
          </a:p>
          <a:p>
            <a:endParaRPr lang="en-GB" dirty="0"/>
          </a:p>
        </p:txBody>
      </p:sp>
    </p:spTree>
    <p:extLst>
      <p:ext uri="{BB962C8B-B14F-4D97-AF65-F5344CB8AC3E}">
        <p14:creationId xmlns:p14="http://schemas.microsoft.com/office/powerpoint/2010/main" val="3811304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D860C-7D83-2247-E701-BE1C1E70A017}"/>
              </a:ext>
            </a:extLst>
          </p:cNvPr>
          <p:cNvSpPr>
            <a:spLocks noGrp="1"/>
          </p:cNvSpPr>
          <p:nvPr>
            <p:ph type="title"/>
          </p:nvPr>
        </p:nvSpPr>
        <p:spPr>
          <a:xfrm>
            <a:off x="123092" y="470635"/>
            <a:ext cx="11939954" cy="1325563"/>
          </a:xfrm>
        </p:spPr>
        <p:txBody>
          <a:bodyPr>
            <a:normAutofit fontScale="90000"/>
          </a:bodyPr>
          <a:lstStyle/>
          <a:p>
            <a:pPr marL="445770" marR="527685">
              <a:spcBef>
                <a:spcPts val="0"/>
              </a:spcBef>
              <a:spcAft>
                <a:spcPts val="0"/>
              </a:spcAft>
            </a:pPr>
            <a:r>
              <a:rPr lang="en-US" sz="3100" dirty="0">
                <a:effectLst/>
                <a:latin typeface="Times New Roman" panose="02020603050405020304" pitchFamily="18" charset="0"/>
                <a:ea typeface="Times New Roman" panose="02020603050405020304" pitchFamily="18" charset="0"/>
              </a:rPr>
              <a:t>TAXONOMIC</a:t>
            </a:r>
            <a:r>
              <a:rPr lang="en-US" sz="3100" spc="-120" dirty="0">
                <a:effectLst/>
                <a:latin typeface="Times New Roman" panose="02020603050405020304" pitchFamily="18" charset="0"/>
                <a:ea typeface="Times New Roman" panose="02020603050405020304" pitchFamily="18" charset="0"/>
              </a:rPr>
              <a:t> </a:t>
            </a:r>
            <a:r>
              <a:rPr lang="en-US" sz="3100" dirty="0">
                <a:effectLst/>
                <a:latin typeface="Times New Roman" panose="02020603050405020304" pitchFamily="18" charset="0"/>
                <a:ea typeface="Times New Roman" panose="02020603050405020304" pitchFamily="18" charset="0"/>
              </a:rPr>
              <a:t>IMPEDIMENTS </a:t>
            </a:r>
            <a:r>
              <a:rPr lang="en-US" sz="3100" spc="290" dirty="0">
                <a:effectLst/>
                <a:latin typeface="Times New Roman" panose="02020603050405020304" pitchFamily="18" charset="0"/>
                <a:ea typeface="Times New Roman" panose="02020603050405020304" pitchFamily="18" charset="0"/>
              </a:rPr>
              <a:t> </a:t>
            </a:r>
            <a:r>
              <a:rPr lang="en-US" sz="3100" dirty="0">
                <a:effectLst/>
                <a:latin typeface="Times New Roman" panose="02020603050405020304" pitchFamily="18" charset="0"/>
                <a:ea typeface="Times New Roman" panose="02020603050405020304" pitchFamily="18" charset="0"/>
              </a:rPr>
              <a:t>AND</a:t>
            </a:r>
            <a:r>
              <a:rPr lang="en-US" sz="3100" spc="170" dirty="0">
                <a:effectLst/>
                <a:latin typeface="Times New Roman" panose="02020603050405020304" pitchFamily="18" charset="0"/>
                <a:ea typeface="Times New Roman" panose="02020603050405020304" pitchFamily="18" charset="0"/>
              </a:rPr>
              <a:t> </a:t>
            </a:r>
            <a:r>
              <a:rPr lang="en-US" sz="3100" dirty="0">
                <a:effectLst/>
                <a:latin typeface="Times New Roman" panose="02020603050405020304" pitchFamily="18" charset="0"/>
                <a:ea typeface="Times New Roman" panose="02020603050405020304" pitchFamily="18" charset="0"/>
              </a:rPr>
              <a:t>PROBLEMS</a:t>
            </a:r>
            <a:r>
              <a:rPr lang="en-US" sz="3100" spc="345" dirty="0">
                <a:effectLst/>
                <a:latin typeface="Times New Roman" panose="02020603050405020304" pitchFamily="18" charset="0"/>
                <a:ea typeface="Times New Roman" panose="02020603050405020304" pitchFamily="18" charset="0"/>
              </a:rPr>
              <a:t> </a:t>
            </a:r>
            <a:r>
              <a:rPr lang="en-US" sz="3100" dirty="0">
                <a:effectLst/>
                <a:latin typeface="Times New Roman" panose="02020603050405020304" pitchFamily="18" charset="0"/>
                <a:ea typeface="Times New Roman" panose="02020603050405020304" pitchFamily="18" charset="0"/>
              </a:rPr>
              <a:t>TO</a:t>
            </a:r>
            <a:r>
              <a:rPr lang="en-US" sz="3100" spc="220" dirty="0">
                <a:effectLst/>
                <a:latin typeface="Times New Roman" panose="02020603050405020304" pitchFamily="18" charset="0"/>
                <a:ea typeface="Times New Roman" panose="02020603050405020304" pitchFamily="18" charset="0"/>
              </a:rPr>
              <a:t> </a:t>
            </a:r>
            <a:r>
              <a:rPr lang="en-US" sz="3100" dirty="0">
                <a:effectLst/>
                <a:latin typeface="Times New Roman" panose="02020603050405020304" pitchFamily="18" charset="0"/>
                <a:ea typeface="Times New Roman" panose="02020603050405020304" pitchFamily="18" charset="0"/>
              </a:rPr>
              <a:t>OVERCOME </a:t>
            </a:r>
            <a:r>
              <a:rPr lang="ar-SA" sz="3100" dirty="0">
                <a:effectLst/>
                <a:latin typeface="Times New Roman" panose="02020603050405020304" pitchFamily="18" charset="0"/>
                <a:ea typeface="Times New Roman" panose="02020603050405020304" pitchFamily="18" charset="0"/>
              </a:rPr>
              <a:t>العوائق التصنيفية والمشاكل التي يجب التغلب عليها</a:t>
            </a:r>
            <a:br>
              <a:rPr lang="en-GB" sz="2400" dirty="0">
                <a:effectLst/>
                <a:latin typeface="Times New Roman" panose="02020603050405020304" pitchFamily="18" charset="0"/>
                <a:ea typeface="Times New Roman" panose="02020603050405020304" pitchFamily="18" charset="0"/>
              </a:rPr>
            </a:br>
            <a:r>
              <a:rPr lang="en-US" sz="3600" dirty="0">
                <a:effectLst/>
                <a:latin typeface="Times New Roman" panose="02020603050405020304" pitchFamily="18" charset="0"/>
                <a:ea typeface="Times New Roman" panose="02020603050405020304" pitchFamily="18" charset="0"/>
              </a:rPr>
              <a:t> </a:t>
            </a:r>
            <a:br>
              <a:rPr lang="en-GB" sz="2400" dirty="0">
                <a:effectLst/>
                <a:latin typeface="Times New Roman" panose="02020603050405020304" pitchFamily="18" charset="0"/>
                <a:ea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AAED1688-3703-6B1F-D7B7-3DE968A36F7D}"/>
              </a:ext>
            </a:extLst>
          </p:cNvPr>
          <p:cNvSpPr>
            <a:spLocks noGrp="1"/>
          </p:cNvSpPr>
          <p:nvPr>
            <p:ph idx="1"/>
          </p:nvPr>
        </p:nvSpPr>
        <p:spPr>
          <a:xfrm>
            <a:off x="-175846" y="1178169"/>
            <a:ext cx="12238892" cy="4998794"/>
          </a:xfrm>
        </p:spPr>
        <p:txBody>
          <a:bodyPr/>
          <a:lstStyle/>
          <a:p>
            <a:pPr marL="420370" marR="735965" indent="0">
              <a:spcBef>
                <a:spcPts val="0"/>
              </a:spcBef>
              <a:spcAft>
                <a:spcPts val="0"/>
              </a:spcAft>
              <a:buNone/>
            </a:pPr>
            <a:r>
              <a:rPr lang="en-US" sz="2800" dirty="0">
                <a:effectLst/>
                <a:latin typeface="Times New Roman" panose="02020603050405020304" pitchFamily="18" charset="0"/>
                <a:ea typeface="Times New Roman" panose="02020603050405020304" pitchFamily="18" charset="0"/>
              </a:rPr>
              <a:t>-Impediments </a:t>
            </a:r>
            <a:r>
              <a:rPr lang="en-US" sz="2800" spc="11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for</a:t>
            </a:r>
            <a:r>
              <a:rPr lang="en-US" sz="2800" spc="32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building</a:t>
            </a:r>
            <a:r>
              <a:rPr lang="en-US" sz="2800" spc="30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up</a:t>
            </a:r>
            <a:r>
              <a:rPr lang="en-US" sz="2800" spc="27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taxonomic </a:t>
            </a:r>
            <a:r>
              <a:rPr lang="en-US" sz="2800" spc="16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collections </a:t>
            </a:r>
            <a:r>
              <a:rPr lang="en-US" sz="2800" spc="17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and </a:t>
            </a:r>
            <a:r>
              <a:rPr lang="en-US" sz="2800" spc="4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its</a:t>
            </a:r>
            <a:r>
              <a:rPr lang="en-US" sz="2800" spc="22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maintenance</a:t>
            </a:r>
          </a:p>
          <a:p>
            <a:pPr marL="420370" marR="735965" indent="0">
              <a:spcBef>
                <a:spcPts val="0"/>
              </a:spcBef>
              <a:spcAft>
                <a:spcPts val="0"/>
              </a:spcAft>
              <a:buNone/>
            </a:pPr>
            <a:r>
              <a:rPr lang="en-US" dirty="0">
                <a:latin typeface="Times New Roman" panose="02020603050405020304" pitchFamily="18" charset="0"/>
                <a:ea typeface="Times New Roman" panose="02020603050405020304" pitchFamily="18" charset="0"/>
              </a:rPr>
              <a:t>-</a:t>
            </a:r>
            <a:r>
              <a:rPr lang="en-US" sz="2800" dirty="0">
                <a:effectLst/>
                <a:latin typeface="Times New Roman" panose="02020603050405020304" pitchFamily="18" charset="0"/>
                <a:ea typeface="Times New Roman" panose="02020603050405020304" pitchFamily="18" charset="0"/>
              </a:rPr>
              <a:t>Shortage </a:t>
            </a:r>
            <a:r>
              <a:rPr lang="en-US" sz="2800" spc="13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of</a:t>
            </a:r>
            <a:r>
              <a:rPr lang="en-US" sz="2800" spc="25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manpower</a:t>
            </a:r>
            <a:r>
              <a:rPr lang="en-US" sz="1600" dirty="0">
                <a:effectLst/>
                <a:latin typeface="Times New Roman" panose="02020603050405020304" pitchFamily="18" charset="0"/>
                <a:ea typeface="Times New Roman" panose="02020603050405020304" pitchFamily="18" charset="0"/>
              </a:rPr>
              <a:t> </a:t>
            </a:r>
            <a:r>
              <a:rPr lang="ar-SA" sz="2800" dirty="0">
                <a:effectLst/>
                <a:latin typeface="Times New Roman" panose="02020603050405020304" pitchFamily="18" charset="0"/>
                <a:ea typeface="Times New Roman" panose="02020603050405020304" pitchFamily="18" charset="0"/>
              </a:rPr>
              <a:t>نقص القوى العاملة</a:t>
            </a:r>
            <a:endParaRPr lang="en-US" dirty="0">
              <a:latin typeface="Times New Roman" panose="02020603050405020304" pitchFamily="18" charset="0"/>
              <a:ea typeface="Times New Roman" panose="02020603050405020304" pitchFamily="18" charset="0"/>
            </a:endParaRPr>
          </a:p>
          <a:p>
            <a:pPr marL="420370" marR="735965" indent="0">
              <a:spcBef>
                <a:spcPts val="0"/>
              </a:spcBef>
              <a:spcAft>
                <a:spcPts val="0"/>
              </a:spcAft>
              <a:buNone/>
            </a:pPr>
            <a:r>
              <a:rPr lang="en-US" sz="2800" dirty="0">
                <a:effectLst/>
                <a:latin typeface="Times New Roman" panose="02020603050405020304" pitchFamily="18" charset="0"/>
                <a:ea typeface="Times New Roman" panose="02020603050405020304" pitchFamily="18" charset="0"/>
              </a:rPr>
              <a:t>-Lack</a:t>
            </a:r>
            <a:r>
              <a:rPr lang="en-US" sz="2800" spc="10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of</a:t>
            </a:r>
            <a:r>
              <a:rPr lang="en-US" sz="2800" spc="21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funding </a:t>
            </a:r>
            <a:r>
              <a:rPr lang="en-US" sz="2800" spc="7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for</a:t>
            </a:r>
            <a:r>
              <a:rPr lang="en-US" sz="2800" spc="32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taxonomic </a:t>
            </a:r>
            <a:r>
              <a:rPr lang="en-US" sz="2800" spc="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research</a:t>
            </a:r>
          </a:p>
          <a:p>
            <a:pPr marL="420370" marR="735965" indent="0">
              <a:spcBef>
                <a:spcPts val="0"/>
              </a:spcBef>
              <a:spcAft>
                <a:spcPts val="0"/>
              </a:spcAft>
              <a:buNone/>
            </a:pPr>
            <a:r>
              <a:rPr lang="en-US" dirty="0">
                <a:latin typeface="Times New Roman" panose="02020603050405020304" pitchFamily="18" charset="0"/>
                <a:ea typeface="Times New Roman" panose="02020603050405020304" pitchFamily="18" charset="0"/>
              </a:rPr>
              <a:t>-</a:t>
            </a:r>
            <a:r>
              <a:rPr lang="en-US" sz="2800" dirty="0">
                <a:effectLst/>
                <a:latin typeface="Times New Roman" panose="02020603050405020304" pitchFamily="18" charset="0"/>
                <a:ea typeface="Times New Roman" panose="02020603050405020304" pitchFamily="18" charset="0"/>
              </a:rPr>
              <a:t>Lack</a:t>
            </a:r>
            <a:r>
              <a:rPr lang="en-US" sz="2800" spc="28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of</a:t>
            </a:r>
            <a:r>
              <a:rPr lang="en-US" sz="2800" spc="8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training</a:t>
            </a:r>
            <a:r>
              <a:rPr lang="en-US" sz="2800" spc="12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in</a:t>
            </a:r>
            <a:r>
              <a:rPr lang="en-US" sz="2800" spc="11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taxonomy</a:t>
            </a:r>
          </a:p>
          <a:p>
            <a:pPr marL="420370" marR="735965" indent="0">
              <a:spcBef>
                <a:spcPts val="0"/>
              </a:spcBef>
              <a:spcAft>
                <a:spcPts val="0"/>
              </a:spcAft>
              <a:buNone/>
            </a:pPr>
            <a:r>
              <a:rPr lang="en-US" dirty="0">
                <a:latin typeface="Times New Roman" panose="02020603050405020304" pitchFamily="18" charset="0"/>
                <a:ea typeface="Times New Roman" panose="02020603050405020304" pitchFamily="18" charset="0"/>
              </a:rPr>
              <a:t>-</a:t>
            </a:r>
            <a:r>
              <a:rPr lang="en-US" sz="2800" dirty="0">
                <a:effectLst/>
                <a:latin typeface="Times New Roman" panose="02020603050405020304" pitchFamily="18" charset="0"/>
                <a:ea typeface="Times New Roman" panose="02020603050405020304" pitchFamily="18" charset="0"/>
              </a:rPr>
              <a:t>Lack</a:t>
            </a:r>
            <a:r>
              <a:rPr lang="en-US" sz="2800" spc="28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of</a:t>
            </a:r>
            <a:r>
              <a:rPr lang="en-US" sz="2800" spc="14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library</a:t>
            </a:r>
            <a:r>
              <a:rPr lang="en-US" sz="2800" spc="2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facilities</a:t>
            </a:r>
          </a:p>
          <a:p>
            <a:pPr marL="420370" marR="735965" indent="0">
              <a:spcBef>
                <a:spcPts val="0"/>
              </a:spcBef>
              <a:spcAft>
                <a:spcPts val="0"/>
              </a:spcAft>
              <a:buNone/>
            </a:pPr>
            <a:r>
              <a:rPr lang="en-US" dirty="0">
                <a:latin typeface="Times New Roman" panose="02020603050405020304" pitchFamily="18" charset="0"/>
                <a:ea typeface="Times New Roman" panose="02020603050405020304" pitchFamily="18" charset="0"/>
              </a:rPr>
              <a:t>-</a:t>
            </a:r>
            <a:r>
              <a:rPr lang="en-US" dirty="0">
                <a:latin typeface="Times New Roman" panose="02020603050405020304" pitchFamily="18" charset="0"/>
              </a:rPr>
              <a:t>Impediments in publishing taxonomic work</a:t>
            </a:r>
          </a:p>
          <a:p>
            <a:pPr marL="420370" marR="735965" indent="0">
              <a:spcBef>
                <a:spcPts val="0"/>
              </a:spcBef>
              <a:spcAft>
                <a:spcPts val="0"/>
              </a:spcAft>
              <a:buNone/>
            </a:pPr>
            <a:endParaRPr lang="en-US" dirty="0">
              <a:latin typeface="Times New Roman" panose="02020603050405020304" pitchFamily="18" charset="0"/>
            </a:endParaRPr>
          </a:p>
          <a:p>
            <a:pPr marL="0" marR="0" indent="0">
              <a:lnSpc>
                <a:spcPts val="700"/>
              </a:lnSpc>
              <a:spcBef>
                <a:spcPts val="20"/>
              </a:spcBef>
              <a:spcAft>
                <a:spcPts val="0"/>
              </a:spcAft>
              <a:buNone/>
            </a:pPr>
            <a:r>
              <a:rPr lang="en-US" dirty="0">
                <a:latin typeface="Times New Roman" panose="02020603050405020304" pitchFamily="18" charset="0"/>
              </a:rPr>
              <a:t>     -International  cooperation needed</a:t>
            </a:r>
          </a:p>
          <a:p>
            <a:pPr marL="0" marR="0" indent="0">
              <a:lnSpc>
                <a:spcPts val="700"/>
              </a:lnSpc>
              <a:spcBef>
                <a:spcPts val="20"/>
              </a:spcBef>
              <a:spcAft>
                <a:spcPts val="0"/>
              </a:spcAft>
              <a:buNone/>
            </a:pPr>
            <a:endParaRPr lang="en-US" dirty="0">
              <a:latin typeface="Times New Roman" panose="02020603050405020304" pitchFamily="18" charset="0"/>
            </a:endParaRPr>
          </a:p>
          <a:p>
            <a:pPr marL="0" marR="0" indent="0">
              <a:lnSpc>
                <a:spcPts val="700"/>
              </a:lnSpc>
              <a:spcBef>
                <a:spcPts val="20"/>
              </a:spcBef>
              <a:spcAft>
                <a:spcPts val="0"/>
              </a:spcAft>
              <a:buNone/>
            </a:pPr>
            <a:endParaRPr lang="en-US" dirty="0">
              <a:latin typeface="Times New Roman" panose="02020603050405020304" pitchFamily="18" charset="0"/>
            </a:endParaRPr>
          </a:p>
          <a:p>
            <a:pPr marL="0" marR="0" indent="0">
              <a:lnSpc>
                <a:spcPts val="700"/>
              </a:lnSpc>
              <a:spcBef>
                <a:spcPts val="20"/>
              </a:spcBef>
              <a:spcAft>
                <a:spcPts val="0"/>
              </a:spcAft>
              <a:buNone/>
            </a:pPr>
            <a:endParaRPr lang="en-US" dirty="0">
              <a:latin typeface="Times New Roman" panose="02020603050405020304" pitchFamily="18" charset="0"/>
            </a:endParaRPr>
          </a:p>
          <a:p>
            <a:pPr marL="0" marR="0" indent="0">
              <a:lnSpc>
                <a:spcPts val="700"/>
              </a:lnSpc>
              <a:spcBef>
                <a:spcPts val="20"/>
              </a:spcBef>
              <a:spcAft>
                <a:spcPts val="0"/>
              </a:spcAft>
              <a:buNone/>
            </a:pPr>
            <a:r>
              <a:rPr lang="en-US" dirty="0">
                <a:latin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Development </a:t>
            </a:r>
            <a:r>
              <a:rPr lang="en-US" sz="2800" spc="22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of</a:t>
            </a:r>
            <a:r>
              <a:rPr lang="en-US" sz="2800" spc="16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Taxonomic </a:t>
            </a:r>
            <a:r>
              <a:rPr lang="en-US" sz="2800" spc="3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Centers</a:t>
            </a:r>
          </a:p>
          <a:p>
            <a:pPr marL="0" marR="0" indent="0">
              <a:lnSpc>
                <a:spcPts val="700"/>
              </a:lnSpc>
              <a:spcBef>
                <a:spcPts val="20"/>
              </a:spcBef>
              <a:spcAft>
                <a:spcPts val="0"/>
              </a:spcAft>
              <a:buNone/>
            </a:pPr>
            <a:endParaRPr lang="en-US" dirty="0">
              <a:latin typeface="Times New Roman" panose="02020603050405020304" pitchFamily="18" charset="0"/>
            </a:endParaRPr>
          </a:p>
          <a:p>
            <a:pPr marL="0" marR="0" indent="0">
              <a:lnSpc>
                <a:spcPts val="700"/>
              </a:lnSpc>
              <a:spcBef>
                <a:spcPts val="20"/>
              </a:spcBef>
              <a:spcAft>
                <a:spcPts val="0"/>
              </a:spcAft>
              <a:buNone/>
            </a:pPr>
            <a:endParaRPr lang="en-US" dirty="0">
              <a:latin typeface="Times New Roman" panose="02020603050405020304" pitchFamily="18" charset="0"/>
            </a:endParaRPr>
          </a:p>
          <a:p>
            <a:pPr marL="0" marR="0" indent="0">
              <a:lnSpc>
                <a:spcPts val="700"/>
              </a:lnSpc>
              <a:spcBef>
                <a:spcPts val="20"/>
              </a:spcBef>
              <a:spcAft>
                <a:spcPts val="0"/>
              </a:spcAft>
              <a:buNone/>
            </a:pPr>
            <a:endParaRPr lang="en-US" dirty="0">
              <a:latin typeface="Times New Roman" panose="02020603050405020304" pitchFamily="18" charset="0"/>
            </a:endParaRPr>
          </a:p>
          <a:p>
            <a:pPr marL="0" marR="0" indent="0">
              <a:lnSpc>
                <a:spcPts val="700"/>
              </a:lnSpc>
              <a:spcBef>
                <a:spcPts val="20"/>
              </a:spcBef>
              <a:spcAft>
                <a:spcPts val="0"/>
              </a:spcAft>
              <a:buNone/>
            </a:pPr>
            <a:r>
              <a:rPr lang="en-US" dirty="0">
                <a:latin typeface="Times New Roman" panose="02020603050405020304" pitchFamily="18" charset="0"/>
              </a:rPr>
              <a:t>     </a:t>
            </a:r>
            <a:r>
              <a:rPr lang="en-GB" dirty="0">
                <a:latin typeface="Times New Roman" panose="02020603050405020304" pitchFamily="18" charset="0"/>
              </a:rPr>
              <a:t>-</a:t>
            </a:r>
            <a:r>
              <a:rPr lang="en-US" sz="2800" dirty="0">
                <a:effectLst/>
                <a:latin typeface="Times New Roman" panose="02020603050405020304" pitchFamily="18" charset="0"/>
                <a:ea typeface="Times New Roman" panose="02020603050405020304" pitchFamily="18" charset="0"/>
              </a:rPr>
              <a:t>Need </a:t>
            </a:r>
            <a:r>
              <a:rPr lang="en-US" sz="2800" spc="1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for</a:t>
            </a:r>
            <a:r>
              <a:rPr lang="en-US" sz="2800" spc="32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efficient </a:t>
            </a:r>
            <a:r>
              <a:rPr lang="en-US" sz="2800" spc="8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international  </a:t>
            </a:r>
            <a:r>
              <a:rPr lang="en-US" sz="2800" spc="9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networking</a:t>
            </a:r>
          </a:p>
          <a:p>
            <a:pPr marL="0" marR="0" indent="0">
              <a:lnSpc>
                <a:spcPts val="700"/>
              </a:lnSpc>
              <a:spcBef>
                <a:spcPts val="20"/>
              </a:spcBef>
              <a:spcAft>
                <a:spcPts val="0"/>
              </a:spcAft>
              <a:buNone/>
            </a:pPr>
            <a:endParaRPr lang="en-US" dirty="0">
              <a:latin typeface="Times New Roman" panose="02020603050405020304" pitchFamily="18" charset="0"/>
              <a:ea typeface="Times New Roman" panose="02020603050405020304" pitchFamily="18" charset="0"/>
            </a:endParaRPr>
          </a:p>
          <a:p>
            <a:pPr marL="0" marR="0" indent="0">
              <a:lnSpc>
                <a:spcPts val="700"/>
              </a:lnSpc>
              <a:spcBef>
                <a:spcPts val="20"/>
              </a:spcBef>
              <a:spcAft>
                <a:spcPts val="0"/>
              </a:spcAft>
              <a:buNone/>
            </a:pPr>
            <a:endParaRPr lang="en-GB" sz="1600" dirty="0">
              <a:effectLst/>
              <a:latin typeface="Times New Roman" panose="02020603050405020304" pitchFamily="18" charset="0"/>
              <a:ea typeface="Times New Roman" panose="02020603050405020304" pitchFamily="18" charset="0"/>
            </a:endParaRPr>
          </a:p>
          <a:p>
            <a:pPr marL="0" marR="0">
              <a:lnSpc>
                <a:spcPts val="600"/>
              </a:lnSpc>
              <a:spcBef>
                <a:spcPts val="35"/>
              </a:spcBef>
              <a:spcAft>
                <a:spcPts val="0"/>
              </a:spcAft>
            </a:pPr>
            <a:r>
              <a:rPr lang="en-US" sz="800" dirty="0">
                <a:effectLst/>
                <a:latin typeface="Times New Roman" panose="02020603050405020304" pitchFamily="18" charset="0"/>
                <a:ea typeface="Times New Roman" panose="02020603050405020304" pitchFamily="18" charset="0"/>
              </a:rPr>
              <a:t> </a:t>
            </a:r>
            <a:endParaRPr lang="en-GB" sz="16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1489919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FE6806-C337-8705-0AA2-35C9A4D886D2}"/>
              </a:ext>
            </a:extLst>
          </p:cNvPr>
          <p:cNvSpPr>
            <a:spLocks noGrp="1"/>
          </p:cNvSpPr>
          <p:nvPr>
            <p:ph idx="1"/>
          </p:nvPr>
        </p:nvSpPr>
        <p:spPr>
          <a:xfrm>
            <a:off x="838200" y="369277"/>
            <a:ext cx="10515600" cy="5807686"/>
          </a:xfrm>
        </p:spPr>
        <p:txBody>
          <a:bodyPr>
            <a:normAutofit fontScale="85000" lnSpcReduction="20000"/>
          </a:bodyPr>
          <a:lstStyle/>
          <a:p>
            <a:pPr marL="77470" marR="115570" indent="0">
              <a:lnSpc>
                <a:spcPct val="109000"/>
              </a:lnSpc>
              <a:spcBef>
                <a:spcPts val="0"/>
              </a:spcBef>
              <a:spcAft>
                <a:spcPts val="0"/>
              </a:spcAft>
              <a:buNone/>
            </a:pPr>
            <a:r>
              <a:rPr lang="en-US" sz="2800" dirty="0">
                <a:effectLst/>
                <a:latin typeface="Arial" panose="020B0604020202020204" pitchFamily="34" charset="0"/>
                <a:ea typeface="Arial" panose="020B0604020202020204" pitchFamily="34" charset="0"/>
              </a:rPr>
              <a:t>There</a:t>
            </a:r>
            <a:r>
              <a:rPr lang="en-US" sz="2800" spc="17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are</a:t>
            </a:r>
            <a:r>
              <a:rPr lang="en-US" sz="2800" spc="16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many </a:t>
            </a:r>
            <a:r>
              <a:rPr lang="en-US" sz="2800" spc="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requirements</a:t>
            </a:r>
            <a:r>
              <a:rPr lang="en-US" sz="2800" spc="28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for </a:t>
            </a:r>
            <a:r>
              <a:rPr lang="en-US" sz="2800" spc="1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removing </a:t>
            </a:r>
            <a:r>
              <a:rPr lang="en-US" sz="2800" spc="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the</a:t>
            </a:r>
            <a:r>
              <a:rPr lang="en-US" sz="2800" spc="25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taxonomic </a:t>
            </a:r>
            <a:r>
              <a:rPr lang="en-US" sz="2800" spc="24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impediments</a:t>
            </a:r>
            <a:r>
              <a:rPr lang="en-US" sz="1800" dirty="0">
                <a:effectLst/>
                <a:latin typeface="Times New Roman" panose="02020603050405020304" pitchFamily="18" charset="0"/>
                <a:ea typeface="Times New Roman" panose="02020603050405020304" pitchFamily="18" charset="0"/>
              </a:rPr>
              <a:t> (</a:t>
            </a:r>
            <a:r>
              <a:rPr lang="en-US" sz="2800" dirty="0">
                <a:effectLst/>
                <a:latin typeface="Arial" panose="020B0604020202020204" pitchFamily="34" charset="0"/>
                <a:ea typeface="Arial" panose="020B0604020202020204" pitchFamily="34" charset="0"/>
              </a:rPr>
              <a:t>obstruction) </a:t>
            </a:r>
            <a:r>
              <a:rPr lang="en-US" sz="2800" spc="13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in</a:t>
            </a:r>
            <a:r>
              <a:rPr lang="en-US" sz="2800" spc="27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taxonomic research.</a:t>
            </a:r>
            <a:r>
              <a:rPr lang="en-US" sz="2800" spc="-3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They</a:t>
            </a:r>
            <a:r>
              <a:rPr lang="en-US" sz="2800" spc="19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can</a:t>
            </a:r>
            <a:r>
              <a:rPr lang="en-US" sz="2800" spc="23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be</a:t>
            </a:r>
            <a:r>
              <a:rPr lang="en-US" sz="2800" spc="21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summarized</a:t>
            </a:r>
            <a:r>
              <a:rPr lang="en-US" sz="2800" spc="30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as </a:t>
            </a:r>
            <a:r>
              <a:rPr lang="en-US" sz="2800" spc="2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follows </a:t>
            </a:r>
            <a:r>
              <a:rPr lang="en-US" sz="2800" spc="17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a:t>
            </a:r>
            <a:endParaRPr lang="en-GB" sz="1800" dirty="0">
              <a:effectLst/>
              <a:latin typeface="Times New Roman" panose="02020603050405020304" pitchFamily="18" charset="0"/>
              <a:ea typeface="Times New Roman" panose="02020603050405020304" pitchFamily="18" charset="0"/>
            </a:endParaRPr>
          </a:p>
          <a:p>
            <a:pPr marL="0" marR="0">
              <a:lnSpc>
                <a:spcPts val="600"/>
              </a:lnSpc>
              <a:spcBef>
                <a:spcPts val="5"/>
              </a:spcBef>
              <a:spcAft>
                <a:spcPts val="0"/>
              </a:spcAft>
            </a:pPr>
            <a:r>
              <a:rPr lang="en-US" sz="800" dirty="0">
                <a:effectLst/>
                <a:latin typeface="Times New Roman" panose="02020603050405020304" pitchFamily="18"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marL="482600" marR="71120" indent="-255905">
              <a:lnSpc>
                <a:spcPct val="107000"/>
              </a:lnSpc>
              <a:spcBef>
                <a:spcPts val="0"/>
              </a:spcBef>
              <a:spcAft>
                <a:spcPts val="0"/>
              </a:spcAft>
              <a:tabLst>
                <a:tab pos="469900" algn="l"/>
              </a:tabLst>
            </a:pPr>
            <a:r>
              <a:rPr lang="en-US" sz="3200" dirty="0">
                <a:effectLst/>
                <a:latin typeface="Times New Roman" panose="02020603050405020304" pitchFamily="18" charset="0"/>
                <a:ea typeface="Times New Roman" panose="02020603050405020304" pitchFamily="18" charset="0"/>
              </a:rPr>
              <a:t>1.</a:t>
            </a:r>
            <a:r>
              <a:rPr lang="en-US" sz="2800" dirty="0">
                <a:effectLst/>
                <a:latin typeface="Arial" panose="020B0604020202020204" pitchFamily="34" charset="0"/>
                <a:ea typeface="Arial" panose="020B0604020202020204" pitchFamily="34" charset="0"/>
              </a:rPr>
              <a:t>Taxonomic </a:t>
            </a:r>
            <a:r>
              <a:rPr lang="en-US" sz="2800" spc="25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collections  </a:t>
            </a:r>
            <a:r>
              <a:rPr lang="en-US" sz="2800" spc="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should </a:t>
            </a:r>
            <a:r>
              <a:rPr lang="en-US" sz="2800" spc="15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be</a:t>
            </a:r>
            <a:r>
              <a:rPr lang="en-US" sz="2800" spc="30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developed </a:t>
            </a:r>
            <a:r>
              <a:rPr lang="en-US" sz="2800" spc="22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in </a:t>
            </a:r>
            <a:r>
              <a:rPr lang="en-US" sz="2800" spc="6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all </a:t>
            </a:r>
            <a:r>
              <a:rPr lang="en-US" sz="2800" spc="15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countries </a:t>
            </a:r>
            <a:r>
              <a:rPr lang="en-US" sz="2800" spc="14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and </a:t>
            </a:r>
            <a:r>
              <a:rPr lang="en-US" sz="2800" spc="5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they </a:t>
            </a:r>
            <a:r>
              <a:rPr lang="en-US" sz="2800" spc="8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should </a:t>
            </a:r>
            <a:r>
              <a:rPr lang="en-US" sz="2800" spc="15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be properly </a:t>
            </a:r>
            <a:r>
              <a:rPr lang="en-US" sz="2800" spc="5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maintained </a:t>
            </a:r>
            <a:r>
              <a:rPr lang="en-US" sz="2800" spc="5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by</a:t>
            </a:r>
            <a:r>
              <a:rPr lang="en-US" sz="2800" spc="24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qualified </a:t>
            </a:r>
            <a:r>
              <a:rPr lang="en-US" sz="2800" spc="9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taxonomists.</a:t>
            </a:r>
            <a:endParaRPr lang="en-GB" sz="1800" dirty="0">
              <a:effectLst/>
              <a:latin typeface="Times New Roman" panose="02020603050405020304" pitchFamily="18" charset="0"/>
              <a:ea typeface="Times New Roman" panose="02020603050405020304" pitchFamily="18" charset="0"/>
            </a:endParaRPr>
          </a:p>
          <a:p>
            <a:pPr marL="0" marR="0">
              <a:lnSpc>
                <a:spcPts val="700"/>
              </a:lnSpc>
              <a:spcBef>
                <a:spcPts val="40"/>
              </a:spcBef>
              <a:spcAft>
                <a:spcPts val="0"/>
              </a:spcAft>
            </a:pPr>
            <a:r>
              <a:rPr lang="en-US" sz="800" dirty="0">
                <a:effectLst/>
                <a:latin typeface="Times New Roman" panose="02020603050405020304" pitchFamily="18"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marL="475615" marR="83185" indent="-255905">
              <a:lnSpc>
                <a:spcPct val="107000"/>
              </a:lnSpc>
              <a:spcBef>
                <a:spcPts val="0"/>
              </a:spcBef>
              <a:spcAft>
                <a:spcPts val="0"/>
              </a:spcAft>
              <a:tabLst>
                <a:tab pos="558800" algn="l"/>
                <a:tab pos="1282700" algn="l"/>
              </a:tabLst>
            </a:pPr>
            <a:r>
              <a:rPr lang="en-US" sz="2800" dirty="0">
                <a:effectLst/>
                <a:latin typeface="Times New Roman" panose="02020603050405020304" pitchFamily="18" charset="0"/>
                <a:ea typeface="Times New Roman" panose="02020603050405020304" pitchFamily="18" charset="0"/>
              </a:rPr>
              <a:t>2.</a:t>
            </a:r>
            <a:r>
              <a:rPr lang="en-US" sz="2800" dirty="0">
                <a:effectLst/>
                <a:latin typeface="Arial" panose="020B0604020202020204" pitchFamily="34" charset="0"/>
                <a:ea typeface="Arial" panose="020B0604020202020204" pitchFamily="34" charset="0"/>
              </a:rPr>
              <a:t>Sufficient </a:t>
            </a:r>
            <a:r>
              <a:rPr lang="en-US" sz="2800" spc="13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employment </a:t>
            </a:r>
            <a:r>
              <a:rPr lang="en-US" sz="2800" spc="31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opportunities </a:t>
            </a:r>
            <a:r>
              <a:rPr lang="en-US" sz="2800" spc="26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for </a:t>
            </a:r>
            <a:r>
              <a:rPr lang="en-US" sz="2800" spc="10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taxonomists </a:t>
            </a:r>
            <a:r>
              <a:rPr lang="en-US" sz="2800" spc="7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should </a:t>
            </a:r>
            <a:r>
              <a:rPr lang="en-US" sz="2800" spc="15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be </a:t>
            </a:r>
            <a:r>
              <a:rPr lang="en-US" sz="2800" spc="3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established</a:t>
            </a:r>
            <a:r>
              <a:rPr lang="en-US" sz="2800" spc="32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on </a:t>
            </a:r>
            <a:r>
              <a:rPr lang="en-US" sz="2800" spc="11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a worldwide	basis.</a:t>
            </a:r>
            <a:endParaRPr lang="en-GB" sz="1800" dirty="0">
              <a:effectLst/>
              <a:latin typeface="Times New Roman" panose="02020603050405020304" pitchFamily="18" charset="0"/>
              <a:ea typeface="Times New Roman" panose="02020603050405020304" pitchFamily="18" charset="0"/>
            </a:endParaRPr>
          </a:p>
          <a:p>
            <a:pPr marL="0" marR="0">
              <a:lnSpc>
                <a:spcPts val="600"/>
              </a:lnSpc>
              <a:spcBef>
                <a:spcPts val="25"/>
              </a:spcBef>
              <a:spcAft>
                <a:spcPts val="0"/>
              </a:spcAft>
            </a:pPr>
            <a:r>
              <a:rPr lang="en-US" sz="800" dirty="0">
                <a:effectLst/>
                <a:latin typeface="Times New Roman" panose="02020603050405020304" pitchFamily="18"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marL="217170" marR="0">
              <a:spcBef>
                <a:spcPts val="0"/>
              </a:spcBef>
              <a:spcAft>
                <a:spcPts val="0"/>
              </a:spcAft>
            </a:pPr>
            <a:r>
              <a:rPr lang="en-US" sz="3200" dirty="0">
                <a:effectLst/>
                <a:latin typeface="Times New Roman" panose="02020603050405020304" pitchFamily="18" charset="0"/>
                <a:ea typeface="Times New Roman" panose="02020603050405020304" pitchFamily="18" charset="0"/>
              </a:rPr>
              <a:t>3. </a:t>
            </a:r>
            <a:r>
              <a:rPr lang="en-US" sz="2800" dirty="0">
                <a:effectLst/>
                <a:latin typeface="Arial" panose="020B0604020202020204" pitchFamily="34" charset="0"/>
                <a:ea typeface="Arial" panose="020B0604020202020204" pitchFamily="34" charset="0"/>
              </a:rPr>
              <a:t>Enough</a:t>
            </a:r>
            <a:r>
              <a:rPr lang="en-US" sz="2800" spc="1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financial </a:t>
            </a:r>
            <a:r>
              <a:rPr lang="en-US" sz="2800" spc="16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assistance</a:t>
            </a:r>
            <a:r>
              <a:rPr lang="en-US" sz="2800" spc="-8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should</a:t>
            </a:r>
            <a:r>
              <a:rPr lang="en-US" sz="2800" spc="27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be</a:t>
            </a:r>
            <a:r>
              <a:rPr lang="en-US" sz="2800" spc="15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provided </a:t>
            </a:r>
            <a:r>
              <a:rPr lang="en-US" sz="2800" spc="1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for</a:t>
            </a:r>
            <a:r>
              <a:rPr lang="en-US" sz="2800" spc="27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taxonomic </a:t>
            </a:r>
            <a:r>
              <a:rPr lang="en-US" sz="2800" spc="19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research.</a:t>
            </a:r>
            <a:endParaRPr lang="en-GB" sz="1800" dirty="0">
              <a:effectLst/>
              <a:latin typeface="Times New Roman" panose="02020603050405020304" pitchFamily="18" charset="0"/>
              <a:ea typeface="Times New Roman" panose="02020603050405020304" pitchFamily="18" charset="0"/>
            </a:endParaRPr>
          </a:p>
          <a:p>
            <a:pPr marL="0" marR="0">
              <a:lnSpc>
                <a:spcPts val="700"/>
              </a:lnSpc>
              <a:spcBef>
                <a:spcPts val="35"/>
              </a:spcBef>
              <a:spcAft>
                <a:spcPts val="0"/>
              </a:spcAft>
            </a:pPr>
            <a:r>
              <a:rPr lang="en-US" sz="800" dirty="0">
                <a:effectLst/>
                <a:latin typeface="Times New Roman" panose="02020603050405020304" pitchFamily="18"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marL="214630" marR="0">
              <a:spcBef>
                <a:spcPts val="0"/>
              </a:spcBef>
              <a:spcAft>
                <a:spcPts val="0"/>
              </a:spcAft>
            </a:pPr>
            <a:r>
              <a:rPr lang="en-US" sz="3200" dirty="0">
                <a:effectLst/>
                <a:latin typeface="Times New Roman" panose="02020603050405020304" pitchFamily="18" charset="0"/>
                <a:ea typeface="Times New Roman" panose="02020603050405020304" pitchFamily="18" charset="0"/>
              </a:rPr>
              <a:t>4.</a:t>
            </a:r>
            <a:r>
              <a:rPr lang="en-US" sz="3200" spc="110" dirty="0">
                <a:effectLst/>
                <a:latin typeface="Times New Roman" panose="02020603050405020304" pitchFamily="18" charset="0"/>
                <a:ea typeface="Times New Roman" panose="02020603050405020304" pitchFamily="18" charset="0"/>
              </a:rPr>
              <a:t> </a:t>
            </a:r>
            <a:r>
              <a:rPr lang="en-US" sz="2800" dirty="0">
                <a:effectLst/>
                <a:latin typeface="Arial" panose="020B0604020202020204" pitchFamily="34" charset="0"/>
                <a:ea typeface="Arial" panose="020B0604020202020204" pitchFamily="34" charset="0"/>
              </a:rPr>
              <a:t>Training</a:t>
            </a:r>
            <a:r>
              <a:rPr lang="en-US" sz="2800" spc="31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courses</a:t>
            </a:r>
            <a:r>
              <a:rPr lang="en-US" sz="2800" spc="3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for</a:t>
            </a:r>
            <a:r>
              <a:rPr lang="en-US" sz="2800" spc="27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taxonomic </a:t>
            </a:r>
            <a:r>
              <a:rPr lang="en-US" sz="2800" spc="17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research</a:t>
            </a:r>
            <a:r>
              <a:rPr lang="en-US" sz="2800" spc="1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should</a:t>
            </a:r>
            <a:r>
              <a:rPr lang="en-US" sz="2800" spc="27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be</a:t>
            </a:r>
            <a:r>
              <a:rPr lang="en-US" sz="2800" spc="13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established.</a:t>
            </a:r>
            <a:endParaRPr lang="en-GB" sz="1800" dirty="0">
              <a:effectLst/>
              <a:latin typeface="Times New Roman" panose="02020603050405020304" pitchFamily="18" charset="0"/>
              <a:ea typeface="Times New Roman" panose="02020603050405020304" pitchFamily="18" charset="0"/>
            </a:endParaRPr>
          </a:p>
          <a:p>
            <a:pPr marL="0" marR="0">
              <a:lnSpc>
                <a:spcPts val="800"/>
              </a:lnSpc>
              <a:spcBef>
                <a:spcPts val="25"/>
              </a:spcBef>
              <a:spcAft>
                <a:spcPts val="0"/>
              </a:spcAft>
            </a:pPr>
            <a:r>
              <a:rPr lang="en-US" sz="1400" dirty="0">
                <a:effectLst/>
                <a:latin typeface="Times New Roman" panose="02020603050405020304" pitchFamily="18"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marL="484505" marR="93980" indent="-260350">
              <a:lnSpc>
                <a:spcPct val="107000"/>
              </a:lnSpc>
              <a:spcBef>
                <a:spcPts val="0"/>
              </a:spcBef>
              <a:spcAft>
                <a:spcPts val="0"/>
              </a:spcAft>
              <a:tabLst>
                <a:tab pos="469900" algn="l"/>
              </a:tabLst>
            </a:pPr>
            <a:r>
              <a:rPr lang="en-US" sz="2800" dirty="0">
                <a:effectLst/>
                <a:latin typeface="Arial" panose="020B0604020202020204" pitchFamily="34" charset="0"/>
                <a:ea typeface="Arial" panose="020B0604020202020204" pitchFamily="34" charset="0"/>
              </a:rPr>
              <a:t>5.Taxonomy</a:t>
            </a:r>
            <a:r>
              <a:rPr lang="en-US" sz="2800" spc="25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should</a:t>
            </a:r>
            <a:r>
              <a:rPr lang="en-US" sz="2800" spc="20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be</a:t>
            </a:r>
            <a:r>
              <a:rPr lang="en-US" sz="2800" spc="15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included </a:t>
            </a:r>
            <a:r>
              <a:rPr lang="en-US" sz="2800" spc="2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as </a:t>
            </a:r>
            <a:r>
              <a:rPr lang="en-US" sz="2800" spc="3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a</a:t>
            </a:r>
            <a:r>
              <a:rPr lang="en-US" sz="2800" spc="23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compulsory</a:t>
            </a:r>
            <a:r>
              <a:rPr lang="en-US" sz="2800" spc="31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subject</a:t>
            </a:r>
            <a:r>
              <a:rPr lang="en-US" sz="2800" spc="20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in</a:t>
            </a:r>
            <a:r>
              <a:rPr lang="en-US" sz="2800" spc="16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the</a:t>
            </a:r>
            <a:r>
              <a:rPr lang="en-US" sz="2800" spc="11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curriculum </a:t>
            </a:r>
            <a:r>
              <a:rPr lang="en-US" sz="2800" spc="26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and</a:t>
            </a:r>
            <a:r>
              <a:rPr lang="en-US" sz="2800" spc="11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syllabi at</a:t>
            </a:r>
            <a:r>
              <a:rPr lang="en-US" sz="2800" spc="13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the</a:t>
            </a:r>
            <a:r>
              <a:rPr lang="en-US" sz="2800" spc="18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graduate</a:t>
            </a:r>
            <a:r>
              <a:rPr lang="en-US" sz="2800" spc="19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and</a:t>
            </a:r>
            <a:r>
              <a:rPr lang="en-US" sz="2800" spc="23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postgraduate</a:t>
            </a:r>
            <a:r>
              <a:rPr lang="en-US" sz="2800" spc="15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levels.</a:t>
            </a:r>
            <a:endParaRPr lang="en-GB" sz="1800" dirty="0">
              <a:effectLst/>
              <a:latin typeface="Times New Roman" panose="02020603050405020304" pitchFamily="18" charset="0"/>
              <a:ea typeface="Times New Roman" panose="02020603050405020304" pitchFamily="18" charset="0"/>
            </a:endParaRPr>
          </a:p>
          <a:p>
            <a:pPr marL="0" marR="0">
              <a:lnSpc>
                <a:spcPts val="600"/>
              </a:lnSpc>
              <a:spcBef>
                <a:spcPts val="5"/>
              </a:spcBef>
              <a:spcAft>
                <a:spcPts val="0"/>
              </a:spcAft>
            </a:pPr>
            <a:r>
              <a:rPr lang="en-US" sz="800" dirty="0">
                <a:effectLst/>
                <a:latin typeface="Times New Roman" panose="02020603050405020304" pitchFamily="18"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marL="224155" marR="0">
              <a:spcBef>
                <a:spcPts val="0"/>
              </a:spcBef>
              <a:spcAft>
                <a:spcPts val="0"/>
              </a:spcAft>
            </a:pPr>
            <a:r>
              <a:rPr lang="en-US" sz="3200" dirty="0">
                <a:effectLst/>
                <a:latin typeface="Times New Roman" panose="02020603050405020304" pitchFamily="18" charset="0"/>
                <a:ea typeface="Times New Roman" panose="02020603050405020304" pitchFamily="18" charset="0"/>
              </a:rPr>
              <a:t>6. </a:t>
            </a:r>
            <a:r>
              <a:rPr lang="en-US" sz="2800" dirty="0">
                <a:effectLst/>
                <a:latin typeface="Arial" panose="020B0604020202020204" pitchFamily="34" charset="0"/>
                <a:ea typeface="Arial" panose="020B0604020202020204" pitchFamily="34" charset="0"/>
              </a:rPr>
              <a:t>National </a:t>
            </a:r>
            <a:r>
              <a:rPr lang="en-US" sz="2800" spc="2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and</a:t>
            </a:r>
            <a:r>
              <a:rPr lang="en-US" sz="2800" spc="23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International </a:t>
            </a:r>
            <a:r>
              <a:rPr lang="en-US" sz="2800" spc="8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libraries</a:t>
            </a:r>
            <a:r>
              <a:rPr lang="en-US" sz="2800" spc="19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should</a:t>
            </a:r>
            <a:r>
              <a:rPr lang="en-US" sz="2800" spc="23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store</a:t>
            </a:r>
            <a:r>
              <a:rPr lang="en-US" sz="2800" spc="3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taxonomic </a:t>
            </a:r>
            <a:r>
              <a:rPr lang="en-US" sz="2800" spc="11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back</a:t>
            </a:r>
            <a:r>
              <a:rPr lang="en-US" sz="2800" spc="24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volumes</a:t>
            </a:r>
            <a:r>
              <a:rPr lang="en-US" sz="2800" spc="27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as</a:t>
            </a:r>
            <a:r>
              <a:rPr lang="en-US" sz="2800" spc="24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well </a:t>
            </a:r>
            <a:r>
              <a:rPr lang="en-US" sz="2800" spc="9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a   recent </a:t>
            </a:r>
            <a:r>
              <a:rPr lang="en-US" sz="2800" spc="3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literature </a:t>
            </a:r>
            <a:r>
              <a:rPr lang="en-US" sz="2800" spc="6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of </a:t>
            </a:r>
            <a:r>
              <a:rPr lang="en-US" sz="2800" spc="5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all </a:t>
            </a:r>
            <a:r>
              <a:rPr lang="en-US" sz="2800" spc="10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groups</a:t>
            </a:r>
            <a:r>
              <a:rPr lang="en-US" sz="2800" spc="26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or </a:t>
            </a:r>
            <a:r>
              <a:rPr lang="en-US" sz="2800" spc="2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at </a:t>
            </a:r>
            <a:r>
              <a:rPr lang="en-US" sz="2800" spc="2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least</a:t>
            </a:r>
            <a:r>
              <a:rPr lang="en-US" sz="2800" spc="11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of</a:t>
            </a:r>
            <a:r>
              <a:rPr lang="en-US" sz="2800" spc="33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those</a:t>
            </a:r>
            <a:r>
              <a:rPr lang="en-US" sz="2800" spc="21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groups</a:t>
            </a:r>
            <a:r>
              <a:rPr lang="en-US" sz="2800" spc="30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of</a:t>
            </a:r>
            <a:r>
              <a:rPr lang="en-US" sz="2800" spc="33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fauna </a:t>
            </a:r>
            <a:r>
              <a:rPr lang="en-US" sz="2800" spc="1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or </a:t>
            </a:r>
            <a:r>
              <a:rPr lang="en-US" sz="2800" spc="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flora </a:t>
            </a:r>
            <a:r>
              <a:rPr lang="en-US" sz="2800" spc="11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where taxonomic </a:t>
            </a:r>
            <a:r>
              <a:rPr lang="en-US" sz="2800" spc="17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research</a:t>
            </a:r>
            <a:r>
              <a:rPr lang="en-US" sz="2800" spc="15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is </a:t>
            </a:r>
            <a:r>
              <a:rPr lang="en-US" sz="2800" spc="9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planned</a:t>
            </a:r>
            <a:r>
              <a:rPr lang="en-US" sz="2800" spc="30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to</a:t>
            </a:r>
            <a:r>
              <a:rPr lang="en-US" sz="2800" spc="22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take</a:t>
            </a:r>
            <a:r>
              <a:rPr lang="en-US" sz="2800" spc="18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place</a:t>
            </a:r>
            <a:r>
              <a:rPr lang="en-US" sz="2800" spc="19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or</a:t>
            </a:r>
            <a:r>
              <a:rPr lang="en-US" sz="2800" spc="31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is </a:t>
            </a:r>
            <a:r>
              <a:rPr lang="en-US" sz="2800" spc="60"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already</a:t>
            </a:r>
            <a:r>
              <a:rPr lang="en-US" sz="2800" spc="30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in</a:t>
            </a:r>
            <a:r>
              <a:rPr lang="en-US" sz="2800" spc="275" dirty="0">
                <a:effectLst/>
                <a:latin typeface="Arial" panose="020B0604020202020204" pitchFamily="34" charset="0"/>
                <a:ea typeface="Arial" panose="020B0604020202020204" pitchFamily="34" charset="0"/>
              </a:rPr>
              <a:t> </a:t>
            </a:r>
            <a:r>
              <a:rPr lang="en-US" sz="2800" dirty="0">
                <a:effectLst/>
                <a:latin typeface="Arial" panose="020B0604020202020204" pitchFamily="34" charset="0"/>
                <a:ea typeface="Arial" panose="020B0604020202020204" pitchFamily="34" charset="0"/>
              </a:rPr>
              <a:t>progress.</a:t>
            </a:r>
            <a:endParaRPr lang="en-GB" sz="1800" dirty="0">
              <a:effectLst/>
              <a:latin typeface="Times New Roman" panose="02020603050405020304" pitchFamily="18" charset="0"/>
              <a:ea typeface="Times New Roman" panose="02020603050405020304" pitchFamily="18" charset="0"/>
            </a:endParaRPr>
          </a:p>
          <a:p>
            <a:pPr marL="0" marR="0">
              <a:lnSpc>
                <a:spcPts val="600"/>
              </a:lnSpc>
              <a:spcBef>
                <a:spcPts val="15"/>
              </a:spcBef>
              <a:spcAft>
                <a:spcPts val="0"/>
              </a:spcAft>
            </a:pPr>
            <a:r>
              <a:rPr lang="en-US" sz="800" dirty="0">
                <a:effectLst/>
                <a:latin typeface="Times New Roman" panose="02020603050405020304" pitchFamily="18"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41438977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888256-6A33-95FC-B4AF-C6974B8F918C}"/>
              </a:ext>
            </a:extLst>
          </p:cNvPr>
          <p:cNvSpPr>
            <a:spLocks noGrp="1"/>
          </p:cNvSpPr>
          <p:nvPr>
            <p:ph idx="1"/>
          </p:nvPr>
        </p:nvSpPr>
        <p:spPr>
          <a:xfrm>
            <a:off x="838200" y="263769"/>
            <a:ext cx="10515600" cy="5913194"/>
          </a:xfrm>
        </p:spPr>
        <p:txBody>
          <a:bodyPr/>
          <a:lstStyle/>
          <a:p>
            <a:pPr marL="466725" marR="75565" lvl="0" indent="-254000" algn="just" defTabSz="914400" rtl="0" eaLnBrk="1" fontAlgn="auto" latinLnBrk="0" hangingPunct="1">
              <a:lnSpc>
                <a:spcPct val="107000"/>
              </a:lnSpc>
              <a:spcBef>
                <a:spcPts val="0"/>
              </a:spcBef>
              <a:spcAft>
                <a:spcPts val="0"/>
              </a:spcAft>
              <a:buClrTx/>
              <a:buSzTx/>
              <a:buFont typeface="Arial" panose="020B0604020202020204" pitchFamily="34" charset="0"/>
              <a:buChar char="•"/>
              <a:tabLst>
                <a:tab pos="469900" algn="l"/>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7.</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National</a:t>
            </a:r>
            <a:r>
              <a:rPr kumimoji="0" lang="en-US" sz="2000" b="0" i="0" u="none" strike="noStrike" kern="1200" cap="none" spc="24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and</a:t>
            </a:r>
            <a:r>
              <a:rPr kumimoji="0" lang="en-US" sz="2000" b="0" i="0" u="none" strike="noStrike" kern="1200" cap="none" spc="7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International</a:t>
            </a:r>
            <a:r>
              <a:rPr kumimoji="0" lang="en-US" sz="2000" b="0" i="0" u="none" strike="noStrike" kern="1200" cap="none" spc="25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centers</a:t>
            </a:r>
            <a:r>
              <a:rPr kumimoji="0" lang="en-US" sz="2000" b="0" i="0" u="none" strike="noStrike" kern="1200" cap="none" spc="-7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for</a:t>
            </a:r>
            <a:r>
              <a:rPr kumimoji="0" lang="en-US" sz="2000" b="0" i="0" u="none" strike="noStrike" kern="1200" cap="none" spc="5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taxonomic</a:t>
            </a:r>
            <a:r>
              <a:rPr kumimoji="0" lang="en-US" sz="2000" b="0" i="0" u="none" strike="noStrike" kern="1200" cap="none" spc="30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research</a:t>
            </a:r>
            <a:r>
              <a:rPr kumimoji="0" lang="en-US" sz="2000" b="0" i="0" u="none" strike="noStrike" kern="1200" cap="none" spc="-11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and</a:t>
            </a:r>
            <a:r>
              <a:rPr kumimoji="0" lang="en-US" sz="2000" b="0" i="0" u="none" strike="noStrike" kern="1200" cap="none" spc="11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identification </a:t>
            </a:r>
            <a:r>
              <a:rPr kumimoji="0" lang="en-US" sz="2000" b="0" i="0" u="none" strike="noStrike" kern="1200" cap="none" spc="11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should</a:t>
            </a:r>
            <a:r>
              <a:rPr kumimoji="0" lang="en-US" sz="2000" b="0" i="0" u="none" strike="noStrike" kern="1200" cap="none" spc="7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be developed</a:t>
            </a:r>
            <a:r>
              <a:rPr kumimoji="0" lang="en-US" sz="2000" b="0" i="0" u="none" strike="noStrike" kern="1200" cap="none" spc="16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and</a:t>
            </a:r>
            <a:r>
              <a:rPr kumimoji="0" lang="en-US" sz="2000" b="0" i="0" u="none" strike="noStrike" kern="1200" cap="none" spc="10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repositories</a:t>
            </a:r>
            <a:r>
              <a:rPr kumimoji="0" lang="en-US" sz="2000" b="0" i="0" u="none" strike="noStrike" kern="1200" cap="none" spc="7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for</a:t>
            </a:r>
            <a:r>
              <a:rPr kumimoji="0" lang="en-US" sz="2000" b="0" i="0" u="none" strike="noStrike" kern="1200" cap="none" spc="9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storing</a:t>
            </a:r>
            <a:r>
              <a:rPr kumimoji="0" lang="en-US" sz="2000" b="0" i="0" u="none" strike="noStrike" kern="1200" cap="none" spc="2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the</a:t>
            </a:r>
            <a:r>
              <a:rPr kumimoji="0" lang="en-US" sz="2000" b="0" i="0" u="none" strike="noStrike" kern="1200" cap="none" spc="2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collection, </a:t>
            </a:r>
            <a:r>
              <a:rPr kumimoji="0" lang="en-US" sz="2000" b="0" i="0" u="none" strike="noStrike" kern="1200" cap="none" spc="7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especially</a:t>
            </a:r>
            <a:r>
              <a:rPr kumimoji="0" lang="en-US" sz="2000" b="0" i="0" u="none" strike="noStrike" kern="1200" cap="none" spc="15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types should</a:t>
            </a:r>
            <a:r>
              <a:rPr kumimoji="0" lang="en-US" sz="2000" b="0" i="0" u="none" strike="noStrike" kern="1200" cap="none" spc="10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be established</a:t>
            </a:r>
            <a:endParaRPr kumimoji="0" lang="en-GB"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228600" algn="l" defTabSz="914400" rtl="0" eaLnBrk="1" fontAlgn="auto" latinLnBrk="0" hangingPunct="1">
              <a:lnSpc>
                <a:spcPts val="600"/>
              </a:lnSpc>
              <a:spcBef>
                <a:spcPts val="3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endParaRPr kumimoji="0" lang="en-GB"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478155" marR="94615" lvl="0" indent="-267335" algn="just" defTabSz="914400" rtl="0" eaLnBrk="1" fontAlgn="auto" latinLnBrk="0" hangingPunct="1">
              <a:lnSpc>
                <a:spcPct val="106000"/>
              </a:lnSpc>
              <a:spcBef>
                <a:spcPts val="0"/>
              </a:spcBef>
              <a:spcAft>
                <a:spcPts val="0"/>
              </a:spcAft>
              <a:buClrTx/>
              <a:buSzTx/>
              <a:buFont typeface="Arial" panose="020B0604020202020204" pitchFamily="34" charset="0"/>
              <a:buChar char="•"/>
              <a:tabLst>
                <a:tab pos="469900" algn="l"/>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8.</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Fellowships </a:t>
            </a:r>
            <a:r>
              <a:rPr kumimoji="0" lang="en-US" sz="2000" b="0" i="0" u="none" strike="noStrike" kern="1200" cap="none" spc="29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and </a:t>
            </a:r>
            <a:r>
              <a:rPr kumimoji="0" lang="en-US" sz="2000" b="0" i="0" u="none" strike="noStrike" kern="1200" cap="none" spc="15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other </a:t>
            </a:r>
            <a:r>
              <a:rPr kumimoji="0" lang="en-US" sz="2000" b="0" i="0" u="none" strike="noStrike" kern="1200" cap="none" spc="23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financial  </a:t>
            </a:r>
            <a:r>
              <a:rPr kumimoji="0" lang="en-US" sz="2000" b="0" i="0" u="none" strike="noStrike" kern="1200" cap="none" spc="14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grants </a:t>
            </a:r>
            <a:r>
              <a:rPr kumimoji="0" lang="en-US" sz="2000" b="0" i="0" u="none" strike="noStrike" kern="1200" cap="none" spc="3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should </a:t>
            </a:r>
            <a:r>
              <a:rPr kumimoji="0" lang="en-US" sz="2000" b="0" i="0" u="none" strike="noStrike" kern="1200" cap="none" spc="22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be </a:t>
            </a:r>
            <a:r>
              <a:rPr kumimoji="0" lang="en-US" sz="2000" b="0" i="0" u="none" strike="noStrike" kern="1200" cap="none" spc="7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given </a:t>
            </a:r>
            <a:r>
              <a:rPr kumimoji="0" lang="en-US" sz="2000" b="0" i="0" u="none" strike="noStrike" kern="1200" cap="none" spc="18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to </a:t>
            </a:r>
            <a:r>
              <a:rPr kumimoji="0" lang="en-US" sz="2000" b="0" i="0" u="none" strike="noStrike" kern="1200" cap="none" spc="16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taxonomists </a:t>
            </a:r>
            <a:r>
              <a:rPr kumimoji="0" lang="en-US" sz="2000" b="0" i="0" u="none" strike="noStrike" kern="1200" cap="none" spc="30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to </a:t>
            </a:r>
            <a:r>
              <a:rPr kumimoji="0" lang="en-US" sz="2000" b="0" i="0" u="none" strike="noStrike" kern="1200" cap="none" spc="12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visit international </a:t>
            </a:r>
            <a:r>
              <a:rPr kumimoji="0" lang="en-US" sz="2000" b="0" i="0" u="none" strike="noStrike" kern="1200" cap="none" spc="17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museums</a:t>
            </a:r>
            <a:r>
              <a:rPr kumimoji="0" lang="en-US" sz="2000" b="0" i="0" u="none" strike="noStrike" kern="1200" cap="none" spc="8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for</a:t>
            </a:r>
            <a:r>
              <a:rPr kumimoji="0" lang="en-US" sz="2000" b="0" i="0" u="none" strike="noStrike" kern="1200" cap="none" spc="23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examination </a:t>
            </a:r>
            <a:r>
              <a:rPr kumimoji="0" lang="en-US" sz="2000" b="0" i="0" u="none" strike="noStrike" kern="1200" cap="none" spc="5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of</a:t>
            </a:r>
            <a:r>
              <a:rPr kumimoji="0" lang="en-US" sz="2000" b="0" i="0" u="none" strike="noStrike" kern="1200" cap="none" spc="18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types,</a:t>
            </a:r>
            <a:r>
              <a:rPr kumimoji="0" lang="en-US" sz="2000" b="0" i="0" u="none" strike="noStrike" kern="1200" cap="none" spc="9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Arial" panose="020B0604020202020204" pitchFamily="34" charset="0"/>
                <a:cs typeface="+mn-cs"/>
              </a:rPr>
              <a:t>etc</a:t>
            </a:r>
            <a:endParaRPr kumimoji="0" lang="en-GB"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228600" algn="l" defTabSz="914400" rtl="0" eaLnBrk="1" fontAlgn="auto" latinLnBrk="0" hangingPunct="1">
              <a:lnSpc>
                <a:spcPts val="700"/>
              </a:lnSpc>
              <a:spcBef>
                <a:spcPts val="2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endParaRPr kumimoji="0" lang="en-GB"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475615" marR="85725" lvl="0" indent="-269875" algn="just" defTabSz="914400" rtl="0" eaLnBrk="1" fontAlgn="auto" latinLnBrk="0" hangingPunct="1">
              <a:lnSpc>
                <a:spcPct val="109000"/>
              </a:lnSpc>
              <a:spcBef>
                <a:spcPts val="0"/>
              </a:spcBef>
              <a:spcAft>
                <a:spcPts val="0"/>
              </a:spcAft>
              <a:buClrTx/>
              <a:buSzTx/>
              <a:buFont typeface="Arial" panose="020B0604020202020204" pitchFamily="34" charset="0"/>
              <a:buChar char="•"/>
              <a:tabLst>
                <a:tab pos="469900" algn="l"/>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9.Enough</a:t>
            </a:r>
            <a:r>
              <a:rPr kumimoji="0" lang="en-US" sz="2000" b="0" i="0" u="none" strike="noStrike" kern="1200" cap="none" spc="6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funds</a:t>
            </a:r>
            <a:r>
              <a:rPr kumimoji="0" lang="en-US" sz="2000" b="0" i="0" u="none" strike="noStrike" kern="1200" cap="none" spc="20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should </a:t>
            </a:r>
            <a:r>
              <a:rPr kumimoji="0" lang="en-US" sz="2000" b="0" i="0" u="none" strike="noStrike" kern="1200" cap="none" spc="1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be</a:t>
            </a:r>
            <a:r>
              <a:rPr kumimoji="0" lang="en-US" sz="2000" b="0" i="0" u="none" strike="noStrike" kern="1200" cap="none" spc="15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given</a:t>
            </a:r>
            <a:r>
              <a:rPr kumimoji="0" lang="en-US" sz="2000" b="0" i="0" u="none" strike="noStrike" kern="1200" cap="none" spc="23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to</a:t>
            </a:r>
            <a:r>
              <a:rPr kumimoji="0" lang="en-US" sz="2000" b="0" i="0" u="none" strike="noStrike" kern="1200" cap="none" spc="20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taxonomists</a:t>
            </a:r>
            <a:r>
              <a:rPr kumimoji="0" lang="en-US" sz="2000" b="0" i="0" u="none" strike="noStrike" kern="1200" cap="none" spc="17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or</a:t>
            </a:r>
            <a:r>
              <a:rPr kumimoji="0" lang="en-US" sz="2000" b="0" i="0" u="none" strike="noStrike" kern="1200" cap="none" spc="21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to</a:t>
            </a:r>
            <a:r>
              <a:rPr kumimoji="0" lang="en-US" sz="2000" b="0" i="0" u="none" strike="noStrike" kern="1200" cap="none" spc="20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journals </a:t>
            </a:r>
            <a:r>
              <a:rPr kumimoji="0" lang="en-US" sz="2000" b="0" i="0" u="none" strike="noStrike" kern="1200" cap="none" spc="2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for</a:t>
            </a:r>
            <a:r>
              <a:rPr kumimoji="0" lang="en-US" sz="2000" b="0" i="0" u="none" strike="noStrike" kern="1200" cap="none" spc="29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meeting</a:t>
            </a:r>
            <a:r>
              <a:rPr kumimoji="0" lang="en-US" sz="2000" b="0" i="0" u="none" strike="noStrike" kern="1200" cap="none" spc="20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the</a:t>
            </a:r>
            <a:r>
              <a:rPr kumimoji="0" lang="en-US" sz="2000" b="0" i="0" u="none" strike="noStrike" kern="1200" cap="none" spc="19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cost</a:t>
            </a:r>
            <a:r>
              <a:rPr kumimoji="0" lang="en-US" sz="2000" b="0" i="0" u="none" strike="noStrike" kern="1200" cap="none" spc="9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of publishing </a:t>
            </a:r>
            <a:r>
              <a:rPr kumimoji="0" lang="en-US" sz="2000" b="0" i="0" u="none" strike="noStrike" kern="1200" cap="none" spc="9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taxonomic </a:t>
            </a:r>
            <a:r>
              <a:rPr kumimoji="0" lang="en-US" sz="2000" b="0" i="0" u="none" strike="noStrike" kern="1200" cap="none" spc="20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monographs</a:t>
            </a:r>
            <a:r>
              <a:rPr kumimoji="0" lang="en-US" sz="2000" b="0" i="0" u="none" strike="noStrike" kern="1200" cap="none" spc="15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and</a:t>
            </a:r>
            <a:r>
              <a:rPr kumimoji="0" lang="en-US" sz="2000" b="0" i="0" u="none" strike="noStrike" kern="1200" cap="none" spc="18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revisions</a:t>
            </a:r>
            <a:r>
              <a:rPr kumimoji="0" lang="en-US" sz="2000" b="0" i="0" u="none" strike="noStrike" kern="1200" cap="none" spc="12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and</a:t>
            </a:r>
            <a:endParaRPr kumimoji="0" lang="en-GB"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228600" algn="l" defTabSz="914400" rtl="0" eaLnBrk="1" fontAlgn="auto" latinLnBrk="0" hangingPunct="1">
              <a:lnSpc>
                <a:spcPts val="600"/>
              </a:lnSpc>
              <a:spcBef>
                <a:spcPts val="35"/>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endParaRPr kumimoji="0" lang="en-GB"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478155" marR="80645" lvl="0" indent="-347345" algn="just" defTabSz="914400" rtl="0" eaLnBrk="1" fontAlgn="auto" latinLnBrk="0" hangingPunct="1">
              <a:lnSpc>
                <a:spcPct val="107000"/>
              </a:lnSpc>
              <a:spcBef>
                <a:spcPts val="0"/>
              </a:spcBef>
              <a:spcAft>
                <a:spcPts val="0"/>
              </a:spcAft>
              <a:buClrTx/>
              <a:buSzTx/>
              <a:buFont typeface="Arial" panose="020B0604020202020204" pitchFamily="34" charset="0"/>
              <a:buChar char="•"/>
              <a:tabLst>
                <a:tab pos="469900" algn="l"/>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10.</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Finally~</a:t>
            </a:r>
            <a:r>
              <a:rPr kumimoji="0" lang="en-US" sz="2000" b="0" i="0" u="none" strike="noStrike" kern="1200" cap="none" spc="12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all </a:t>
            </a:r>
            <a:r>
              <a:rPr kumimoji="0" lang="en-US" sz="2000" b="0" i="0" u="none" strike="noStrike" kern="1200" cap="none" spc="14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efforts</a:t>
            </a:r>
            <a:r>
              <a:rPr kumimoji="0" lang="en-US" sz="2000" b="0" i="0" u="none" strike="noStrike" kern="1200" cap="none" spc="32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for </a:t>
            </a:r>
            <a:r>
              <a:rPr kumimoji="0" lang="en-US" sz="2000" b="0" i="0" u="none" strike="noStrike" kern="1200" cap="none" spc="10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creating </a:t>
            </a:r>
            <a:r>
              <a:rPr kumimoji="0" lang="en-US" sz="2000" b="0" i="0" u="none" strike="noStrike" kern="1200" cap="none" spc="4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awareness</a:t>
            </a:r>
            <a:r>
              <a:rPr kumimoji="0" lang="en-US" sz="2000" b="0" i="0" u="none" strike="noStrike" kern="1200" cap="none" spc="5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on </a:t>
            </a:r>
            <a:r>
              <a:rPr kumimoji="0" lang="en-US" sz="2000" b="0" i="0" u="none" strike="noStrike" kern="1200" cap="none" spc="4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the </a:t>
            </a:r>
            <a:r>
              <a:rPr kumimoji="0" lang="en-US" sz="2000" b="0" i="0" u="none" strike="noStrike" kern="1200" cap="none" spc="8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importance </a:t>
            </a:r>
            <a:r>
              <a:rPr kumimoji="0" lang="en-US" sz="2000" b="0" i="0" u="none" strike="noStrike" kern="1200" cap="none" spc="16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of </a:t>
            </a:r>
            <a:r>
              <a:rPr kumimoji="0" lang="en-US" sz="2000" b="0" i="0" u="none" strike="noStrike" kern="1200" cap="none" spc="7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taxonomy </a:t>
            </a:r>
            <a:r>
              <a:rPr kumimoji="0" lang="en-US" sz="2000" b="0" i="0" u="none" strike="noStrike" kern="1200" cap="none" spc="20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among students</a:t>
            </a:r>
            <a:r>
              <a:rPr kumimoji="0" lang="en-US" sz="2000" b="0" i="0" u="none" strike="noStrike" kern="1200" cap="none" spc="15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and  public </a:t>
            </a:r>
            <a:r>
              <a:rPr kumimoji="0" lang="en-US" sz="2000" b="0" i="0" u="none" strike="noStrike" kern="1200" cap="none" spc="24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should </a:t>
            </a:r>
            <a:r>
              <a:rPr kumimoji="0" lang="en-US" sz="2000" b="0" i="0" u="none" strike="noStrike" kern="1200" cap="none" spc="2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be</a:t>
            </a:r>
            <a:r>
              <a:rPr kumimoji="0" lang="en-US" sz="2000" b="0" i="0" u="none" strike="noStrike" kern="1200" cap="none" spc="21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taken</a:t>
            </a:r>
            <a:r>
              <a:rPr kumimoji="0" lang="en-US" sz="2000" b="0" i="0" u="none" strike="noStrike" kern="1200" cap="none" spc="24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so</a:t>
            </a:r>
            <a:r>
              <a:rPr kumimoji="0" lang="en-US" sz="2000" b="0" i="0" u="none" strike="noStrike" kern="1200" cap="none" spc="16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that</a:t>
            </a:r>
            <a:r>
              <a:rPr kumimoji="0" lang="en-US" sz="2000" b="0" i="0" u="none" strike="noStrike" kern="1200" cap="none" spc="28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the  impediments </a:t>
            </a:r>
            <a:r>
              <a:rPr kumimoji="0" lang="en-US" sz="2000" b="0" i="0" u="none" strike="noStrike" kern="1200" cap="none" spc="5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for </a:t>
            </a:r>
            <a:r>
              <a:rPr kumimoji="0" lang="en-US" sz="2000" b="0" i="0" u="none" strike="noStrike" kern="1200" cap="none" spc="2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development </a:t>
            </a:r>
            <a:r>
              <a:rPr kumimoji="0" lang="en-US" sz="2000" b="0" i="0" u="none" strike="noStrike" kern="1200" cap="none" spc="9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of sound</a:t>
            </a:r>
            <a:r>
              <a:rPr kumimoji="0" lang="en-US" sz="2000" b="0" i="0" u="none" strike="noStrike" kern="1200" cap="none" spc="18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taxonomy </a:t>
            </a:r>
            <a:r>
              <a:rPr kumimoji="0" lang="en-US" sz="2000" b="0" i="0" u="none" strike="noStrike" kern="1200" cap="none" spc="9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can</a:t>
            </a:r>
            <a:r>
              <a:rPr kumimoji="0" lang="en-US" sz="2000" b="0" i="0" u="none" strike="noStrike" kern="1200" cap="none" spc="22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be</a:t>
            </a:r>
            <a:r>
              <a:rPr kumimoji="0" lang="en-US" sz="2000" b="0" i="0" u="none" strike="noStrike" kern="1200" cap="none" spc="17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removed</a:t>
            </a:r>
            <a:r>
              <a:rPr kumimoji="0" lang="en-US" sz="2000" b="0" i="0" u="none" strike="noStrike" kern="1200" cap="none" spc="17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gradually</a:t>
            </a:r>
            <a:r>
              <a:rPr kumimoji="0" lang="en-US" sz="2000" b="0" i="0" u="none" strike="noStrike" kern="1200" cap="none" spc="295"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without </a:t>
            </a:r>
            <a:r>
              <a:rPr kumimoji="0" lang="en-US" sz="2000" b="0" i="0" u="none" strike="noStrike" kern="1200" cap="none" spc="18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prolonged </a:t>
            </a:r>
            <a:r>
              <a:rPr kumimoji="0" lang="en-US" sz="2000" b="0" i="0" u="none" strike="noStrike" kern="1200" cap="none" spc="3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difficulties.</a:t>
            </a:r>
            <a:endParaRPr kumimoji="0" lang="en-GB"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endParaRPr lang="en-GB" dirty="0"/>
          </a:p>
        </p:txBody>
      </p:sp>
    </p:spTree>
    <p:extLst>
      <p:ext uri="{BB962C8B-B14F-4D97-AF65-F5344CB8AC3E}">
        <p14:creationId xmlns:p14="http://schemas.microsoft.com/office/powerpoint/2010/main" val="25438759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466CA-4BE2-29B7-0E2A-0DA637941988}"/>
              </a:ext>
            </a:extLst>
          </p:cNvPr>
          <p:cNvSpPr>
            <a:spLocks noGrp="1"/>
          </p:cNvSpPr>
          <p:nvPr>
            <p:ph type="title"/>
          </p:nvPr>
        </p:nvSpPr>
        <p:spPr/>
        <p:txBody>
          <a:bodyPr/>
          <a:lstStyle/>
          <a:p>
            <a:endParaRPr lang="en-GB"/>
          </a:p>
        </p:txBody>
      </p:sp>
      <p:pic>
        <p:nvPicPr>
          <p:cNvPr id="5" name="Content Placeholder 4">
            <a:extLst>
              <a:ext uri="{FF2B5EF4-FFF2-40B4-BE49-F238E27FC236}">
                <a16:creationId xmlns:a16="http://schemas.microsoft.com/office/drawing/2014/main" id="{F74EF6C5-1F64-A009-EF30-B3E8EDCA7152}"/>
              </a:ext>
            </a:extLst>
          </p:cNvPr>
          <p:cNvPicPr>
            <a:picLocks noGrp="1" noChangeAspect="1"/>
          </p:cNvPicPr>
          <p:nvPr>
            <p:ph idx="1"/>
          </p:nvPr>
        </p:nvPicPr>
        <p:blipFill>
          <a:blip r:embed="rId2"/>
          <a:stretch>
            <a:fillRect/>
          </a:stretch>
        </p:blipFill>
        <p:spPr>
          <a:xfrm>
            <a:off x="196948" y="0"/>
            <a:ext cx="11802794" cy="6682154"/>
          </a:xfrm>
        </p:spPr>
      </p:pic>
    </p:spTree>
    <p:extLst>
      <p:ext uri="{BB962C8B-B14F-4D97-AF65-F5344CB8AC3E}">
        <p14:creationId xmlns:p14="http://schemas.microsoft.com/office/powerpoint/2010/main" val="1564160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79231"/>
            <a:ext cx="10972800" cy="5246945"/>
          </a:xfrm>
        </p:spPr>
        <p:txBody>
          <a:bodyPr>
            <a:normAutofit/>
          </a:bodyPr>
          <a:lstStyle/>
          <a:p>
            <a:pPr algn="just" rtl="0"/>
            <a:r>
              <a:rPr lang="en-US" dirty="0"/>
              <a:t>The biological system of classification is called </a:t>
            </a:r>
            <a:r>
              <a:rPr lang="en-US" b="1" dirty="0" err="1"/>
              <a:t>hierarchial</a:t>
            </a:r>
            <a:r>
              <a:rPr lang="en-US" b="1" dirty="0"/>
              <a:t>  concept of classification</a:t>
            </a:r>
            <a:r>
              <a:rPr lang="en-US" dirty="0"/>
              <a:t>. </a:t>
            </a:r>
          </a:p>
          <a:p>
            <a:pPr algn="just" rtl="0"/>
            <a:r>
              <a:rPr lang="en-US" dirty="0"/>
              <a:t>This was introduced by  Carl  Von Linnaeus (1758). </a:t>
            </a:r>
          </a:p>
          <a:p>
            <a:pPr algn="just" rtl="0"/>
            <a:r>
              <a:rPr lang="en-US" dirty="0"/>
              <a:t>A large group of organism is successively  subdivided  into small group. These groups are called taxa (taxon-singular).  Each group  is at a particular level in this system.   This   level   is called the rank. Groups of the same rank are grouped together and that   constitutes the t a x o n o mi c category. </a:t>
            </a:r>
            <a:endParaRPr lang="ar-IQ" dirty="0"/>
          </a:p>
        </p:txBody>
      </p:sp>
      <p:sp>
        <p:nvSpPr>
          <p:cNvPr id="4" name="Date Placeholder 3"/>
          <p:cNvSpPr>
            <a:spLocks noGrp="1"/>
          </p:cNvSpPr>
          <p:nvPr>
            <p:ph type="dt" sz="half" idx="10"/>
          </p:nvPr>
        </p:nvSpPr>
        <p:spPr/>
        <p:txBody>
          <a:bodyPr/>
          <a:lstStyle/>
          <a:p>
            <a:pPr rtl="1"/>
            <a:fld id="{8354D2FB-E2B4-4CFF-B638-E100A5863E4E}" type="datetime8">
              <a:rPr lang="ar-IQ">
                <a:solidFill>
                  <a:prstClr val="black">
                    <a:tint val="75000"/>
                  </a:prstClr>
                </a:solidFill>
                <a:latin typeface="Calibri"/>
                <a:cs typeface="Arial" panose="020B0604020202020204" pitchFamily="34" charset="0"/>
              </a:rPr>
              <a:pPr rtl="1"/>
              <a:t>14 نيسان، 24</a:t>
            </a:fld>
            <a:endParaRPr lang="ar-IQ">
              <a:solidFill>
                <a:prstClr val="black">
                  <a:tint val="75000"/>
                </a:prstClr>
              </a:solidFill>
              <a:latin typeface="Calibri"/>
              <a:cs typeface="Arial" panose="020B0604020202020204" pitchFamily="34" charset="0"/>
            </a:endParaRPr>
          </a:p>
        </p:txBody>
      </p:sp>
      <p:sp>
        <p:nvSpPr>
          <p:cNvPr id="6" name="Slide Number Placeholder 5"/>
          <p:cNvSpPr>
            <a:spLocks noGrp="1"/>
          </p:cNvSpPr>
          <p:nvPr>
            <p:ph type="sldNum" sz="quarter" idx="12"/>
          </p:nvPr>
        </p:nvSpPr>
        <p:spPr/>
        <p:txBody>
          <a:bodyPr/>
          <a:lstStyle/>
          <a:p>
            <a:pPr rtl="1"/>
            <a:fld id="{EB412D8A-5BCD-43F1-9371-3E25873A86AD}" type="slidenum">
              <a:rPr lang="ar-IQ">
                <a:solidFill>
                  <a:prstClr val="black">
                    <a:tint val="75000"/>
                  </a:prstClr>
                </a:solidFill>
                <a:latin typeface="Calibri"/>
                <a:cs typeface="Arial" panose="020B0604020202020204" pitchFamily="34" charset="0"/>
              </a:rPr>
              <a:pPr rtl="1"/>
              <a:t>2</a:t>
            </a:fld>
            <a:endParaRPr lang="ar-IQ">
              <a:solidFill>
                <a:prstClr val="black">
                  <a:tint val="75000"/>
                </a:prstClr>
              </a:solidFill>
              <a:latin typeface="Calibri"/>
              <a:cs typeface="Arial" panose="020B0604020202020204" pitchFamily="34" charset="0"/>
            </a:endParaRPr>
          </a:p>
        </p:txBody>
      </p:sp>
    </p:spTree>
    <p:extLst>
      <p:ext uri="{BB962C8B-B14F-4D97-AF65-F5344CB8AC3E}">
        <p14:creationId xmlns:p14="http://schemas.microsoft.com/office/powerpoint/2010/main" val="40528551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D02ED-AA41-DBA5-F2C1-D826E9F22C8D}"/>
              </a:ext>
            </a:extLst>
          </p:cNvPr>
          <p:cNvSpPr>
            <a:spLocks noGrp="1"/>
          </p:cNvSpPr>
          <p:nvPr>
            <p:ph type="title"/>
          </p:nvPr>
        </p:nvSpPr>
        <p:spPr/>
        <p:txBody>
          <a:bodyPr/>
          <a:lstStyle/>
          <a:p>
            <a:endParaRPr lang="en-GB"/>
          </a:p>
        </p:txBody>
      </p:sp>
      <p:pic>
        <p:nvPicPr>
          <p:cNvPr id="5" name="Content Placeholder 4">
            <a:extLst>
              <a:ext uri="{FF2B5EF4-FFF2-40B4-BE49-F238E27FC236}">
                <a16:creationId xmlns:a16="http://schemas.microsoft.com/office/drawing/2014/main" id="{32B64F1E-44EE-26DF-A252-70F7EDC49F8A}"/>
              </a:ext>
            </a:extLst>
          </p:cNvPr>
          <p:cNvPicPr>
            <a:picLocks noGrp="1" noChangeAspect="1"/>
          </p:cNvPicPr>
          <p:nvPr>
            <p:ph idx="1"/>
          </p:nvPr>
        </p:nvPicPr>
        <p:blipFill>
          <a:blip r:embed="rId2"/>
          <a:stretch>
            <a:fillRect/>
          </a:stretch>
        </p:blipFill>
        <p:spPr>
          <a:xfrm>
            <a:off x="309489" y="211015"/>
            <a:ext cx="11422966" cy="6646985"/>
          </a:xfrm>
        </p:spPr>
      </p:pic>
    </p:spTree>
    <p:extLst>
      <p:ext uri="{BB962C8B-B14F-4D97-AF65-F5344CB8AC3E}">
        <p14:creationId xmlns:p14="http://schemas.microsoft.com/office/powerpoint/2010/main" val="31875287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8BC57-C5D8-5E66-BAAC-22A3FD1B74B2}"/>
              </a:ext>
            </a:extLst>
          </p:cNvPr>
          <p:cNvSpPr>
            <a:spLocks noGrp="1"/>
          </p:cNvSpPr>
          <p:nvPr>
            <p:ph type="title"/>
          </p:nvPr>
        </p:nvSpPr>
        <p:spPr/>
        <p:txBody>
          <a:bodyPr/>
          <a:lstStyle/>
          <a:p>
            <a:endParaRPr lang="en-GB"/>
          </a:p>
        </p:txBody>
      </p:sp>
      <p:pic>
        <p:nvPicPr>
          <p:cNvPr id="5" name="Content Placeholder 4">
            <a:extLst>
              <a:ext uri="{FF2B5EF4-FFF2-40B4-BE49-F238E27FC236}">
                <a16:creationId xmlns:a16="http://schemas.microsoft.com/office/drawing/2014/main" id="{413AA4B4-61F7-410E-943E-31B11292E9AA}"/>
              </a:ext>
            </a:extLst>
          </p:cNvPr>
          <p:cNvPicPr>
            <a:picLocks noGrp="1" noChangeAspect="1"/>
          </p:cNvPicPr>
          <p:nvPr>
            <p:ph idx="1"/>
          </p:nvPr>
        </p:nvPicPr>
        <p:blipFill>
          <a:blip r:embed="rId2"/>
          <a:stretch>
            <a:fillRect/>
          </a:stretch>
        </p:blipFill>
        <p:spPr>
          <a:xfrm>
            <a:off x="168812" y="239151"/>
            <a:ext cx="12023188" cy="6485206"/>
          </a:xfrm>
        </p:spPr>
      </p:pic>
    </p:spTree>
    <p:extLst>
      <p:ext uri="{BB962C8B-B14F-4D97-AF65-F5344CB8AC3E}">
        <p14:creationId xmlns:p14="http://schemas.microsoft.com/office/powerpoint/2010/main" val="6315592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E4B35-50F1-65B5-5669-76B7791EC677}"/>
              </a:ext>
            </a:extLst>
          </p:cNvPr>
          <p:cNvSpPr>
            <a:spLocks noGrp="1"/>
          </p:cNvSpPr>
          <p:nvPr>
            <p:ph type="title"/>
          </p:nvPr>
        </p:nvSpPr>
        <p:spPr/>
        <p:txBody>
          <a:bodyPr/>
          <a:lstStyle/>
          <a:p>
            <a:endParaRPr lang="en-GB"/>
          </a:p>
        </p:txBody>
      </p:sp>
      <p:pic>
        <p:nvPicPr>
          <p:cNvPr id="5" name="Content Placeholder 4">
            <a:extLst>
              <a:ext uri="{FF2B5EF4-FFF2-40B4-BE49-F238E27FC236}">
                <a16:creationId xmlns:a16="http://schemas.microsoft.com/office/drawing/2014/main" id="{62FCA4B1-A9A5-0480-2818-F2D66A79E564}"/>
              </a:ext>
            </a:extLst>
          </p:cNvPr>
          <p:cNvPicPr>
            <a:picLocks noGrp="1" noChangeAspect="1"/>
          </p:cNvPicPr>
          <p:nvPr>
            <p:ph idx="1"/>
          </p:nvPr>
        </p:nvPicPr>
        <p:blipFill>
          <a:blip r:embed="rId2"/>
          <a:stretch>
            <a:fillRect/>
          </a:stretch>
        </p:blipFill>
        <p:spPr>
          <a:xfrm>
            <a:off x="0" y="365125"/>
            <a:ext cx="11465169" cy="2237398"/>
          </a:xfrm>
        </p:spPr>
      </p:pic>
      <p:pic>
        <p:nvPicPr>
          <p:cNvPr id="7" name="Picture 6">
            <a:extLst>
              <a:ext uri="{FF2B5EF4-FFF2-40B4-BE49-F238E27FC236}">
                <a16:creationId xmlns:a16="http://schemas.microsoft.com/office/drawing/2014/main" id="{D7DEB10F-27F8-B56A-AB86-7B0F3D0E0C38}"/>
              </a:ext>
            </a:extLst>
          </p:cNvPr>
          <p:cNvPicPr>
            <a:picLocks noChangeAspect="1"/>
          </p:cNvPicPr>
          <p:nvPr/>
        </p:nvPicPr>
        <p:blipFill>
          <a:blip r:embed="rId3"/>
          <a:stretch>
            <a:fillRect/>
          </a:stretch>
        </p:blipFill>
        <p:spPr>
          <a:xfrm>
            <a:off x="618978" y="2602523"/>
            <a:ext cx="10846191" cy="4065563"/>
          </a:xfrm>
          <a:prstGeom prst="rect">
            <a:avLst/>
          </a:prstGeom>
        </p:spPr>
      </p:pic>
    </p:spTree>
    <p:extLst>
      <p:ext uri="{BB962C8B-B14F-4D97-AF65-F5344CB8AC3E}">
        <p14:creationId xmlns:p14="http://schemas.microsoft.com/office/powerpoint/2010/main" val="4029129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16645"/>
            <a:ext cx="8579296" cy="6009531"/>
          </a:xfrm>
        </p:spPr>
        <p:txBody>
          <a:bodyPr>
            <a:noAutofit/>
          </a:bodyPr>
          <a:lstStyle/>
          <a:p>
            <a:pPr algn="just" rtl="0"/>
            <a:r>
              <a:rPr lang="en-US" sz="2000" dirty="0">
                <a:solidFill>
                  <a:schemeClr val="accent6">
                    <a:lumMod val="75000"/>
                  </a:schemeClr>
                </a:solidFill>
              </a:rPr>
              <a:t>A name is required for identification of any organism. Generally two </a:t>
            </a:r>
          </a:p>
          <a:p>
            <a:pPr algn="just" rtl="0"/>
            <a:r>
              <a:rPr lang="en-US" sz="2000" dirty="0"/>
              <a:t>types of names are used (i) </a:t>
            </a:r>
            <a:r>
              <a:rPr lang="en-US" sz="2000" b="1" dirty="0"/>
              <a:t>common name </a:t>
            </a:r>
            <a:r>
              <a:rPr lang="en-US" sz="2000" dirty="0"/>
              <a:t>(ii) </a:t>
            </a:r>
            <a:r>
              <a:rPr lang="en-US" sz="2000" b="1" dirty="0"/>
              <a:t>scientific name</a:t>
            </a:r>
            <a:r>
              <a:rPr lang="en-US" sz="2000" dirty="0"/>
              <a:t>. </a:t>
            </a:r>
          </a:p>
          <a:p>
            <a:pPr algn="just" rtl="0"/>
            <a:endParaRPr lang="en-US" sz="2000" dirty="0"/>
          </a:p>
          <a:p>
            <a:pPr algn="just" rtl="0"/>
            <a:r>
              <a:rPr lang="en-US" sz="2000" dirty="0"/>
              <a:t>I. Common name </a:t>
            </a:r>
          </a:p>
          <a:p>
            <a:pPr algn="just" rtl="0"/>
            <a:r>
              <a:rPr lang="en-US" sz="2000" dirty="0"/>
              <a:t> </a:t>
            </a:r>
          </a:p>
          <a:p>
            <a:pPr algn="just" rtl="0"/>
            <a:r>
              <a:rPr lang="en-US" sz="2000" dirty="0"/>
              <a:t>(i) They are inaccurate because it varies from region to region and </a:t>
            </a:r>
          </a:p>
          <a:p>
            <a:pPr algn="just" rtl="0"/>
            <a:r>
              <a:rPr lang="en-US" sz="2000" dirty="0"/>
              <a:t>country to country and there is no uniformity followed in naming the </a:t>
            </a:r>
          </a:p>
          <a:p>
            <a:pPr algn="just" rtl="0"/>
            <a:r>
              <a:rPr lang="en-US" sz="2000" dirty="0"/>
              <a:t>organisms. </a:t>
            </a:r>
          </a:p>
          <a:p>
            <a:pPr algn="just" rtl="0"/>
            <a:endParaRPr lang="en-US" sz="2000" dirty="0"/>
          </a:p>
          <a:p>
            <a:pPr algn="just" rtl="0"/>
            <a:r>
              <a:rPr lang="en-US" sz="2000" dirty="0"/>
              <a:t>(ii) Common name is not available for all organisms </a:t>
            </a:r>
          </a:p>
          <a:p>
            <a:pPr algn="just" rtl="0"/>
            <a:r>
              <a:rPr lang="en-US" sz="2000" dirty="0"/>
              <a:t> </a:t>
            </a:r>
          </a:p>
          <a:p>
            <a:pPr algn="just" rtl="0"/>
            <a:r>
              <a:rPr lang="en-US" sz="2000" dirty="0"/>
              <a:t>(iii)  Homonym - Same name is used for describing two different type of insects. </a:t>
            </a:r>
          </a:p>
          <a:p>
            <a:pPr algn="just" rtl="0"/>
            <a:r>
              <a:rPr lang="en-US" sz="2000" dirty="0"/>
              <a:t> </a:t>
            </a:r>
          </a:p>
          <a:p>
            <a:pPr algn="just" rtl="0"/>
            <a:r>
              <a:rPr lang="en-US" sz="2000" dirty="0"/>
              <a:t>(Iv) Synonym - More than one name denoting a single insect. </a:t>
            </a:r>
          </a:p>
          <a:p>
            <a:pPr algn="just" rtl="0"/>
            <a:r>
              <a:rPr lang="en-US" sz="2000" dirty="0"/>
              <a:t> </a:t>
            </a:r>
          </a:p>
        </p:txBody>
      </p:sp>
      <p:sp>
        <p:nvSpPr>
          <p:cNvPr id="4" name="Date Placeholder 3"/>
          <p:cNvSpPr>
            <a:spLocks noGrp="1"/>
          </p:cNvSpPr>
          <p:nvPr>
            <p:ph type="dt" sz="half" idx="10"/>
          </p:nvPr>
        </p:nvSpPr>
        <p:spPr/>
        <p:txBody>
          <a:bodyPr/>
          <a:lstStyle/>
          <a:p>
            <a:pPr rtl="1"/>
            <a:fld id="{8354D2FB-E2B4-4CFF-B638-E100A5863E4E}" type="datetime8">
              <a:rPr lang="ar-IQ">
                <a:solidFill>
                  <a:prstClr val="black">
                    <a:tint val="75000"/>
                  </a:prstClr>
                </a:solidFill>
                <a:latin typeface="Calibri"/>
                <a:cs typeface="Arial" panose="020B0604020202020204" pitchFamily="34" charset="0"/>
              </a:rPr>
              <a:pPr rtl="1"/>
              <a:t>14 نيسان، 24</a:t>
            </a:fld>
            <a:endParaRPr lang="ar-IQ">
              <a:solidFill>
                <a:prstClr val="black">
                  <a:tint val="75000"/>
                </a:prstClr>
              </a:solidFill>
              <a:latin typeface="Calibri"/>
              <a:cs typeface="Arial" panose="020B0604020202020204" pitchFamily="34" charset="0"/>
            </a:endParaRPr>
          </a:p>
        </p:txBody>
      </p:sp>
      <p:sp>
        <p:nvSpPr>
          <p:cNvPr id="6" name="Slide Number Placeholder 5"/>
          <p:cNvSpPr>
            <a:spLocks noGrp="1"/>
          </p:cNvSpPr>
          <p:nvPr>
            <p:ph type="sldNum" sz="quarter" idx="12"/>
          </p:nvPr>
        </p:nvSpPr>
        <p:spPr/>
        <p:txBody>
          <a:bodyPr/>
          <a:lstStyle/>
          <a:p>
            <a:pPr rtl="1"/>
            <a:fld id="{EB412D8A-5BCD-43F1-9371-3E25873A86AD}" type="slidenum">
              <a:rPr lang="ar-IQ">
                <a:solidFill>
                  <a:prstClr val="black">
                    <a:tint val="75000"/>
                  </a:prstClr>
                </a:solidFill>
                <a:latin typeface="Calibri"/>
                <a:cs typeface="Arial" panose="020B0604020202020204" pitchFamily="34" charset="0"/>
              </a:rPr>
              <a:pPr rtl="1"/>
              <a:t>3</a:t>
            </a:fld>
            <a:endParaRPr lang="ar-IQ">
              <a:solidFill>
                <a:prstClr val="black">
                  <a:tint val="75000"/>
                </a:prstClr>
              </a:solidFill>
              <a:latin typeface="Calibri"/>
              <a:cs typeface="Arial" panose="020B0604020202020204" pitchFamily="34" charset="0"/>
            </a:endParaRPr>
          </a:p>
        </p:txBody>
      </p:sp>
    </p:spTree>
    <p:extLst>
      <p:ext uri="{BB962C8B-B14F-4D97-AF65-F5344CB8AC3E}">
        <p14:creationId xmlns:p14="http://schemas.microsoft.com/office/powerpoint/2010/main" val="45552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620701"/>
            <a:ext cx="8229600" cy="5505475"/>
          </a:xfrm>
        </p:spPr>
        <p:txBody>
          <a:bodyPr>
            <a:normAutofit fontScale="85000" lnSpcReduction="20000"/>
          </a:bodyPr>
          <a:lstStyle/>
          <a:p>
            <a:pPr algn="just" rtl="0"/>
            <a:r>
              <a:rPr lang="en-US" b="1" dirty="0"/>
              <a:t>II. Scientific name:  </a:t>
            </a:r>
          </a:p>
          <a:p>
            <a:pPr algn="just" rtl="0"/>
            <a:r>
              <a:rPr lang="en-US" dirty="0"/>
              <a:t>The system of naming organisms using two words is called Binomial nomenclature </a:t>
            </a:r>
          </a:p>
          <a:p>
            <a:pPr algn="just" rtl="0"/>
            <a:r>
              <a:rPr lang="en-US" dirty="0"/>
              <a:t> (Trinomial nomenclature if three words are used). </a:t>
            </a:r>
          </a:p>
          <a:p>
            <a:pPr algn="just" rtl="0"/>
            <a:r>
              <a:rPr lang="en-US" dirty="0"/>
              <a:t>This system of naming gives accurate information. It is universal and is accepted in all parts of the world. </a:t>
            </a:r>
          </a:p>
          <a:p>
            <a:pPr algn="just" rtl="0"/>
            <a:endParaRPr lang="en-US" dirty="0"/>
          </a:p>
          <a:p>
            <a:pPr algn="just" rtl="0"/>
            <a:r>
              <a:rPr lang="en-US" dirty="0"/>
              <a:t>The rule regarding the naming of organisms is </a:t>
            </a:r>
          </a:p>
          <a:p>
            <a:pPr algn="just" rtl="0"/>
            <a:r>
              <a:rPr lang="en-US" dirty="0"/>
              <a:t>contained in International code for zoological nomenclature.(ICZN) </a:t>
            </a:r>
          </a:p>
          <a:p>
            <a:pPr algn="just" rtl="0"/>
            <a:endParaRPr lang="en-US" dirty="0"/>
          </a:p>
          <a:p>
            <a:pPr algn="just" rtl="0"/>
            <a:r>
              <a:rPr lang="en-US" dirty="0"/>
              <a:t>Normally there are two names, the first name is the </a:t>
            </a:r>
            <a:r>
              <a:rPr lang="en-US" b="1" dirty="0"/>
              <a:t>generic name </a:t>
            </a:r>
            <a:r>
              <a:rPr lang="en-US" dirty="0"/>
              <a:t>and the second name is the </a:t>
            </a:r>
            <a:r>
              <a:rPr lang="en-US" b="1" dirty="0"/>
              <a:t>species name.</a:t>
            </a:r>
            <a:endParaRPr lang="ar-IQ" b="1" dirty="0"/>
          </a:p>
        </p:txBody>
      </p:sp>
      <p:sp>
        <p:nvSpPr>
          <p:cNvPr id="4" name="Date Placeholder 3"/>
          <p:cNvSpPr>
            <a:spLocks noGrp="1"/>
          </p:cNvSpPr>
          <p:nvPr>
            <p:ph type="dt" sz="half" idx="10"/>
          </p:nvPr>
        </p:nvSpPr>
        <p:spPr/>
        <p:txBody>
          <a:bodyPr/>
          <a:lstStyle/>
          <a:p>
            <a:pPr rtl="1"/>
            <a:fld id="{8354D2FB-E2B4-4CFF-B638-E100A5863E4E}" type="datetime8">
              <a:rPr lang="ar-IQ">
                <a:solidFill>
                  <a:prstClr val="black">
                    <a:tint val="75000"/>
                  </a:prstClr>
                </a:solidFill>
                <a:latin typeface="Calibri"/>
                <a:cs typeface="Arial" panose="020B0604020202020204" pitchFamily="34" charset="0"/>
              </a:rPr>
              <a:pPr rtl="1"/>
              <a:t>14 نيسان، 24</a:t>
            </a:fld>
            <a:endParaRPr lang="ar-IQ">
              <a:solidFill>
                <a:prstClr val="black">
                  <a:tint val="75000"/>
                </a:prstClr>
              </a:solidFill>
              <a:latin typeface="Calibri"/>
              <a:cs typeface="Arial" panose="020B0604020202020204" pitchFamily="34" charset="0"/>
            </a:endParaRPr>
          </a:p>
        </p:txBody>
      </p:sp>
      <p:sp>
        <p:nvSpPr>
          <p:cNvPr id="6" name="Slide Number Placeholder 5"/>
          <p:cNvSpPr>
            <a:spLocks noGrp="1"/>
          </p:cNvSpPr>
          <p:nvPr>
            <p:ph type="sldNum" sz="quarter" idx="12"/>
          </p:nvPr>
        </p:nvSpPr>
        <p:spPr/>
        <p:txBody>
          <a:bodyPr/>
          <a:lstStyle/>
          <a:p>
            <a:pPr rtl="1"/>
            <a:fld id="{EB412D8A-5BCD-43F1-9371-3E25873A86AD}" type="slidenum">
              <a:rPr lang="ar-IQ">
                <a:solidFill>
                  <a:prstClr val="black">
                    <a:tint val="75000"/>
                  </a:prstClr>
                </a:solidFill>
                <a:latin typeface="Calibri"/>
                <a:cs typeface="Arial" panose="020B0604020202020204" pitchFamily="34" charset="0"/>
              </a:rPr>
              <a:pPr rtl="1"/>
              <a:t>4</a:t>
            </a:fld>
            <a:endParaRPr lang="ar-IQ">
              <a:solidFill>
                <a:prstClr val="black">
                  <a:tint val="75000"/>
                </a:prstClr>
              </a:solidFill>
              <a:latin typeface="Calibri"/>
              <a:cs typeface="Arial" panose="020B0604020202020204" pitchFamily="34" charset="0"/>
            </a:endParaRPr>
          </a:p>
        </p:txBody>
      </p:sp>
    </p:spTree>
    <p:extLst>
      <p:ext uri="{BB962C8B-B14F-4D97-AF65-F5344CB8AC3E}">
        <p14:creationId xmlns:p14="http://schemas.microsoft.com/office/powerpoint/2010/main" val="626019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pPr algn="just" rtl="0"/>
            <a:r>
              <a:rPr lang="en-US" dirty="0"/>
              <a:t> </a:t>
            </a:r>
            <a:r>
              <a:rPr lang="en-US" b="1" dirty="0"/>
              <a:t>Taxonomy</a:t>
            </a:r>
            <a:r>
              <a:rPr lang="en-US" dirty="0"/>
              <a:t> is the science of classification.</a:t>
            </a:r>
          </a:p>
          <a:p>
            <a:pPr algn="just" rtl="0"/>
            <a:endParaRPr lang="en-US" dirty="0"/>
          </a:p>
          <a:p>
            <a:pPr algn="just" rtl="0"/>
            <a:r>
              <a:rPr lang="en-US" dirty="0"/>
              <a:t> Simpson (1961) has defined taxonomy as the theoretical study of </a:t>
            </a:r>
            <a:r>
              <a:rPr lang="ar-IQ" dirty="0"/>
              <a:t> </a:t>
            </a:r>
            <a:r>
              <a:rPr lang="en-US" dirty="0"/>
              <a:t>c l a s </a:t>
            </a:r>
            <a:r>
              <a:rPr lang="en-US" dirty="0" err="1"/>
              <a:t>s</a:t>
            </a:r>
            <a:r>
              <a:rPr lang="en-US" dirty="0"/>
              <a:t> i f i c a t i o n including basis, principles, procedures and rules.  </a:t>
            </a:r>
            <a:r>
              <a:rPr lang="en-US" dirty="0">
                <a:solidFill>
                  <a:srgbClr val="FF0000"/>
                </a:solidFill>
              </a:rPr>
              <a:t>Taxonomy includes nomenclature and classification. </a:t>
            </a:r>
          </a:p>
          <a:p>
            <a:pPr algn="just" rtl="0"/>
            <a:endParaRPr lang="en-US" dirty="0"/>
          </a:p>
          <a:p>
            <a:pPr algn="just" rtl="0"/>
            <a:r>
              <a:rPr lang="en-US" b="1" dirty="0"/>
              <a:t>Systematics:</a:t>
            </a:r>
            <a:r>
              <a:rPr lang="en-US" dirty="0"/>
              <a:t> The science of study of kind and diversity of organisms and any or all relations among them.  </a:t>
            </a:r>
            <a:r>
              <a:rPr lang="en-US" dirty="0">
                <a:solidFill>
                  <a:srgbClr val="FF0000"/>
                </a:solidFill>
              </a:rPr>
              <a:t>Systematics includes taxonomy and evolution.</a:t>
            </a:r>
          </a:p>
          <a:p>
            <a:pPr algn="just" rtl="0"/>
            <a:r>
              <a:rPr lang="en-US" dirty="0">
                <a:solidFill>
                  <a:srgbClr val="FF0000"/>
                </a:solidFill>
              </a:rPr>
              <a:t>Systematic  focus on speciation</a:t>
            </a:r>
            <a:endParaRPr lang="ar-IQ" dirty="0">
              <a:solidFill>
                <a:srgbClr val="FF0000"/>
              </a:solidFill>
            </a:endParaRPr>
          </a:p>
        </p:txBody>
      </p:sp>
      <p:sp>
        <p:nvSpPr>
          <p:cNvPr id="4" name="Date Placeholder 3"/>
          <p:cNvSpPr>
            <a:spLocks noGrp="1"/>
          </p:cNvSpPr>
          <p:nvPr>
            <p:ph type="dt" sz="half" idx="10"/>
          </p:nvPr>
        </p:nvSpPr>
        <p:spPr/>
        <p:txBody>
          <a:bodyPr/>
          <a:lstStyle/>
          <a:p>
            <a:pPr rtl="1">
              <a:defRPr/>
            </a:pPr>
            <a:fld id="{8354D2FB-E2B4-4CFF-B638-E100A5863E4E}" type="datetime8">
              <a:rPr lang="ar-IQ">
                <a:solidFill>
                  <a:prstClr val="black">
                    <a:tint val="75000"/>
                  </a:prstClr>
                </a:solidFill>
                <a:latin typeface="Calibri"/>
                <a:cs typeface="Arial" panose="020B0604020202020204" pitchFamily="34" charset="0"/>
              </a:rPr>
              <a:pPr rtl="1">
                <a:defRPr/>
              </a:pPr>
              <a:t>14 نيسان، 24</a:t>
            </a:fld>
            <a:endParaRPr lang="ar-IQ">
              <a:solidFill>
                <a:prstClr val="black">
                  <a:tint val="75000"/>
                </a:prstClr>
              </a:solidFill>
              <a:latin typeface="Calibri"/>
              <a:cs typeface="Arial" panose="020B0604020202020204" pitchFamily="34" charset="0"/>
            </a:endParaRPr>
          </a:p>
        </p:txBody>
      </p:sp>
      <p:sp>
        <p:nvSpPr>
          <p:cNvPr id="6" name="Slide Number Placeholder 5"/>
          <p:cNvSpPr>
            <a:spLocks noGrp="1"/>
          </p:cNvSpPr>
          <p:nvPr>
            <p:ph type="sldNum" sz="quarter" idx="12"/>
          </p:nvPr>
        </p:nvSpPr>
        <p:spPr/>
        <p:txBody>
          <a:bodyPr/>
          <a:lstStyle/>
          <a:p>
            <a:pPr rtl="1">
              <a:defRPr/>
            </a:pPr>
            <a:fld id="{EB412D8A-5BCD-43F1-9371-3E25873A86AD}" type="slidenum">
              <a:rPr lang="ar-IQ">
                <a:solidFill>
                  <a:prstClr val="black">
                    <a:tint val="75000"/>
                  </a:prstClr>
                </a:solidFill>
                <a:latin typeface="Calibri"/>
                <a:cs typeface="Arial" panose="020B0604020202020204" pitchFamily="34" charset="0"/>
              </a:rPr>
              <a:pPr rtl="1">
                <a:defRPr/>
              </a:pPr>
              <a:t>5</a:t>
            </a:fld>
            <a:endParaRPr lang="ar-IQ">
              <a:solidFill>
                <a:prstClr val="black">
                  <a:tint val="75000"/>
                </a:prstClr>
              </a:solidFill>
              <a:latin typeface="Calibri"/>
              <a:cs typeface="Arial" panose="020B0604020202020204" pitchFamily="34" charset="0"/>
            </a:endParaRPr>
          </a:p>
        </p:txBody>
      </p:sp>
    </p:spTree>
    <p:extLst>
      <p:ext uri="{BB962C8B-B14F-4D97-AF65-F5344CB8AC3E}">
        <p14:creationId xmlns:p14="http://schemas.microsoft.com/office/powerpoint/2010/main" val="2101620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1504" y="857245"/>
            <a:ext cx="8856984" cy="5268931"/>
          </a:xfrm>
        </p:spPr>
        <p:txBody>
          <a:bodyPr/>
          <a:lstStyle/>
          <a:p>
            <a:pPr algn="just" rtl="0"/>
            <a:r>
              <a:rPr lang="en-US" sz="2800" b="1" dirty="0">
                <a:solidFill>
                  <a:srgbClr val="FF0000"/>
                </a:solidFill>
              </a:rPr>
              <a:t>Taxonomy and nomenclature are different disciplines.</a:t>
            </a:r>
          </a:p>
          <a:p>
            <a:pPr algn="just" rtl="0"/>
            <a:endParaRPr lang="en-US" sz="2800" b="1" dirty="0">
              <a:solidFill>
                <a:srgbClr val="FF0000"/>
              </a:solidFill>
            </a:endParaRPr>
          </a:p>
          <a:p>
            <a:pPr algn="just" rtl="0"/>
            <a:r>
              <a:rPr lang="en-US" sz="2800" b="1" dirty="0"/>
              <a:t>Taxonomy recognizes classificatory units or </a:t>
            </a:r>
            <a:r>
              <a:rPr lang="en-US" sz="2800" b="1" dirty="0" err="1"/>
              <a:t>taxa</a:t>
            </a:r>
            <a:r>
              <a:rPr lang="en-US" sz="2800" b="1" dirty="0"/>
              <a:t>,</a:t>
            </a:r>
          </a:p>
          <a:p>
            <a:pPr algn="just" rtl="0"/>
            <a:r>
              <a:rPr lang="en-US" sz="2800" b="1" dirty="0"/>
              <a:t> whereas nomenclature attaches a given scientific name to each of these units.</a:t>
            </a:r>
          </a:p>
          <a:p>
            <a:pPr algn="just" rtl="0"/>
            <a:r>
              <a:rPr lang="en-US" sz="2800" b="1" dirty="0"/>
              <a:t> Taxonomy is a scientific discipline, whereas nomenclature is a technique.</a:t>
            </a:r>
            <a:endParaRPr lang="ar-IQ" sz="2800" dirty="0"/>
          </a:p>
        </p:txBody>
      </p:sp>
      <p:sp>
        <p:nvSpPr>
          <p:cNvPr id="7" name="Date Placeholder 6"/>
          <p:cNvSpPr>
            <a:spLocks noGrp="1"/>
          </p:cNvSpPr>
          <p:nvPr>
            <p:ph type="dt" sz="half" idx="10"/>
          </p:nvPr>
        </p:nvSpPr>
        <p:spPr/>
        <p:txBody>
          <a:bodyPr/>
          <a:lstStyle/>
          <a:p>
            <a:pPr rtl="1"/>
            <a:fld id="{67E823EB-FEFB-4E4B-B6C5-01BC1E8C68FD}" type="datetime8">
              <a:rPr lang="ar-IQ">
                <a:solidFill>
                  <a:prstClr val="black">
                    <a:tint val="75000"/>
                  </a:prstClr>
                </a:solidFill>
                <a:latin typeface="Calibri"/>
                <a:cs typeface="Arial" panose="020B0604020202020204" pitchFamily="34" charset="0"/>
              </a:rPr>
              <a:pPr rtl="1"/>
              <a:t>14 نيسان، 24</a:t>
            </a:fld>
            <a:endParaRPr lang="ar-IQ">
              <a:solidFill>
                <a:prstClr val="black">
                  <a:tint val="75000"/>
                </a:prstClr>
              </a:solidFill>
              <a:latin typeface="Calibri"/>
              <a:cs typeface="Arial" panose="020B0604020202020204" pitchFamily="34" charset="0"/>
            </a:endParaRPr>
          </a:p>
        </p:txBody>
      </p:sp>
      <p:sp>
        <p:nvSpPr>
          <p:cNvPr id="8" name="Slide Number Placeholder 7"/>
          <p:cNvSpPr>
            <a:spLocks noGrp="1"/>
          </p:cNvSpPr>
          <p:nvPr>
            <p:ph type="sldNum" sz="quarter" idx="12"/>
          </p:nvPr>
        </p:nvSpPr>
        <p:spPr/>
        <p:txBody>
          <a:bodyPr/>
          <a:lstStyle/>
          <a:p>
            <a:pPr rtl="1"/>
            <a:fld id="{EB412D8A-5BCD-43F1-9371-3E25873A86AD}" type="slidenum">
              <a:rPr lang="ar-IQ">
                <a:solidFill>
                  <a:prstClr val="black">
                    <a:tint val="75000"/>
                  </a:prstClr>
                </a:solidFill>
                <a:latin typeface="Calibri"/>
                <a:cs typeface="Arial" panose="020B0604020202020204" pitchFamily="34" charset="0"/>
              </a:rPr>
              <a:pPr rtl="1"/>
              <a:t>6</a:t>
            </a:fld>
            <a:endParaRPr lang="ar-IQ">
              <a:solidFill>
                <a:prstClr val="black">
                  <a:tint val="75000"/>
                </a:prstClr>
              </a:solidFill>
              <a:latin typeface="Calibri"/>
              <a:cs typeface="Arial" panose="020B0604020202020204" pitchFamily="34" charset="0"/>
            </a:endParaRPr>
          </a:p>
        </p:txBody>
      </p:sp>
      <p:sp>
        <p:nvSpPr>
          <p:cNvPr id="9" name="Footer Placeholder 8"/>
          <p:cNvSpPr>
            <a:spLocks noGrp="1"/>
          </p:cNvSpPr>
          <p:nvPr>
            <p:ph type="ftr" sz="quarter" idx="11"/>
          </p:nvPr>
        </p:nvSpPr>
        <p:spPr/>
        <p:txBody>
          <a:bodyPr/>
          <a:lstStyle/>
          <a:p>
            <a:pPr rtl="1"/>
            <a:r>
              <a:rPr lang="ar-IQ" b="1" dirty="0">
                <a:solidFill>
                  <a:prstClr val="black">
                    <a:tint val="75000"/>
                  </a:prstClr>
                </a:solidFill>
                <a:latin typeface="Calibri"/>
                <a:cs typeface="Arial" panose="020B0604020202020204" pitchFamily="34" charset="0"/>
              </a:rPr>
              <a:t>تصنيف حشرات</a:t>
            </a:r>
          </a:p>
          <a:p>
            <a:pPr rtl="1"/>
            <a:r>
              <a:rPr lang="ar-IQ" b="1" dirty="0">
                <a:solidFill>
                  <a:prstClr val="black">
                    <a:tint val="75000"/>
                  </a:prstClr>
                </a:solidFill>
                <a:latin typeface="Calibri"/>
                <a:cs typeface="Arial" panose="020B0604020202020204" pitchFamily="34" charset="0"/>
              </a:rPr>
              <a:t>د وند خالص على</a:t>
            </a:r>
          </a:p>
          <a:p>
            <a:pPr rtl="1"/>
            <a:endParaRPr lang="ar-IQ" dirty="0">
              <a:solidFill>
                <a:prstClr val="black">
                  <a:tint val="75000"/>
                </a:prstClr>
              </a:solidFill>
              <a:latin typeface="Calibri"/>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6844" y="500044"/>
            <a:ext cx="8543956" cy="5626121"/>
          </a:xfrm>
        </p:spPr>
        <p:txBody>
          <a:bodyPr>
            <a:normAutofit lnSpcReduction="10000"/>
          </a:bodyPr>
          <a:lstStyle/>
          <a:p>
            <a:pPr algn="just" rtl="0"/>
            <a:r>
              <a:rPr lang="en-US" dirty="0"/>
              <a:t> </a:t>
            </a:r>
            <a:r>
              <a:rPr lang="en-US" dirty="0">
                <a:solidFill>
                  <a:schemeClr val="accent5"/>
                </a:solidFill>
              </a:rPr>
              <a:t>The discipline of taxonomy traditionally covers three areas : </a:t>
            </a:r>
          </a:p>
          <a:p>
            <a:pPr algn="just" rtl="0"/>
            <a:r>
              <a:rPr lang="en-US" dirty="0">
                <a:solidFill>
                  <a:schemeClr val="accent6">
                    <a:lumMod val="75000"/>
                  </a:schemeClr>
                </a:solidFill>
              </a:rPr>
              <a:t>alpha (analytically phase):</a:t>
            </a:r>
          </a:p>
          <a:p>
            <a:pPr algn="just" rtl="0"/>
            <a:r>
              <a:rPr lang="en-US" dirty="0"/>
              <a:t>is the level at which the species are recognized and described</a:t>
            </a:r>
          </a:p>
          <a:p>
            <a:pPr algn="just" rtl="0"/>
            <a:r>
              <a:rPr lang="en-US" dirty="0"/>
              <a:t> </a:t>
            </a:r>
            <a:r>
              <a:rPr lang="en-US" dirty="0">
                <a:solidFill>
                  <a:schemeClr val="accent6">
                    <a:lumMod val="75000"/>
                  </a:schemeClr>
                </a:solidFill>
              </a:rPr>
              <a:t>beta (synthetic phase):</a:t>
            </a:r>
          </a:p>
          <a:p>
            <a:pPr algn="just" rtl="0"/>
            <a:r>
              <a:rPr lang="en-US" dirty="0"/>
              <a:t>refers to the arrangements of the species into a natural system of lower and higher categories</a:t>
            </a:r>
          </a:p>
          <a:p>
            <a:pPr algn="just" rtl="0"/>
            <a:r>
              <a:rPr lang="en-US" dirty="0"/>
              <a:t> </a:t>
            </a:r>
            <a:r>
              <a:rPr lang="en-US" dirty="0">
                <a:solidFill>
                  <a:schemeClr val="accent6">
                    <a:lumMod val="75000"/>
                  </a:schemeClr>
                </a:solidFill>
              </a:rPr>
              <a:t>gamma (biological phase) taxonomy</a:t>
            </a:r>
          </a:p>
          <a:p>
            <a:pPr algn="just" rtl="0"/>
            <a:r>
              <a:rPr lang="en-US" dirty="0"/>
              <a:t> is the analysis of intraspecific variations, ecotypes, polymorphisms, etc</a:t>
            </a:r>
          </a:p>
        </p:txBody>
      </p:sp>
      <p:sp>
        <p:nvSpPr>
          <p:cNvPr id="7" name="Date Placeholder 6"/>
          <p:cNvSpPr>
            <a:spLocks noGrp="1"/>
          </p:cNvSpPr>
          <p:nvPr>
            <p:ph type="dt" sz="half" idx="10"/>
          </p:nvPr>
        </p:nvSpPr>
        <p:spPr/>
        <p:txBody>
          <a:bodyPr/>
          <a:lstStyle/>
          <a:p>
            <a:pPr rtl="1"/>
            <a:fld id="{3C50A4FA-03B0-4161-97D1-47B143F43911}" type="datetime8">
              <a:rPr lang="ar-IQ">
                <a:solidFill>
                  <a:prstClr val="black">
                    <a:tint val="75000"/>
                  </a:prstClr>
                </a:solidFill>
                <a:latin typeface="Calibri"/>
                <a:cs typeface="Arial" panose="020B0604020202020204" pitchFamily="34" charset="0"/>
              </a:rPr>
              <a:pPr rtl="1"/>
              <a:t>14 نيسان، 24</a:t>
            </a:fld>
            <a:endParaRPr lang="ar-IQ">
              <a:solidFill>
                <a:prstClr val="black">
                  <a:tint val="75000"/>
                </a:prstClr>
              </a:solidFill>
              <a:latin typeface="Calibri"/>
              <a:cs typeface="Arial" panose="020B0604020202020204" pitchFamily="34" charset="0"/>
            </a:endParaRPr>
          </a:p>
        </p:txBody>
      </p:sp>
      <p:sp>
        <p:nvSpPr>
          <p:cNvPr id="8" name="Slide Number Placeholder 7"/>
          <p:cNvSpPr>
            <a:spLocks noGrp="1"/>
          </p:cNvSpPr>
          <p:nvPr>
            <p:ph type="sldNum" sz="quarter" idx="12"/>
          </p:nvPr>
        </p:nvSpPr>
        <p:spPr/>
        <p:txBody>
          <a:bodyPr/>
          <a:lstStyle/>
          <a:p>
            <a:pPr rtl="1"/>
            <a:fld id="{EB412D8A-5BCD-43F1-9371-3E25873A86AD}" type="slidenum">
              <a:rPr lang="ar-IQ">
                <a:solidFill>
                  <a:prstClr val="black">
                    <a:tint val="75000"/>
                  </a:prstClr>
                </a:solidFill>
                <a:latin typeface="Calibri"/>
                <a:cs typeface="Arial" panose="020B0604020202020204" pitchFamily="34" charset="0"/>
              </a:rPr>
              <a:pPr rtl="1"/>
              <a:t>7</a:t>
            </a:fld>
            <a:endParaRPr lang="ar-IQ">
              <a:solidFill>
                <a:prstClr val="black">
                  <a:tint val="75000"/>
                </a:prstClr>
              </a:solidFill>
              <a:latin typeface="Calibri"/>
              <a:cs typeface="Arial" panose="020B0604020202020204" pitchFamily="34" charset="0"/>
            </a:endParaRPr>
          </a:p>
        </p:txBody>
      </p:sp>
      <p:sp>
        <p:nvSpPr>
          <p:cNvPr id="9" name="Footer Placeholder 8"/>
          <p:cNvSpPr>
            <a:spLocks noGrp="1"/>
          </p:cNvSpPr>
          <p:nvPr>
            <p:ph type="ftr" sz="quarter" idx="11"/>
          </p:nvPr>
        </p:nvSpPr>
        <p:spPr/>
        <p:txBody>
          <a:bodyPr/>
          <a:lstStyle/>
          <a:p>
            <a:pPr rtl="1"/>
            <a:r>
              <a:rPr lang="ar-IQ" b="1" dirty="0">
                <a:solidFill>
                  <a:prstClr val="black">
                    <a:tint val="75000"/>
                  </a:prstClr>
                </a:solidFill>
                <a:latin typeface="Calibri"/>
                <a:cs typeface="Arial" panose="020B0604020202020204" pitchFamily="34" charset="0"/>
              </a:rPr>
              <a:t>تصنيف حشرات</a:t>
            </a:r>
          </a:p>
          <a:p>
            <a:pPr rtl="1"/>
            <a:r>
              <a:rPr lang="ar-IQ" b="1" dirty="0">
                <a:solidFill>
                  <a:prstClr val="black">
                    <a:tint val="75000"/>
                  </a:prstClr>
                </a:solidFill>
                <a:latin typeface="Calibri"/>
                <a:cs typeface="Arial" panose="020B0604020202020204" pitchFamily="34" charset="0"/>
              </a:rPr>
              <a:t>د وند خالص على</a:t>
            </a:r>
          </a:p>
          <a:p>
            <a:pPr rtl="1"/>
            <a:endParaRPr lang="ar-IQ" dirty="0">
              <a:solidFill>
                <a:prstClr val="black">
                  <a:tint val="75000"/>
                </a:prstClr>
              </a:solidFill>
              <a:latin typeface="Calibri"/>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DADECF-0261-FD13-216B-A909D70A0A78}"/>
              </a:ext>
            </a:extLst>
          </p:cNvPr>
          <p:cNvSpPr>
            <a:spLocks noGrp="1"/>
          </p:cNvSpPr>
          <p:nvPr>
            <p:ph idx="1"/>
          </p:nvPr>
        </p:nvSpPr>
        <p:spPr>
          <a:xfrm>
            <a:off x="838200" y="668215"/>
            <a:ext cx="10515600" cy="5508748"/>
          </a:xfrm>
        </p:spPr>
        <p:txBody>
          <a:bodyPr>
            <a:normAutofit lnSpcReduction="10000"/>
          </a:bodyPr>
          <a:lstStyle/>
          <a:p>
            <a:pPr algn="just"/>
            <a:r>
              <a:rPr lang="en-GB" sz="2800" dirty="0">
                <a:solidFill>
                  <a:srgbClr val="000000"/>
                </a:solidFill>
                <a:latin typeface="NimbusRomNo9L"/>
              </a:rPr>
              <a:t>The major purpose of a classification was to serve as an identification key, and the philosophy of the early taxonomists was well suited for the utilitarian purposes of taxonomy. The objective shifted and the interests of the taxonomist broadened when, after 1859, organic diversity was interpreted as the result of evolutionary divergence. No longer was he interested merely in producing identification keys;</a:t>
            </a:r>
          </a:p>
          <a:p>
            <a:pPr algn="just"/>
            <a:endParaRPr lang="en-GB" dirty="0">
              <a:solidFill>
                <a:srgbClr val="000000"/>
              </a:solidFill>
              <a:latin typeface="NimbusRomNo9L"/>
            </a:endParaRPr>
          </a:p>
          <a:p>
            <a:pPr algn="just"/>
            <a:r>
              <a:rPr lang="en-GB" sz="2800" dirty="0">
                <a:solidFill>
                  <a:srgbClr val="000000"/>
                </a:solidFill>
                <a:latin typeface="NimbusRomNo9L"/>
              </a:rPr>
              <a:t>The ultimate result of these developments has been the recognition that the universe of the taxonomist is far greater than was previously envisioned. This had an effect on the definition of the terms taxonomy and systematics. Until quite recently these terms were generally considered to be synonymous. Now it has become advantageous to restrict the term taxonomy to its conventional meaning, but to define the term systematics more broadly as the study of organic diversity. </a:t>
            </a:r>
            <a:endParaRPr lang="en-GB" dirty="0"/>
          </a:p>
        </p:txBody>
      </p:sp>
    </p:spTree>
    <p:extLst>
      <p:ext uri="{BB962C8B-B14F-4D97-AF65-F5344CB8AC3E}">
        <p14:creationId xmlns:p14="http://schemas.microsoft.com/office/powerpoint/2010/main" val="2075021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0AFAF2-CED4-097A-C0A1-EA0996834CA0}"/>
              </a:ext>
            </a:extLst>
          </p:cNvPr>
          <p:cNvSpPr>
            <a:spLocks noGrp="1"/>
          </p:cNvSpPr>
          <p:nvPr>
            <p:ph idx="1"/>
          </p:nvPr>
        </p:nvSpPr>
        <p:spPr>
          <a:xfrm>
            <a:off x="838200" y="298938"/>
            <a:ext cx="10515600" cy="5878025"/>
          </a:xfrm>
        </p:spPr>
        <p:txBody>
          <a:bodyPr>
            <a:normAutofit fontScale="92500" lnSpcReduction="10000"/>
          </a:bodyPr>
          <a:lstStyle/>
          <a:p>
            <a:pPr algn="just"/>
            <a:r>
              <a:rPr lang="en-GB" sz="2800" dirty="0">
                <a:solidFill>
                  <a:srgbClr val="000000"/>
                </a:solidFill>
                <a:latin typeface="NimbusRomNo9L"/>
              </a:rPr>
              <a:t>The term taxonomy is derived from the Greek words taxis, </a:t>
            </a:r>
            <a:r>
              <a:rPr lang="en-GB" sz="2800" dirty="0" err="1">
                <a:solidFill>
                  <a:srgbClr val="000000"/>
                </a:solidFill>
                <a:latin typeface="NimbusRomNo9L"/>
              </a:rPr>
              <a:t>arrangment</a:t>
            </a:r>
            <a:r>
              <a:rPr lang="en-GB" sz="2800" dirty="0">
                <a:solidFill>
                  <a:srgbClr val="000000"/>
                </a:solidFill>
                <a:latin typeface="NimbusRomNo9L"/>
              </a:rPr>
              <a:t>, and nomos, law, and was first proposed, in its French form by de Candolle (1813) for the theory of plant classification. Analogous to astronomy, agronomy, economy, etc., it is correctly formed and need not be amended (Mayr, 1966). It agrees best with current thinking to define it as follows: Taxonomy is the theory and practice of classifying organisms.  The term systematics stems from the latinized Greek word systema, as applied to the systems of classification developed by the early naturalists, notably Linnaeus (Systema naturae, 1st ed., 1735). We follow Simpson’s (1961) modern redefinition of this term: “Systematics is the scientific study of the kinds and diversity of organisms and of any and all relationships among them ” or </a:t>
            </a:r>
            <a:r>
              <a:rPr lang="en-GB" sz="2800" b="1" dirty="0">
                <a:solidFill>
                  <a:srgbClr val="000000"/>
                </a:solidFill>
                <a:latin typeface="NimbusRomNo9L"/>
              </a:rPr>
              <a:t>more simply, systematics is the science of the diversity of organisms. </a:t>
            </a:r>
            <a:r>
              <a:rPr lang="en-GB" sz="2800" dirty="0">
                <a:solidFill>
                  <a:srgbClr val="000000"/>
                </a:solidFill>
                <a:latin typeface="NimbusRomNo9L"/>
              </a:rPr>
              <a:t>The word “relationship” is not used in a narrow phylogenetic sense, but is broadly conceived to include all biological relationships among organisms. This explains why such a broad area of common interest has developed between systematics, evolutionary biology, ecology, and </a:t>
            </a:r>
            <a:r>
              <a:rPr lang="en-GB" sz="2800" dirty="0" err="1">
                <a:solidFill>
                  <a:srgbClr val="000000"/>
                </a:solidFill>
                <a:latin typeface="NimbusRomNo9L"/>
              </a:rPr>
              <a:t>behavioral</a:t>
            </a:r>
            <a:r>
              <a:rPr lang="en-GB" sz="2800" dirty="0">
                <a:solidFill>
                  <a:srgbClr val="000000"/>
                </a:solidFill>
                <a:latin typeface="NimbusRomNo9L"/>
              </a:rPr>
              <a:t> biology.</a:t>
            </a:r>
          </a:p>
          <a:p>
            <a:endParaRPr lang="en-GB" dirty="0"/>
          </a:p>
        </p:txBody>
      </p:sp>
    </p:spTree>
    <p:extLst>
      <p:ext uri="{BB962C8B-B14F-4D97-AF65-F5344CB8AC3E}">
        <p14:creationId xmlns:p14="http://schemas.microsoft.com/office/powerpoint/2010/main" val="35910057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TotalTime>
  <Words>1808</Words>
  <Application>Microsoft Office PowerPoint</Application>
  <PresentationFormat>Widescreen</PresentationFormat>
  <Paragraphs>164</Paragraphs>
  <Slides>22</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22</vt:i4>
      </vt:variant>
    </vt:vector>
  </HeadingPairs>
  <TitlesOfParts>
    <vt:vector size="29" baseType="lpstr">
      <vt:lpstr>Arial</vt:lpstr>
      <vt:lpstr>Calibri</vt:lpstr>
      <vt:lpstr>Calibri Light</vt:lpstr>
      <vt:lpstr>NimbusRomNo9L</vt:lpstr>
      <vt:lpstr>Times New Roman</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TAXONOMY    AND ITS IMPORTANCE </vt:lpstr>
      <vt:lpstr>PowerPoint Presentation</vt:lpstr>
      <vt:lpstr>TAXONOMIC IMPEDIMENTS  AND PROBLEMS TO OVERCOME العوائق التصنيفية والمشاكل التي يجب التغلب عليها   </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wand ali</dc:creator>
  <cp:lastModifiedBy>wand ali</cp:lastModifiedBy>
  <cp:revision>13</cp:revision>
  <dcterms:created xsi:type="dcterms:W3CDTF">2023-11-06T20:13:11Z</dcterms:created>
  <dcterms:modified xsi:type="dcterms:W3CDTF">2024-04-14T16:29:54Z</dcterms:modified>
</cp:coreProperties>
</file>