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60" r:id="rId3"/>
    <p:sldId id="258" r:id="rId4"/>
    <p:sldId id="280" r:id="rId5"/>
    <p:sldId id="262" r:id="rId6"/>
    <p:sldId id="282" r:id="rId7"/>
    <p:sldId id="283" r:id="rId8"/>
    <p:sldId id="269" r:id="rId9"/>
    <p:sldId id="270" r:id="rId10"/>
    <p:sldId id="272" r:id="rId11"/>
    <p:sldId id="284" r:id="rId12"/>
    <p:sldId id="285" r:id="rId13"/>
    <p:sldId id="286" r:id="rId14"/>
    <p:sldId id="273" r:id="rId15"/>
    <p:sldId id="281"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71" d="100"/>
          <a:sy n="71"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EAC9A0-CF08-4B85-8A6F-5BFD18D7625C}"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305844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AC9A0-CF08-4B85-8A6F-5BFD18D7625C}"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158390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AC9A0-CF08-4B85-8A6F-5BFD18D7625C}"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163321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AC9A0-CF08-4B85-8A6F-5BFD18D7625C}"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132150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EAC9A0-CF08-4B85-8A6F-5BFD18D7625C}"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42504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AC9A0-CF08-4B85-8A6F-5BFD18D7625C}"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176517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AC9A0-CF08-4B85-8A6F-5BFD18D7625C}"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333091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AC9A0-CF08-4B85-8A6F-5BFD18D7625C}"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371213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AC9A0-CF08-4B85-8A6F-5BFD18D7625C}"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256481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AC9A0-CF08-4B85-8A6F-5BFD18D7625C}"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280090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AC9A0-CF08-4B85-8A6F-5BFD18D7625C}"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BE0C9-1DF8-4EA2-B129-67A7C3D685F4}" type="slidenum">
              <a:rPr lang="en-US" smtClean="0"/>
              <a:t>‹#›</a:t>
            </a:fld>
            <a:endParaRPr lang="en-US"/>
          </a:p>
        </p:txBody>
      </p:sp>
    </p:spTree>
    <p:extLst>
      <p:ext uri="{BB962C8B-B14F-4D97-AF65-F5344CB8AC3E}">
        <p14:creationId xmlns:p14="http://schemas.microsoft.com/office/powerpoint/2010/main" val="112950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AC9A0-CF08-4B85-8A6F-5BFD18D7625C}"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BE0C9-1DF8-4EA2-B129-67A7C3D685F4}" type="slidenum">
              <a:rPr lang="en-US" smtClean="0"/>
              <a:t>‹#›</a:t>
            </a:fld>
            <a:endParaRPr lang="en-US"/>
          </a:p>
        </p:txBody>
      </p:sp>
    </p:spTree>
    <p:extLst>
      <p:ext uri="{BB962C8B-B14F-4D97-AF65-F5344CB8AC3E}">
        <p14:creationId xmlns:p14="http://schemas.microsoft.com/office/powerpoint/2010/main" val="30183626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2862" y="123599"/>
            <a:ext cx="1953297" cy="1953297"/>
          </a:xfrm>
          <a:prstGeom prst="rect">
            <a:avLst/>
          </a:prstGeom>
        </p:spPr>
      </p:pic>
      <p:sp>
        <p:nvSpPr>
          <p:cNvPr id="2" name="Title 1"/>
          <p:cNvSpPr>
            <a:spLocks noGrp="1"/>
          </p:cNvSpPr>
          <p:nvPr>
            <p:ph type="ctrTitle"/>
          </p:nvPr>
        </p:nvSpPr>
        <p:spPr>
          <a:xfrm>
            <a:off x="3606085" y="3840481"/>
            <a:ext cx="4443212" cy="2869412"/>
          </a:xfrm>
        </p:spPr>
        <p:txBody>
          <a:bodyPr>
            <a:noAutofit/>
          </a:bodyPr>
          <a:lstStyle/>
          <a:p>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By:</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Yousef Alkhan Abdulhakeem</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Supervisor: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Miss. Waran N. Abdullah</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2022_2023</a:t>
            </a:r>
          </a:p>
        </p:txBody>
      </p:sp>
      <p:sp>
        <p:nvSpPr>
          <p:cNvPr id="3" name="Subtitle 2"/>
          <p:cNvSpPr>
            <a:spLocks noGrp="1"/>
          </p:cNvSpPr>
          <p:nvPr>
            <p:ph type="subTitle" idx="1"/>
          </p:nvPr>
        </p:nvSpPr>
        <p:spPr>
          <a:xfrm>
            <a:off x="1255691" y="2768837"/>
            <a:ext cx="9144000" cy="1250252"/>
          </a:xfrm>
        </p:spPr>
        <p:txBody>
          <a:bodyPr>
            <a:normAutofit/>
          </a:bodyPr>
          <a:lstStyle/>
          <a:p>
            <a:pPr>
              <a:lnSpc>
                <a:spcPct val="150000"/>
              </a:lnSpc>
            </a:pP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Effect of entomopathogenic fungi </a:t>
            </a:r>
            <a:r>
              <a:rPr lang="en-US" sz="2100" b="1" i="1" dirty="0">
                <a:latin typeface="Times New Roman" panose="02020603050405020304" pitchFamily="18" charset="0"/>
                <a:ea typeface="Times New Roman" panose="02020603050405020304" pitchFamily="18" charset="0"/>
                <a:cs typeface="Times New Roman" panose="02020603050405020304" pitchFamily="18" charset="0"/>
              </a:rPr>
              <a:t>verticillium lecanii </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on lesser grain borer </a:t>
            </a:r>
            <a:r>
              <a:rPr lang="en-US" sz="2100" b="1" i="1" dirty="0">
                <a:latin typeface="Times New Roman" panose="02020603050405020304" pitchFamily="18" charset="0"/>
                <a:ea typeface="Times New Roman" panose="02020603050405020304" pitchFamily="18" charset="0"/>
                <a:cs typeface="Times New Roman" panose="02020603050405020304" pitchFamily="18" charset="0"/>
              </a:rPr>
              <a:t>Rhyzopertha dominica </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(Coleoptera: Bostrichidae) in the stored-wheat </a:t>
            </a:r>
            <a:endParaRPr lang="en-US" sz="21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41290" y="434740"/>
            <a:ext cx="6529589"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Salahaddin University-Erbil</a:t>
            </a:r>
          </a:p>
          <a:p>
            <a:r>
              <a:rPr lang="en-US" sz="2000" dirty="0">
                <a:latin typeface="Times New Roman" panose="02020603050405020304" pitchFamily="18" charset="0"/>
                <a:cs typeface="Times New Roman" panose="02020603050405020304" pitchFamily="18" charset="0"/>
              </a:rPr>
              <a:t>College of Agricultural engineering sciences </a:t>
            </a:r>
          </a:p>
          <a:p>
            <a:r>
              <a:rPr lang="en-US" sz="2000" dirty="0">
                <a:latin typeface="Times New Roman" panose="02020603050405020304" pitchFamily="18" charset="0"/>
                <a:cs typeface="Times New Roman" panose="02020603050405020304" pitchFamily="18" charset="0"/>
              </a:rPr>
              <a:t>Department of plant protection</a:t>
            </a:r>
          </a:p>
        </p:txBody>
      </p:sp>
    </p:spTree>
    <p:extLst>
      <p:ext uri="{BB962C8B-B14F-4D97-AF65-F5344CB8AC3E}">
        <p14:creationId xmlns:p14="http://schemas.microsoft.com/office/powerpoint/2010/main" val="114168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404439"/>
            <a:ext cx="11582399" cy="3046988"/>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Powder</a:t>
            </a:r>
          </a:p>
          <a:p>
            <a:endParaRPr lang="en-US" sz="2400" b="1" dirty="0">
              <a:latin typeface="Times New Roman" panose="02020603050405020304" pitchFamily="18" charset="0"/>
              <a:cs typeface="Times New Roman" panose="02020603050405020304" pitchFamily="18" charset="0"/>
            </a:endParaRPr>
          </a:p>
          <a:p>
            <a:r>
              <a:rPr lang="en-US" i="1" dirty="0"/>
              <a:t> </a:t>
            </a:r>
            <a:r>
              <a:rPr lang="en-US" sz="2400" i="1" dirty="0"/>
              <a:t>Verticillium lecanii</a:t>
            </a:r>
            <a:r>
              <a:rPr lang="en-US" sz="2400" b="1" dirty="0"/>
              <a:t> </a:t>
            </a:r>
            <a:r>
              <a:rPr lang="en-US" sz="2400" dirty="0"/>
              <a:t>was applied as powder at three concentration (0.2, 0.4 and 0.6</a:t>
            </a:r>
            <a:r>
              <a:rPr lang="en-US" sz="2400" baseline="30000" dirty="0"/>
              <a:t> </a:t>
            </a:r>
            <a:r>
              <a:rPr lang="en-US" sz="2400" dirty="0"/>
              <a:t>g) in (1.87×10</a:t>
            </a:r>
            <a:r>
              <a:rPr lang="en-US" sz="2400" baseline="30000" dirty="0"/>
              <a:t>8 </a:t>
            </a:r>
            <a:r>
              <a:rPr lang="en-US" sz="2400" dirty="0"/>
              <a:t>spore/ ml). Petri dishes contain filter paper with (5gram wheat and 10 adults).</a:t>
            </a:r>
          </a:p>
          <a:p>
            <a:r>
              <a:rPr lang="en-US" sz="2400" dirty="0"/>
              <a:t>10 adults of </a:t>
            </a:r>
            <a:r>
              <a:rPr lang="en-US" sz="2400" i="1" dirty="0"/>
              <a:t>R. dominica were </a:t>
            </a:r>
            <a:r>
              <a:rPr lang="en-US" sz="2400" dirty="0"/>
              <a:t>transformed into petri dishes containing </a:t>
            </a:r>
            <a:r>
              <a:rPr lang="en-US" sz="2400" dirty="0" err="1"/>
              <a:t>steril</a:t>
            </a:r>
            <a:r>
              <a:rPr lang="en-US" sz="2400" dirty="0"/>
              <a:t> filter paper (9 cm diameter) then </a:t>
            </a:r>
            <a:r>
              <a:rPr lang="en-US" sz="2400" i="1" dirty="0"/>
              <a:t>Verticillium lecanii </a:t>
            </a:r>
            <a:r>
              <a:rPr lang="en-US" sz="2400" dirty="0"/>
              <a:t>was applied (1.87×10</a:t>
            </a:r>
            <a:r>
              <a:rPr lang="en-US" sz="2400" baseline="30000" dirty="0"/>
              <a:t>8</a:t>
            </a:r>
            <a:r>
              <a:rPr lang="en-US" sz="2400" dirty="0"/>
              <a:t> spore/ ml) at three concentration were sprayed (0.2, 0.4 and 0.6 ml/g) powder after sealed with </a:t>
            </a:r>
            <a:r>
              <a:rPr lang="en-US" sz="2400" dirty="0" err="1"/>
              <a:t>acloth</a:t>
            </a:r>
            <a:r>
              <a:rPr lang="en-US" sz="2400" dirty="0"/>
              <a:t> mesh to prevent them from escaping. </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96000" y="3158739"/>
            <a:ext cx="4125198" cy="3465561"/>
          </a:xfrm>
          <a:prstGeom prst="rect">
            <a:avLst/>
          </a:prstGeom>
        </p:spPr>
      </p:pic>
    </p:spTree>
    <p:extLst>
      <p:ext uri="{BB962C8B-B14F-4D97-AF65-F5344CB8AC3E}">
        <p14:creationId xmlns:p14="http://schemas.microsoft.com/office/powerpoint/2010/main" val="308724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404439"/>
            <a:ext cx="11582399" cy="3416320"/>
          </a:xfrm>
          <a:prstGeom prst="rect">
            <a:avLst/>
          </a:prstGeom>
        </p:spPr>
        <p:txBody>
          <a:bodyPr wrap="square">
            <a:spAutoFit/>
          </a:bodyPr>
          <a:lstStyle/>
          <a:p>
            <a:r>
              <a:rPr lang="en-US" sz="2400" b="1" dirty="0"/>
              <a:t>Result and  Discussion</a:t>
            </a:r>
          </a:p>
          <a:p>
            <a:r>
              <a:rPr lang="en-US" sz="2400" dirty="0">
                <a:latin typeface="Times New Roman" panose="02020603050405020304" pitchFamily="18" charset="0"/>
                <a:cs typeface="Times New Roman" panose="02020603050405020304" pitchFamily="18" charset="0"/>
              </a:rPr>
              <a:t>Based on the data given in Tab. 1, our analyses show that the data regarding the mortality was recorded after 3 to 35 days exposure intervals. All the treatments gave the significant mortality of </a:t>
            </a:r>
            <a:r>
              <a:rPr lang="en-US" sz="2400" i="1" dirty="0">
                <a:latin typeface="Times New Roman" panose="02020603050405020304" pitchFamily="18" charset="0"/>
                <a:cs typeface="Times New Roman" panose="02020603050405020304" pitchFamily="18" charset="0"/>
              </a:rPr>
              <a:t>R. dominica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V. lecanii </a:t>
            </a:r>
            <a:r>
              <a:rPr lang="en-US" sz="2400" dirty="0">
                <a:latin typeface="Times New Roman" panose="02020603050405020304" pitchFamily="18" charset="0"/>
                <a:cs typeface="Times New Roman" panose="02020603050405020304" pitchFamily="18" charset="0"/>
              </a:rPr>
              <a:t>of 0.6 g was found to be the most effective after a 35 days exposure </a:t>
            </a:r>
            <a:r>
              <a:rPr lang="en-US" sz="2400" dirty="0" err="1">
                <a:latin typeface="Times New Roman" panose="02020603050405020304" pitchFamily="18" charset="0"/>
                <a:cs typeface="Times New Roman" panose="02020603050405020304" pitchFamily="18" charset="0"/>
              </a:rPr>
              <a:t>intervall</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Table 1: </a:t>
            </a:r>
            <a:r>
              <a:rPr lang="en-US" sz="2400" dirty="0">
                <a:latin typeface="Times New Roman" panose="02020603050405020304" pitchFamily="18" charset="0"/>
                <a:cs typeface="Times New Roman" panose="02020603050405020304" pitchFamily="18" charset="0"/>
              </a:rPr>
              <a:t>Mortality percentages of </a:t>
            </a:r>
            <a:r>
              <a:rPr lang="en-US" sz="2400" i="1" dirty="0">
                <a:latin typeface="Times New Roman" panose="02020603050405020304" pitchFamily="18" charset="0"/>
                <a:cs typeface="Times New Roman" panose="02020603050405020304" pitchFamily="18" charset="0"/>
              </a:rPr>
              <a:t>R. dominica </a:t>
            </a:r>
            <a:r>
              <a:rPr lang="en-US" sz="2400" dirty="0">
                <a:latin typeface="Times New Roman" panose="02020603050405020304" pitchFamily="18" charset="0"/>
                <a:cs typeface="Times New Roman" panose="02020603050405020304" pitchFamily="18" charset="0"/>
              </a:rPr>
              <a:t>indicated days treated with </a:t>
            </a:r>
            <a:r>
              <a:rPr lang="en-US" sz="2400" i="1" dirty="0">
                <a:latin typeface="Times New Roman" panose="02020603050405020304" pitchFamily="18" charset="0"/>
                <a:cs typeface="Times New Roman" panose="02020603050405020304" pitchFamily="18" charset="0"/>
              </a:rPr>
              <a:t>Verticillium lecanii</a:t>
            </a:r>
            <a:r>
              <a:rPr lang="en-US" sz="2400" dirty="0">
                <a:latin typeface="Times New Roman" panose="02020603050405020304" pitchFamily="18" charset="0"/>
                <a:cs typeface="Times New Roman" panose="02020603050405020304" pitchFamily="18" charset="0"/>
              </a:rPr>
              <a:t> at different concentrations:</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10464675"/>
              </p:ext>
            </p:extLst>
          </p:nvPr>
        </p:nvGraphicFramePr>
        <p:xfrm>
          <a:off x="3004577" y="3428999"/>
          <a:ext cx="6610069" cy="3024563"/>
        </p:xfrm>
        <a:graphic>
          <a:graphicData uri="http://schemas.openxmlformats.org/drawingml/2006/table">
            <a:tbl>
              <a:tblPr firstRow="1" firstCol="1" bandRow="1"/>
              <a:tblGrid>
                <a:gridCol w="1669912">
                  <a:extLst>
                    <a:ext uri="{9D8B030D-6E8A-4147-A177-3AD203B41FA5}">
                      <a16:colId xmlns:a16="http://schemas.microsoft.com/office/drawing/2014/main" val="3622980079"/>
                    </a:ext>
                  </a:extLst>
                </a:gridCol>
                <a:gridCol w="765377">
                  <a:extLst>
                    <a:ext uri="{9D8B030D-6E8A-4147-A177-3AD203B41FA5}">
                      <a16:colId xmlns:a16="http://schemas.microsoft.com/office/drawing/2014/main" val="4113064476"/>
                    </a:ext>
                  </a:extLst>
                </a:gridCol>
                <a:gridCol w="834956">
                  <a:extLst>
                    <a:ext uri="{9D8B030D-6E8A-4147-A177-3AD203B41FA5}">
                      <a16:colId xmlns:a16="http://schemas.microsoft.com/office/drawing/2014/main" val="3771532241"/>
                    </a:ext>
                  </a:extLst>
                </a:gridCol>
                <a:gridCol w="834956">
                  <a:extLst>
                    <a:ext uri="{9D8B030D-6E8A-4147-A177-3AD203B41FA5}">
                      <a16:colId xmlns:a16="http://schemas.microsoft.com/office/drawing/2014/main" val="243157592"/>
                    </a:ext>
                  </a:extLst>
                </a:gridCol>
                <a:gridCol w="834956">
                  <a:extLst>
                    <a:ext uri="{9D8B030D-6E8A-4147-A177-3AD203B41FA5}">
                      <a16:colId xmlns:a16="http://schemas.microsoft.com/office/drawing/2014/main" val="688124965"/>
                    </a:ext>
                  </a:extLst>
                </a:gridCol>
                <a:gridCol w="834956">
                  <a:extLst>
                    <a:ext uri="{9D8B030D-6E8A-4147-A177-3AD203B41FA5}">
                      <a16:colId xmlns:a16="http://schemas.microsoft.com/office/drawing/2014/main" val="189009123"/>
                    </a:ext>
                  </a:extLst>
                </a:gridCol>
                <a:gridCol w="834956">
                  <a:extLst>
                    <a:ext uri="{9D8B030D-6E8A-4147-A177-3AD203B41FA5}">
                      <a16:colId xmlns:a16="http://schemas.microsoft.com/office/drawing/2014/main" val="2435790804"/>
                    </a:ext>
                  </a:extLst>
                </a:gridCol>
              </a:tblGrid>
              <a:tr h="618479">
                <a:tc rowSpan="2">
                  <a:txBody>
                    <a:bodyPr/>
                    <a:lstStyle/>
                    <a:p>
                      <a:pPr marL="0" marR="0" algn="ctr">
                        <a:lnSpc>
                          <a:spcPct val="150000"/>
                        </a:lnSpc>
                        <a:spcBef>
                          <a:spcPts val="0"/>
                        </a:spcBef>
                        <a:spcAft>
                          <a:spcPts val="0"/>
                        </a:spcAft>
                      </a:pPr>
                      <a:r>
                        <a:rPr lang="en-US" sz="1400">
                          <a:effectLst/>
                          <a:latin typeface="Cambria" panose="02040503050406030204" pitchFamily="18" charset="0"/>
                          <a:ea typeface="Cambria" panose="02040503050406030204" pitchFamily="18" charset="0"/>
                          <a:cs typeface="Arial" panose="020B0604020202020204" pitchFamily="34" charset="0"/>
                        </a:rPr>
                        <a:t>powder</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pPr>
                      <a:r>
                        <a:rPr lang="en-US" sz="1400" i="1">
                          <a:effectLst/>
                          <a:latin typeface="Times New Roman" panose="02020603050405020304" pitchFamily="18" charset="0"/>
                          <a:ea typeface="Cambria" panose="02040503050406030204" pitchFamily="18" charset="0"/>
                          <a:cs typeface="Times New Roman" panose="02020603050405020304" pitchFamily="18" charset="0"/>
                        </a:rPr>
                        <a:t>  V.lecanii</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50000"/>
                        </a:lnSpc>
                        <a:spcBef>
                          <a:spcPts val="0"/>
                        </a:spcBef>
                        <a:spcAft>
                          <a:spcPts val="0"/>
                        </a:spcAft>
                      </a:pPr>
                      <a:r>
                        <a:rPr lang="en-US" sz="1400" dirty="0">
                          <a:effectLst/>
                          <a:latin typeface="Times New Roman" panose="02020603050405020304" pitchFamily="18" charset="0"/>
                          <a:ea typeface="Cambria" panose="02040503050406030204" pitchFamily="18" charset="0"/>
                          <a:cs typeface="Arial" panose="020B0604020202020204" pitchFamily="34" charset="0"/>
                        </a:rPr>
                        <a:t>Mortality percentages of </a:t>
                      </a:r>
                      <a:r>
                        <a:rPr lang="en-US" sz="1400" i="1" dirty="0">
                          <a:effectLst/>
                          <a:latin typeface="Cambria" panose="02040503050406030204" pitchFamily="18" charset="0"/>
                          <a:ea typeface="Cambria" panose="02040503050406030204" pitchFamily="18" charset="0"/>
                          <a:cs typeface="Arial" panose="020B0604020202020204" pitchFamily="34" charset="0"/>
                        </a:rPr>
                        <a:t>R. dominica</a:t>
                      </a: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dirty="0">
                          <a:effectLst/>
                          <a:latin typeface="Times New Roman" panose="02020603050405020304" pitchFamily="18" charset="0"/>
                          <a:ea typeface="Cambria" panose="02040503050406030204" pitchFamily="18" charset="0"/>
                          <a:cs typeface="Arial" panose="020B0604020202020204" pitchFamily="34" charset="0"/>
                        </a:rPr>
                        <a:t>indicated days</a:t>
                      </a:r>
                      <a:endParaRPr lang="en-US" sz="13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5556962"/>
                  </a:ext>
                </a:extLst>
              </a:tr>
              <a:tr h="395028">
                <a:tc vMerge="1">
                  <a:txBody>
                    <a:bodyPr/>
                    <a:lstStyle/>
                    <a:p>
                      <a:endParaRPr lang="en-US"/>
                    </a:p>
                  </a:txBody>
                  <a:tcPr/>
                </a:tc>
                <a:tc>
                  <a:txBody>
                    <a:bodyPr/>
                    <a:lstStyle/>
                    <a:p>
                      <a:pPr marL="0" marR="0" algn="ctr">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3</a:t>
                      </a:r>
                      <a:endParaRPr lang="en-US" sz="13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7</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14</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21</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28</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35</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337835"/>
                  </a:ext>
                </a:extLst>
              </a:tr>
              <a:tr h="502764">
                <a:tc>
                  <a:txBody>
                    <a:bodyPr/>
                    <a:lstStyle/>
                    <a:p>
                      <a:pPr marL="0" marR="0" algn="ctr">
                        <a:lnSpc>
                          <a:spcPct val="150000"/>
                        </a:lnSpc>
                        <a:spcBef>
                          <a:spcPts val="0"/>
                        </a:spcBef>
                        <a:spcAft>
                          <a:spcPts val="0"/>
                        </a:spcAft>
                      </a:pPr>
                      <a:r>
                        <a:rPr lang="en-US" sz="1400">
                          <a:effectLst/>
                          <a:latin typeface="Cambria" panose="02040503050406030204" pitchFamily="18" charset="0"/>
                          <a:ea typeface="Cambria" panose="02040503050406030204" pitchFamily="18" charset="0"/>
                          <a:cs typeface="Arial" panose="020B0604020202020204" pitchFamily="34" charset="0"/>
                        </a:rPr>
                        <a:t>0.2</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10</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23</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30</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36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41</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435089"/>
                  </a:ext>
                </a:extLst>
              </a:tr>
              <a:tr h="502764">
                <a:tc>
                  <a:txBody>
                    <a:bodyPr/>
                    <a:lstStyle/>
                    <a:p>
                      <a:pPr marL="0" marR="0" algn="ctr">
                        <a:lnSpc>
                          <a:spcPct val="150000"/>
                        </a:lnSpc>
                        <a:spcBef>
                          <a:spcPts val="0"/>
                        </a:spcBef>
                        <a:spcAft>
                          <a:spcPts val="0"/>
                        </a:spcAft>
                      </a:pPr>
                      <a:r>
                        <a:rPr lang="en-US" sz="1400">
                          <a:effectLst/>
                          <a:latin typeface="Cambria" panose="02040503050406030204" pitchFamily="18" charset="0"/>
                          <a:ea typeface="Cambria" panose="02040503050406030204" pitchFamily="18" charset="0"/>
                          <a:cs typeface="Arial" panose="020B0604020202020204" pitchFamily="34" charset="0"/>
                        </a:rPr>
                        <a:t>0.4</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23</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30</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31</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36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48</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909371"/>
                  </a:ext>
                </a:extLst>
              </a:tr>
              <a:tr h="502764">
                <a:tc>
                  <a:txBody>
                    <a:bodyPr/>
                    <a:lstStyle/>
                    <a:p>
                      <a:pPr marL="0" marR="0" algn="ctr">
                        <a:lnSpc>
                          <a:spcPct val="150000"/>
                        </a:lnSpc>
                        <a:spcBef>
                          <a:spcPts val="0"/>
                        </a:spcBef>
                        <a:spcAft>
                          <a:spcPts val="0"/>
                        </a:spcAft>
                      </a:pPr>
                      <a:r>
                        <a:rPr lang="en-US" sz="1400">
                          <a:effectLst/>
                          <a:latin typeface="Cambria" panose="02040503050406030204" pitchFamily="18" charset="0"/>
                          <a:ea typeface="Cambria" panose="02040503050406030204" pitchFamily="18" charset="0"/>
                          <a:cs typeface="Arial" panose="020B0604020202020204" pitchFamily="34" charset="0"/>
                        </a:rPr>
                        <a:t>0.6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46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56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66</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73</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83</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587233"/>
                  </a:ext>
                </a:extLst>
              </a:tr>
              <a:tr h="502764">
                <a:tc>
                  <a:txBody>
                    <a:bodyPr/>
                    <a:lstStyle/>
                    <a:p>
                      <a:pPr marL="0" marR="0" algn="ctr">
                        <a:lnSpc>
                          <a:spcPct val="150000"/>
                        </a:lnSpc>
                        <a:spcBef>
                          <a:spcPts val="0"/>
                        </a:spcBef>
                        <a:spcAft>
                          <a:spcPts val="0"/>
                        </a:spcAft>
                      </a:pPr>
                      <a:r>
                        <a:rPr lang="en-US" sz="1400">
                          <a:effectLst/>
                          <a:latin typeface="Cambria" panose="02040503050406030204" pitchFamily="18" charset="0"/>
                          <a:ea typeface="Cambria" panose="02040503050406030204" pitchFamily="18" charset="0"/>
                          <a:cs typeface="Arial" panose="020B0604020202020204" pitchFamily="34" charset="0"/>
                        </a:rPr>
                        <a:t>Control</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0</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0</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0</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a:t>
                      </a:r>
                      <a:endParaRPr lang="en-US" sz="13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2</a:t>
                      </a:r>
                      <a:endParaRPr lang="en-US" sz="13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023353"/>
                  </a:ext>
                </a:extLst>
              </a:tr>
            </a:tbl>
          </a:graphicData>
        </a:graphic>
      </p:graphicFrame>
    </p:spTree>
    <p:extLst>
      <p:ext uri="{BB962C8B-B14F-4D97-AF65-F5344CB8AC3E}">
        <p14:creationId xmlns:p14="http://schemas.microsoft.com/office/powerpoint/2010/main" val="364120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404439"/>
            <a:ext cx="11582399" cy="6001643"/>
          </a:xfrm>
          <a:prstGeom prst="rect">
            <a:avLst/>
          </a:prstGeom>
        </p:spPr>
        <p:txBody>
          <a:bodyPr wrap="square">
            <a:spAutoFit/>
          </a:bodyPr>
          <a:lstStyle/>
          <a:p>
            <a:r>
              <a:rPr lang="en-US" sz="2400" b="1" dirty="0"/>
              <a:t>Result and  Discussion</a:t>
            </a:r>
          </a:p>
          <a:p>
            <a:r>
              <a:rPr lang="en-US" sz="2400" dirty="0">
                <a:latin typeface="Times New Roman" panose="02020603050405020304" pitchFamily="18" charset="0"/>
                <a:cs typeface="Times New Roman" panose="02020603050405020304" pitchFamily="18" charset="0"/>
              </a:rPr>
              <a:t>These results show that the effectiveness of entomopathogenic fungi depends on both the fungal concentration and the time elapsed after the treatment. EPFs can be effective when applied directly on the insect or when the insect contacts the applied surface (Castrillo et al. 2013). </a:t>
            </a:r>
          </a:p>
          <a:p>
            <a:r>
              <a:rPr lang="en-US" sz="2400" dirty="0">
                <a:latin typeface="Times New Roman" panose="02020603050405020304" pitchFamily="18" charset="0"/>
                <a:cs typeface="Times New Roman" panose="02020603050405020304" pitchFamily="18" charset="0"/>
              </a:rPr>
              <a:t>Mortality after treatment varied from 6% at low concentration (0.2) to 83% at the highest concentration (0.6 g). Percent mortality of R. domonica was significantly increased after 3 days exposure interval and exceeded 50% in all concentration, the highest mortality was reached to more than 80% at (0.6g) 35 days after treatment. Mortality reached more than 50% after 14 days with the highest concentration. These results are in agreement with those of Mahdneshin et al. (2009) who reported that isolates of B. bassiana and M. anisopliae were more effective against adult R. dominica with higher conidial concentrations and LC50 values of 9.6x105 to 1.9x107 conidia·mL.</a:t>
            </a:r>
          </a:p>
          <a:p>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67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404439"/>
            <a:ext cx="11582399" cy="5262979"/>
          </a:xfrm>
          <a:prstGeom prst="rect">
            <a:avLst/>
          </a:prstGeom>
        </p:spPr>
        <p:txBody>
          <a:bodyPr wrap="square">
            <a:spAutoFit/>
          </a:bodyPr>
          <a:lstStyle/>
          <a:p>
            <a:r>
              <a:rPr lang="en-US" sz="2400" b="1" dirty="0"/>
              <a:t>Conclusion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study once again confirmed that the efficacy of a given fungal species is always strain-specific and virulence may vary depending on the host.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of entomopathogenic fungi Verticillium lecanii has potential for effective and economically feasible control of stored product insects because chemical control has many side effects, increasing environmental toxicity and resistance to pest.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addition, chemicals cause damage to beneficial organisms, causing a loss of natural balance.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Verticillium lecanii was more efficient against adults of Rhyzopertha dominica, based on the result of our study it is one of the best methods we can use as biological control agents to control of this pest and storage pests.</a:t>
            </a:r>
          </a:p>
          <a:p>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61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71" y="49928"/>
            <a:ext cx="11822806" cy="6247864"/>
          </a:xfrm>
          <a:prstGeom prst="rect">
            <a:avLst/>
          </a:prstGeom>
        </p:spPr>
        <p:txBody>
          <a:bodyPr wrap="square">
            <a:spAutoFit/>
          </a:bodyPr>
          <a:lstStyle/>
          <a:p>
            <a:pPr>
              <a:lnSpc>
                <a:spcPct val="200000"/>
              </a:lnSpc>
            </a:pPr>
            <a:r>
              <a:rPr lang="en-US" sz="2400" b="1" dirty="0">
                <a:latin typeface="Times New Roman" panose="02020603050405020304" pitchFamily="18" charset="0"/>
                <a:cs typeface="Times New Roman" panose="02020603050405020304" pitchFamily="18" charset="0"/>
              </a:rPr>
              <a:t>Selected References</a:t>
            </a:r>
          </a:p>
          <a:p>
            <a:pPr marL="457200" indent="-457200">
              <a:lnSpc>
                <a:spcPct val="200000"/>
              </a:lnSpc>
              <a:buFont typeface="+mj-lt"/>
              <a:buAutoNum type="arabicPeriod"/>
            </a:pPr>
            <a:r>
              <a:rPr lang="en-US" sz="2200" dirty="0">
                <a:latin typeface="Times New Roman" panose="02020603050405020304" pitchFamily="18" charset="0"/>
                <a:cs typeface="Times New Roman" panose="02020603050405020304" pitchFamily="18" charset="0"/>
              </a:rPr>
              <a:t>Anjum, F. M. Rauf, M. Issa Khan, M. Shahzad, H. (2006). Preparation of low calorific fiber rich cakes by wheat bran supplementation. Nutrition and Food Science 36:438-444.</a:t>
            </a:r>
          </a:p>
          <a:p>
            <a:pPr marL="457200" indent="-457200">
              <a:lnSpc>
                <a:spcPct val="200000"/>
              </a:lnSpc>
              <a:buFont typeface="+mj-lt"/>
              <a:buAutoNum type="arabicPeriod"/>
            </a:pPr>
            <a:r>
              <a:rPr lang="en-US" sz="2200" dirty="0">
                <a:latin typeface="Times New Roman" panose="02020603050405020304" pitchFamily="18" charset="0"/>
                <a:cs typeface="Times New Roman" panose="02020603050405020304" pitchFamily="18" charset="0"/>
              </a:rPr>
              <a:t>Khashaveh, A. Ghosta, Y. Safaralizadeh, M. H. Ziaee, M. (2011). The use of entomopathogenic fungus, Beauveria bassiana (Bals.) Vuill. in assays with storage grain beetles. J Agric Sci Technol. 13:35– 43.</a:t>
            </a:r>
          </a:p>
          <a:p>
            <a:pPr marL="457200" indent="-457200">
              <a:lnSpc>
                <a:spcPct val="200000"/>
              </a:lnSpc>
              <a:buFont typeface="+mj-lt"/>
              <a:buAutoNum type="arabicPeriod"/>
            </a:pPr>
            <a:r>
              <a:rPr lang="en-US" sz="2200" dirty="0">
                <a:latin typeface="Times New Roman" panose="02020603050405020304" pitchFamily="18" charset="0"/>
                <a:cs typeface="Times New Roman" panose="02020603050405020304" pitchFamily="18" charset="0"/>
              </a:rPr>
              <a:t>Rumbos CI, Athanassiou CG (2017) Use of entomopathogenic fungi for the control of stored-productinsects: can fungi protect durable commodities? J Pest Sci 90:839 –854.</a:t>
            </a:r>
          </a:p>
          <a:p>
            <a:pPr>
              <a:lnSpc>
                <a:spcPct val="200000"/>
              </a:lnSpc>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54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71" y="49928"/>
            <a:ext cx="11822806" cy="6186309"/>
          </a:xfrm>
          <a:prstGeom prst="rect">
            <a:avLst/>
          </a:prstGeom>
        </p:spPr>
        <p:txBody>
          <a:bodyPr wrap="square">
            <a:spAutoFit/>
          </a:bodyPr>
          <a:lstStyle/>
          <a:p>
            <a:pPr marL="457200" indent="-457200">
              <a:lnSpc>
                <a:spcPct val="200000"/>
              </a:lnSpc>
              <a:buFont typeface="+mj-lt"/>
              <a:buAutoNum type="arabicPeriod" startAt="4"/>
            </a:pPr>
            <a:r>
              <a:rPr lang="en-US" sz="2200" dirty="0">
                <a:latin typeface="Times New Roman" panose="02020603050405020304" pitchFamily="18" charset="0"/>
                <a:cs typeface="Times New Roman" panose="02020603050405020304" pitchFamily="18" charset="0"/>
              </a:rPr>
              <a:t>Weaver, D.  K. and Petroff, A. (2004). Stored Grain Lesser Grain Borer. High Plains IPM Guide, a cooperative effort of the University of Wyoming, University of Nebraska, Colorado State University and Montana State University. P: 1-4.</a:t>
            </a:r>
          </a:p>
          <a:p>
            <a:pPr marL="457200" indent="-457200">
              <a:lnSpc>
                <a:spcPct val="200000"/>
              </a:lnSpc>
              <a:buFont typeface="+mj-lt"/>
              <a:buAutoNum type="arabicPeriod" startAt="4"/>
            </a:pPr>
            <a:r>
              <a:rPr lang="en-US" sz="2200" dirty="0">
                <a:latin typeface="Times New Roman" panose="02020603050405020304" pitchFamily="18" charset="0"/>
                <a:cs typeface="Times New Roman" panose="02020603050405020304" pitchFamily="18" charset="0"/>
              </a:rPr>
              <a:t>Vasal, S. K. (2002). The role of high lysine cereals in animal and human nutrition in Asia. In protein soures for the animal industry. Food and Agriculture Organization in United Nation. Italy, Rome. P.97-108. </a:t>
            </a:r>
          </a:p>
          <a:p>
            <a:pPr marL="457200" indent="-457200">
              <a:lnSpc>
                <a:spcPct val="200000"/>
              </a:lnSpc>
              <a:buFont typeface="+mj-lt"/>
              <a:buAutoNum type="arabicPeriod" startAt="4"/>
            </a:pPr>
            <a:r>
              <a:rPr lang="en-US" sz="2200" dirty="0">
                <a:latin typeface="Times New Roman" panose="02020603050405020304" pitchFamily="18" charset="0"/>
                <a:cs typeface="Times New Roman" panose="02020603050405020304" pitchFamily="18" charset="0"/>
              </a:rPr>
              <a:t>Ak. K. (2019). Efficacy of entomopathogenic fungi against the stored-grain pests, Sitophilus granarius L. and S. oryzae L. (Coleoptera: Curculionidae). Egyptian Journal of Biological Pest Control. 29 (12). Pp. 1-7.</a:t>
            </a:r>
          </a:p>
        </p:txBody>
      </p:sp>
    </p:spTree>
    <p:extLst>
      <p:ext uri="{BB962C8B-B14F-4D97-AF65-F5344CB8AC3E}">
        <p14:creationId xmlns:p14="http://schemas.microsoft.com/office/powerpoint/2010/main" val="331782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0132" y="2443163"/>
            <a:ext cx="10533668" cy="2085295"/>
          </a:xfrm>
        </p:spPr>
        <p:txBody>
          <a:bodyPr>
            <a:noAutofit/>
          </a:bodyPr>
          <a:lstStyle/>
          <a:p>
            <a:pPr algn="ctr"/>
            <a:r>
              <a:rPr lang="en-US" sz="7200" b="1" dirty="0"/>
              <a:t>Thank you</a:t>
            </a:r>
          </a:p>
        </p:txBody>
      </p:sp>
    </p:spTree>
    <p:extLst>
      <p:ext uri="{BB962C8B-B14F-4D97-AF65-F5344CB8AC3E}">
        <p14:creationId xmlns:p14="http://schemas.microsoft.com/office/powerpoint/2010/main" val="286915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8" y="115910"/>
            <a:ext cx="12050332" cy="6740307"/>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Outline</a:t>
            </a:r>
            <a:r>
              <a:rPr lang="en-US" sz="2200" dirty="0">
                <a:latin typeface="Times New Roman" panose="02020603050405020304" pitchFamily="18" charset="0"/>
                <a:cs typeface="Times New Roman" panose="02020603050405020304" pitchFamily="18" charset="0"/>
              </a:rPr>
              <a:t>  </a:t>
            </a:r>
          </a:p>
          <a:p>
            <a:pPr>
              <a:lnSpc>
                <a:spcPct val="150000"/>
              </a:lnSpc>
            </a:pPr>
            <a:r>
              <a:rPr lang="en-US" sz="2200" dirty="0">
                <a:latin typeface="Times New Roman" panose="02020603050405020304" pitchFamily="18" charset="0"/>
                <a:cs typeface="Times New Roman" panose="02020603050405020304" pitchFamily="18" charset="0"/>
              </a:rPr>
              <a:t>Introduction</a:t>
            </a:r>
          </a:p>
          <a:p>
            <a:pPr>
              <a:lnSpc>
                <a:spcPct val="150000"/>
              </a:lnSpc>
            </a:pPr>
            <a:r>
              <a:rPr lang="en-US" sz="2200" dirty="0">
                <a:latin typeface="Times New Roman" panose="02020603050405020304" pitchFamily="18" charset="0"/>
                <a:cs typeface="Times New Roman" panose="02020603050405020304" pitchFamily="18" charset="0"/>
              </a:rPr>
              <a:t>Objectives </a:t>
            </a:r>
          </a:p>
          <a:p>
            <a:pPr>
              <a:lnSpc>
                <a:spcPct val="150000"/>
              </a:lnSpc>
            </a:pPr>
            <a:r>
              <a:rPr lang="en-US" sz="2000" dirty="0"/>
              <a:t>Economic importance </a:t>
            </a:r>
          </a:p>
          <a:p>
            <a:pPr>
              <a:lnSpc>
                <a:spcPct val="150000"/>
              </a:lnSpc>
            </a:pPr>
            <a:r>
              <a:rPr lang="en-US" sz="2200" dirty="0">
                <a:latin typeface="Times New Roman" panose="02020603050405020304" pitchFamily="18" charset="0"/>
                <a:cs typeface="Times New Roman" panose="02020603050405020304" pitchFamily="18" charset="0"/>
              </a:rPr>
              <a:t>Biology and description</a:t>
            </a:r>
          </a:p>
          <a:p>
            <a:pPr>
              <a:lnSpc>
                <a:spcPct val="150000"/>
              </a:lnSpc>
            </a:pPr>
            <a:r>
              <a:rPr lang="en-US" sz="2200" dirty="0">
                <a:latin typeface="Times New Roman" panose="02020603050405020304" pitchFamily="18" charset="0"/>
                <a:cs typeface="Times New Roman" panose="02020603050405020304" pitchFamily="18" charset="0"/>
              </a:rPr>
              <a:t>Materials and methods</a:t>
            </a:r>
          </a:p>
          <a:p>
            <a:pPr>
              <a:lnSpc>
                <a:spcPct val="150000"/>
              </a:lnSpc>
            </a:pPr>
            <a:r>
              <a:rPr lang="en-US" sz="2200" dirty="0">
                <a:latin typeface="Times New Roman" panose="02020603050405020304" pitchFamily="18" charset="0"/>
                <a:cs typeface="Times New Roman" panose="02020603050405020304" pitchFamily="18" charset="0"/>
              </a:rPr>
              <a:t>Insect rearing</a:t>
            </a:r>
          </a:p>
          <a:p>
            <a:pPr>
              <a:lnSpc>
                <a:spcPct val="150000"/>
              </a:lnSpc>
            </a:pPr>
            <a:r>
              <a:rPr lang="en-US" sz="2200" dirty="0">
                <a:latin typeface="Times New Roman" panose="02020603050405020304" pitchFamily="18" charset="0"/>
                <a:cs typeface="Times New Roman" panose="02020603050405020304" pitchFamily="18" charset="0"/>
              </a:rPr>
              <a:t>Entomopathogen</a:t>
            </a:r>
          </a:p>
          <a:p>
            <a:pPr>
              <a:lnSpc>
                <a:spcPct val="150000"/>
              </a:lnSpc>
            </a:pPr>
            <a:r>
              <a:rPr lang="en-US" sz="2200" dirty="0">
                <a:latin typeface="Times New Roman" panose="02020603050405020304" pitchFamily="18" charset="0"/>
                <a:cs typeface="Times New Roman" panose="02020603050405020304" pitchFamily="18" charset="0"/>
              </a:rPr>
              <a:t>Powder</a:t>
            </a:r>
          </a:p>
          <a:p>
            <a:pPr>
              <a:lnSpc>
                <a:spcPct val="150000"/>
              </a:lnSpc>
            </a:pPr>
            <a:r>
              <a:rPr lang="en-US" sz="2200" dirty="0">
                <a:latin typeface="Times New Roman" panose="02020603050405020304" pitchFamily="18" charset="0"/>
                <a:cs typeface="Times New Roman" panose="02020603050405020304" pitchFamily="18" charset="0"/>
              </a:rPr>
              <a:t>Results and Discussion</a:t>
            </a:r>
          </a:p>
          <a:p>
            <a:pPr>
              <a:lnSpc>
                <a:spcPct val="150000"/>
              </a:lnSpc>
            </a:pPr>
            <a:r>
              <a:rPr lang="en-US" sz="2200" dirty="0">
                <a:latin typeface="Times New Roman" panose="02020603050405020304" pitchFamily="18" charset="0"/>
                <a:cs typeface="Times New Roman" panose="02020603050405020304" pitchFamily="18" charset="0"/>
              </a:rPr>
              <a:t>Conclusion</a:t>
            </a:r>
          </a:p>
          <a:p>
            <a:pPr>
              <a:lnSpc>
                <a:spcPct val="150000"/>
              </a:lnSpc>
            </a:pPr>
            <a:r>
              <a:rPr lang="en-US" sz="2200" dirty="0">
                <a:latin typeface="Times New Roman" panose="02020603050405020304" pitchFamily="18" charset="0"/>
                <a:cs typeface="Times New Roman" panose="02020603050405020304" pitchFamily="18" charset="0"/>
              </a:rPr>
              <a:t>References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54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25" y="584537"/>
            <a:ext cx="11526592" cy="572464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Introduction</a:t>
            </a:r>
          </a:p>
          <a:p>
            <a:endParaRPr lang="en-US" sz="2200" dirty="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Wheat is naturally a good source of proteins (8-12%), vitamins such as Vitamin E, minerals such as Iron, Zinc, and dietary fibers,so, Wheat flour is used as the major ingredient in most of the breads (Anjum et al., 2006).</a:t>
            </a:r>
          </a:p>
          <a:p>
            <a:pPr marL="342900" indent="-342900">
              <a:lnSpc>
                <a:spcPct val="200000"/>
              </a:lnSpc>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Rhyzopertha dominica </a:t>
            </a:r>
            <a:r>
              <a:rPr lang="en-US" sz="2200" dirty="0">
                <a:latin typeface="Times New Roman" panose="02020603050405020304" pitchFamily="18" charset="0"/>
                <a:cs typeface="Times New Roman" panose="02020603050405020304" pitchFamily="18" charset="0"/>
              </a:rPr>
              <a:t>is the most economically important primary pest of stored grain in the United States and is a strong flier that can tolerate high temperatures and dry grain (moisture content less than 12%) (David K. et al, 2004).</a:t>
            </a:r>
          </a:p>
          <a:p>
            <a:pPr marL="342900" indent="-342900">
              <a:lnSpc>
                <a:spcPct val="200000"/>
              </a:lnSpc>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67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25" y="584537"/>
            <a:ext cx="11526592" cy="4493538"/>
          </a:xfrm>
          <a:prstGeom prst="rect">
            <a:avLst/>
          </a:prstGeom>
        </p:spPr>
        <p:txBody>
          <a:bodyPr wrap="square">
            <a:spAutoFit/>
          </a:bodyPr>
          <a:lstStyle/>
          <a:p>
            <a:endParaRPr lang="en-US" sz="2200" dirty="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Chemical insecticides have been widely employed for the control of storage grain pests. This has caused such problems as insecticide resistance along with contamination of  foodstuffs with chemical residues. Thus, there is a growing interest in using pathogenic control agents as alternative (Khashaveh, et al). </a:t>
            </a:r>
          </a:p>
          <a:p>
            <a:pPr marL="342900" indent="-342900">
              <a:lnSpc>
                <a:spcPct val="2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Entomopathogenic fungi have low environmental impact and are generally considered environmentally safe agents with low mamma- lian toxicity (Rumbos and Athanassiou 2017).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16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7514"/>
            <a:ext cx="12088968" cy="283154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Aim of study (Objectives)</a:t>
            </a:r>
          </a:p>
          <a:p>
            <a:endParaRPr lang="en-US" sz="28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alternative methods (safe method) to chemical control </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 the economic losses caused by </a:t>
            </a:r>
            <a:r>
              <a:rPr lang="en-US" sz="2400" i="1" dirty="0">
                <a:latin typeface="Times New Roman" panose="02020603050405020304" pitchFamily="18" charset="0"/>
                <a:cs typeface="Times New Roman" panose="02020603050405020304" pitchFamily="18" charset="0"/>
              </a:rPr>
              <a:t>Rhyzopertha dominica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227442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1BD3D-043D-4BB7-A837-C9850F54451B}"/>
              </a:ext>
            </a:extLst>
          </p:cNvPr>
          <p:cNvSpPr txBox="1"/>
          <p:nvPr/>
        </p:nvSpPr>
        <p:spPr>
          <a:xfrm>
            <a:off x="282389" y="510988"/>
            <a:ext cx="11089341" cy="9140964"/>
          </a:xfrm>
          <a:prstGeom prst="rect">
            <a:avLst/>
          </a:prstGeom>
          <a:noFill/>
        </p:spPr>
        <p:txBody>
          <a:bodyPr wrap="square" rtlCol="0">
            <a:spAutoFit/>
          </a:bodyPr>
          <a:lstStyle/>
          <a:p>
            <a:r>
              <a:rPr lang="en-US" sz="2400" b="1" dirty="0"/>
              <a:t>Economic importance </a:t>
            </a:r>
            <a:endParaRPr lang="en-US" sz="2400" dirty="0"/>
          </a:p>
          <a:p>
            <a:pPr algn="just">
              <a:lnSpc>
                <a:spcPct val="150000"/>
              </a:lnSpc>
            </a:pPr>
            <a:r>
              <a:rPr lang="en-US" sz="2400" dirty="0"/>
              <a:t>Both grubs and adults cause damage but the adult is more harmful than the grub. They feed within the interiors of the grains and the kernels are reduced to mere shell. The young grub eats out the starchy content by</a:t>
            </a:r>
          </a:p>
          <a:p>
            <a:pPr algn="just">
              <a:lnSpc>
                <a:spcPct val="150000"/>
              </a:lnSpc>
            </a:pPr>
            <a:r>
              <a:rPr lang="en-US" sz="2400" dirty="0"/>
              <a:t>boring the grain as it is straight but in the later </a:t>
            </a:r>
          </a:p>
          <a:p>
            <a:pPr algn="just">
              <a:lnSpc>
                <a:spcPct val="150000"/>
              </a:lnSpc>
            </a:pPr>
            <a:r>
              <a:rPr lang="en-US" sz="2400" dirty="0"/>
              <a:t>stage the grub is curved and hence is unable to </a:t>
            </a:r>
          </a:p>
          <a:p>
            <a:pPr algn="just">
              <a:lnSpc>
                <a:spcPct val="150000"/>
              </a:lnSpc>
            </a:pPr>
            <a:r>
              <a:rPr lang="en-US" sz="2400" dirty="0"/>
              <a:t>penetrate the grain and thus feeds on the waste </a:t>
            </a:r>
          </a:p>
          <a:p>
            <a:pPr algn="just">
              <a:lnSpc>
                <a:spcPct val="150000"/>
              </a:lnSpc>
            </a:pPr>
            <a:r>
              <a:rPr lang="en-US" sz="2400" dirty="0"/>
              <a:t>Flour left by the adults.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p:txBody>
      </p:sp>
      <p:pic>
        <p:nvPicPr>
          <p:cNvPr id="4" name="Picture 3">
            <a:extLst>
              <a:ext uri="{FF2B5EF4-FFF2-40B4-BE49-F238E27FC236}">
                <a16:creationId xmlns:a16="http://schemas.microsoft.com/office/drawing/2014/main" id="{E9AFA4DD-9FAF-495A-B8D0-0579F9C02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448" y="2191871"/>
            <a:ext cx="4500282" cy="4155141"/>
          </a:xfrm>
          <a:prstGeom prst="rect">
            <a:avLst/>
          </a:prstGeom>
        </p:spPr>
      </p:pic>
    </p:spTree>
    <p:extLst>
      <p:ext uri="{BB962C8B-B14F-4D97-AF65-F5344CB8AC3E}">
        <p14:creationId xmlns:p14="http://schemas.microsoft.com/office/powerpoint/2010/main" val="255656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C6841-8600-4097-9321-7F81DE52C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414" y="1304364"/>
            <a:ext cx="8216152" cy="5335036"/>
          </a:xfrm>
          <a:prstGeom prst="rect">
            <a:avLst/>
          </a:prstGeom>
        </p:spPr>
      </p:pic>
      <p:sp>
        <p:nvSpPr>
          <p:cNvPr id="4" name="TextBox 3">
            <a:extLst>
              <a:ext uri="{FF2B5EF4-FFF2-40B4-BE49-F238E27FC236}">
                <a16:creationId xmlns:a16="http://schemas.microsoft.com/office/drawing/2014/main" id="{99B9FA9D-73EF-4CA2-8F66-DFBC521AB2B8}"/>
              </a:ext>
            </a:extLst>
          </p:cNvPr>
          <p:cNvSpPr txBox="1"/>
          <p:nvPr/>
        </p:nvSpPr>
        <p:spPr>
          <a:xfrm>
            <a:off x="1142999" y="218600"/>
            <a:ext cx="441063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Biology and description</a:t>
            </a:r>
          </a:p>
        </p:txBody>
      </p:sp>
    </p:spTree>
    <p:extLst>
      <p:ext uri="{BB962C8B-B14F-4D97-AF65-F5344CB8AC3E}">
        <p14:creationId xmlns:p14="http://schemas.microsoft.com/office/powerpoint/2010/main" val="205363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3" y="669702"/>
            <a:ext cx="11320530" cy="4610365"/>
          </a:xfrm>
          <a:prstGeom prst="rect">
            <a:avLst/>
          </a:prstGeom>
        </p:spPr>
        <p:txBody>
          <a:bodyPr wrap="square">
            <a:spAutoFit/>
          </a:bodyPr>
          <a:lstStyle/>
          <a:p>
            <a:pPr>
              <a:lnSpc>
                <a:spcPct val="150000"/>
              </a:lnSpc>
            </a:pPr>
            <a:r>
              <a:rPr lang="en-US" sz="2200" b="1" dirty="0">
                <a:latin typeface="Times New Roman" panose="02020603050405020304" pitchFamily="18" charset="0"/>
                <a:cs typeface="Times New Roman" panose="02020603050405020304" pitchFamily="18" charset="0"/>
              </a:rPr>
              <a:t>Materials and methods </a:t>
            </a:r>
          </a:p>
          <a:p>
            <a:pPr>
              <a:lnSpc>
                <a:spcPct val="150000"/>
              </a:lnSpc>
            </a:pP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b="1" dirty="0">
                <a:latin typeface="Times New Roman" panose="02020603050405020304" pitchFamily="18" charset="0"/>
                <a:cs typeface="Times New Roman" panose="02020603050405020304" pitchFamily="18" charset="0"/>
              </a:rPr>
              <a:t>Insect rearing</a:t>
            </a:r>
            <a:endParaRPr lang="en-US" sz="2200" dirty="0"/>
          </a:p>
          <a:p>
            <a:pPr marL="342900" indent="-342900">
              <a:lnSpc>
                <a:spcPct val="150000"/>
              </a:lnSpc>
              <a:buFont typeface="Arial" panose="020B0604020202020204" pitchFamily="34" charset="0"/>
              <a:buChar char="•"/>
            </a:pPr>
            <a:r>
              <a:rPr lang="en-US" sz="2200" dirty="0"/>
              <a:t>Insect rearing Adults of </a:t>
            </a:r>
            <a:r>
              <a:rPr lang="en-US" sz="2200" i="1" dirty="0"/>
              <a:t>R. dominica </a:t>
            </a:r>
            <a:r>
              <a:rPr lang="en-US" sz="2200" dirty="0"/>
              <a:t>collected from infested stored wheat grain were reared on healthy wheat grains</a:t>
            </a:r>
          </a:p>
          <a:p>
            <a:pPr marL="342900" indent="-342900">
              <a:lnSpc>
                <a:spcPct val="150000"/>
              </a:lnSpc>
              <a:buFont typeface="Arial" panose="020B0604020202020204" pitchFamily="34" charset="0"/>
              <a:buChar char="•"/>
            </a:pPr>
            <a:r>
              <a:rPr lang="en-US" sz="2200" dirty="0"/>
              <a:t>The mouth of each glass jar was covered with muslin cloth and</a:t>
            </a:r>
          </a:p>
          <a:p>
            <a:pPr>
              <a:lnSpc>
                <a:spcPct val="150000"/>
              </a:lnSpc>
            </a:pPr>
            <a:r>
              <a:rPr lang="en-US" sz="2200" dirty="0"/>
              <a:t> tied with the help of rubber bands. The glass jars were kept in an </a:t>
            </a:r>
          </a:p>
          <a:p>
            <a:pPr>
              <a:lnSpc>
                <a:spcPct val="150000"/>
              </a:lnSpc>
            </a:pPr>
            <a:r>
              <a:rPr lang="en-US" sz="2200" dirty="0"/>
              <a:t>incubator at a constant temperature of 30 ± 20C </a:t>
            </a:r>
          </a:p>
          <a:p>
            <a:pPr>
              <a:lnSpc>
                <a:spcPct val="150000"/>
              </a:lnSpc>
            </a:pPr>
            <a:r>
              <a:rPr lang="en-US" sz="2200" dirty="0"/>
              <a:t>and 75 ± 5% relative humidity.</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918635" y="2748371"/>
            <a:ext cx="3453766" cy="3439927"/>
          </a:xfrm>
          <a:prstGeom prst="rect">
            <a:avLst/>
          </a:prstGeom>
        </p:spPr>
      </p:pic>
    </p:spTree>
    <p:extLst>
      <p:ext uri="{BB962C8B-B14F-4D97-AF65-F5344CB8AC3E}">
        <p14:creationId xmlns:p14="http://schemas.microsoft.com/office/powerpoint/2010/main" val="360544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424" y="280657"/>
            <a:ext cx="11883958" cy="4247317"/>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Entomopathogenic fungi verticillium lecanii</a:t>
            </a:r>
          </a:p>
          <a:p>
            <a:endParaRPr lang="en-US" sz="22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Commercially produce formulated conidia of </a:t>
            </a:r>
            <a:r>
              <a:rPr lang="en-US" sz="2400" i="1" dirty="0">
                <a:latin typeface="Times New Roman" panose="02020603050405020304" pitchFamily="18" charset="0"/>
                <a:cs typeface="Times New Roman" panose="02020603050405020304" pitchFamily="18" charset="0"/>
              </a:rPr>
              <a:t>Verticillium lecanii </a:t>
            </a:r>
            <a:r>
              <a:rPr lang="en-US" sz="2400" dirty="0">
                <a:latin typeface="Times New Roman" panose="02020603050405020304" pitchFamily="18" charset="0"/>
                <a:cs typeface="Times New Roman" panose="02020603050405020304" pitchFamily="18" charset="0"/>
              </a:rPr>
              <a:t>(Zimmerman), containing 1.87×108 conidia per gram of powder was used and kept at 4°C in refrigerator.</a:t>
            </a: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t>Each run of the experiment consisted of an untreated control and two different treatments powder of </a:t>
            </a:r>
            <a:r>
              <a:rPr lang="en-US" sz="2400" i="1" dirty="0"/>
              <a:t>verticillium lecanii</a:t>
            </a:r>
            <a:r>
              <a:rPr lang="en-US" sz="2400" dirty="0"/>
              <a:t> with wheat. Petri dishes containing treated and control insects were sealed with elastic bands. Mortality was recorded after 3, 7, 14, 21, 28 and 35 days.</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992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1278</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Times New Roman</vt:lpstr>
      <vt:lpstr>Wingdings</vt:lpstr>
      <vt:lpstr>Office Theme</vt:lpstr>
      <vt:lpstr>  By:  Yousef Alkhan Abdulhakeem  Supervisor:  Miss. Waran N. Abdullah  2022_2023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73</cp:revision>
  <dcterms:created xsi:type="dcterms:W3CDTF">2021-06-25T18:02:25Z</dcterms:created>
  <dcterms:modified xsi:type="dcterms:W3CDTF">2023-05-28T15:38:11Z</dcterms:modified>
</cp:coreProperties>
</file>