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67" r:id="rId1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>
        <p:scale>
          <a:sx n="75" d="100"/>
          <a:sy n="75" d="100"/>
        </p:scale>
        <p:origin x="61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225A-C639-40F4-B775-BC031FAAF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480DB-0CC8-4293-9C1A-094362E02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F125-DC5A-460C-9D19-DC8D0030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CB9D0-8CA5-4AA3-9F30-DAA58FF2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18836-9ABC-4F0C-9DA5-986EE8CA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DB95-1B3D-4B8A-B69E-08869D4D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5F624-7A87-4F7A-8595-46882A52F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4478-11DA-4170-AB54-1E6818EAB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9D494-D333-436B-9B79-9F1D5E428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173F6-FC3D-4DBE-9829-C7D18D2F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D0F04B-0C8D-4B2B-BFAA-613CD908F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CE130-4081-4AA9-8B84-F7113E92A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8BBDF-3B55-4901-9930-E0D0615B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A31CC-9FA5-46F4-A766-8DA26479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CF75D-949B-4216-9D9D-56E0FEC1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247FA-8B05-4748-9AA9-898B2B141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00B60-CCDD-4EAD-8354-56D25AF27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64A9D-DECD-447F-9B2A-A7755F0C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D2C63-F084-404D-B7D6-128736C6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6632D-A92F-42CA-B7EF-78DF7D25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6E86-2AC8-4FEB-A1C1-581F485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B6888-F3B4-47C0-A7F6-20D49AABD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B8CE1-E769-4EE8-86E5-89F711E79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0BD6E-57DC-4F5D-8644-9B794A0D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30665-2F53-4ECE-B62F-7B6B0D582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DAD4-ED4C-4A0E-A831-10B37E870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F5BE6-A337-4497-856B-C66472ED6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A4D91-9AFA-4228-AC30-48581624B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A8AA3-BD58-402F-885B-3263BC91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520EB-F40A-4E94-8BFF-26040BF9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55F8A-6E0E-434B-BE14-83456540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94F6-72BE-4AA8-92EC-0A9521F5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B69F4-DCEA-4232-AFA5-D70B809EB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C4F72-4C19-4E7C-8883-46290157C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926CF-DA04-45DA-9D63-BCBFB970B9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786F-2D8C-4BE9-9446-752035530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FD3C17-8BFF-4562-A1E7-F7DC5A8D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CE38A-DEAF-427B-804C-17A0560E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D473F1-AA60-4E5C-9CE9-09A66B14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8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714F-BFF5-41E6-AEEB-83AB016E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94312-74E9-473B-9CBD-FB713DD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5CAB6-459A-4559-AE7B-C6C4A9A5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AAC98-2FE8-4EDD-BCA5-0AC4E932D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8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2756AC-CBA1-49FF-A070-19D00B8EA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3BB44-25FB-4807-88D0-9B7CF63A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8B089-5DF4-42A3-81A1-00D45980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9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BEB2B-7807-4D00-8E34-0FF60DB2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B136A-C2A3-48AB-91A0-049DDE697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92519-E6C5-41E3-97E7-EDF9E80F5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39053-C56C-49BA-B0D9-5AF03225F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F9376-0CE4-4E07-A74E-88CDED2B2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24F68-0741-4805-BF26-5F4740C4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5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E7A8-5A14-4134-A792-21820914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CA8DE5-B7D4-44F2-944F-45994FE1C4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CC4B5-57B5-4BA9-9992-881C0C035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15A56-F897-49C6-9A88-396AC150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1AB4B-8EFD-41F0-B40D-D517CD16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66E7A-EEA7-4E3D-801A-13D6FE91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7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8B20C-CEDB-47D1-8614-5041F081B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2DB8C-C46E-4EE6-ACB2-EC0696576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103B3-A458-4CC4-90C4-79840DA0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90787-F209-47BB-9C6A-2F74FACB0AD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3D1FF-E06D-4877-B267-9E69A3BB7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47630-027D-4A09-90EB-E7621EAE1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2209-C774-47C5-B975-5D25C8245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7BF67798-8633-4CBF-B9E7-75A82CAA3BB6}"/>
              </a:ext>
            </a:extLst>
          </p:cNvPr>
          <p:cNvSpPr/>
          <p:nvPr/>
        </p:nvSpPr>
        <p:spPr>
          <a:xfrm>
            <a:off x="1305774" y="843677"/>
            <a:ext cx="915744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Harrington" panose="04040505050A02020702" pitchFamily="82" charset="0"/>
                <a:cs typeface="Tahoma" pitchFamily="34" charset="0"/>
              </a:rPr>
              <a:t>Stored product pests</a:t>
            </a:r>
          </a:p>
          <a:p>
            <a:pPr algn="ctr"/>
            <a:r>
              <a:rPr lang="en-US" sz="6000" b="1" dirty="0">
                <a:latin typeface="Harrington" panose="04040505050A02020702" pitchFamily="82" charset="0"/>
                <a:cs typeface="Tahoma" pitchFamily="34" charset="0"/>
              </a:rPr>
              <a:t>Practical</a:t>
            </a:r>
          </a:p>
          <a:p>
            <a:pPr algn="ctr"/>
            <a:r>
              <a:rPr lang="en-US" sz="2800" dirty="0">
                <a:latin typeface="Arial Nova Cond Light" panose="020B0306020202020204" pitchFamily="34" charset="0"/>
                <a:cs typeface="Tahoma" pitchFamily="34" charset="0"/>
              </a:rPr>
              <a:t>Miss. WARAN N. ABDULLAH AGHA</a:t>
            </a:r>
          </a:p>
          <a:p>
            <a:pPr algn="ctr"/>
            <a:r>
              <a:rPr lang="en-US" sz="2800" dirty="0" err="1">
                <a:latin typeface="Arial Nova Cond Light" panose="020B0306020202020204" pitchFamily="34" charset="0"/>
                <a:cs typeface="Tahoma" pitchFamily="34" charset="0"/>
              </a:rPr>
              <a:t>Waran.agha@su.edu.krd</a:t>
            </a:r>
            <a:endParaRPr lang="en-US" sz="2800" dirty="0">
              <a:latin typeface="Arial Nova Cond Light" panose="020B0306020202020204" pitchFamily="34" charset="0"/>
              <a:cs typeface="Tahoma" pitchFamily="34" charset="0"/>
            </a:endParaRPr>
          </a:p>
          <a:p>
            <a:pPr algn="ctr"/>
            <a:r>
              <a:rPr lang="en-US" sz="4800" b="1" dirty="0">
                <a:latin typeface="Harrington" panose="04040505050A02020702" pitchFamily="82" charset="0"/>
                <a:cs typeface="Tahoma" pitchFamily="34" charset="0"/>
              </a:rPr>
              <a:t>second exam</a:t>
            </a:r>
          </a:p>
          <a:p>
            <a:pPr algn="ctr"/>
            <a:r>
              <a:rPr lang="en-US" sz="4800" b="1" dirty="0">
                <a:latin typeface="Harrington" panose="04040505050A02020702" pitchFamily="82" charset="0"/>
                <a:cs typeface="Tahoma" pitchFamily="34" charset="0"/>
              </a:rPr>
              <a:t>17/4/2023</a:t>
            </a:r>
          </a:p>
          <a:p>
            <a:pPr algn="ctr"/>
            <a:r>
              <a:rPr lang="en-US" sz="4800" b="1" dirty="0">
                <a:latin typeface="Harrington" panose="04040505050A02020702" pitchFamily="82" charset="0"/>
                <a:cs typeface="Tahoma" pitchFamily="34" charset="0"/>
              </a:rPr>
              <a:t>Monday </a:t>
            </a:r>
            <a:endParaRPr lang="ar-AE" sz="4800" b="1" dirty="0">
              <a:latin typeface="Harrington" panose="04040505050A02020702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 b="1" dirty="0"/>
            </a:p>
          </p:txBody>
        </p:sp>
      </p:grpSp>
      <p:pic>
        <p:nvPicPr>
          <p:cNvPr id="10" name="Picture 2" descr="D:\Insects\stored pests\Lab. 8\1- Plodia interpunctella\Plodia interpunctella male.jpg">
            <a:extLst>
              <a:ext uri="{FF2B5EF4-FFF2-40B4-BE49-F238E27FC236}">
                <a16:creationId xmlns:a16="http://schemas.microsoft.com/office/drawing/2014/main" id="{EFC24D22-47A7-4386-8DD6-01A18D916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927" y="2736067"/>
            <a:ext cx="5131973" cy="2707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ED39661-D89D-4C66-BCF5-861D978B27DD}"/>
              </a:ext>
            </a:extLst>
          </p:cNvPr>
          <p:cNvSpPr txBox="1"/>
          <p:nvPr/>
        </p:nvSpPr>
        <p:spPr>
          <a:xfrm>
            <a:off x="2222499" y="1231900"/>
            <a:ext cx="525284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Q9: Identify this insect?</a:t>
            </a:r>
          </a:p>
          <a:p>
            <a:r>
              <a:rPr lang="en-US" sz="2800" b="1" dirty="0"/>
              <a:t>     (scientific name and family)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5620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 dirty="0"/>
            </a:p>
          </p:txBody>
        </p:sp>
      </p:grpSp>
      <p:pic>
        <p:nvPicPr>
          <p:cNvPr id="10" name="Picture 9" descr="D:\Insects\stored pests\Lab. 8\4- Cadra cautella\cadra_cautella01.jpg">
            <a:extLst>
              <a:ext uri="{FF2B5EF4-FFF2-40B4-BE49-F238E27FC236}">
                <a16:creationId xmlns:a16="http://schemas.microsoft.com/office/drawing/2014/main" id="{80659C3D-28A8-4AD9-8F4E-19BCA866E93B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486" y="2207723"/>
            <a:ext cx="4659214" cy="3340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C3DCD90-409B-4914-A4DC-426D4ADFB31C}"/>
              </a:ext>
            </a:extLst>
          </p:cNvPr>
          <p:cNvSpPr txBox="1"/>
          <p:nvPr/>
        </p:nvSpPr>
        <p:spPr>
          <a:xfrm>
            <a:off x="1384300" y="2076164"/>
            <a:ext cx="5018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Q10: </a:t>
            </a:r>
          </a:p>
          <a:p>
            <a:r>
              <a:rPr lang="en-US" sz="2800" b="1" dirty="0"/>
              <a:t>A:describe this larvae?</a:t>
            </a:r>
          </a:p>
          <a:p>
            <a:r>
              <a:rPr lang="en-US" sz="2800" b="1" dirty="0"/>
              <a:t>B: write (common name and family)</a:t>
            </a:r>
          </a:p>
        </p:txBody>
      </p:sp>
    </p:spTree>
    <p:extLst>
      <p:ext uri="{BB962C8B-B14F-4D97-AF65-F5344CB8AC3E}">
        <p14:creationId xmlns:p14="http://schemas.microsoft.com/office/powerpoint/2010/main" val="36235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83745B3-9EE3-4B4F-8BF5-059A35A2644A}"/>
              </a:ext>
            </a:extLst>
          </p:cNvPr>
          <p:cNvSpPr txBox="1"/>
          <p:nvPr/>
        </p:nvSpPr>
        <p:spPr>
          <a:xfrm>
            <a:off x="1877106" y="1830211"/>
            <a:ext cx="8175811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Q1: write 5 difference between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Sitophilus  oryzae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Sitophilus  granaries ?</a:t>
            </a:r>
            <a:endParaRPr lang="en-US" sz="3200" b="1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11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5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049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/>
            </a:p>
          </p:txBody>
        </p:sp>
      </p:grpSp>
      <p:pic>
        <p:nvPicPr>
          <p:cNvPr id="11" name="Picture 2" descr="D:\Insects\stored pests\Lab. 5\3- Rudty grain beetle\rgb-cr-1[1].jpg">
            <a:extLst>
              <a:ext uri="{FF2B5EF4-FFF2-40B4-BE49-F238E27FC236}">
                <a16:creationId xmlns:a16="http://schemas.microsoft.com/office/drawing/2014/main" id="{E9AEFFB6-42B2-45C2-8EF9-95BC638C1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767" y="1807323"/>
            <a:ext cx="2963035" cy="3741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Insects\stored pests\Lab. 5\3- Rudty grain beetle\rgb-cr-2[1].jpg">
            <a:extLst>
              <a:ext uri="{FF2B5EF4-FFF2-40B4-BE49-F238E27FC236}">
                <a16:creationId xmlns:a16="http://schemas.microsoft.com/office/drawing/2014/main" id="{CA5AF14B-F90E-4FE6-846A-CE356682F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42927" y="1812239"/>
            <a:ext cx="3741037" cy="3731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895145-B307-4F47-B763-A1FDD617F778}"/>
              </a:ext>
            </a:extLst>
          </p:cNvPr>
          <p:cNvSpPr txBox="1"/>
          <p:nvPr/>
        </p:nvSpPr>
        <p:spPr>
          <a:xfrm flipH="1">
            <a:off x="2125321" y="878644"/>
            <a:ext cx="7941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Q2: write natural damage of this species?</a:t>
            </a:r>
          </a:p>
        </p:txBody>
      </p:sp>
    </p:spTree>
    <p:extLst>
      <p:ext uri="{BB962C8B-B14F-4D97-AF65-F5344CB8AC3E}">
        <p14:creationId xmlns:p14="http://schemas.microsoft.com/office/powerpoint/2010/main" val="77017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92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 dirty="0"/>
            </a:p>
          </p:txBody>
        </p:sp>
      </p:grpSp>
      <p:pic>
        <p:nvPicPr>
          <p:cNvPr id="10" name="Picture 2" descr="D:\Insects\stored pests\Lab. 6\3- Acanthoscelides obtectus\bw-bh-hind-femur_b.jpg">
            <a:extLst>
              <a:ext uri="{FF2B5EF4-FFF2-40B4-BE49-F238E27FC236}">
                <a16:creationId xmlns:a16="http://schemas.microsoft.com/office/drawing/2014/main" id="{03D21595-4849-4CD6-9231-198EC1D0A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762" y="2070847"/>
            <a:ext cx="7734300" cy="4043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C7D93DC-15F0-48B9-BA38-317EE64962C8}"/>
              </a:ext>
            </a:extLst>
          </p:cNvPr>
          <p:cNvSpPr txBox="1"/>
          <p:nvPr/>
        </p:nvSpPr>
        <p:spPr>
          <a:xfrm flipH="1">
            <a:off x="1710944" y="680486"/>
            <a:ext cx="8239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Q3: A: what is this (how can we identify)?</a:t>
            </a:r>
          </a:p>
          <a:p>
            <a:r>
              <a:rPr lang="en-US" sz="3200" b="1" dirty="0"/>
              <a:t>B: write the common name ?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6BB952-174C-4697-85D6-61673395FB86}"/>
              </a:ext>
            </a:extLst>
          </p:cNvPr>
          <p:cNvCxnSpPr>
            <a:cxnSpLocks/>
          </p:cNvCxnSpPr>
          <p:nvPr/>
        </p:nvCxnSpPr>
        <p:spPr>
          <a:xfrm>
            <a:off x="2960172" y="2672585"/>
            <a:ext cx="2297628" cy="13087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38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/>
            </a:p>
          </p:txBody>
        </p:sp>
      </p:grpSp>
      <p:pic>
        <p:nvPicPr>
          <p:cNvPr id="10" name="Picture 2" descr="D:\Insects\stored pests\Lab. 6\1- Bruchus rufimanus\Bruchus rufimanus.jpg">
            <a:extLst>
              <a:ext uri="{FF2B5EF4-FFF2-40B4-BE49-F238E27FC236}">
                <a16:creationId xmlns:a16="http://schemas.microsoft.com/office/drawing/2014/main" id="{AC80E07A-4135-4704-8972-010276107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181" y="1496747"/>
            <a:ext cx="3375364" cy="4339273"/>
          </a:xfrm>
          <a:prstGeom prst="rect">
            <a:avLst/>
          </a:prstGeom>
          <a:ln w="38100" cap="sq">
            <a:solidFill>
              <a:srgbClr val="CCFF9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63A3DEA-43BD-49D9-9562-1465B23432F6}"/>
              </a:ext>
            </a:extLst>
          </p:cNvPr>
          <p:cNvSpPr/>
          <p:nvPr/>
        </p:nvSpPr>
        <p:spPr>
          <a:xfrm>
            <a:off x="6823804" y="5447507"/>
            <a:ext cx="1438836" cy="2017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85A4F6-C357-4E93-BE9A-FB66E5BD2BA3}"/>
              </a:ext>
            </a:extLst>
          </p:cNvPr>
          <p:cNvSpPr txBox="1"/>
          <p:nvPr/>
        </p:nvSpPr>
        <p:spPr>
          <a:xfrm flipH="1">
            <a:off x="1154056" y="1778897"/>
            <a:ext cx="55291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Q4: Identify this insect?</a:t>
            </a:r>
          </a:p>
          <a:p>
            <a:r>
              <a:rPr lang="en-US" sz="3200" b="1" dirty="0"/>
              <a:t>     (scientific name and family)</a:t>
            </a:r>
          </a:p>
        </p:txBody>
      </p:sp>
    </p:spTree>
    <p:extLst>
      <p:ext uri="{BB962C8B-B14F-4D97-AF65-F5344CB8AC3E}">
        <p14:creationId xmlns:p14="http://schemas.microsoft.com/office/powerpoint/2010/main" val="68418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/>
            </a:p>
          </p:txBody>
        </p:sp>
      </p:grpSp>
      <p:pic>
        <p:nvPicPr>
          <p:cNvPr id="10" name="Picture 2">
            <a:extLst>
              <a:ext uri="{FF2B5EF4-FFF2-40B4-BE49-F238E27FC236}">
                <a16:creationId xmlns:a16="http://schemas.microsoft.com/office/drawing/2014/main" id="{4F347537-B4BF-41BC-9103-5D2B82667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209" y="2410936"/>
            <a:ext cx="5191543" cy="3498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C77580B-065E-4FCB-B06E-475BB7943133}"/>
              </a:ext>
            </a:extLst>
          </p:cNvPr>
          <p:cNvSpPr/>
          <p:nvPr/>
        </p:nvSpPr>
        <p:spPr>
          <a:xfrm>
            <a:off x="1534440" y="954863"/>
            <a:ext cx="6402485" cy="993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Q5: What is the photo in front of you &amp; what insect is making this?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5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4379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742C976D-A411-4CDF-BE94-020453289FE2}"/>
              </a:ext>
            </a:extLst>
          </p:cNvPr>
          <p:cNvSpPr/>
          <p:nvPr/>
        </p:nvSpPr>
        <p:spPr>
          <a:xfrm>
            <a:off x="2462291" y="1847334"/>
            <a:ext cx="699469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Q6: Compare between adults of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Drugstore beetle &amp; Cigarette beetle?</a:t>
            </a:r>
            <a:endParaRPr lang="en-US" sz="32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4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/>
            </a:p>
          </p:txBody>
        </p:sp>
      </p:grpSp>
      <p:pic>
        <p:nvPicPr>
          <p:cNvPr id="10" name="Picture 3">
            <a:extLst>
              <a:ext uri="{FF2B5EF4-FFF2-40B4-BE49-F238E27FC236}">
                <a16:creationId xmlns:a16="http://schemas.microsoft.com/office/drawing/2014/main" id="{6218A7D6-D9DF-48FC-9DBD-DE2F51B34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419" y="1710153"/>
            <a:ext cx="3551645" cy="3885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EBF17DB-C608-4E36-A826-6FF98D935DC0}"/>
              </a:ext>
            </a:extLst>
          </p:cNvPr>
          <p:cNvSpPr/>
          <p:nvPr/>
        </p:nvSpPr>
        <p:spPr>
          <a:xfrm>
            <a:off x="1317880" y="1835963"/>
            <a:ext cx="51695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Q7:</a:t>
            </a:r>
          </a:p>
          <a:p>
            <a:r>
              <a:rPr lang="en-US" sz="2800" b="1" dirty="0"/>
              <a:t> A:Identify this insect?</a:t>
            </a:r>
          </a:p>
          <a:p>
            <a:r>
              <a:rPr lang="en-US" sz="2800" b="1" dirty="0"/>
              <a:t>     (common name and family)</a:t>
            </a:r>
          </a:p>
          <a:p>
            <a:endParaRPr lang="en-US" sz="2800" b="1" dirty="0"/>
          </a:p>
          <a:p>
            <a:r>
              <a:rPr lang="en-US" sz="2800" b="1" dirty="0"/>
              <a:t>B: ……………………………… giving a spider-like appearance? </a:t>
            </a:r>
          </a:p>
        </p:txBody>
      </p:sp>
    </p:spTree>
    <p:extLst>
      <p:ext uri="{BB962C8B-B14F-4D97-AF65-F5344CB8AC3E}">
        <p14:creationId xmlns:p14="http://schemas.microsoft.com/office/powerpoint/2010/main" val="907181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4320540" cy="36004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6415" y="879722"/>
              <a:ext cx="963584" cy="260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85792"/>
              <a:ext cx="814222" cy="26088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268881" cy="88097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3851" y="0"/>
              <a:ext cx="2206148" cy="8809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912889"/>
              <a:ext cx="2268881" cy="68711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3851" y="2912889"/>
              <a:ext cx="2206148" cy="6871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" y="261000"/>
              <a:ext cx="3762375" cy="3078480"/>
            </a:xfrm>
            <a:custGeom>
              <a:avLst/>
              <a:gdLst/>
              <a:ahLst/>
              <a:cxnLst/>
              <a:rect l="l" t="t" r="r" b="b"/>
              <a:pathLst>
                <a:path w="3762375" h="3078479">
                  <a:moveTo>
                    <a:pt x="3762000" y="0"/>
                  </a:moveTo>
                  <a:lnTo>
                    <a:pt x="0" y="0"/>
                  </a:lnTo>
                  <a:lnTo>
                    <a:pt x="0" y="3077999"/>
                  </a:lnTo>
                  <a:lnTo>
                    <a:pt x="3762000" y="3077999"/>
                  </a:lnTo>
                  <a:lnTo>
                    <a:pt x="376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6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DCDA22E-80DD-4C27-B118-2E3964B02D3E}"/>
              </a:ext>
            </a:extLst>
          </p:cNvPr>
          <p:cNvSpPr txBox="1"/>
          <p:nvPr/>
        </p:nvSpPr>
        <p:spPr>
          <a:xfrm flipH="1">
            <a:off x="1130298" y="1473513"/>
            <a:ext cx="10449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Q8:</a:t>
            </a:r>
          </a:p>
          <a:p>
            <a:r>
              <a:rPr lang="en-US" sz="2800" b="1" dirty="0"/>
              <a:t>1- order……………….. Damage stage is larva.</a:t>
            </a:r>
          </a:p>
          <a:p>
            <a:r>
              <a:rPr lang="en-US" sz="2800" b="1" dirty="0"/>
              <a:t>2-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maize weevil has the characteristic ……………………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Callosobruchus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maculatus </a:t>
            </a:r>
            <a:r>
              <a:rPr lang="en-US" sz="2800" b="1" dirty="0"/>
              <a:t>has two……………..</a:t>
            </a:r>
          </a:p>
          <a:p>
            <a:r>
              <a:rPr lang="en-US" sz="2800" b="1" dirty="0"/>
              <a:t>4- Contamination the foods by ………………… &amp; 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322581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179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Nova Cond Light</vt:lpstr>
      <vt:lpstr>Calibri</vt:lpstr>
      <vt:lpstr>Calibri Light</vt:lpstr>
      <vt:lpstr>Harrington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244</cp:revision>
  <cp:lastPrinted>2023-02-11T19:14:24Z</cp:lastPrinted>
  <dcterms:created xsi:type="dcterms:W3CDTF">2023-01-18T15:33:47Z</dcterms:created>
  <dcterms:modified xsi:type="dcterms:W3CDTF">2023-04-16T22:18:48Z</dcterms:modified>
</cp:coreProperties>
</file>