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3" r:id="rId3"/>
    <p:sldId id="284" r:id="rId4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 varScale="1">
        <p:scale>
          <a:sx n="71" d="100"/>
          <a:sy n="71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5225A-C639-40F4-B775-BC031FAAF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480DB-0CC8-4293-9C1A-094362E02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AF125-DC5A-460C-9D19-DC8D0030E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CB9D0-8CA5-4AA3-9F30-DAA58FF2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18836-9ABC-4F0C-9DA5-986EE8CA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0DB95-1B3D-4B8A-B69E-08869D4D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35F624-7A87-4F7A-8595-46882A52F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84478-11DA-4170-AB54-1E6818EAB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9D494-D333-436B-9B79-9F1D5E428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173F6-FC3D-4DBE-9829-C7D18D2F7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D0F04B-0C8D-4B2B-BFAA-613CD908F2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FCE130-4081-4AA9-8B84-F7113E92A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8BBDF-3B55-4901-9930-E0D0615B5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A31CC-9FA5-46F4-A766-8DA26479D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CF75D-949B-4216-9D9D-56E0FEC1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6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247FA-8B05-4748-9AA9-898B2B141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00B60-CCDD-4EAD-8354-56D25AF27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64A9D-DECD-447F-9B2A-A7755F0C3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D2C63-F084-404D-B7D6-128736C6A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6632D-A92F-42CA-B7EF-78DF7D25E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8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56E86-2AC8-4FEB-A1C1-581F485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B6888-F3B4-47C0-A7F6-20D49AABD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B8CE1-E769-4EE8-86E5-89F711E79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0BD6E-57DC-4F5D-8644-9B794A0D2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30665-2F53-4ECE-B62F-7B6B0D582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0DAD4-ED4C-4A0E-A831-10B37E870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F5BE6-A337-4497-856B-C66472ED6C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7A4D91-9AFA-4228-AC30-48581624B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A8AA3-BD58-402F-885B-3263BC912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520EB-F40A-4E94-8BFF-26040BF94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455F8A-6E0E-434B-BE14-83456540E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7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94F6-72BE-4AA8-92EC-0A9521F55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B69F4-DCEA-4232-AFA5-D70B809EB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1C4F72-4C19-4E7C-8883-46290157C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4926CF-DA04-45DA-9D63-BCBFB970B9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2786F-2D8C-4BE9-9446-752035530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FD3C17-8BFF-4562-A1E7-F7DC5A8D5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9CE38A-DEAF-427B-804C-17A0560E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D473F1-AA60-4E5C-9CE9-09A66B14F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8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1714F-BFF5-41E6-AEEB-83AB016E3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D94312-74E9-473B-9CBD-FB713DD86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05CAB6-459A-4559-AE7B-C6C4A9A56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2AAC98-2FE8-4EDD-BCA5-0AC4E932D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8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2756AC-CBA1-49FF-A070-19D00B8EA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43BB44-25FB-4807-88D0-9B7CF63A5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58B089-5DF4-42A3-81A1-00D459802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9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BEB2B-7807-4D00-8E34-0FF60DB24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B136A-C2A3-48AB-91A0-049DDE697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92519-E6C5-41E3-97E7-EDF9E80F5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39053-C56C-49BA-B0D9-5AF03225F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F9376-0CE4-4E07-A74E-88CDED2B2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D24F68-0741-4805-BF26-5F4740C4A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5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DE7A8-5A14-4134-A792-21820914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CA8DE5-B7D4-44F2-944F-45994FE1C4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FCC4B5-57B5-4BA9-9992-881C0C035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C15A56-F897-49C6-9A88-396AC1505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1AB4B-8EFD-41F0-B40D-D517CD16F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66E7A-EEA7-4E3D-801A-13D6FE918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7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78B20C-CEDB-47D1-8614-5041F081B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2DB8C-C46E-4EE6-ACB2-EC0696576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103B3-A458-4CC4-90C4-79840DA04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90787-F209-47BB-9C6A-2F74FACB0AD6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3D1FF-E06D-4877-B267-9E69A3BB72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47630-027D-4A09-90EB-E7621EAE1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3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4320540" cy="36004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56415" y="879722"/>
              <a:ext cx="963584" cy="260885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785792"/>
              <a:ext cx="814222" cy="260885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2268881" cy="88097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13851" y="0"/>
              <a:ext cx="2206148" cy="8809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2912889"/>
              <a:ext cx="2268881" cy="68711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13851" y="2912889"/>
              <a:ext cx="2206148" cy="68711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78999" y="261000"/>
              <a:ext cx="3762375" cy="3078480"/>
            </a:xfrm>
            <a:custGeom>
              <a:avLst/>
              <a:gdLst/>
              <a:ahLst/>
              <a:cxnLst/>
              <a:rect l="l" t="t" r="r" b="b"/>
              <a:pathLst>
                <a:path w="3762375" h="3078479">
                  <a:moveTo>
                    <a:pt x="3762000" y="0"/>
                  </a:moveTo>
                  <a:lnTo>
                    <a:pt x="0" y="0"/>
                  </a:lnTo>
                  <a:lnTo>
                    <a:pt x="0" y="3077999"/>
                  </a:lnTo>
                  <a:lnTo>
                    <a:pt x="3762000" y="3077999"/>
                  </a:lnTo>
                  <a:lnTo>
                    <a:pt x="376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6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7BF67798-8633-4CBF-B9E7-75A82CAA3BB6}"/>
              </a:ext>
            </a:extLst>
          </p:cNvPr>
          <p:cNvSpPr/>
          <p:nvPr/>
        </p:nvSpPr>
        <p:spPr>
          <a:xfrm>
            <a:off x="1305774" y="843677"/>
            <a:ext cx="915744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Harrington" panose="04040505050A02020702" pitchFamily="82" charset="0"/>
                <a:cs typeface="Tahoma" pitchFamily="34" charset="0"/>
              </a:rPr>
              <a:t>Stored product pests</a:t>
            </a:r>
          </a:p>
          <a:p>
            <a:pPr algn="ctr"/>
            <a:r>
              <a:rPr lang="en-US" sz="6000" b="1" dirty="0">
                <a:latin typeface="Harrington" panose="04040505050A02020702" pitchFamily="82" charset="0"/>
                <a:cs typeface="Tahoma" pitchFamily="34" charset="0"/>
              </a:rPr>
              <a:t>Practical</a:t>
            </a:r>
          </a:p>
          <a:p>
            <a:pPr algn="ctr"/>
            <a:r>
              <a:rPr lang="en-US" sz="2800" dirty="0">
                <a:latin typeface="Arial Nova Cond Light" panose="020B0306020202020204" pitchFamily="34" charset="0"/>
                <a:cs typeface="Tahoma" pitchFamily="34" charset="0"/>
              </a:rPr>
              <a:t>Miss. WARAN N. ABDULLAH AGHA</a:t>
            </a:r>
          </a:p>
          <a:p>
            <a:pPr algn="ctr"/>
            <a:r>
              <a:rPr lang="en-US" sz="2800" dirty="0" err="1">
                <a:latin typeface="Arial Nova Cond Light" panose="020B0306020202020204" pitchFamily="34" charset="0"/>
                <a:cs typeface="Tahoma" pitchFamily="34" charset="0"/>
              </a:rPr>
              <a:t>Waran.agha@su.edu.krd</a:t>
            </a:r>
            <a:endParaRPr lang="en-US" sz="2800" dirty="0">
              <a:latin typeface="Arial Nova Cond Light" panose="020B0306020202020204" pitchFamily="34" charset="0"/>
              <a:cs typeface="Tahoma" pitchFamily="34" charset="0"/>
            </a:endParaRPr>
          </a:p>
          <a:p>
            <a:pPr algn="ctr"/>
            <a:r>
              <a:rPr lang="en-US" sz="4800" b="1" dirty="0">
                <a:latin typeface="Harrington" panose="04040505050A02020702" pitchFamily="82" charset="0"/>
                <a:cs typeface="Tahoma" pitchFamily="34" charset="0"/>
              </a:rPr>
              <a:t>First exam</a:t>
            </a:r>
          </a:p>
          <a:p>
            <a:pPr algn="ctr"/>
            <a:r>
              <a:rPr lang="en-US" sz="4800" b="1" dirty="0">
                <a:latin typeface="Harrington" panose="04040505050A02020702" pitchFamily="82" charset="0"/>
                <a:cs typeface="Tahoma" pitchFamily="34" charset="0"/>
              </a:rPr>
              <a:t>20/2/2023</a:t>
            </a:r>
          </a:p>
          <a:p>
            <a:pPr algn="ctr"/>
            <a:r>
              <a:rPr lang="en-US" sz="4800" b="1" dirty="0">
                <a:latin typeface="Harrington" panose="04040505050A02020702" pitchFamily="82" charset="0"/>
                <a:cs typeface="Tahoma" pitchFamily="34" charset="0"/>
              </a:rPr>
              <a:t>Monday </a:t>
            </a:r>
            <a:endParaRPr lang="ar-AE" sz="4800" b="1" dirty="0">
              <a:latin typeface="Harrington" panose="04040505050A02020702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697" y="0"/>
            <a:ext cx="12190473" cy="6857141"/>
            <a:chOff x="0" y="0"/>
            <a:chExt cx="4319999" cy="359999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56415" y="879722"/>
              <a:ext cx="963584" cy="260885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785792"/>
              <a:ext cx="814222" cy="260885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13851" y="0"/>
              <a:ext cx="2206148" cy="8809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2912889"/>
              <a:ext cx="2268881" cy="68711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113851" y="2912889"/>
              <a:ext cx="2206148" cy="68711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78999" y="261000"/>
              <a:ext cx="3762375" cy="3078480"/>
            </a:xfrm>
            <a:custGeom>
              <a:avLst/>
              <a:gdLst/>
              <a:ahLst/>
              <a:cxnLst/>
              <a:rect l="l" t="t" r="r" b="b"/>
              <a:pathLst>
                <a:path w="3762375" h="3078479">
                  <a:moveTo>
                    <a:pt x="3762000" y="0"/>
                  </a:moveTo>
                  <a:lnTo>
                    <a:pt x="0" y="0"/>
                  </a:lnTo>
                  <a:lnTo>
                    <a:pt x="0" y="3077999"/>
                  </a:lnTo>
                  <a:lnTo>
                    <a:pt x="3762000" y="3077999"/>
                  </a:lnTo>
                  <a:lnTo>
                    <a:pt x="376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6" dirty="0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713E2A1D-3D23-4749-B19D-BC9F98957AB0}"/>
              </a:ext>
            </a:extLst>
          </p:cNvPr>
          <p:cNvSpPr/>
          <p:nvPr/>
        </p:nvSpPr>
        <p:spPr>
          <a:xfrm>
            <a:off x="1196232" y="1559543"/>
            <a:ext cx="70911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400" dirty="0">
              <a:solidFill>
                <a:schemeClr val="dk1"/>
              </a:solidFill>
            </a:endParaRPr>
          </a:p>
          <a:p>
            <a:pPr lvl="0"/>
            <a:endParaRPr lang="en-US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6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0FAFC38-05E1-4EE2-B06B-C9FE60D55067}"/>
              </a:ext>
            </a:extLst>
          </p:cNvPr>
          <p:cNvSpPr/>
          <p:nvPr/>
        </p:nvSpPr>
        <p:spPr>
          <a:xfrm>
            <a:off x="3939988" y="1546412"/>
            <a:ext cx="3657600" cy="16808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5_ 7 Generations/ Year</a:t>
            </a:r>
          </a:p>
          <a:p>
            <a:pPr algn="ctr"/>
            <a:r>
              <a:rPr lang="en-US" sz="2000" b="1" dirty="0"/>
              <a:t>Life cycle completed in 56_ 69 days in summer and 66_ 84 days in winter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46C158-FDF3-4873-8C22-A629DF613F4B}"/>
              </a:ext>
            </a:extLst>
          </p:cNvPr>
          <p:cNvSpPr txBox="1"/>
          <p:nvPr/>
        </p:nvSpPr>
        <p:spPr>
          <a:xfrm>
            <a:off x="2270370" y="1447819"/>
            <a:ext cx="1936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Females lay 300_ 500 eggs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949871-A176-4930-B243-85D18B2BE3C6}"/>
              </a:ext>
            </a:extLst>
          </p:cNvPr>
          <p:cNvSpPr txBox="1"/>
          <p:nvPr/>
        </p:nvSpPr>
        <p:spPr>
          <a:xfrm>
            <a:off x="4293116" y="802677"/>
            <a:ext cx="3197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000" b="1" dirty="0"/>
              <a:t>5_6 days (summer</a:t>
            </a:r>
          </a:p>
          <a:p>
            <a:r>
              <a:rPr lang="en-US" sz="2000" b="1" dirty="0"/>
              <a:t>15_ 20 days (winter)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CF7C1F-8855-4DDA-BCA6-0DFAAE14025F}"/>
              </a:ext>
            </a:extLst>
          </p:cNvPr>
          <p:cNvSpPr txBox="1"/>
          <p:nvPr/>
        </p:nvSpPr>
        <p:spPr>
          <a:xfrm>
            <a:off x="7597588" y="1226404"/>
            <a:ext cx="902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Grub 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CD9CB3-B329-4728-83A4-211E786E1E8E}"/>
              </a:ext>
            </a:extLst>
          </p:cNvPr>
          <p:cNvSpPr txBox="1"/>
          <p:nvPr/>
        </p:nvSpPr>
        <p:spPr>
          <a:xfrm>
            <a:off x="7530390" y="2082741"/>
            <a:ext cx="1372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40_50 days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600DF3-F2DE-465F-923A-FF007E1E7F52}"/>
              </a:ext>
            </a:extLst>
          </p:cNvPr>
          <p:cNvSpPr txBox="1"/>
          <p:nvPr/>
        </p:nvSpPr>
        <p:spPr>
          <a:xfrm>
            <a:off x="7490154" y="3227295"/>
            <a:ext cx="72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pupa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957715-2B49-49D8-8114-9AE6C4071EA3}"/>
              </a:ext>
            </a:extLst>
          </p:cNvPr>
          <p:cNvSpPr txBox="1"/>
          <p:nvPr/>
        </p:nvSpPr>
        <p:spPr>
          <a:xfrm>
            <a:off x="4874630" y="3298994"/>
            <a:ext cx="1736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4_ 8 days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9DFB2F-3387-473F-A851-EC91C4CFD15F}"/>
              </a:ext>
            </a:extLst>
          </p:cNvPr>
          <p:cNvSpPr txBox="1"/>
          <p:nvPr/>
        </p:nvSpPr>
        <p:spPr>
          <a:xfrm>
            <a:off x="2808582" y="3254189"/>
            <a:ext cx="17365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5_6 adults</a:t>
            </a:r>
          </a:p>
        </p:txBody>
      </p:sp>
    </p:spTree>
    <p:extLst>
      <p:ext uri="{BB962C8B-B14F-4D97-AF65-F5344CB8AC3E}">
        <p14:creationId xmlns:p14="http://schemas.microsoft.com/office/powerpoint/2010/main" val="2582170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</TotalTime>
  <Words>76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Nova Cond Light</vt:lpstr>
      <vt:lpstr>Calibri</vt:lpstr>
      <vt:lpstr>Calibri Light</vt:lpstr>
      <vt:lpstr>Harrington</vt:lpstr>
      <vt:lpstr>Tahoma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224</cp:revision>
  <cp:lastPrinted>2023-02-11T19:14:24Z</cp:lastPrinted>
  <dcterms:created xsi:type="dcterms:W3CDTF">2023-01-18T15:33:47Z</dcterms:created>
  <dcterms:modified xsi:type="dcterms:W3CDTF">2023-03-21T17:45:17Z</dcterms:modified>
</cp:coreProperties>
</file>