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71" r:id="rId7"/>
    <p:sldId id="266" r:id="rId8"/>
    <p:sldId id="268" r:id="rId9"/>
    <p:sldId id="270" r:id="rId10"/>
    <p:sldId id="269" r:id="rId11"/>
    <p:sldId id="267" r:id="rId1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225A-C639-40F4-B775-BC031FAAF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480DB-0CC8-4293-9C1A-094362E02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F125-DC5A-460C-9D19-DC8D0030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CB9D0-8CA5-4AA3-9F30-DAA58FF2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18836-9ABC-4F0C-9DA5-986EE8CA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DB95-1B3D-4B8A-B69E-08869D4D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5F624-7A87-4F7A-8595-46882A52F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4478-11DA-4170-AB54-1E6818EA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9D494-D333-436B-9B79-9F1D5E42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73F6-FC3D-4DBE-9829-C7D18D2F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0F04B-0C8D-4B2B-BFAA-613CD908F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CE130-4081-4AA9-8B84-F7113E92A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8BBDF-3B55-4901-9930-E0D0615B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A31CC-9FA5-46F4-A766-8DA26479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CF75D-949B-4216-9D9D-56E0FEC1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47FA-8B05-4748-9AA9-898B2B14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00B60-CCDD-4EAD-8354-56D25AF2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64A9D-DECD-447F-9B2A-A7755F0C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2C63-F084-404D-B7D6-128736C6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6632D-A92F-42CA-B7EF-78DF7D25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6E86-2AC8-4FEB-A1C1-581F485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6888-F3B4-47C0-A7F6-20D49AABD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B8CE1-E769-4EE8-86E5-89F711E7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0BD6E-57DC-4F5D-8644-9B794A0D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30665-2F53-4ECE-B62F-7B6B0D58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DAD4-ED4C-4A0E-A831-10B37E87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5BE6-A337-4497-856B-C66472ED6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A4D91-9AFA-4228-AC30-48581624B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A8AA3-BD58-402F-885B-3263BC91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520EB-F40A-4E94-8BFF-26040BF9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55F8A-6E0E-434B-BE14-83456540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94F6-72BE-4AA8-92EC-0A9521F5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B69F4-DCEA-4232-AFA5-D70B809E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C4F72-4C19-4E7C-8883-46290157C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926CF-DA04-45DA-9D63-BCBFB970B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2786F-2D8C-4BE9-9446-752035530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D3C17-8BFF-4562-A1E7-F7DC5A8D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CE38A-DEAF-427B-804C-17A0560E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473F1-AA60-4E5C-9CE9-09A66B14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714F-BFF5-41E6-AEEB-83AB016E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94312-74E9-473B-9CBD-FB713DD8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5CAB6-459A-4559-AE7B-C6C4A9A5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AAC98-2FE8-4EDD-BCA5-0AC4E932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8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756AC-CBA1-49FF-A070-19D00B8E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3BB44-25FB-4807-88D0-9B7CF63A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8B089-5DF4-42A3-81A1-00D45980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EB2B-7807-4D00-8E34-0FF60DB2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B136A-C2A3-48AB-91A0-049DDE69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92519-E6C5-41E3-97E7-EDF9E80F5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39053-C56C-49BA-B0D9-5AF03225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F9376-0CE4-4E07-A74E-88CDED2B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24F68-0741-4805-BF26-5F4740C4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E7A8-5A14-4134-A792-21820914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A8DE5-B7D4-44F2-944F-45994FE1C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CC4B5-57B5-4BA9-9992-881C0C035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15A56-F897-49C6-9A88-396AC150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1AB4B-8EFD-41F0-B40D-D517CD16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66E7A-EEA7-4E3D-801A-13D6FE91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8B20C-CEDB-47D1-8614-5041F081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2DB8C-C46E-4EE6-ACB2-EC0696576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103B3-A458-4CC4-90C4-79840DA0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0787-F209-47BB-9C6A-2F74FACB0AD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3D1FF-E06D-4877-B267-9E69A3BB7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47630-027D-4A09-90EB-E7621EAE1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2209-C774-47C5-B975-5D25C82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BF67798-8633-4CBF-B9E7-75A82CAA3BB6}"/>
              </a:ext>
            </a:extLst>
          </p:cNvPr>
          <p:cNvSpPr/>
          <p:nvPr/>
        </p:nvSpPr>
        <p:spPr>
          <a:xfrm>
            <a:off x="1305774" y="843677"/>
            <a:ext cx="91574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Harrington" panose="04040505050A02020702" pitchFamily="82" charset="0"/>
                <a:cs typeface="Tahoma" pitchFamily="34" charset="0"/>
              </a:rPr>
              <a:t>Stored product pests</a:t>
            </a:r>
          </a:p>
          <a:p>
            <a:pPr algn="ctr"/>
            <a:r>
              <a:rPr lang="en-US" sz="6000" b="1" dirty="0">
                <a:latin typeface="Harrington" panose="04040505050A02020702" pitchFamily="82" charset="0"/>
                <a:cs typeface="Tahoma" pitchFamily="34" charset="0"/>
              </a:rPr>
              <a:t>Practical/ Exam</a:t>
            </a:r>
          </a:p>
          <a:p>
            <a:pPr algn="ctr"/>
            <a:r>
              <a:rPr lang="en-US" sz="2800" dirty="0">
                <a:latin typeface="Arial Nova Cond Light" panose="020B0306020202020204" pitchFamily="34" charset="0"/>
                <a:cs typeface="Tahoma" pitchFamily="34" charset="0"/>
              </a:rPr>
              <a:t>Miss. WARAN N. ABDULLAH AGHA</a:t>
            </a:r>
          </a:p>
          <a:p>
            <a:pPr algn="ctr"/>
            <a:r>
              <a:rPr lang="en-US" sz="2800" dirty="0" err="1">
                <a:latin typeface="Arial Nova Cond Light" panose="020B0306020202020204" pitchFamily="34" charset="0"/>
                <a:cs typeface="Tahoma" pitchFamily="34" charset="0"/>
              </a:rPr>
              <a:t>Waran.agha@su.edu.krd</a:t>
            </a:r>
            <a:endParaRPr lang="en-US" sz="2800" dirty="0">
              <a:latin typeface="Arial Nova Cond Light" panose="020B0306020202020204" pitchFamily="34" charset="0"/>
              <a:cs typeface="Tahoma" pitchFamily="34" charset="0"/>
            </a:endParaRPr>
          </a:p>
          <a:p>
            <a:pPr algn="ctr"/>
            <a:r>
              <a:rPr lang="en-US" sz="4800" b="1" dirty="0">
                <a:latin typeface="Harrington" panose="04040505050A02020702" pitchFamily="82" charset="0"/>
                <a:cs typeface="Tahoma" pitchFamily="34" charset="0"/>
              </a:rPr>
              <a:t>Third exam</a:t>
            </a:r>
          </a:p>
          <a:p>
            <a:pPr algn="ctr"/>
            <a:r>
              <a:rPr lang="en-US" sz="4800" b="1" dirty="0">
                <a:latin typeface="Harrington" panose="04040505050A02020702" pitchFamily="82" charset="0"/>
                <a:cs typeface="Tahoma" pitchFamily="34" charset="0"/>
              </a:rPr>
              <a:t>2/5/2023</a:t>
            </a:r>
          </a:p>
          <a:p>
            <a:pPr algn="ctr"/>
            <a:r>
              <a:rPr lang="en-US" sz="4800" b="1" dirty="0">
                <a:latin typeface="Harrington" panose="04040505050A02020702" pitchFamily="82" charset="0"/>
                <a:cs typeface="Tahoma" pitchFamily="34" charset="0"/>
              </a:rPr>
              <a:t> </a:t>
            </a:r>
            <a:endParaRPr lang="ar-AE" sz="4800" b="1" dirty="0">
              <a:latin typeface="Harrington" panose="04040505050A020207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747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DCDA22E-80DD-4C27-B118-2E3964B02D3E}"/>
              </a:ext>
            </a:extLst>
          </p:cNvPr>
          <p:cNvSpPr txBox="1"/>
          <p:nvPr/>
        </p:nvSpPr>
        <p:spPr>
          <a:xfrm flipH="1">
            <a:off x="1177015" y="902851"/>
            <a:ext cx="7297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Q9: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photo in front of you &amp; what insect is making this?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11" name="Picture 10" descr="D:\Insects\stored pests\Lab. 8\1- Plodia interpunctella\12-3-12+4th.png">
            <a:extLst>
              <a:ext uri="{FF2B5EF4-FFF2-40B4-BE49-F238E27FC236}">
                <a16:creationId xmlns:a16="http://schemas.microsoft.com/office/drawing/2014/main" id="{DBE8192C-F052-445C-9A5B-B23D6FD2521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01" y="2008607"/>
            <a:ext cx="6858000" cy="394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81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3DCD90-409B-4914-A4DC-426D4ADFB31C}"/>
              </a:ext>
            </a:extLst>
          </p:cNvPr>
          <p:cNvSpPr txBox="1"/>
          <p:nvPr/>
        </p:nvSpPr>
        <p:spPr>
          <a:xfrm>
            <a:off x="1396764" y="1675661"/>
            <a:ext cx="939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Q10: </a:t>
            </a:r>
          </a:p>
          <a:p>
            <a:r>
              <a:rPr lang="en-US" sz="2800" b="1" dirty="0"/>
              <a:t>Contamination of stored product insects are by. …………….., …………………, …………………</a:t>
            </a:r>
          </a:p>
          <a:p>
            <a:endParaRPr lang="en-US" sz="2800" b="1" dirty="0"/>
          </a:p>
          <a:p>
            <a:r>
              <a:rPr lang="en-US" sz="2800" b="1" dirty="0"/>
              <a:t> Mouthparts of lepidoptera in adults are …………………….., </a:t>
            </a:r>
          </a:p>
          <a:p>
            <a:r>
              <a:rPr lang="en-US" sz="2800" b="1" dirty="0"/>
              <a:t> larval mouthparts are …………………………..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23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3745B3-9EE3-4B4F-8BF5-059A35A2644A}"/>
              </a:ext>
            </a:extLst>
          </p:cNvPr>
          <p:cNvSpPr txBox="1"/>
          <p:nvPr/>
        </p:nvSpPr>
        <p:spPr>
          <a:xfrm>
            <a:off x="1877106" y="1830211"/>
            <a:ext cx="817581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Q1: </a:t>
            </a:r>
          </a:p>
          <a:p>
            <a:r>
              <a:rPr lang="en-US" sz="3200" b="1" dirty="0"/>
              <a:t>A: write the main character of order Coleoptera in stored product insects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B: </a:t>
            </a: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 and ………….are the most common stored-product insect pests.</a:t>
            </a:r>
            <a:endParaRPr lang="en-US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11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5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3273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895145-B307-4F47-B763-A1FDD617F778}"/>
              </a:ext>
            </a:extLst>
          </p:cNvPr>
          <p:cNvSpPr txBox="1"/>
          <p:nvPr/>
        </p:nvSpPr>
        <p:spPr>
          <a:xfrm flipH="1">
            <a:off x="1219751" y="1689869"/>
            <a:ext cx="5047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Q2: </a:t>
            </a:r>
          </a:p>
          <a:p>
            <a:r>
              <a:rPr lang="en-US" sz="3200" b="1" dirty="0"/>
              <a:t>A: describe this specimen?</a:t>
            </a:r>
          </a:p>
          <a:p>
            <a:endParaRPr lang="en-US" sz="3200" b="1" dirty="0"/>
          </a:p>
          <a:p>
            <a:r>
              <a:rPr lang="en-US" sz="3200" b="1" dirty="0"/>
              <a:t>B: write common name and family?</a:t>
            </a:r>
          </a:p>
        </p:txBody>
      </p:sp>
      <p:pic>
        <p:nvPicPr>
          <p:cNvPr id="14" name="Picture 2" descr="D:\Insects\stored pests\Lab. 4\Khapra beetle\khapra2degesch.jpg">
            <a:extLst>
              <a:ext uri="{FF2B5EF4-FFF2-40B4-BE49-F238E27FC236}">
                <a16:creationId xmlns:a16="http://schemas.microsoft.com/office/drawing/2014/main" id="{D7A9FF82-89E5-4B99-ABC6-13980D8C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58" y="1271587"/>
            <a:ext cx="3359972" cy="476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7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C7D93DC-15F0-48B9-BA38-317EE64962C8}"/>
              </a:ext>
            </a:extLst>
          </p:cNvPr>
          <p:cNvSpPr txBox="1"/>
          <p:nvPr/>
        </p:nvSpPr>
        <p:spPr>
          <a:xfrm flipH="1">
            <a:off x="1692849" y="1496747"/>
            <a:ext cx="8239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Q3: write 5 differentiate between </a:t>
            </a:r>
            <a:r>
              <a:rPr lang="en-US" sz="3200" b="1" i="1" dirty="0"/>
              <a:t>Tribolium</a:t>
            </a:r>
            <a:r>
              <a:rPr lang="en-US" sz="3200" b="1" dirty="0"/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castaneum </a:t>
            </a:r>
            <a:r>
              <a:rPr lang="en-US" sz="3200" b="1" dirty="0"/>
              <a:t>and </a:t>
            </a:r>
            <a:r>
              <a:rPr lang="en-US" sz="3200" b="1" i="1" dirty="0" err="1">
                <a:solidFill>
                  <a:srgbClr val="FF0000"/>
                </a:solidFill>
              </a:rPr>
              <a:t>confusum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683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0131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63A3DEA-43BD-49D9-9562-1465B23432F6}"/>
              </a:ext>
            </a:extLst>
          </p:cNvPr>
          <p:cNvSpPr/>
          <p:nvPr/>
        </p:nvSpPr>
        <p:spPr>
          <a:xfrm>
            <a:off x="6823804" y="5447507"/>
            <a:ext cx="1438836" cy="2017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85A4F6-C357-4E93-BE9A-FB66E5BD2BA3}"/>
              </a:ext>
            </a:extLst>
          </p:cNvPr>
          <p:cNvSpPr txBox="1"/>
          <p:nvPr/>
        </p:nvSpPr>
        <p:spPr>
          <a:xfrm flipH="1">
            <a:off x="2033938" y="1199225"/>
            <a:ext cx="8858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Q4: </a:t>
            </a:r>
          </a:p>
          <a:p>
            <a:r>
              <a:rPr lang="en-US" sz="3200" b="1" dirty="0"/>
              <a:t>A: write natural damage of Merchant grain beetle?</a:t>
            </a:r>
          </a:p>
          <a:p>
            <a:endParaRPr lang="en-US" sz="3200" b="1" dirty="0"/>
          </a:p>
          <a:p>
            <a:r>
              <a:rPr lang="en-US" sz="3200" b="1" dirty="0"/>
              <a:t>B: </a:t>
            </a:r>
            <a:r>
              <a:rPr lang="en-US" sz="3200" b="1" i="1" dirty="0"/>
              <a:t>O. </a:t>
            </a:r>
            <a:r>
              <a:rPr lang="en-US" sz="3200" b="1" i="1" dirty="0" err="1"/>
              <a:t>mercator</a:t>
            </a:r>
            <a:r>
              <a:rPr lang="en-US" sz="3200" b="1" i="1" dirty="0"/>
              <a:t> </a:t>
            </a:r>
            <a:r>
              <a:rPr lang="en-US" sz="3200" b="1" dirty="0"/>
              <a:t> can be separated from </a:t>
            </a:r>
            <a:r>
              <a:rPr lang="en-US" sz="3200" b="1" i="1" dirty="0"/>
              <a:t>O. </a:t>
            </a:r>
            <a:r>
              <a:rPr lang="en-US" sz="3200" b="1" i="1" dirty="0" err="1"/>
              <a:t>surinamensis</a:t>
            </a:r>
            <a:r>
              <a:rPr lang="en-US" sz="3200" b="1" i="1" dirty="0"/>
              <a:t> </a:t>
            </a:r>
            <a:r>
              <a:rPr lang="en-US" sz="3200" b="1" dirty="0"/>
              <a:t>by its ……………….. and by the …………………….. .</a:t>
            </a:r>
          </a:p>
        </p:txBody>
      </p:sp>
    </p:spTree>
    <p:extLst>
      <p:ext uri="{BB962C8B-B14F-4D97-AF65-F5344CB8AC3E}">
        <p14:creationId xmlns:p14="http://schemas.microsoft.com/office/powerpoint/2010/main" val="68418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/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6218A7D6-D9DF-48FC-9DBD-DE2F51B3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19" y="1710153"/>
            <a:ext cx="3551645" cy="38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BF17DB-C608-4E36-A826-6FF98D935DC0}"/>
              </a:ext>
            </a:extLst>
          </p:cNvPr>
          <p:cNvSpPr/>
          <p:nvPr/>
        </p:nvSpPr>
        <p:spPr>
          <a:xfrm>
            <a:off x="1317880" y="1835963"/>
            <a:ext cx="51695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Q5:</a:t>
            </a:r>
          </a:p>
          <a:p>
            <a:r>
              <a:rPr lang="en-US" sz="2800" b="1" dirty="0"/>
              <a:t> A:Identify this insect?</a:t>
            </a:r>
          </a:p>
          <a:p>
            <a:r>
              <a:rPr lang="en-US" sz="2800" b="1" dirty="0"/>
              <a:t>     (order and family)</a:t>
            </a:r>
          </a:p>
          <a:p>
            <a:endParaRPr lang="en-US" sz="2800" b="1" dirty="0"/>
          </a:p>
          <a:p>
            <a:r>
              <a:rPr lang="en-US" sz="2800" b="1" dirty="0"/>
              <a:t>B: ……………………………… giving a spider-like appearance? </a:t>
            </a:r>
          </a:p>
        </p:txBody>
      </p:sp>
    </p:spTree>
    <p:extLst>
      <p:ext uri="{BB962C8B-B14F-4D97-AF65-F5344CB8AC3E}">
        <p14:creationId xmlns:p14="http://schemas.microsoft.com/office/powerpoint/2010/main" val="325583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379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42C976D-A411-4CDF-BE94-020453289FE2}"/>
              </a:ext>
            </a:extLst>
          </p:cNvPr>
          <p:cNvSpPr/>
          <p:nvPr/>
        </p:nvSpPr>
        <p:spPr>
          <a:xfrm>
            <a:off x="2462291" y="1847334"/>
            <a:ext cx="69946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Q6: Compare between adults of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Drugstore beetle &amp; Cigarette beetle?</a:t>
            </a:r>
            <a:endParaRPr lang="en-US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4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F17DB-C608-4E36-A826-6FF98D935DC0}"/>
              </a:ext>
            </a:extLst>
          </p:cNvPr>
          <p:cNvSpPr/>
          <p:nvPr/>
        </p:nvSpPr>
        <p:spPr>
          <a:xfrm>
            <a:off x="1317880" y="1835963"/>
            <a:ext cx="5169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Q7:</a:t>
            </a:r>
          </a:p>
          <a:p>
            <a:r>
              <a:rPr lang="en-US" sz="2800" b="1" dirty="0"/>
              <a:t> A:Identify this insect?</a:t>
            </a:r>
          </a:p>
          <a:p>
            <a:r>
              <a:rPr lang="en-US" sz="2800" b="1" dirty="0"/>
              <a:t>     (common name and family)</a:t>
            </a:r>
          </a:p>
          <a:p>
            <a:endParaRPr lang="en-US" sz="2800" b="1" dirty="0"/>
          </a:p>
          <a:p>
            <a:r>
              <a:rPr lang="en-US" sz="2800" b="1" dirty="0"/>
              <a:t>B: Damage is causes by ………….. Stage feeding and is not distinctive.</a:t>
            </a:r>
          </a:p>
          <a:p>
            <a:r>
              <a:rPr lang="en-US" sz="2800" b="1" dirty="0"/>
              <a:t>? </a:t>
            </a:r>
          </a:p>
        </p:txBody>
      </p:sp>
      <p:pic>
        <p:nvPicPr>
          <p:cNvPr id="12" name="Picture 2" descr="D:\Insects\stored pests\Lab. 8\3- Pyralis farinalis\132754.jpg">
            <a:extLst>
              <a:ext uri="{FF2B5EF4-FFF2-40B4-BE49-F238E27FC236}">
                <a16:creationId xmlns:a16="http://schemas.microsoft.com/office/drawing/2014/main" id="{25F46F4F-9611-4B5F-9EFB-34E8B3C8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2310" y="1524504"/>
            <a:ext cx="3607327" cy="423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8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4320540" cy="360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6415" y="879722"/>
              <a:ext cx="963584" cy="2608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792"/>
              <a:ext cx="814222" cy="260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8881" cy="880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851" y="0"/>
              <a:ext cx="2206148" cy="880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12889"/>
              <a:ext cx="2268881" cy="6871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851" y="2912889"/>
              <a:ext cx="2206148" cy="687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999" y="261000"/>
              <a:ext cx="3762375" cy="3078480"/>
            </a:xfrm>
            <a:custGeom>
              <a:avLst/>
              <a:gdLst/>
              <a:ahLst/>
              <a:cxnLst/>
              <a:rect l="l" t="t" r="r" b="b"/>
              <a:pathLst>
                <a:path w="3762375" h="3078479">
                  <a:moveTo>
                    <a:pt x="3762000" y="0"/>
                  </a:moveTo>
                  <a:lnTo>
                    <a:pt x="0" y="0"/>
                  </a:lnTo>
                  <a:lnTo>
                    <a:pt x="0" y="3077999"/>
                  </a:lnTo>
                  <a:lnTo>
                    <a:pt x="3762000" y="3077999"/>
                  </a:lnTo>
                  <a:lnTo>
                    <a:pt x="3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6" b="1" dirty="0"/>
            </a:p>
          </p:txBody>
        </p:sp>
      </p:grpSp>
      <p:pic>
        <p:nvPicPr>
          <p:cNvPr id="10" name="Picture 2" descr="D:\Insects\stored pests\Lab. 8\1- Plodia interpunctella\Plodia interpunctella male.jpg">
            <a:extLst>
              <a:ext uri="{FF2B5EF4-FFF2-40B4-BE49-F238E27FC236}">
                <a16:creationId xmlns:a16="http://schemas.microsoft.com/office/drawing/2014/main" id="{EFC24D22-47A7-4386-8DD6-01A18D91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27" y="2736067"/>
            <a:ext cx="5131973" cy="2707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D39661-D89D-4C66-BCF5-861D978B27DD}"/>
              </a:ext>
            </a:extLst>
          </p:cNvPr>
          <p:cNvSpPr txBox="1"/>
          <p:nvPr/>
        </p:nvSpPr>
        <p:spPr>
          <a:xfrm>
            <a:off x="2222499" y="1231900"/>
            <a:ext cx="52528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Q8: Identify this insect?</a:t>
            </a:r>
          </a:p>
          <a:p>
            <a:r>
              <a:rPr lang="en-US" sz="2800" b="1" dirty="0"/>
              <a:t>     (scientific name and family)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62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222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Nova Cond Light</vt:lpstr>
      <vt:lpstr>Calibri</vt:lpstr>
      <vt:lpstr>Calibri Light</vt:lpstr>
      <vt:lpstr>Harrington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261</cp:revision>
  <cp:lastPrinted>2023-02-11T19:14:24Z</cp:lastPrinted>
  <dcterms:created xsi:type="dcterms:W3CDTF">2023-01-18T15:33:47Z</dcterms:created>
  <dcterms:modified xsi:type="dcterms:W3CDTF">2023-05-01T20:00:01Z</dcterms:modified>
</cp:coreProperties>
</file>