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65" r:id="rId2"/>
    <p:sldId id="266" r:id="rId3"/>
    <p:sldId id="268" r:id="rId4"/>
    <p:sldId id="267" r:id="rId5"/>
    <p:sldId id="269" r:id="rId6"/>
    <p:sldId id="270" r:id="rId7"/>
  </p:sldIdLst>
  <p:sldSz cx="9144000" cy="6858000" type="screen4x3"/>
  <p:notesSz cx="681513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1A3E2-1E18-4634-857E-73C0FFC2DD4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45B6B-EA61-4473-BE50-04F3C4D38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07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E07F0-5824-4B22-B0EA-B838A6AE0B35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CA9C8-F7A1-468F-8A9F-DA06CE0A8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895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9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205D-7D34-4A54-AEB8-ACD31BA490CC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C44C-FA0D-4CFF-B6F7-74896635A47D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AAC8-DC24-4D40-9F68-18934C01F923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89E-CED1-4F9B-AD51-05FE9C521351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CC1-939A-46A2-A355-AC0BCAA7D6D5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DCD2-67C7-4B71-9AC5-8F9A03801919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608C-A51F-46A7-9A5C-8D7907795A35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5C68-53B2-4BE0-B8CC-98B8059F0E68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C445-D333-4ECC-B18D-D56865C6C1D8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EF12-CFB2-43C3-B8F1-926FC42BE46B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E72-DA21-4FF1-B064-1C8C4D6A78D0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B4174A-ECFF-4723-8CE4-2C14C08CF38F}" type="datetime1">
              <a:rPr lang="en-US" smtClean="0"/>
              <a:t>9/26/2022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2593848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Spectrophotometric Determination Of Iron(II) In Soil</a:t>
            </a:r>
            <a:endParaRPr lang="en-US" sz="4800" b="1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4527" y="152400"/>
            <a:ext cx="5674951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Experiment no. (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83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Any solution which is colored or can be made to be colored by adding a complexing agent can be analyzed using a spectrophotometer.  Solutions containing iron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ions( Fe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Fe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are colorless. Iron 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analyzed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spectrophotometrically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forming the </a:t>
            </a:r>
            <a:r>
              <a:rPr lang="en-US" sz="2400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reddish-orange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iron (II)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1,10-phenanthroline.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complex absorbs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light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visible region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strongly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a maximum absorbance occurring around 510 nm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6" t="31723" r="13323" b="40012"/>
          <a:stretch/>
        </p:blipFill>
        <p:spPr bwMode="auto">
          <a:xfrm>
            <a:off x="0" y="4724401"/>
            <a:ext cx="9144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7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(Structure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Tris(1,10-phenanthroline)iron(II) ion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complex)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 a complex,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ferric ion(Fe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must be first reduced to its ferrous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ion(Fe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is done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reacting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iron with  (hydroxylamine, 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OH)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the following reaction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2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+ 2 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OH + 2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44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2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+ 4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648200" y="6019800"/>
            <a:ext cx="8382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6240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45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Procedure</a:t>
            </a:r>
            <a:endParaRPr lang="en-US" sz="3600" dirty="0" smtClean="0"/>
          </a:p>
          <a:p>
            <a:pPr marL="342900" lvl="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/>
            </a:pPr>
            <a:r>
              <a:rPr lang="en-US" sz="2400" dirty="0" smtClean="0"/>
              <a:t>Dissolve (0.7022) </a:t>
            </a:r>
            <a:r>
              <a:rPr lang="en-US" sz="2400" dirty="0"/>
              <a:t>grams of ferrous ammonium sulfate, </a:t>
            </a:r>
            <a:r>
              <a:rPr lang="en-US" sz="2400" dirty="0" smtClean="0"/>
              <a:t>hexahydrate </a:t>
            </a:r>
            <a:r>
              <a:rPr lang="en-US" sz="2400" dirty="0">
                <a:latin typeface="ArialMT"/>
              </a:rPr>
              <a:t>[</a:t>
            </a:r>
            <a:r>
              <a:rPr lang="en-US" sz="2400" dirty="0" smtClean="0">
                <a:latin typeface="ArialMT"/>
              </a:rPr>
              <a:t>Fe(NH</a:t>
            </a:r>
            <a:r>
              <a:rPr lang="en-US" sz="2000" dirty="0" smtClean="0">
                <a:latin typeface="ArialMT"/>
              </a:rPr>
              <a:t>4</a:t>
            </a:r>
            <a:r>
              <a:rPr lang="en-US" sz="2400" dirty="0" smtClean="0">
                <a:latin typeface="ArialMT"/>
              </a:rPr>
              <a:t>)</a:t>
            </a:r>
            <a:r>
              <a:rPr lang="en-US" dirty="0" smtClean="0">
                <a:latin typeface="ArialMT"/>
              </a:rPr>
              <a:t>2</a:t>
            </a:r>
            <a:r>
              <a:rPr lang="en-US" sz="2400" dirty="0" smtClean="0">
                <a:latin typeface="ArialMT"/>
              </a:rPr>
              <a:t>(SO</a:t>
            </a:r>
            <a:r>
              <a:rPr lang="en-US" dirty="0" smtClean="0">
                <a:latin typeface="ArialMT"/>
              </a:rPr>
              <a:t>4</a:t>
            </a:r>
            <a:r>
              <a:rPr lang="en-US" sz="2400" dirty="0" smtClean="0">
                <a:latin typeface="ArialMT"/>
              </a:rPr>
              <a:t>)</a:t>
            </a:r>
            <a:r>
              <a:rPr lang="en-US" sz="1400" dirty="0" smtClean="0">
                <a:latin typeface="ArialMT"/>
              </a:rPr>
              <a:t>2</a:t>
            </a:r>
            <a:r>
              <a:rPr lang="en-US" sz="2400" dirty="0" smtClean="0">
                <a:latin typeface="WP-MathA"/>
              </a:rPr>
              <a:t>.</a:t>
            </a:r>
            <a:r>
              <a:rPr lang="en-US" sz="2400" dirty="0" smtClean="0">
                <a:latin typeface="ArialMT"/>
              </a:rPr>
              <a:t>6H</a:t>
            </a:r>
            <a:r>
              <a:rPr lang="en-US" sz="1600" dirty="0" smtClean="0">
                <a:latin typeface="ArialMT"/>
              </a:rPr>
              <a:t>2</a:t>
            </a:r>
            <a:r>
              <a:rPr lang="en-US" sz="2400" dirty="0" smtClean="0">
                <a:latin typeface="ArialMT"/>
              </a:rPr>
              <a:t>O</a:t>
            </a:r>
            <a:r>
              <a:rPr lang="en-US" sz="2400" dirty="0">
                <a:latin typeface="ArialMT"/>
              </a:rPr>
              <a:t>] </a:t>
            </a:r>
            <a:r>
              <a:rPr lang="en-US" sz="2400" dirty="0" smtClean="0"/>
              <a:t>in (5mL) (6M) H</a:t>
            </a:r>
            <a:r>
              <a:rPr lang="en-US" sz="1600" dirty="0" smtClean="0"/>
              <a:t>2</a:t>
            </a:r>
            <a:r>
              <a:rPr lang="en-US" sz="2400" dirty="0" smtClean="0"/>
              <a:t>SO</a:t>
            </a:r>
            <a:r>
              <a:rPr lang="en-US" sz="1600" dirty="0" smtClean="0"/>
              <a:t>4</a:t>
            </a:r>
            <a:r>
              <a:rPr lang="en-US" sz="2400" dirty="0" smtClean="0"/>
              <a:t> and complete the solution to  (1 L) with distilled water.  </a:t>
            </a:r>
            <a:r>
              <a:rPr lang="en-US" sz="2400" dirty="0"/>
              <a:t>This solution is 100 mg/L </a:t>
            </a:r>
            <a:r>
              <a:rPr lang="en-US" sz="2400" dirty="0" smtClean="0"/>
              <a:t>Fe</a:t>
            </a:r>
            <a:r>
              <a:rPr lang="en-US" sz="2400" baseline="30000" dirty="0" smtClean="0"/>
              <a:t>+2</a:t>
            </a:r>
            <a:r>
              <a:rPr lang="en-US" sz="2400" dirty="0" smtClean="0"/>
              <a:t> (equal to 100 </a:t>
            </a:r>
            <a:r>
              <a:rPr lang="en-US" sz="2400" dirty="0"/>
              <a:t>ppm).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/>
            </a:pPr>
            <a:endParaRPr lang="en-US" sz="2400" dirty="0"/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/>
            </a:pPr>
            <a:r>
              <a:rPr lang="en-US" sz="2400" dirty="0"/>
              <a:t>Prepare standard solutions of  </a:t>
            </a:r>
            <a:r>
              <a:rPr lang="en-US" sz="2400" dirty="0" smtClean="0"/>
              <a:t>0, 5, 10, 15, </a:t>
            </a:r>
            <a:r>
              <a:rPr lang="en-US" sz="2400" dirty="0"/>
              <a:t>and </a:t>
            </a:r>
            <a:r>
              <a:rPr lang="en-US" sz="2400" dirty="0" smtClean="0"/>
              <a:t>20ppm respectively </a:t>
            </a:r>
            <a:r>
              <a:rPr lang="en-US" sz="2400" dirty="0"/>
              <a:t>by </a:t>
            </a:r>
            <a:r>
              <a:rPr lang="en-US" sz="2400" dirty="0" smtClean="0"/>
              <a:t>diluting stock </a:t>
            </a:r>
            <a:r>
              <a:rPr lang="en-US" sz="2400" dirty="0"/>
              <a:t>solution into five separate </a:t>
            </a:r>
            <a:r>
              <a:rPr lang="en-US" sz="2400" dirty="0" smtClean="0"/>
              <a:t>100 </a:t>
            </a:r>
            <a:r>
              <a:rPr lang="en-US" sz="2400" dirty="0"/>
              <a:t>mL volumetric flasks.  To each flask add 5</a:t>
            </a:r>
            <a:r>
              <a:rPr lang="en-US" sz="2400" dirty="0" smtClean="0"/>
              <a:t>mL </a:t>
            </a:r>
            <a:r>
              <a:rPr lang="en-US" sz="2400" dirty="0"/>
              <a:t>of a </a:t>
            </a:r>
            <a:r>
              <a:rPr lang="en-US" sz="2400" dirty="0" smtClean="0"/>
              <a:t>0.1%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1,10-phenanthroline</a:t>
            </a:r>
            <a:r>
              <a:rPr lang="en-US" sz="2400" dirty="0" smtClean="0"/>
              <a:t> solution</a:t>
            </a:r>
            <a:r>
              <a:rPr lang="en-US" sz="2400" dirty="0"/>
              <a:t>.  Dilute </a:t>
            </a:r>
            <a:r>
              <a:rPr lang="en-US" sz="2400" dirty="0" smtClean="0"/>
              <a:t> each solution with </a:t>
            </a:r>
            <a:r>
              <a:rPr lang="en-US" sz="2400" dirty="0"/>
              <a:t>deionized water to </a:t>
            </a:r>
            <a:r>
              <a:rPr lang="en-US" sz="2400" dirty="0" smtClean="0"/>
              <a:t>100 </a:t>
            </a:r>
            <a:r>
              <a:rPr lang="en-US" sz="2400" dirty="0"/>
              <a:t>mL.</a:t>
            </a:r>
          </a:p>
        </p:txBody>
      </p:sp>
    </p:spTree>
    <p:extLst>
      <p:ext uri="{BB962C8B-B14F-4D97-AF65-F5344CB8AC3E}">
        <p14:creationId xmlns:p14="http://schemas.microsoft.com/office/powerpoint/2010/main" val="92110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91"/>
            <a:ext cx="9144000" cy="647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 startAt="3"/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Preparation of the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unknown </a:t>
            </a:r>
            <a:r>
              <a:rPr lang="en-US" sz="2800" dirty="0" smtClean="0"/>
              <a:t>Weigh </a:t>
            </a:r>
            <a:r>
              <a:rPr lang="en-US" sz="2800" dirty="0"/>
              <a:t>accurately about </a:t>
            </a:r>
            <a:r>
              <a:rPr lang="en-US" sz="2800" dirty="0" smtClean="0"/>
              <a:t>0.2 gm </a:t>
            </a:r>
            <a:r>
              <a:rPr lang="en-US" sz="2800" dirty="0"/>
              <a:t>of the unknown into a </a:t>
            </a:r>
            <a:r>
              <a:rPr lang="en-US" sz="2800" dirty="0" smtClean="0"/>
              <a:t>100mL </a:t>
            </a:r>
            <a:r>
              <a:rPr lang="en-US" sz="2800" dirty="0"/>
              <a:t>volumetric </a:t>
            </a:r>
            <a:r>
              <a:rPr lang="en-US" sz="2800" dirty="0" smtClean="0"/>
              <a:t>flask. Add about </a:t>
            </a:r>
            <a:r>
              <a:rPr lang="en-US" sz="2800" dirty="0"/>
              <a:t>(5mL) (6M) </a:t>
            </a:r>
            <a:r>
              <a:rPr lang="en-US" sz="2800" dirty="0" smtClean="0"/>
              <a:t>H2SO4 to dissolve the sample, Add 10mL of freshly prepared 10% w/v hydroxylamine hydrochloride (NH2OH.HCl) and wait 5 to 10 minutes for the reduction of any Fe(III) to Fe(II</a:t>
            </a:r>
            <a:r>
              <a:rPr lang="en-US" sz="2800" dirty="0"/>
              <a:t>). </a:t>
            </a:r>
            <a:r>
              <a:rPr lang="en-US" sz="2800" dirty="0" smtClean="0"/>
              <a:t>Add 8 </a:t>
            </a:r>
            <a:r>
              <a:rPr lang="en-US" sz="2800" dirty="0"/>
              <a:t>mL of the sodium </a:t>
            </a:r>
            <a:r>
              <a:rPr lang="en-US" sz="2800" dirty="0" smtClean="0"/>
              <a:t>acetate buffer, Add 10 mL of 0.25% 1,10-phenanthroline solution, complete to the mark with water and mix thoroughly. Allow 10 minutes for the reddish-orange color to develop completely.</a:t>
            </a:r>
          </a:p>
        </p:txBody>
      </p:sp>
    </p:spTree>
    <p:extLst>
      <p:ext uri="{BB962C8B-B14F-4D97-AF65-F5344CB8AC3E}">
        <p14:creationId xmlns:p14="http://schemas.microsoft.com/office/powerpoint/2010/main" val="58470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66843"/>
            <a:ext cx="9144000" cy="453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 startAt="4"/>
            </a:pPr>
            <a:r>
              <a:rPr lang="en-US" sz="2800" dirty="0">
                <a:solidFill>
                  <a:prstClr val="black"/>
                </a:solidFill>
              </a:rPr>
              <a:t>Calibrate the spectrophotometer by the blank as a </a:t>
            </a:r>
            <a:r>
              <a:rPr lang="en-US" sz="2800" dirty="0" smtClean="0">
                <a:solidFill>
                  <a:prstClr val="black"/>
                </a:solidFill>
              </a:rPr>
              <a:t>reference ( which consist of all chemicals except analytes ) </a:t>
            </a:r>
            <a:r>
              <a:rPr lang="en-US" sz="2800" dirty="0">
                <a:solidFill>
                  <a:prstClr val="black"/>
                </a:solidFill>
              </a:rPr>
              <a:t>and measure the absorbance for each diluted standard solution and unknown </a:t>
            </a:r>
            <a:r>
              <a:rPr lang="en-US" sz="2800" dirty="0" smtClean="0">
                <a:solidFill>
                  <a:prstClr val="black"/>
                </a:solidFill>
              </a:rPr>
              <a:t>solution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a maximum absorbance occurring around 510 nm.</a:t>
            </a:r>
          </a:p>
          <a:p>
            <a:pPr marL="457200" lvl="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 startAt="4"/>
            </a:pPr>
            <a:r>
              <a:rPr lang="en-US" sz="2800" dirty="0" smtClean="0">
                <a:solidFill>
                  <a:prstClr val="black"/>
                </a:solidFill>
              </a:rPr>
              <a:t>Draw </a:t>
            </a:r>
            <a:r>
              <a:rPr lang="en-US" sz="2800" dirty="0">
                <a:solidFill>
                  <a:prstClr val="black"/>
                </a:solidFill>
              </a:rPr>
              <a:t>the calibration curve and find the concentration of unknown.</a:t>
            </a:r>
          </a:p>
        </p:txBody>
      </p:sp>
    </p:spTree>
    <p:extLst>
      <p:ext uri="{BB962C8B-B14F-4D97-AF65-F5344CB8AC3E}">
        <p14:creationId xmlns:p14="http://schemas.microsoft.com/office/powerpoint/2010/main" val="1655884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490</TotalTime>
  <Words>260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Spectrophotometric Determination Of Iron(II) In Soil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UV-Vis Spectroscopy</dc:title>
  <dc:creator>Wrea</dc:creator>
  <cp:lastModifiedBy>Hp</cp:lastModifiedBy>
  <cp:revision>62</cp:revision>
  <cp:lastPrinted>2016-12-07T06:30:15Z</cp:lastPrinted>
  <dcterms:created xsi:type="dcterms:W3CDTF">2016-11-22T14:18:06Z</dcterms:created>
  <dcterms:modified xsi:type="dcterms:W3CDTF">2022-09-26T17:27:58Z</dcterms:modified>
</cp:coreProperties>
</file>