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AC10DA-9AC1-4B7D-B6E6-BBD084BCE21C}"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899F6-52C0-458E-8B90-F5C7C96B0586}" type="slidenum">
              <a:rPr lang="en-US" smtClean="0"/>
              <a:t>‹#›</a:t>
            </a:fld>
            <a:endParaRPr lang="en-US"/>
          </a:p>
        </p:txBody>
      </p:sp>
    </p:spTree>
    <p:extLst>
      <p:ext uri="{BB962C8B-B14F-4D97-AF65-F5344CB8AC3E}">
        <p14:creationId xmlns:p14="http://schemas.microsoft.com/office/powerpoint/2010/main" val="1742935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C10DA-9AC1-4B7D-B6E6-BBD084BCE21C}"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899F6-52C0-458E-8B90-F5C7C96B0586}" type="slidenum">
              <a:rPr lang="en-US" smtClean="0"/>
              <a:t>‹#›</a:t>
            </a:fld>
            <a:endParaRPr lang="en-US"/>
          </a:p>
        </p:txBody>
      </p:sp>
    </p:spTree>
    <p:extLst>
      <p:ext uri="{BB962C8B-B14F-4D97-AF65-F5344CB8AC3E}">
        <p14:creationId xmlns:p14="http://schemas.microsoft.com/office/powerpoint/2010/main" val="7770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C10DA-9AC1-4B7D-B6E6-BBD084BCE21C}"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899F6-52C0-458E-8B90-F5C7C96B0586}" type="slidenum">
              <a:rPr lang="en-US" smtClean="0"/>
              <a:t>‹#›</a:t>
            </a:fld>
            <a:endParaRPr lang="en-US"/>
          </a:p>
        </p:txBody>
      </p:sp>
    </p:spTree>
    <p:extLst>
      <p:ext uri="{BB962C8B-B14F-4D97-AF65-F5344CB8AC3E}">
        <p14:creationId xmlns:p14="http://schemas.microsoft.com/office/powerpoint/2010/main" val="1434063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C10DA-9AC1-4B7D-B6E6-BBD084BCE21C}"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899F6-52C0-458E-8B90-F5C7C96B0586}" type="slidenum">
              <a:rPr lang="en-US" smtClean="0"/>
              <a:t>‹#›</a:t>
            </a:fld>
            <a:endParaRPr lang="en-US"/>
          </a:p>
        </p:txBody>
      </p:sp>
    </p:spTree>
    <p:extLst>
      <p:ext uri="{BB962C8B-B14F-4D97-AF65-F5344CB8AC3E}">
        <p14:creationId xmlns:p14="http://schemas.microsoft.com/office/powerpoint/2010/main" val="254812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AC10DA-9AC1-4B7D-B6E6-BBD084BCE21C}"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899F6-52C0-458E-8B90-F5C7C96B0586}" type="slidenum">
              <a:rPr lang="en-US" smtClean="0"/>
              <a:t>‹#›</a:t>
            </a:fld>
            <a:endParaRPr lang="en-US"/>
          </a:p>
        </p:txBody>
      </p:sp>
    </p:spTree>
    <p:extLst>
      <p:ext uri="{BB962C8B-B14F-4D97-AF65-F5344CB8AC3E}">
        <p14:creationId xmlns:p14="http://schemas.microsoft.com/office/powerpoint/2010/main" val="2266422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AC10DA-9AC1-4B7D-B6E6-BBD084BCE21C}"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899F6-52C0-458E-8B90-F5C7C96B0586}" type="slidenum">
              <a:rPr lang="en-US" smtClean="0"/>
              <a:t>‹#›</a:t>
            </a:fld>
            <a:endParaRPr lang="en-US"/>
          </a:p>
        </p:txBody>
      </p:sp>
    </p:spTree>
    <p:extLst>
      <p:ext uri="{BB962C8B-B14F-4D97-AF65-F5344CB8AC3E}">
        <p14:creationId xmlns:p14="http://schemas.microsoft.com/office/powerpoint/2010/main" val="2678974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AC10DA-9AC1-4B7D-B6E6-BBD084BCE21C}" type="datetimeFigureOut">
              <a:rPr lang="en-US" smtClean="0"/>
              <a:t>10/9/2018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F899F6-52C0-458E-8B90-F5C7C96B0586}" type="slidenum">
              <a:rPr lang="en-US" smtClean="0"/>
              <a:t>‹#›</a:t>
            </a:fld>
            <a:endParaRPr lang="en-US"/>
          </a:p>
        </p:txBody>
      </p:sp>
    </p:spTree>
    <p:extLst>
      <p:ext uri="{BB962C8B-B14F-4D97-AF65-F5344CB8AC3E}">
        <p14:creationId xmlns:p14="http://schemas.microsoft.com/office/powerpoint/2010/main" val="3043471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AC10DA-9AC1-4B7D-B6E6-BBD084BCE21C}" type="datetimeFigureOut">
              <a:rPr lang="en-US" smtClean="0"/>
              <a:t>10/9/2018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F899F6-52C0-458E-8B90-F5C7C96B0586}" type="slidenum">
              <a:rPr lang="en-US" smtClean="0"/>
              <a:t>‹#›</a:t>
            </a:fld>
            <a:endParaRPr lang="en-US"/>
          </a:p>
        </p:txBody>
      </p:sp>
    </p:spTree>
    <p:extLst>
      <p:ext uri="{BB962C8B-B14F-4D97-AF65-F5344CB8AC3E}">
        <p14:creationId xmlns:p14="http://schemas.microsoft.com/office/powerpoint/2010/main" val="3837544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C10DA-9AC1-4B7D-B6E6-BBD084BCE21C}" type="datetimeFigureOut">
              <a:rPr lang="en-US" smtClean="0"/>
              <a:t>10/9/2018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F899F6-52C0-458E-8B90-F5C7C96B0586}" type="slidenum">
              <a:rPr lang="en-US" smtClean="0"/>
              <a:t>‹#›</a:t>
            </a:fld>
            <a:endParaRPr lang="en-US"/>
          </a:p>
        </p:txBody>
      </p:sp>
    </p:spTree>
    <p:extLst>
      <p:ext uri="{BB962C8B-B14F-4D97-AF65-F5344CB8AC3E}">
        <p14:creationId xmlns:p14="http://schemas.microsoft.com/office/powerpoint/2010/main" val="3782822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AC10DA-9AC1-4B7D-B6E6-BBD084BCE21C}"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899F6-52C0-458E-8B90-F5C7C96B0586}" type="slidenum">
              <a:rPr lang="en-US" smtClean="0"/>
              <a:t>‹#›</a:t>
            </a:fld>
            <a:endParaRPr lang="en-US"/>
          </a:p>
        </p:txBody>
      </p:sp>
    </p:spTree>
    <p:extLst>
      <p:ext uri="{BB962C8B-B14F-4D97-AF65-F5344CB8AC3E}">
        <p14:creationId xmlns:p14="http://schemas.microsoft.com/office/powerpoint/2010/main" val="1442112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AC10DA-9AC1-4B7D-B6E6-BBD084BCE21C}"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899F6-52C0-458E-8B90-F5C7C96B0586}" type="slidenum">
              <a:rPr lang="en-US" smtClean="0"/>
              <a:t>‹#›</a:t>
            </a:fld>
            <a:endParaRPr lang="en-US"/>
          </a:p>
        </p:txBody>
      </p:sp>
    </p:spTree>
    <p:extLst>
      <p:ext uri="{BB962C8B-B14F-4D97-AF65-F5344CB8AC3E}">
        <p14:creationId xmlns:p14="http://schemas.microsoft.com/office/powerpoint/2010/main" val="884444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C10DA-9AC1-4B7D-B6E6-BBD084BCE21C}" type="datetimeFigureOut">
              <a:rPr lang="en-US" smtClean="0"/>
              <a:t>10/9/2018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F899F6-52C0-458E-8B90-F5C7C96B0586}" type="slidenum">
              <a:rPr lang="en-US" smtClean="0"/>
              <a:t>‹#›</a:t>
            </a:fld>
            <a:endParaRPr lang="en-US"/>
          </a:p>
        </p:txBody>
      </p:sp>
    </p:spTree>
    <p:extLst>
      <p:ext uri="{BB962C8B-B14F-4D97-AF65-F5344CB8AC3E}">
        <p14:creationId xmlns:p14="http://schemas.microsoft.com/office/powerpoint/2010/main" val="418798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4257"/>
            <a:ext cx="9144000" cy="95410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Exp</a:t>
            </a:r>
            <a:r>
              <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 (   4  )  Spectrophotometric determination of </a:t>
            </a:r>
          </a:p>
          <a:p>
            <a:pPr algn="ctr"/>
            <a:r>
              <a:rPr lang="en-US"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a:t>
            </a:r>
            <a:r>
              <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opper sulphate</a:t>
            </a:r>
            <a:endParaRPr lang="en-US"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Rectangle 2"/>
          <p:cNvSpPr/>
          <p:nvPr/>
        </p:nvSpPr>
        <p:spPr>
          <a:xfrm>
            <a:off x="484909" y="1524000"/>
            <a:ext cx="8229600" cy="3847207"/>
          </a:xfrm>
          <a:prstGeom prst="rect">
            <a:avLst/>
          </a:prstGeom>
        </p:spPr>
        <p:txBody>
          <a:bodyPr wrap="square">
            <a:spAutoFit/>
          </a:bodyPr>
          <a:lstStyle/>
          <a:p>
            <a:pPr lvl="0" algn="just">
              <a:spcBef>
                <a:spcPts val="600"/>
              </a:spcBef>
            </a:pPr>
            <a:r>
              <a:rPr lang="en-US" sz="2800" b="1" u="sng" dirty="0">
                <a:solidFill>
                  <a:prstClr val="black"/>
                </a:solidFill>
                <a:latin typeface="Times New Roman" pitchFamily="18" charset="0"/>
                <a:ea typeface="Times New Roman"/>
                <a:cs typeface="Times New Roman" pitchFamily="18" charset="0"/>
              </a:rPr>
              <a:t>Introduction</a:t>
            </a:r>
            <a:r>
              <a:rPr lang="en-US" sz="2800" b="1" dirty="0">
                <a:solidFill>
                  <a:prstClr val="black"/>
                </a:solidFill>
                <a:latin typeface="Times New Roman" pitchFamily="18" charset="0"/>
                <a:ea typeface="Times New Roman"/>
                <a:cs typeface="Times New Roman" pitchFamily="18" charset="0"/>
              </a:rPr>
              <a:t>:</a:t>
            </a:r>
            <a:endParaRPr lang="en-US" sz="2400" dirty="0">
              <a:solidFill>
                <a:prstClr val="black"/>
              </a:solidFill>
              <a:latin typeface="Times New Roman" pitchFamily="18" charset="0"/>
              <a:ea typeface="Times New Roman"/>
              <a:cs typeface="Times New Roman" pitchFamily="18" charset="0"/>
            </a:endParaRPr>
          </a:p>
          <a:p>
            <a:pPr marL="342900" lvl="0" indent="-342900" algn="just">
              <a:buFont typeface="Wingdings" pitchFamily="2" charset="2"/>
              <a:buChar char="q"/>
            </a:pPr>
            <a:r>
              <a:rPr lang="en-US" sz="2400" dirty="0">
                <a:solidFill>
                  <a:prstClr val="black"/>
                </a:solidFill>
                <a:latin typeface="Times New Roman" pitchFamily="18" charset="0"/>
                <a:ea typeface="Times New Roman"/>
                <a:cs typeface="Times New Roman" pitchFamily="18" charset="0"/>
              </a:rPr>
              <a:t>  </a:t>
            </a:r>
            <a:r>
              <a:rPr lang="en-US" sz="2400" dirty="0">
                <a:solidFill>
                  <a:prstClr val="black"/>
                </a:solidFill>
                <a:latin typeface="Times New Roman"/>
              </a:rPr>
              <a:t>The primary objective of this experiment is to determine the concentration of an unknown copper (II) sulfate solution. The </a:t>
            </a:r>
            <a:r>
              <a:rPr lang="en-US" sz="2400" dirty="0" smtClean="0">
                <a:solidFill>
                  <a:prstClr val="black"/>
                </a:solidFill>
                <a:latin typeface="Times New Roman"/>
              </a:rPr>
              <a:t>CuSO</a:t>
            </a:r>
            <a:r>
              <a:rPr lang="en-US" sz="2400" baseline="-25000" dirty="0" smtClean="0">
                <a:solidFill>
                  <a:prstClr val="black"/>
                </a:solidFill>
                <a:latin typeface="Times New Roman"/>
              </a:rPr>
              <a:t>4 </a:t>
            </a:r>
            <a:r>
              <a:rPr lang="en-US" sz="2400" dirty="0" smtClean="0">
                <a:solidFill>
                  <a:prstClr val="black"/>
                </a:solidFill>
                <a:latin typeface="Times New Roman"/>
              </a:rPr>
              <a:t>solution </a:t>
            </a:r>
            <a:r>
              <a:rPr lang="en-US" sz="2400" dirty="0">
                <a:solidFill>
                  <a:prstClr val="black"/>
                </a:solidFill>
                <a:latin typeface="Times New Roman"/>
              </a:rPr>
              <a:t>used in this experiment has a blue color.</a:t>
            </a:r>
          </a:p>
          <a:p>
            <a:pPr lvl="0" algn="just">
              <a:tabLst>
                <a:tab pos="285750" algn="l"/>
              </a:tabLst>
            </a:pPr>
            <a:endParaRPr lang="en-US" sz="2400" dirty="0">
              <a:solidFill>
                <a:prstClr val="black"/>
              </a:solidFill>
              <a:latin typeface="Times New Roman" pitchFamily="18" charset="0"/>
              <a:ea typeface="Times New Roman"/>
              <a:cs typeface="Times New Roman" pitchFamily="18" charset="0"/>
            </a:endParaRPr>
          </a:p>
          <a:p>
            <a:pPr marL="342900" lvl="0" indent="-342900" algn="just">
              <a:buFont typeface="Wingdings" pitchFamily="2" charset="2"/>
              <a:buChar char="q"/>
              <a:tabLst>
                <a:tab pos="285750" algn="l"/>
              </a:tabLst>
            </a:pPr>
            <a:r>
              <a:rPr lang="en-US" sz="2400" dirty="0">
                <a:solidFill>
                  <a:prstClr val="black"/>
                </a:solidFill>
                <a:latin typeface="Times New Roman" pitchFamily="18" charset="0"/>
                <a:ea typeface="Times New Roman"/>
                <a:cs typeface="Times New Roman" pitchFamily="18" charset="0"/>
              </a:rPr>
              <a:t> Colored solutions are colored because they absorb certain wavelengths of light while allowing other wavelengths of light to pass through.  As observers, we see the wavelengths of light that are not absorbed.  By measuring the amount of light absorbed, we can find the concentration of solutions.  </a:t>
            </a:r>
          </a:p>
        </p:txBody>
      </p:sp>
    </p:spTree>
    <p:extLst>
      <p:ext uri="{BB962C8B-B14F-4D97-AF65-F5344CB8AC3E}">
        <p14:creationId xmlns:p14="http://schemas.microsoft.com/office/powerpoint/2010/main" val="1494586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74236"/>
            <a:ext cx="8382000" cy="3416320"/>
          </a:xfrm>
          <a:prstGeom prst="rect">
            <a:avLst/>
          </a:prstGeom>
        </p:spPr>
        <p:txBody>
          <a:bodyPr wrap="square">
            <a:spAutoFit/>
          </a:bodyPr>
          <a:lstStyle/>
          <a:p>
            <a:pPr algn="just">
              <a:spcBef>
                <a:spcPts val="600"/>
              </a:spcBef>
            </a:pPr>
            <a:r>
              <a:rPr lang="en-US" sz="2400" b="1" u="none" strike="noStrike" dirty="0" smtClean="0">
                <a:effectLst/>
                <a:latin typeface="Times New Roman" pitchFamily="18" charset="0"/>
                <a:ea typeface="Times New Roman"/>
                <a:cs typeface="Times New Roman" pitchFamily="18" charset="0"/>
              </a:rPr>
              <a:t> </a:t>
            </a:r>
            <a:endParaRPr lang="en-US" sz="2400" dirty="0" smtClean="0">
              <a:effectLst/>
              <a:latin typeface="Times New Roman" pitchFamily="18" charset="0"/>
              <a:ea typeface="Times New Roman"/>
              <a:cs typeface="Times New Roman" pitchFamily="18" charset="0"/>
            </a:endParaRPr>
          </a:p>
          <a:p>
            <a:pPr algn="just">
              <a:tabLst>
                <a:tab pos="285750" algn="l"/>
              </a:tabLst>
            </a:pPr>
            <a:endParaRPr lang="en-US" sz="2400" dirty="0" smtClean="0">
              <a:effectLst/>
              <a:latin typeface="Times New Roman" pitchFamily="18" charset="0"/>
              <a:ea typeface="Times New Roman"/>
              <a:cs typeface="Times New Roman" pitchFamily="18" charset="0"/>
            </a:endParaRPr>
          </a:p>
          <a:p>
            <a:pPr marL="342900" indent="-342900" algn="just">
              <a:buFont typeface="Wingdings" pitchFamily="2" charset="2"/>
              <a:buChar char="q"/>
              <a:tabLst>
                <a:tab pos="285750" algn="l"/>
              </a:tabLst>
            </a:pPr>
            <a:r>
              <a:rPr lang="en-US" sz="2400" dirty="0" smtClean="0">
                <a:effectLst/>
                <a:latin typeface="Times New Roman" pitchFamily="18" charset="0"/>
                <a:ea typeface="Times New Roman"/>
                <a:cs typeface="Times New Roman" pitchFamily="18" charset="0"/>
              </a:rPr>
              <a:t>Anhydrous (without water) CuSO</a:t>
            </a:r>
            <a:r>
              <a:rPr lang="en-US" sz="2400" baseline="-25000" dirty="0" smtClean="0">
                <a:effectLst/>
                <a:latin typeface="Times New Roman" pitchFamily="18" charset="0"/>
                <a:ea typeface="Times New Roman"/>
                <a:cs typeface="Times New Roman" pitchFamily="18" charset="0"/>
              </a:rPr>
              <a:t>4</a:t>
            </a:r>
            <a:r>
              <a:rPr lang="en-US" sz="2400" dirty="0" smtClean="0">
                <a:effectLst/>
                <a:latin typeface="Times New Roman" pitchFamily="18" charset="0"/>
                <a:ea typeface="Times New Roman"/>
                <a:cs typeface="Times New Roman" pitchFamily="18" charset="0"/>
              </a:rPr>
              <a:t> is gray-white in colour.but the more common CuSO</a:t>
            </a:r>
            <a:r>
              <a:rPr lang="en-US" sz="2400" baseline="-25000" dirty="0" smtClean="0">
                <a:effectLst/>
                <a:latin typeface="Times New Roman" pitchFamily="18" charset="0"/>
                <a:ea typeface="Times New Roman"/>
                <a:cs typeface="Times New Roman" pitchFamily="18" charset="0"/>
              </a:rPr>
              <a:t>4</a:t>
            </a:r>
            <a:r>
              <a:rPr lang="en-US" sz="2400" dirty="0" smtClean="0">
                <a:effectLst/>
                <a:latin typeface="Times New Roman" pitchFamily="18" charset="0"/>
                <a:ea typeface="Times New Roman"/>
                <a:cs typeface="Times New Roman" pitchFamily="18" charset="0"/>
              </a:rPr>
              <a:t>.5H</a:t>
            </a:r>
            <a:r>
              <a:rPr lang="en-US" sz="2400" baseline="-25000" dirty="0" smtClean="0">
                <a:effectLst/>
                <a:latin typeface="Times New Roman" pitchFamily="18" charset="0"/>
                <a:ea typeface="Times New Roman"/>
                <a:cs typeface="Times New Roman" pitchFamily="18" charset="0"/>
              </a:rPr>
              <a:t>2</a:t>
            </a:r>
            <a:r>
              <a:rPr lang="en-US" sz="2400" dirty="0" smtClean="0">
                <a:effectLst/>
                <a:latin typeface="Times New Roman" pitchFamily="18" charset="0"/>
                <a:ea typeface="Times New Roman"/>
                <a:cs typeface="Times New Roman" pitchFamily="18" charset="0"/>
              </a:rPr>
              <a:t>O is a lovely shade of light blue, and CuSO</a:t>
            </a:r>
            <a:r>
              <a:rPr lang="en-US" sz="2400" baseline="-25000" dirty="0" smtClean="0">
                <a:effectLst/>
                <a:latin typeface="Times New Roman" pitchFamily="18" charset="0"/>
                <a:ea typeface="Times New Roman"/>
                <a:cs typeface="Times New Roman" pitchFamily="18" charset="0"/>
              </a:rPr>
              <a:t>4</a:t>
            </a:r>
            <a:r>
              <a:rPr lang="en-US" sz="2400" dirty="0" smtClean="0">
                <a:effectLst/>
                <a:latin typeface="Times New Roman" pitchFamily="18" charset="0"/>
                <a:ea typeface="Times New Roman"/>
                <a:cs typeface="Times New Roman" pitchFamily="18" charset="0"/>
              </a:rPr>
              <a:t> is dissolved in water and forms  a blue solution. That is because it absorbs light in the red-orange region of the spectrum. So your eyes perceive it a being blue.</a:t>
            </a:r>
          </a:p>
          <a:p>
            <a:pPr algn="just">
              <a:tabLst>
                <a:tab pos="285750" algn="l"/>
              </a:tabLst>
            </a:pPr>
            <a:endParaRPr lang="en-US" sz="2400" dirty="0" smtClean="0">
              <a:effectLst/>
              <a:latin typeface="Times New Roman" pitchFamily="18" charset="0"/>
              <a:ea typeface="Times New Roman"/>
              <a:cs typeface="Times New Roman" pitchFamily="18" charset="0"/>
            </a:endParaRPr>
          </a:p>
          <a:p>
            <a:pPr algn="just">
              <a:tabLst>
                <a:tab pos="285750" algn="l"/>
              </a:tabLst>
            </a:pPr>
            <a:r>
              <a:rPr lang="en-US" sz="2400" dirty="0" smtClean="0">
                <a:effectLst/>
                <a:latin typeface="Times New Roman" pitchFamily="18" charset="0"/>
                <a:ea typeface="Times New Roman"/>
                <a:cs typeface="Times New Roman" pitchFamily="18" charset="0"/>
              </a:rPr>
              <a:t>	</a:t>
            </a:r>
            <a:endParaRPr lang="en-US" sz="2400" dirty="0">
              <a:effectLst/>
              <a:latin typeface="Times New Roman" pitchFamily="18" charset="0"/>
              <a:ea typeface="Times New Roman"/>
              <a:cs typeface="Times New Roman" pitchFamily="18" charset="0"/>
            </a:endParaRPr>
          </a:p>
        </p:txBody>
      </p:sp>
      <p:sp>
        <p:nvSpPr>
          <p:cNvPr id="5" name="Rectangle 4"/>
          <p:cNvSpPr/>
          <p:nvPr/>
        </p:nvSpPr>
        <p:spPr>
          <a:xfrm>
            <a:off x="533400" y="3057804"/>
            <a:ext cx="8229600" cy="1569660"/>
          </a:xfrm>
          <a:prstGeom prst="rect">
            <a:avLst/>
          </a:prstGeom>
        </p:spPr>
        <p:txBody>
          <a:bodyPr wrap="square">
            <a:spAutoFit/>
          </a:bodyPr>
          <a:lstStyle/>
          <a:p>
            <a:pPr marL="342900" lvl="0" indent="-342900" algn="just">
              <a:buFont typeface="Wingdings" pitchFamily="2" charset="2"/>
              <a:buChar char="q"/>
              <a:tabLst>
                <a:tab pos="285750" algn="l"/>
              </a:tabLst>
            </a:pPr>
            <a:r>
              <a:rPr lang="en-US" sz="2400" dirty="0">
                <a:solidFill>
                  <a:prstClr val="black"/>
                </a:solidFill>
                <a:latin typeface="Times New Roman" pitchFamily="18" charset="0"/>
                <a:ea typeface="Times New Roman"/>
                <a:cs typeface="Times New Roman" pitchFamily="18" charset="0"/>
              </a:rPr>
              <a:t>Before doing this type of spectral analysis, the wavelength at which absorbance is greatest needs to be determined.  This is the wavelength to be used for the analysis.[maximum wave length  </a:t>
            </a:r>
            <a:r>
              <a:rPr lang="el-GR" sz="2400" dirty="0">
                <a:solidFill>
                  <a:prstClr val="black"/>
                </a:solidFill>
                <a:latin typeface="Times New Roman" pitchFamily="18" charset="0"/>
                <a:ea typeface="Times New Roman"/>
                <a:cs typeface="Times New Roman" pitchFamily="18" charset="0"/>
              </a:rPr>
              <a:t>λ</a:t>
            </a:r>
            <a:r>
              <a:rPr lang="en-US" sz="2400" dirty="0">
                <a:solidFill>
                  <a:prstClr val="black"/>
                </a:solidFill>
                <a:latin typeface="Times New Roman" pitchFamily="18" charset="0"/>
                <a:ea typeface="Times New Roman"/>
                <a:cs typeface="Times New Roman" pitchFamily="18" charset="0"/>
              </a:rPr>
              <a:t> max</a:t>
            </a:r>
          </a:p>
        </p:txBody>
      </p:sp>
    </p:spTree>
    <p:extLst>
      <p:ext uri="{BB962C8B-B14F-4D97-AF65-F5344CB8AC3E}">
        <p14:creationId xmlns:p14="http://schemas.microsoft.com/office/powerpoint/2010/main" val="257642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28179"/>
            <a:ext cx="8229600" cy="830997"/>
          </a:xfrm>
          <a:prstGeom prst="rect">
            <a:avLst/>
          </a:prstGeom>
        </p:spPr>
        <p:txBody>
          <a:bodyPr wrap="square">
            <a:spAutoFit/>
          </a:bodyPr>
          <a:lstStyle/>
          <a:p>
            <a:pPr marL="342900" lvl="0" indent="-342900">
              <a:buFont typeface="Wingdings" pitchFamily="2" charset="2"/>
              <a:buChar char="q"/>
              <a:tabLst>
                <a:tab pos="285750" algn="l"/>
              </a:tabLst>
            </a:pPr>
            <a:endParaRPr lang="en-US" sz="2400" dirty="0" smtClean="0">
              <a:solidFill>
                <a:prstClr val="black"/>
              </a:solidFill>
              <a:latin typeface="Times New Roman" pitchFamily="18" charset="0"/>
              <a:ea typeface="Times New Roman"/>
              <a:cs typeface="Times New Roman" pitchFamily="18" charset="0"/>
            </a:endParaRPr>
          </a:p>
          <a:p>
            <a:pPr marL="342900" lvl="0" indent="-342900">
              <a:buFont typeface="Wingdings" pitchFamily="2" charset="2"/>
              <a:buChar char="q"/>
              <a:tabLst>
                <a:tab pos="285750" algn="l"/>
              </a:tabLst>
            </a:pPr>
            <a:endParaRPr lang="en-US" sz="2400" dirty="0" smtClean="0">
              <a:solidFill>
                <a:prstClr val="black"/>
              </a:solidFill>
              <a:latin typeface="Times New Roman" pitchFamily="18" charset="0"/>
              <a:ea typeface="Times New Roman"/>
              <a:cs typeface="Times New Roman" pitchFamily="18" charset="0"/>
            </a:endParaRPr>
          </a:p>
        </p:txBody>
      </p:sp>
      <p:sp>
        <p:nvSpPr>
          <p:cNvPr id="3" name="TextBox 2"/>
          <p:cNvSpPr txBox="1"/>
          <p:nvPr/>
        </p:nvSpPr>
        <p:spPr>
          <a:xfrm>
            <a:off x="1943100" y="320457"/>
            <a:ext cx="5715000" cy="5232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800" dirty="0" smtClean="0">
                <a:solidFill>
                  <a:srgbClr val="FF0000"/>
                </a:solidFill>
                <a:latin typeface="Times New Roman" pitchFamily="18" charset="0"/>
                <a:cs typeface="Times New Roman" pitchFamily="18" charset="0"/>
              </a:rPr>
              <a:t>How to find maximum wave length ?</a:t>
            </a:r>
            <a:endParaRPr lang="en-US" sz="2800" dirty="0">
              <a:solidFill>
                <a:srgbClr val="FF0000"/>
              </a:solidFill>
              <a:latin typeface="Times New Roman" pitchFamily="18" charset="0"/>
              <a:cs typeface="Times New Roman" pitchFamily="18" charset="0"/>
            </a:endParaRPr>
          </a:p>
        </p:txBody>
      </p:sp>
      <p:sp>
        <p:nvSpPr>
          <p:cNvPr id="5" name="TextBox 4"/>
          <p:cNvSpPr txBox="1"/>
          <p:nvPr/>
        </p:nvSpPr>
        <p:spPr>
          <a:xfrm>
            <a:off x="658091" y="990600"/>
            <a:ext cx="7848600" cy="1938992"/>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Maximum wave length gives a maximum absorbance. It can be found by taking the absorbance of a fixed concentration of color solution at different wave length. By plotting a curve between absorbance &amp; wave length we can get the maximum wave-length as shown in this figure:</a:t>
            </a:r>
            <a:endParaRPr lang="en-US" sz="24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520217"/>
            <a:ext cx="5113769"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4582391" y="3198168"/>
            <a:ext cx="2354983" cy="369332"/>
          </a:xfrm>
          <a:prstGeom prst="rect">
            <a:avLst/>
          </a:prstGeom>
          <a:noFill/>
        </p:spPr>
        <p:txBody>
          <a:bodyPr wrap="square" rtlCol="0">
            <a:spAutoFit/>
          </a:bodyPr>
          <a:lstStyle/>
          <a:p>
            <a:r>
              <a:rPr lang="en-US" dirty="0" smtClean="0"/>
              <a:t>Maximum wave length</a:t>
            </a:r>
            <a:endParaRPr lang="en-US" dirty="0"/>
          </a:p>
        </p:txBody>
      </p:sp>
      <p:cxnSp>
        <p:nvCxnSpPr>
          <p:cNvPr id="8" name="Straight Arrow Connector 7"/>
          <p:cNvCxnSpPr/>
          <p:nvPr/>
        </p:nvCxnSpPr>
        <p:spPr>
          <a:xfrm>
            <a:off x="5029200" y="3382834"/>
            <a:ext cx="1371600" cy="427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extLst>
              <p:ext uri="{D42A27DB-BD31-4B8C-83A1-F6EECF244321}">
                <p14:modId xmlns:p14="http://schemas.microsoft.com/office/powerpoint/2010/main" val="4265865908"/>
              </p:ext>
            </p:extLst>
          </p:nvPr>
        </p:nvGraphicFramePr>
        <p:xfrm>
          <a:off x="457200" y="3426723"/>
          <a:ext cx="2971800" cy="3385066"/>
        </p:xfrm>
        <a:graphic>
          <a:graphicData uri="http://schemas.openxmlformats.org/drawingml/2006/table">
            <a:tbl>
              <a:tblPr firstRow="1" bandRow="1">
                <a:tableStyleId>{5940675A-B579-460E-94D1-54222C63F5DA}</a:tableStyleId>
              </a:tblPr>
              <a:tblGrid>
                <a:gridCol w="1485900"/>
                <a:gridCol w="1485900"/>
              </a:tblGrid>
              <a:tr h="677013">
                <a:tc>
                  <a:txBody>
                    <a:bodyPr/>
                    <a:lstStyle/>
                    <a:p>
                      <a:r>
                        <a:rPr lang="en-US" dirty="0" smtClean="0"/>
                        <a:t>Wave length</a:t>
                      </a:r>
                      <a:endParaRPr lang="en-US" dirty="0"/>
                    </a:p>
                  </a:txBody>
                  <a:tcPr/>
                </a:tc>
                <a:tc>
                  <a:txBody>
                    <a:bodyPr/>
                    <a:lstStyle/>
                    <a:p>
                      <a:r>
                        <a:rPr lang="en-US" dirty="0" smtClean="0"/>
                        <a:t>Absorbance</a:t>
                      </a:r>
                      <a:endParaRPr lang="en-US" dirty="0"/>
                    </a:p>
                  </a:txBody>
                  <a:tcPr/>
                </a:tc>
              </a:tr>
              <a:tr h="2708053">
                <a:tc>
                  <a:txBody>
                    <a:bodyPr/>
                    <a:lstStyle/>
                    <a:p>
                      <a:r>
                        <a:rPr lang="en-US" dirty="0" smtClean="0"/>
                        <a:t>590</a:t>
                      </a:r>
                    </a:p>
                    <a:p>
                      <a:r>
                        <a:rPr lang="en-US" dirty="0" smtClean="0"/>
                        <a:t>592</a:t>
                      </a:r>
                    </a:p>
                    <a:p>
                      <a:r>
                        <a:rPr lang="en-US" dirty="0" smtClean="0"/>
                        <a:t>594</a:t>
                      </a:r>
                    </a:p>
                    <a:p>
                      <a:r>
                        <a:rPr lang="en-US" dirty="0" smtClean="0"/>
                        <a:t>596</a:t>
                      </a:r>
                    </a:p>
                    <a:p>
                      <a:r>
                        <a:rPr lang="en-US" dirty="0" smtClean="0"/>
                        <a:t>---</a:t>
                      </a:r>
                    </a:p>
                    <a:p>
                      <a:r>
                        <a:rPr lang="en-US" dirty="0" smtClean="0"/>
                        <a:t>----</a:t>
                      </a:r>
                    </a:p>
                    <a:p>
                      <a:r>
                        <a:rPr lang="en-US" dirty="0" smtClean="0"/>
                        <a:t>----</a:t>
                      </a:r>
                    </a:p>
                    <a:p>
                      <a:r>
                        <a:rPr lang="en-US" dirty="0" smtClean="0"/>
                        <a:t>-----</a:t>
                      </a:r>
                    </a:p>
                    <a:p>
                      <a:endParaRPr lang="en-US" dirty="0" smtClean="0"/>
                    </a:p>
                  </a:txBody>
                  <a:tcPr/>
                </a:tc>
                <a:tc>
                  <a:txBody>
                    <a:bodyPr/>
                    <a:lstStyle/>
                    <a:p>
                      <a:r>
                        <a:rPr lang="en-US" dirty="0" smtClean="0"/>
                        <a:t>----</a:t>
                      </a:r>
                    </a:p>
                    <a:p>
                      <a:r>
                        <a:rPr lang="en-US" dirty="0" smtClean="0"/>
                        <a:t>------</a:t>
                      </a:r>
                    </a:p>
                    <a:p>
                      <a:r>
                        <a:rPr lang="en-US" dirty="0" smtClean="0"/>
                        <a:t>------</a:t>
                      </a:r>
                    </a:p>
                    <a:p>
                      <a:r>
                        <a:rPr lang="en-US" dirty="0" smtClean="0"/>
                        <a:t>-----</a:t>
                      </a:r>
                    </a:p>
                    <a:p>
                      <a:r>
                        <a:rPr lang="en-US" dirty="0" smtClean="0"/>
                        <a:t>-----</a:t>
                      </a:r>
                    </a:p>
                    <a:p>
                      <a:r>
                        <a:rPr lang="en-US" dirty="0" smtClean="0"/>
                        <a:t>-----</a:t>
                      </a:r>
                    </a:p>
                    <a:p>
                      <a:r>
                        <a:rPr lang="en-US" dirty="0" smtClean="0"/>
                        <a:t>------</a:t>
                      </a:r>
                    </a:p>
                    <a:p>
                      <a:r>
                        <a:rPr lang="en-US" dirty="0" smtClean="0"/>
                        <a:t>------</a:t>
                      </a:r>
                      <a:endParaRPr lang="en-US" dirty="0"/>
                    </a:p>
                  </a:txBody>
                  <a:tcPr/>
                </a:tc>
              </a:tr>
            </a:tbl>
          </a:graphicData>
        </a:graphic>
      </p:graphicFrame>
    </p:spTree>
    <p:extLst>
      <p:ext uri="{BB962C8B-B14F-4D97-AF65-F5344CB8AC3E}">
        <p14:creationId xmlns:p14="http://schemas.microsoft.com/office/powerpoint/2010/main" val="2065518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descr="Related image"/>
          <p:cNvSpPr>
            <a:spLocks noChangeAspect="1" noChangeArrowheads="1"/>
          </p:cNvSpPr>
          <p:nvPr/>
        </p:nvSpPr>
        <p:spPr bwMode="auto">
          <a:xfrm>
            <a:off x="155575" y="-1157288"/>
            <a:ext cx="3067050" cy="24193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6" descr="Related image"/>
          <p:cNvSpPr>
            <a:spLocks noChangeAspect="1" noChangeArrowheads="1"/>
          </p:cNvSpPr>
          <p:nvPr/>
        </p:nvSpPr>
        <p:spPr bwMode="auto">
          <a:xfrm>
            <a:off x="307975" y="-1004888"/>
            <a:ext cx="3067050" cy="24193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TextBox 3"/>
          <p:cNvSpPr txBox="1"/>
          <p:nvPr/>
        </p:nvSpPr>
        <p:spPr>
          <a:xfrm>
            <a:off x="3222625" y="224135"/>
            <a:ext cx="2667000"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2400" dirty="0" smtClean="0">
                <a:latin typeface="Times New Roman" pitchFamily="18" charset="0"/>
                <a:cs typeface="Times New Roman" pitchFamily="18" charset="0"/>
              </a:rPr>
              <a:t>Calibration curve </a:t>
            </a:r>
            <a:endParaRPr lang="en-US" sz="2400" dirty="0">
              <a:latin typeface="Times New Roman" pitchFamily="18" charset="0"/>
              <a:cs typeface="Times New Roman" pitchFamily="18" charset="0"/>
            </a:endParaRPr>
          </a:p>
        </p:txBody>
      </p:sp>
      <p:sp>
        <p:nvSpPr>
          <p:cNvPr id="5" name="TextBox 4"/>
          <p:cNvSpPr txBox="1"/>
          <p:nvPr/>
        </p:nvSpPr>
        <p:spPr>
          <a:xfrm>
            <a:off x="990600" y="928255"/>
            <a:ext cx="7502236" cy="2677656"/>
          </a:xfrm>
          <a:prstGeom prst="rect">
            <a:avLst/>
          </a:prstGeom>
          <a:noFill/>
        </p:spPr>
        <p:txBody>
          <a:bodyPr wrap="square" rtlCol="0">
            <a:spAutoFit/>
          </a:bodyPr>
          <a:lstStyle/>
          <a:p>
            <a:r>
              <a:rPr lang="en-US" sz="2400" dirty="0" smtClean="0">
                <a:latin typeface="Times New Roman" pitchFamily="18" charset="0"/>
                <a:cs typeface="Times New Roman" pitchFamily="18" charset="0"/>
              </a:rPr>
              <a:t>1- Preparation  of standard solution ( stock solution)</a:t>
            </a:r>
          </a:p>
          <a:p>
            <a:r>
              <a:rPr lang="en-US" sz="2400" dirty="0" smtClean="0">
                <a:latin typeface="Times New Roman" pitchFamily="18" charset="0"/>
                <a:cs typeface="Times New Roman" pitchFamily="18" charset="0"/>
              </a:rPr>
              <a:t>2- Preparation of serial standard solution from the stock solution</a:t>
            </a:r>
          </a:p>
          <a:p>
            <a:r>
              <a:rPr lang="en-US" sz="2400" dirty="0" smtClean="0">
                <a:latin typeface="Times New Roman" pitchFamily="18" charset="0"/>
                <a:cs typeface="Times New Roman" pitchFamily="18" charset="0"/>
              </a:rPr>
              <a:t>3- Plot a graph between the concentration and absorbance</a:t>
            </a:r>
          </a:p>
          <a:p>
            <a:r>
              <a:rPr lang="en-US" sz="2400" dirty="0" smtClean="0">
                <a:latin typeface="Times New Roman" pitchFamily="18" charset="0"/>
                <a:cs typeface="Times New Roman" pitchFamily="18" charset="0"/>
              </a:rPr>
              <a:t>4- Find the absorbance of unknown sample</a:t>
            </a: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1684297811"/>
                  </p:ext>
                </p:extLst>
              </p:nvPr>
            </p:nvGraphicFramePr>
            <p:xfrm>
              <a:off x="1160318" y="3605911"/>
              <a:ext cx="7162800" cy="1833880"/>
            </p:xfrm>
            <a:graphic>
              <a:graphicData uri="http://schemas.openxmlformats.org/drawingml/2006/table">
                <a:tbl>
                  <a:tblPr firstRow="1" bandRow="1">
                    <a:tableStyleId>{5940675A-B579-460E-94D1-54222C63F5DA}</a:tableStyleId>
                  </a:tblPr>
                  <a:tblGrid>
                    <a:gridCol w="1447800"/>
                    <a:gridCol w="5715000"/>
                  </a:tblGrid>
                  <a:tr h="370840">
                    <a:tc>
                      <a:txBody>
                        <a:bodyPr/>
                        <a:lstStyle/>
                        <a:p>
                          <a:r>
                            <a:rPr lang="en-US" dirty="0" smtClean="0"/>
                            <a:t>Test</a:t>
                          </a:r>
                          <a:r>
                            <a:rPr lang="en-US" baseline="0" dirty="0" smtClean="0"/>
                            <a:t> Tube   </a:t>
                          </a:r>
                          <a:endParaRPr lang="en-US" dirty="0"/>
                        </a:p>
                      </a:txBody>
                      <a:tcPr/>
                    </a:tc>
                    <a:tc>
                      <a:txBody>
                        <a:bodyPr/>
                        <a:lstStyle/>
                        <a:p>
                          <a:r>
                            <a:rPr lang="en-US" dirty="0" smtClean="0"/>
                            <a:t>Concentration of  CuSO</a:t>
                          </a:r>
                          <a14:m>
                            <m:oMath xmlns:m="http://schemas.openxmlformats.org/officeDocument/2006/math">
                              <m:r>
                                <a:rPr lang="en-US" i="1" baseline="-25000" dirty="0" smtClean="0">
                                  <a:latin typeface="Cambria Math"/>
                                </a:rPr>
                                <m:t>4</m:t>
                              </m:r>
                            </m:oMath>
                          </a14:m>
                          <a:r>
                            <a:rPr lang="en-US" dirty="0" smtClean="0"/>
                            <a:t> (M)                Absorbance  </a:t>
                          </a:r>
                          <a:endParaRPr lang="en-US" dirty="0"/>
                        </a:p>
                      </a:txBody>
                      <a:tcPr/>
                    </a:tc>
                  </a:tr>
                  <a:tr h="370840">
                    <a:tc>
                      <a:txBody>
                        <a:bodyPr/>
                        <a:lstStyle/>
                        <a:p>
                          <a:r>
                            <a:rPr lang="en-US" dirty="0" smtClean="0"/>
                            <a:t>1</a:t>
                          </a:r>
                        </a:p>
                        <a:p>
                          <a:r>
                            <a:rPr lang="en-US" dirty="0" smtClean="0"/>
                            <a:t>2</a:t>
                          </a:r>
                        </a:p>
                        <a:p>
                          <a:r>
                            <a:rPr lang="en-US" dirty="0" smtClean="0"/>
                            <a:t>3</a:t>
                          </a:r>
                        </a:p>
                        <a:p>
                          <a:r>
                            <a:rPr lang="en-US" dirty="0" smtClean="0"/>
                            <a:t>4</a:t>
                          </a:r>
                        </a:p>
                        <a:p>
                          <a:r>
                            <a:rPr lang="en-US" dirty="0" smtClean="0"/>
                            <a:t>5</a:t>
                          </a:r>
                          <a:endParaRPr lang="en-US" dirty="0"/>
                        </a:p>
                      </a:txBody>
                      <a:tcPr/>
                    </a:tc>
                    <a:tc>
                      <a:txBody>
                        <a:bodyPr/>
                        <a:lstStyle/>
                        <a:p>
                          <a:endParaRPr lang="en-US" dirty="0"/>
                        </a:p>
                      </a:txBody>
                      <a:tcPr/>
                    </a:tc>
                  </a:tr>
                </a:tbl>
              </a:graphicData>
            </a:graphic>
          </p:graphicFrame>
        </mc:Choice>
        <mc:Fallback xmlns="">
          <p:graphicFrame>
            <p:nvGraphicFramePr>
              <p:cNvPr id="6" name="Table 5"/>
              <p:cNvGraphicFramePr>
                <a:graphicFrameLocks noGrp="1"/>
              </p:cNvGraphicFramePr>
              <p:nvPr>
                <p:extLst>
                  <p:ext uri="{D42A27DB-BD31-4B8C-83A1-F6EECF244321}">
                    <p14:modId xmlns:p14="http://schemas.microsoft.com/office/powerpoint/2010/main" val="1684297811"/>
                  </p:ext>
                </p:extLst>
              </p:nvPr>
            </p:nvGraphicFramePr>
            <p:xfrm>
              <a:off x="1160318" y="3605911"/>
              <a:ext cx="7162800" cy="1833880"/>
            </p:xfrm>
            <a:graphic>
              <a:graphicData uri="http://schemas.openxmlformats.org/drawingml/2006/table">
                <a:tbl>
                  <a:tblPr firstRow="1" bandRow="1">
                    <a:tableStyleId>{5940675A-B579-460E-94D1-54222C63F5DA}</a:tableStyleId>
                  </a:tblPr>
                  <a:tblGrid>
                    <a:gridCol w="1447800"/>
                    <a:gridCol w="5715000"/>
                  </a:tblGrid>
                  <a:tr h="370840">
                    <a:tc>
                      <a:txBody>
                        <a:bodyPr/>
                        <a:lstStyle/>
                        <a:p>
                          <a:r>
                            <a:rPr lang="en-US" dirty="0" smtClean="0"/>
                            <a:t>Test</a:t>
                          </a:r>
                          <a:r>
                            <a:rPr lang="en-US" baseline="0" dirty="0" smtClean="0"/>
                            <a:t> Tube   </a:t>
                          </a:r>
                          <a:endParaRPr lang="en-US" dirty="0"/>
                        </a:p>
                      </a:txBody>
                      <a:tcPr/>
                    </a:tc>
                    <a:tc>
                      <a:txBody>
                        <a:bodyPr/>
                        <a:lstStyle/>
                        <a:p>
                          <a:endParaRPr lang="en-US"/>
                        </a:p>
                      </a:txBody>
                      <a:tcPr>
                        <a:blipFill rotWithShape="1">
                          <a:blip r:embed="rId2"/>
                          <a:stretch>
                            <a:fillRect l="-25400" t="-8197" r="-107" b="-418033"/>
                          </a:stretch>
                        </a:blipFill>
                      </a:tcPr>
                    </a:tc>
                  </a:tr>
                  <a:tr h="1463040">
                    <a:tc>
                      <a:txBody>
                        <a:bodyPr/>
                        <a:lstStyle/>
                        <a:p>
                          <a:r>
                            <a:rPr lang="en-US" dirty="0" smtClean="0"/>
                            <a:t>1</a:t>
                          </a:r>
                        </a:p>
                        <a:p>
                          <a:r>
                            <a:rPr lang="en-US" dirty="0" smtClean="0"/>
                            <a:t>2</a:t>
                          </a:r>
                        </a:p>
                        <a:p>
                          <a:r>
                            <a:rPr lang="en-US" dirty="0" smtClean="0"/>
                            <a:t>3</a:t>
                          </a:r>
                        </a:p>
                        <a:p>
                          <a:r>
                            <a:rPr lang="en-US" dirty="0" smtClean="0"/>
                            <a:t>4</a:t>
                          </a:r>
                        </a:p>
                        <a:p>
                          <a:r>
                            <a:rPr lang="en-US" dirty="0" smtClean="0"/>
                            <a:t>5</a:t>
                          </a:r>
                          <a:endParaRPr lang="en-US" dirty="0"/>
                        </a:p>
                      </a:txBody>
                      <a:tcPr/>
                    </a:tc>
                    <a:tc>
                      <a:txBody>
                        <a:bodyPr/>
                        <a:lstStyle/>
                        <a:p>
                          <a:endParaRPr lang="en-US" dirty="0"/>
                        </a:p>
                      </a:txBody>
                      <a:tcPr/>
                    </a:tc>
                  </a:tr>
                </a:tbl>
              </a:graphicData>
            </a:graphic>
          </p:graphicFrame>
        </mc:Fallback>
      </mc:AlternateContent>
    </p:spTree>
    <p:extLst>
      <p:ext uri="{BB962C8B-B14F-4D97-AF65-F5344CB8AC3E}">
        <p14:creationId xmlns:p14="http://schemas.microsoft.com/office/powerpoint/2010/main" val="2717788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Image result for picture of calibration cur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295400"/>
            <a:ext cx="6553200" cy="3962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429000" y="609600"/>
            <a:ext cx="19812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  Beers Law</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42024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0436" y="849592"/>
            <a:ext cx="8423564" cy="461665"/>
          </a:xfrm>
          <a:prstGeom prst="rect">
            <a:avLst/>
          </a:prstGeom>
          <a:noFill/>
        </p:spPr>
        <p:txBody>
          <a:bodyPr wrap="square" rtlCol="0">
            <a:spAutoFit/>
          </a:bodyPr>
          <a:lstStyle/>
          <a:p>
            <a:r>
              <a:rPr lang="en-US" sz="24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Exp</a:t>
            </a: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  4  ) Spectrophotometric determination of CuSO</a:t>
            </a:r>
            <a:r>
              <a:rPr lang="en-US" sz="2400" b="1" baseline="-25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4</a:t>
            </a: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.5H</a:t>
            </a:r>
            <a:r>
              <a:rPr lang="en-US" sz="2400" b="1" baseline="-25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2</a:t>
            </a: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a:t>
            </a:r>
            <a:endPar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2"/>
          <p:cNvSpPr txBox="1"/>
          <p:nvPr/>
        </p:nvSpPr>
        <p:spPr>
          <a:xfrm>
            <a:off x="838200" y="1676400"/>
            <a:ext cx="7848600" cy="369331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en-US" sz="2400" dirty="0" smtClean="0">
                <a:latin typeface="Times New Roman" pitchFamily="18" charset="0"/>
                <a:cs typeface="Times New Roman" pitchFamily="18" charset="0"/>
              </a:rPr>
              <a:t>1- Prepare a standard copper solution at  0.4M by first calculating the required amount of pure  CuSO</a:t>
            </a:r>
            <a:r>
              <a:rPr lang="en-US" sz="2400" baseline="-25000"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5H</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O in   100 ml  distilled water. The obtained solution is named stock solution.</a:t>
            </a: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2-</a:t>
            </a:r>
            <a:r>
              <a:rPr lang="en-US" sz="2400" dirty="0" smtClean="0">
                <a:effectLst/>
                <a:latin typeface="Times New Roman"/>
              </a:rPr>
              <a:t>Label five clean, dry, test tubes 1–6. Use pipets to prepare  five standard solutions according to the chart below. </a:t>
            </a:r>
          </a:p>
          <a:p>
            <a:pPr algn="just"/>
            <a:endParaRPr lang="en-US" sz="2400" dirty="0">
              <a:latin typeface="Times New Roman"/>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dirty="0"/>
          </a:p>
        </p:txBody>
      </p:sp>
      <p:sp>
        <p:nvSpPr>
          <p:cNvPr id="5" name="Rectangle 4"/>
          <p:cNvSpPr/>
          <p:nvPr/>
        </p:nvSpPr>
        <p:spPr>
          <a:xfrm>
            <a:off x="685800" y="351059"/>
            <a:ext cx="1707519" cy="46166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lvl="0">
              <a:defRPr/>
            </a:pPr>
            <a:r>
              <a:rPr lang="en-US" sz="2400" b="1" dirty="0">
                <a:solidFill>
                  <a:srgbClr val="FF0000"/>
                </a:solidFill>
                <a:effectLst>
                  <a:outerShdw blurRad="38100" dist="38100" dir="2700000" algn="tl">
                    <a:srgbClr val="000000">
                      <a:alpha val="43137"/>
                    </a:srgbClr>
                  </a:outerShdw>
                </a:effectLst>
                <a:latin typeface="Arial" pitchFamily="34" charset="0"/>
                <a:cs typeface="Arial" pitchFamily="34" charset="0"/>
              </a:rPr>
              <a:t>Procedure</a:t>
            </a:r>
          </a:p>
        </p:txBody>
      </p:sp>
    </p:spTree>
    <p:extLst>
      <p:ext uri="{BB962C8B-B14F-4D97-AF65-F5344CB8AC3E}">
        <p14:creationId xmlns:p14="http://schemas.microsoft.com/office/powerpoint/2010/main" val="3903131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1720905"/>
              </p:ext>
            </p:extLst>
          </p:nvPr>
        </p:nvGraphicFramePr>
        <p:xfrm>
          <a:off x="381000" y="457200"/>
          <a:ext cx="8534400" cy="3749040"/>
        </p:xfrm>
        <a:graphic>
          <a:graphicData uri="http://schemas.openxmlformats.org/drawingml/2006/table">
            <a:tbl>
              <a:tblPr firstRow="1" bandRow="1">
                <a:tableStyleId>{5940675A-B579-460E-94D1-54222C63F5DA}</a:tableStyleId>
              </a:tblPr>
              <a:tblGrid>
                <a:gridCol w="1261607"/>
                <a:gridCol w="2671638"/>
                <a:gridCol w="2374790"/>
                <a:gridCol w="2226365"/>
              </a:tblGrid>
              <a:tr h="370840">
                <a:tc>
                  <a:txBody>
                    <a:bodyPr/>
                    <a:lstStyle/>
                    <a:p>
                      <a:r>
                        <a:rPr lang="en-US" dirty="0" smtClean="0">
                          <a:effectLst/>
                          <a:latin typeface="Arial"/>
                        </a:rPr>
                        <a:t>Test Tube </a:t>
                      </a:r>
                    </a:p>
                    <a:p>
                      <a:endParaRPr lang="en-US" dirty="0"/>
                    </a:p>
                  </a:txBody>
                  <a:tcPr/>
                </a:tc>
                <a:tc>
                  <a:txBody>
                    <a:bodyPr/>
                    <a:lstStyle/>
                    <a:p>
                      <a:r>
                        <a:rPr lang="en-US" dirty="0" smtClean="0">
                          <a:effectLst/>
                          <a:latin typeface="Arial"/>
                        </a:rPr>
                        <a:t>0.40 M CuSO4(mL)</a:t>
                      </a:r>
                    </a:p>
                    <a:p>
                      <a:endParaRPr lang="en-US" dirty="0"/>
                    </a:p>
                  </a:txBody>
                  <a:tcPr/>
                </a:tc>
                <a:tc>
                  <a:txBody>
                    <a:bodyPr/>
                    <a:lstStyle/>
                    <a:p>
                      <a:r>
                        <a:rPr lang="pt-BR" dirty="0" smtClean="0">
                          <a:effectLst/>
                          <a:latin typeface="Arial"/>
                        </a:rPr>
                        <a:t>Distilled H2O(mL)</a:t>
                      </a:r>
                    </a:p>
                    <a:p>
                      <a:endParaRPr lang="en-US" dirty="0"/>
                    </a:p>
                  </a:txBody>
                  <a:tcPr/>
                </a:tc>
                <a:tc>
                  <a:txBody>
                    <a:bodyPr/>
                    <a:lstStyle/>
                    <a:p>
                      <a:r>
                        <a:rPr lang="en-US" dirty="0" smtClean="0">
                          <a:effectLst/>
                          <a:latin typeface="Arial"/>
                        </a:rPr>
                        <a:t>Concentration(M)</a:t>
                      </a:r>
                    </a:p>
                    <a:p>
                      <a:endParaRPr lang="en-US" dirty="0"/>
                    </a:p>
                  </a:txBody>
                  <a:tcPr/>
                </a:tc>
              </a:tr>
              <a:tr h="370840">
                <a:tc>
                  <a:txBody>
                    <a:bodyPr/>
                    <a:lstStyle/>
                    <a:p>
                      <a:r>
                        <a:rPr lang="en-US" dirty="0" smtClean="0"/>
                        <a:t>1</a:t>
                      </a:r>
                    </a:p>
                    <a:p>
                      <a:endParaRPr lang="en-US" dirty="0" smtClean="0"/>
                    </a:p>
                    <a:p>
                      <a:r>
                        <a:rPr lang="en-US" dirty="0" smtClean="0"/>
                        <a:t>2</a:t>
                      </a:r>
                    </a:p>
                    <a:p>
                      <a:endParaRPr lang="en-US" dirty="0" smtClean="0"/>
                    </a:p>
                    <a:p>
                      <a:r>
                        <a:rPr lang="en-US" dirty="0" smtClean="0"/>
                        <a:t>3</a:t>
                      </a:r>
                    </a:p>
                    <a:p>
                      <a:endParaRPr lang="en-US" dirty="0" smtClean="0"/>
                    </a:p>
                    <a:p>
                      <a:r>
                        <a:rPr lang="en-US" dirty="0" smtClean="0"/>
                        <a:t>4</a:t>
                      </a:r>
                    </a:p>
                    <a:p>
                      <a:endParaRPr lang="en-US" dirty="0" smtClean="0"/>
                    </a:p>
                    <a:p>
                      <a:r>
                        <a:rPr lang="en-US" dirty="0" smtClean="0"/>
                        <a:t>5</a:t>
                      </a:r>
                    </a:p>
                    <a:p>
                      <a:endParaRPr lang="en-US" dirty="0" smtClean="0"/>
                    </a:p>
                    <a:p>
                      <a:r>
                        <a:rPr lang="en-US" dirty="0" smtClean="0"/>
                        <a:t>6</a:t>
                      </a:r>
                    </a:p>
                  </a:txBody>
                  <a:tcPr/>
                </a:tc>
                <a:tc>
                  <a:txBody>
                    <a:bodyPr/>
                    <a:lstStyle/>
                    <a:p>
                      <a:r>
                        <a:rPr lang="en-US" dirty="0" smtClean="0"/>
                        <a:t>0</a:t>
                      </a:r>
                    </a:p>
                    <a:p>
                      <a:endParaRPr lang="en-US" dirty="0" smtClean="0"/>
                    </a:p>
                    <a:p>
                      <a:r>
                        <a:rPr lang="en-US" dirty="0" smtClean="0"/>
                        <a:t>2</a:t>
                      </a:r>
                    </a:p>
                    <a:p>
                      <a:endParaRPr lang="en-US" dirty="0" smtClean="0"/>
                    </a:p>
                    <a:p>
                      <a:r>
                        <a:rPr lang="en-US" dirty="0" smtClean="0"/>
                        <a:t>4</a:t>
                      </a:r>
                    </a:p>
                    <a:p>
                      <a:endParaRPr lang="en-US" dirty="0" smtClean="0"/>
                    </a:p>
                    <a:p>
                      <a:r>
                        <a:rPr lang="en-US" dirty="0" smtClean="0"/>
                        <a:t>6</a:t>
                      </a:r>
                    </a:p>
                    <a:p>
                      <a:endParaRPr lang="en-US" dirty="0" smtClean="0"/>
                    </a:p>
                    <a:p>
                      <a:r>
                        <a:rPr lang="en-US" dirty="0" smtClean="0"/>
                        <a:t>8</a:t>
                      </a:r>
                    </a:p>
                    <a:p>
                      <a:endParaRPr lang="en-US" dirty="0" smtClean="0"/>
                    </a:p>
                    <a:p>
                      <a:r>
                        <a:rPr lang="en-US" dirty="0" smtClean="0"/>
                        <a:t>10</a:t>
                      </a:r>
                      <a:endParaRPr lang="en-US" dirty="0"/>
                    </a:p>
                  </a:txBody>
                  <a:tcPr/>
                </a:tc>
                <a:tc>
                  <a:txBody>
                    <a:bodyPr/>
                    <a:lstStyle/>
                    <a:p>
                      <a:r>
                        <a:rPr lang="en-US" dirty="0" smtClean="0"/>
                        <a:t>10</a:t>
                      </a:r>
                    </a:p>
                    <a:p>
                      <a:endParaRPr lang="en-US" dirty="0" smtClean="0"/>
                    </a:p>
                    <a:p>
                      <a:r>
                        <a:rPr lang="en-US" dirty="0" smtClean="0"/>
                        <a:t>8</a:t>
                      </a:r>
                    </a:p>
                    <a:p>
                      <a:endParaRPr lang="en-US" dirty="0" smtClean="0"/>
                    </a:p>
                    <a:p>
                      <a:r>
                        <a:rPr lang="en-US" dirty="0" smtClean="0"/>
                        <a:t>6</a:t>
                      </a:r>
                    </a:p>
                    <a:p>
                      <a:endParaRPr lang="en-US" dirty="0" smtClean="0"/>
                    </a:p>
                    <a:p>
                      <a:r>
                        <a:rPr lang="en-US" dirty="0" smtClean="0"/>
                        <a:t>4</a:t>
                      </a:r>
                    </a:p>
                    <a:p>
                      <a:endParaRPr lang="en-US" dirty="0" smtClean="0"/>
                    </a:p>
                    <a:p>
                      <a:r>
                        <a:rPr lang="en-US" dirty="0" smtClean="0"/>
                        <a:t>2</a:t>
                      </a:r>
                    </a:p>
                    <a:p>
                      <a:endParaRPr lang="en-US" dirty="0" smtClean="0"/>
                    </a:p>
                    <a:p>
                      <a:r>
                        <a:rPr lang="en-US" dirty="0" smtClean="0"/>
                        <a:t>0</a:t>
                      </a:r>
                      <a:endParaRPr lang="en-US" dirty="0"/>
                    </a:p>
                  </a:txBody>
                  <a:tcPr/>
                </a:tc>
                <a:tc>
                  <a:txBody>
                    <a:bodyPr/>
                    <a:lstStyle/>
                    <a:p>
                      <a:endParaRPr lang="en-US" dirty="0"/>
                    </a:p>
                  </a:txBody>
                  <a:tcPr/>
                </a:tc>
              </a:tr>
            </a:tbl>
          </a:graphicData>
        </a:graphic>
      </p:graphicFrame>
      <p:sp>
        <p:nvSpPr>
          <p:cNvPr id="3" name="TextBox 2"/>
          <p:cNvSpPr txBox="1"/>
          <p:nvPr/>
        </p:nvSpPr>
        <p:spPr>
          <a:xfrm>
            <a:off x="228600" y="4495800"/>
            <a:ext cx="8763000" cy="1569660"/>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en-US" sz="2400" dirty="0" smtClean="0">
                <a:latin typeface="Times New Roman" pitchFamily="18" charset="0"/>
                <a:cs typeface="Times New Roman" pitchFamily="18" charset="0"/>
              </a:rPr>
              <a:t>3- Measure the absorption spectrum , of this CuSO</a:t>
            </a:r>
            <a:r>
              <a:rPr lang="en-US" sz="2400" baseline="-25000"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.5H</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O standard between 590 nm and 700nm , from the absorption spectrum select the optimum wave length to use for all absorbance measurements. By drawing a curve between absorbance and wave length.</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818258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533400"/>
            <a:ext cx="7315200" cy="2677656"/>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en-US" sz="2400" dirty="0" smtClean="0">
                <a:latin typeface="Times New Roman" pitchFamily="18" charset="0"/>
                <a:cs typeface="Times New Roman" pitchFamily="18" charset="0"/>
              </a:rPr>
              <a:t>4- Measure the absorbance of all six standard solution and the unknown solution after measuring the absorbance of blank solution</a:t>
            </a: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5- Draw a calibration curve between absorbance and concentration and find the concentration of the unknown solution.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387931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353</Words>
  <Application>Microsoft Office PowerPoint</Application>
  <PresentationFormat>On-screen Show (4:3)</PresentationFormat>
  <Paragraphs>93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Wrea</cp:lastModifiedBy>
  <cp:revision>28</cp:revision>
  <dcterms:created xsi:type="dcterms:W3CDTF">2018-10-07T18:13:03Z</dcterms:created>
  <dcterms:modified xsi:type="dcterms:W3CDTF">2018-10-09T05:29:02Z</dcterms:modified>
</cp:coreProperties>
</file>