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992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85481" y="2639948"/>
            <a:ext cx="5472595" cy="541070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71951" y="9916159"/>
            <a:ext cx="2324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7166" y="2682977"/>
            <a:ext cx="3126105" cy="115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7725" marR="5080" indent="-835660">
              <a:lnSpc>
                <a:spcPct val="142300"/>
              </a:lnSpc>
              <a:spcBef>
                <a:spcPts val="100"/>
              </a:spcBef>
            </a:pPr>
            <a:r>
              <a:rPr sz="2600" b="1" dirty="0">
                <a:latin typeface="Times New Roman"/>
                <a:cs typeface="Times New Roman"/>
              </a:rPr>
              <a:t>General</a:t>
            </a:r>
            <a:r>
              <a:rPr sz="2600" b="1" spc="-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Topology</a:t>
            </a:r>
            <a:r>
              <a:rPr sz="2600" b="1" spc="-25" dirty="0">
                <a:latin typeface="Times New Roman"/>
                <a:cs typeface="Times New Roman"/>
              </a:rPr>
              <a:t> </a:t>
            </a:r>
            <a:r>
              <a:rPr sz="2600" b="1" spc="-20" dirty="0">
                <a:latin typeface="Times New Roman"/>
                <a:cs typeface="Times New Roman"/>
              </a:rPr>
              <a:t>(II) </a:t>
            </a:r>
            <a:r>
              <a:rPr sz="2600" b="1" spc="-10" dirty="0">
                <a:latin typeface="Times New Roman"/>
                <a:cs typeface="Times New Roman"/>
              </a:rPr>
              <a:t>2023-</a:t>
            </a:r>
            <a:r>
              <a:rPr sz="2600" b="1" spc="-20" dirty="0">
                <a:latin typeface="Times New Roman"/>
                <a:cs typeface="Times New Roman"/>
              </a:rPr>
              <a:t>2024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584705" y="4938750"/>
            <a:ext cx="4392930" cy="115316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420"/>
              </a:spcBef>
            </a:pPr>
            <a:r>
              <a:rPr sz="2600" b="1" spc="-10" dirty="0">
                <a:latin typeface="Times New Roman"/>
                <a:cs typeface="Times New Roman"/>
              </a:rPr>
              <a:t>Instructor</a:t>
            </a: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sz="2600" b="1" dirty="0">
                <a:latin typeface="Times New Roman"/>
                <a:cs typeface="Times New Roman"/>
              </a:rPr>
              <a:t>Dr.</a:t>
            </a:r>
            <a:r>
              <a:rPr sz="2600" b="1" spc="-25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Wuria</a:t>
            </a:r>
            <a:r>
              <a:rPr sz="2600" b="1" spc="-30" dirty="0">
                <a:latin typeface="Times New Roman"/>
                <a:cs typeface="Times New Roman"/>
              </a:rPr>
              <a:t> </a:t>
            </a:r>
            <a:r>
              <a:rPr sz="2600" b="1" dirty="0">
                <a:latin typeface="Times New Roman"/>
                <a:cs typeface="Times New Roman"/>
              </a:rPr>
              <a:t>Muhammad</a:t>
            </a:r>
            <a:r>
              <a:rPr sz="2600" b="1" spc="-10" dirty="0">
                <a:latin typeface="Times New Roman"/>
                <a:cs typeface="Times New Roman"/>
              </a:rPr>
              <a:t> Ameen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204" y="888237"/>
            <a:ext cx="6113145" cy="8150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2.2.3</a:t>
            </a:r>
            <a:endParaRPr sz="1400">
              <a:latin typeface="Times New Roman"/>
              <a:cs typeface="Times New Roman"/>
            </a:endParaRPr>
          </a:p>
          <a:p>
            <a:pPr marL="190500" marR="182880" indent="132080">
              <a:lnSpc>
                <a:spcPct val="152900"/>
              </a:lnSpc>
              <a:spcBef>
                <a:spcPts val="940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space.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subspace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compact.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2.2.4</a:t>
            </a:r>
            <a:endParaRPr sz="1400">
              <a:latin typeface="Times New Roman"/>
              <a:cs typeface="Times New Roman"/>
            </a:endParaRPr>
          </a:p>
          <a:p>
            <a:pPr marL="190500" marR="181610" indent="132080">
              <a:lnSpc>
                <a:spcPct val="153600"/>
              </a:lnSpc>
              <a:spcBef>
                <a:spcPts val="910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).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Proof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marR="1905" algn="ctr">
              <a:lnSpc>
                <a:spcPct val="100000"/>
              </a:lnSpc>
            </a:pPr>
            <a:r>
              <a:rPr sz="1400" dirty="0">
                <a:latin typeface="Symbola"/>
                <a:cs typeface="Symbola"/>
              </a:rPr>
              <a:t>𝐸</a:t>
            </a:r>
            <a:r>
              <a:rPr sz="1400" spc="9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127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337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τ</a:t>
            </a:r>
            <a:r>
              <a:rPr sz="1500" spc="-37" baseline="-13888" dirty="0">
                <a:latin typeface="Symbola"/>
                <a:cs typeface="Symbola"/>
              </a:rPr>
              <a:t>𝑌</a:t>
            </a:r>
            <a:endParaRPr sz="1500" baseline="-13888">
              <a:latin typeface="Symbola"/>
              <a:cs typeface="Symbola"/>
            </a:endParaRPr>
          </a:p>
          <a:p>
            <a:pPr marR="110299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1000">
              <a:latin typeface="Symbola"/>
              <a:cs typeface="Symbola"/>
            </a:endParaRPr>
          </a:p>
          <a:p>
            <a:pPr marL="1905" algn="ctr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25" dirty="0">
                <a:latin typeface="Symbola"/>
                <a:cs typeface="Symbola"/>
              </a:rPr>
              <a:t> </a:t>
            </a:r>
            <a:r>
              <a:rPr sz="1400" spc="195" dirty="0">
                <a:latin typeface="Symbola"/>
                <a:cs typeface="Symbola"/>
              </a:rPr>
              <a:t>⋃(𝐺</a:t>
            </a:r>
            <a:r>
              <a:rPr sz="1500" spc="292" baseline="-13888" dirty="0">
                <a:latin typeface="Symbola"/>
                <a:cs typeface="Symbola"/>
              </a:rPr>
              <a:t>𝛼</a:t>
            </a:r>
            <a:r>
              <a:rPr sz="1500" spc="179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a"/>
                <a:cs typeface="Symbola"/>
              </a:rPr>
              <a:t>𝑌)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292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2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τ</a:t>
            </a:r>
            <a:endParaRPr sz="1400">
              <a:latin typeface="Symbola"/>
              <a:cs typeface="Symbola"/>
            </a:endParaRPr>
          </a:p>
          <a:p>
            <a:pPr marR="1234440" algn="ctr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</a:pP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000">
              <a:latin typeface="Symbola"/>
              <a:cs typeface="Symbola"/>
            </a:endParaRPr>
          </a:p>
          <a:p>
            <a:pPr marL="635" algn="ctr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spc="585" dirty="0">
                <a:latin typeface="Symbola"/>
                <a:cs typeface="Symbola"/>
              </a:rPr>
              <a:t>(⋃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120" dirty="0">
                <a:latin typeface="Symbola"/>
                <a:cs typeface="Symbola"/>
              </a:rPr>
              <a:t>𝐺</a:t>
            </a:r>
            <a:r>
              <a:rPr sz="1500" spc="179" baseline="-13888" dirty="0">
                <a:latin typeface="Symbola"/>
                <a:cs typeface="Symbola"/>
              </a:rPr>
              <a:t>𝛼</a:t>
            </a:r>
            <a:r>
              <a:rPr sz="1400" spc="120" dirty="0">
                <a:latin typeface="Symbola"/>
                <a:cs typeface="Symbola"/>
              </a:rPr>
              <a:t>)</a:t>
            </a:r>
            <a:r>
              <a:rPr sz="1400" spc="-6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60" dirty="0">
                <a:latin typeface="Symbola"/>
                <a:cs typeface="Symbola"/>
              </a:rPr>
              <a:t> </a:t>
            </a:r>
            <a:r>
              <a:rPr sz="1400" spc="-130" dirty="0">
                <a:latin typeface="Symbola"/>
                <a:cs typeface="Symbola"/>
              </a:rPr>
              <a:t>𝑌,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292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τ</a:t>
            </a:r>
            <a:endParaRPr sz="1400">
              <a:latin typeface="Symbola"/>
              <a:cs typeface="Symbola"/>
            </a:endParaRPr>
          </a:p>
          <a:p>
            <a:pPr marR="1086485" algn="ctr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1000">
              <a:latin typeface="Symbola"/>
              <a:cs typeface="Symbola"/>
            </a:endParaRPr>
          </a:p>
          <a:p>
            <a:pPr marL="635" algn="ctr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-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60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7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247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τ</a:t>
            </a:r>
            <a:endParaRPr sz="1400">
              <a:latin typeface="Symbola"/>
              <a:cs typeface="Symbola"/>
            </a:endParaRPr>
          </a:p>
          <a:p>
            <a:pPr marR="80454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80"/>
              </a:spcBef>
            </a:pPr>
            <a:endParaRPr sz="1000">
              <a:latin typeface="Symbola"/>
              <a:cs typeface="Symbola"/>
            </a:endParaRPr>
          </a:p>
          <a:p>
            <a:pPr marR="29209" algn="ctr">
              <a:lnSpc>
                <a:spcPct val="100000"/>
              </a:lnSpc>
            </a:pPr>
            <a:r>
              <a:rPr sz="1400" spc="-80" dirty="0">
                <a:latin typeface="Symbola"/>
                <a:cs typeface="Symbola"/>
              </a:rPr>
              <a:t>By</a:t>
            </a:r>
            <a:r>
              <a:rPr sz="1400" spc="5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hypotheis,</a:t>
            </a:r>
            <a:r>
              <a:rPr sz="1400" spc="-10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we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get,</a:t>
            </a:r>
            <a:endParaRPr sz="1400">
              <a:latin typeface="Symbola"/>
              <a:cs typeface="Symbola"/>
            </a:endParaRPr>
          </a:p>
          <a:p>
            <a:pPr marL="78105" algn="ctr">
              <a:lnSpc>
                <a:spcPct val="100000"/>
              </a:lnSpc>
              <a:spcBef>
                <a:spcPts val="1550"/>
              </a:spcBef>
            </a:pPr>
            <a:r>
              <a:rPr sz="1000" spc="-50" dirty="0">
                <a:latin typeface="Symbola"/>
                <a:cs typeface="Symbola"/>
              </a:rPr>
              <a:t>𝑛</a:t>
            </a:r>
            <a:endParaRPr sz="1000">
              <a:latin typeface="Symbola"/>
              <a:cs typeface="Symbola"/>
            </a:endParaRPr>
          </a:p>
          <a:p>
            <a:pPr marR="4445"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a"/>
                <a:cs typeface="Symbola"/>
              </a:rPr>
              <a:t>𝐸</a:t>
            </a:r>
            <a:r>
              <a:rPr sz="1400" spc="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𝐺</a:t>
            </a:r>
            <a:r>
              <a:rPr sz="1500" spc="-37" baseline="-13888" dirty="0">
                <a:latin typeface="Symbola"/>
                <a:cs typeface="Symbola"/>
              </a:rPr>
              <a:t>𝛼</a:t>
            </a:r>
            <a:r>
              <a:rPr sz="1200" spc="-37" baseline="-31250" dirty="0">
                <a:latin typeface="Symbola"/>
                <a:cs typeface="Symbola"/>
              </a:rPr>
              <a:t>𝑖</a:t>
            </a:r>
            <a:endParaRPr sz="1200" baseline="-31250">
              <a:latin typeface="Symbola"/>
              <a:cs typeface="Symbola"/>
            </a:endParaRPr>
          </a:p>
          <a:p>
            <a:pPr marL="82550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Symbola"/>
              <a:cs typeface="Symbola"/>
            </a:endParaRPr>
          </a:p>
          <a:p>
            <a:pPr marR="47625" algn="ctr">
              <a:lnSpc>
                <a:spcPct val="100000"/>
              </a:lnSpc>
            </a:pPr>
            <a:r>
              <a:rPr sz="1000" spc="-50" dirty="0">
                <a:latin typeface="Symbola"/>
                <a:cs typeface="Symbola"/>
              </a:rPr>
              <a:t>𝑛</a:t>
            </a:r>
            <a:endParaRPr sz="1000">
              <a:latin typeface="Symbola"/>
              <a:cs typeface="Symbola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7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35" dirty="0">
                <a:latin typeface="Symbola"/>
                <a:cs typeface="Symbola"/>
              </a:rPr>
              <a:t> </a:t>
            </a:r>
            <a:r>
              <a:rPr sz="1400" spc="585" dirty="0">
                <a:latin typeface="Symbola"/>
                <a:cs typeface="Symbola"/>
              </a:rPr>
              <a:t>(⋃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100" dirty="0">
                <a:latin typeface="Symbola"/>
                <a:cs typeface="Symbola"/>
              </a:rPr>
              <a:t>𝐺</a:t>
            </a:r>
            <a:r>
              <a:rPr sz="1500" spc="150" baseline="-13888" dirty="0">
                <a:latin typeface="Symbola"/>
                <a:cs typeface="Symbola"/>
              </a:rPr>
              <a:t>𝛼</a:t>
            </a:r>
            <a:r>
              <a:rPr sz="1200" spc="150" baseline="-31250" dirty="0">
                <a:latin typeface="Symbola"/>
                <a:cs typeface="Symbola"/>
              </a:rPr>
              <a:t>𝑖</a:t>
            </a:r>
            <a:r>
              <a:rPr sz="1400" spc="100" dirty="0">
                <a:latin typeface="Symbola"/>
                <a:cs typeface="Symbola"/>
              </a:rPr>
              <a:t>)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𝑌</a:t>
            </a:r>
            <a:endParaRPr sz="1400">
              <a:latin typeface="Symbola"/>
              <a:cs typeface="Symbola"/>
            </a:endParaRPr>
          </a:p>
          <a:p>
            <a:pPr marR="44450" algn="ctr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9604" y="816498"/>
            <a:ext cx="4471035" cy="862647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416050" algn="ctr">
              <a:lnSpc>
                <a:spcPct val="100000"/>
              </a:lnSpc>
              <a:spcBef>
                <a:spcPts val="465"/>
              </a:spcBef>
            </a:pPr>
            <a:r>
              <a:rPr sz="1000" spc="-50" dirty="0">
                <a:latin typeface="Symbola"/>
                <a:cs typeface="Symbola"/>
              </a:rPr>
              <a:t>𝑛</a:t>
            </a:r>
            <a:endParaRPr sz="1000">
              <a:latin typeface="Symbola"/>
              <a:cs typeface="Symbola"/>
            </a:endParaRPr>
          </a:p>
          <a:p>
            <a:pPr marL="1592580"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8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spc="160" dirty="0">
                <a:latin typeface="Symbola"/>
                <a:cs typeface="Symbola"/>
              </a:rPr>
              <a:t>⋃(𝐺</a:t>
            </a:r>
            <a:r>
              <a:rPr sz="1500" spc="240" baseline="-13888" dirty="0">
                <a:latin typeface="Symbola"/>
                <a:cs typeface="Symbola"/>
              </a:rPr>
              <a:t>𝛼</a:t>
            </a:r>
            <a:r>
              <a:rPr sz="1200" spc="240" baseline="-31250" dirty="0">
                <a:latin typeface="Symbola"/>
                <a:cs typeface="Symbola"/>
              </a:rPr>
              <a:t>𝑖</a:t>
            </a:r>
            <a:r>
              <a:rPr sz="1200" spc="300" baseline="-312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𝑌)</a:t>
            </a:r>
            <a:endParaRPr sz="1400">
              <a:latin typeface="Symbola"/>
              <a:cs typeface="Symbola"/>
            </a:endParaRPr>
          </a:p>
          <a:p>
            <a:pPr marL="142049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Symbola"/>
              <a:cs typeface="Symbola"/>
            </a:endParaRPr>
          </a:p>
          <a:p>
            <a:pPr marL="1827530" algn="ctr">
              <a:lnSpc>
                <a:spcPct val="100000"/>
              </a:lnSpc>
            </a:pPr>
            <a:r>
              <a:rPr sz="1000" spc="-50" dirty="0">
                <a:latin typeface="Symbola"/>
                <a:cs typeface="Symbola"/>
              </a:rPr>
              <a:t>𝑛</a:t>
            </a:r>
            <a:endParaRPr sz="1000">
              <a:latin typeface="Symbola"/>
              <a:cs typeface="Symbola"/>
            </a:endParaRPr>
          </a:p>
          <a:p>
            <a:pPr marL="1577975"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𝐻</a:t>
            </a:r>
            <a:r>
              <a:rPr sz="1500" spc="-37" baseline="-13888" dirty="0">
                <a:latin typeface="Symbola"/>
                <a:cs typeface="Symbola"/>
              </a:rPr>
              <a:t>𝛼</a:t>
            </a:r>
            <a:r>
              <a:rPr sz="1200" spc="-37" baseline="-31250" dirty="0">
                <a:latin typeface="Symbola"/>
                <a:cs typeface="Symbola"/>
              </a:rPr>
              <a:t>𝑖</a:t>
            </a:r>
            <a:endParaRPr sz="1200" baseline="-31250">
              <a:latin typeface="Symbola"/>
              <a:cs typeface="Symbola"/>
            </a:endParaRPr>
          </a:p>
          <a:p>
            <a:pPr marL="183197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35"/>
              </a:spcBef>
            </a:pPr>
            <a:endParaRPr sz="1000">
              <a:latin typeface="Symbola"/>
              <a:cs typeface="Symbola"/>
            </a:endParaRPr>
          </a:p>
          <a:p>
            <a:pPr marL="1651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Conversely,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90"/>
              </a:spcBef>
            </a:pPr>
            <a:endParaRPr sz="1400">
              <a:latin typeface="Times New Roman"/>
              <a:cs typeface="Times New Roman"/>
            </a:endParaRPr>
          </a:p>
          <a:p>
            <a:pPr marL="1590675" algn="ctr">
              <a:lnSpc>
                <a:spcPct val="100000"/>
              </a:lnSpc>
            </a:pPr>
            <a:r>
              <a:rPr sz="1400" dirty="0">
                <a:latin typeface="Symbola"/>
                <a:cs typeface="Symbola"/>
              </a:rPr>
              <a:t>𝐸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10" dirty="0">
                <a:latin typeface="Symbola"/>
                <a:cs typeface="Symbola"/>
              </a:rPr>
              <a:t>𝐺</a:t>
            </a:r>
            <a:r>
              <a:rPr sz="1500" spc="-15" baseline="-13888" dirty="0">
                <a:latin typeface="Symbola"/>
                <a:cs typeface="Symbola"/>
              </a:rPr>
              <a:t>𝛼</a:t>
            </a:r>
            <a:r>
              <a:rPr sz="1500" spc="44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7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262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 </a:t>
            </a:r>
            <a:r>
              <a:rPr sz="1400" spc="-50" dirty="0">
                <a:latin typeface="Symbol"/>
                <a:cs typeface="Symbol"/>
              </a:rPr>
              <a:t></a:t>
            </a:r>
            <a:endParaRPr sz="1400">
              <a:latin typeface="Symbol"/>
              <a:cs typeface="Symbol"/>
            </a:endParaRPr>
          </a:p>
          <a:p>
            <a:pPr marL="2419350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</a:pP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000">
              <a:latin typeface="Symbola"/>
              <a:cs typeface="Symbola"/>
            </a:endParaRPr>
          </a:p>
          <a:p>
            <a:pPr marL="1590675" algn="ctr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25" dirty="0">
                <a:latin typeface="Symbola"/>
                <a:cs typeface="Symbola"/>
              </a:rPr>
              <a:t> </a:t>
            </a:r>
            <a:r>
              <a:rPr sz="1400" spc="585" dirty="0">
                <a:latin typeface="Symbola"/>
                <a:cs typeface="Symbola"/>
              </a:rPr>
              <a:t>(⋃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120" dirty="0">
                <a:latin typeface="Symbola"/>
                <a:cs typeface="Symbola"/>
              </a:rPr>
              <a:t>𝐺</a:t>
            </a:r>
            <a:r>
              <a:rPr sz="1500" spc="179" baseline="-13888" dirty="0">
                <a:latin typeface="Symbola"/>
                <a:cs typeface="Symbola"/>
              </a:rPr>
              <a:t>𝛼</a:t>
            </a:r>
            <a:r>
              <a:rPr sz="1400" spc="120" dirty="0">
                <a:latin typeface="Symbola"/>
                <a:cs typeface="Symbola"/>
              </a:rPr>
              <a:t>)</a:t>
            </a:r>
            <a:r>
              <a:rPr sz="1400" spc="-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spc="-130" dirty="0">
                <a:latin typeface="Symbola"/>
                <a:cs typeface="Symbola"/>
              </a:rPr>
              <a:t>𝑌,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300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</a:t>
            </a:r>
            <a:endParaRPr sz="1400">
              <a:latin typeface="Symbol"/>
              <a:cs typeface="Symbol"/>
            </a:endParaRPr>
          </a:p>
          <a:p>
            <a:pPr marL="2366010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1000">
              <a:latin typeface="Symbola"/>
              <a:cs typeface="Symbola"/>
            </a:endParaRPr>
          </a:p>
          <a:p>
            <a:pPr marL="1593215" algn="ctr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25" dirty="0">
                <a:latin typeface="Symbola"/>
                <a:cs typeface="Symbola"/>
              </a:rPr>
              <a:t> </a:t>
            </a:r>
            <a:r>
              <a:rPr sz="1400" spc="195" dirty="0">
                <a:latin typeface="Symbola"/>
                <a:cs typeface="Symbola"/>
              </a:rPr>
              <a:t>⋃(𝐺</a:t>
            </a:r>
            <a:r>
              <a:rPr sz="1500" spc="292" baseline="-13888" dirty="0">
                <a:latin typeface="Symbola"/>
                <a:cs typeface="Symbola"/>
              </a:rPr>
              <a:t>𝛼</a:t>
            </a:r>
            <a:r>
              <a:rPr sz="1500" spc="179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a"/>
                <a:cs typeface="Symbola"/>
              </a:rPr>
              <a:t>𝑌)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292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2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τ</a:t>
            </a:r>
            <a:endParaRPr sz="1400">
              <a:latin typeface="Symbola"/>
              <a:cs typeface="Symbola"/>
            </a:endParaRPr>
          </a:p>
          <a:p>
            <a:pPr marL="34861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1000">
              <a:latin typeface="Symbola"/>
              <a:cs typeface="Symbola"/>
            </a:endParaRPr>
          </a:p>
          <a:p>
            <a:pPr marL="1580515" algn="ctr">
              <a:lnSpc>
                <a:spcPct val="100000"/>
              </a:lnSpc>
            </a:pPr>
            <a:r>
              <a:rPr sz="1400" dirty="0">
                <a:latin typeface="Symbola"/>
                <a:cs typeface="Symbola"/>
              </a:rPr>
              <a:t>𝐸</a:t>
            </a:r>
            <a:r>
              <a:rPr sz="1400" spc="9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127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337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τ</a:t>
            </a:r>
            <a:r>
              <a:rPr sz="1500" spc="-37" baseline="-13888" dirty="0">
                <a:latin typeface="Symbola"/>
                <a:cs typeface="Symbola"/>
              </a:rPr>
              <a:t>𝑌</a:t>
            </a:r>
            <a:endParaRPr sz="1500" baseline="-13888">
              <a:latin typeface="Symbola"/>
              <a:cs typeface="Symbola"/>
            </a:endParaRPr>
          </a:p>
          <a:p>
            <a:pPr marL="47942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000">
              <a:latin typeface="Symbola"/>
              <a:cs typeface="Symbola"/>
            </a:endParaRPr>
          </a:p>
          <a:p>
            <a:pPr marL="1593215" algn="ctr">
              <a:lnSpc>
                <a:spcPct val="100000"/>
              </a:lnSpc>
            </a:pPr>
            <a:r>
              <a:rPr sz="1400" spc="-80" dirty="0">
                <a:latin typeface="Symbola"/>
                <a:cs typeface="Symbola"/>
              </a:rPr>
              <a:t>By</a:t>
            </a:r>
            <a:r>
              <a:rPr sz="1400" spc="5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hypotheis,</a:t>
            </a:r>
            <a:r>
              <a:rPr sz="1400" spc="-10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we</a:t>
            </a:r>
            <a:r>
              <a:rPr sz="1400" spc="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get,</a:t>
            </a:r>
            <a:endParaRPr sz="1400">
              <a:latin typeface="Symbola"/>
              <a:cs typeface="Symbola"/>
            </a:endParaRPr>
          </a:p>
          <a:p>
            <a:pPr marL="3004185">
              <a:lnSpc>
                <a:spcPct val="100000"/>
              </a:lnSpc>
              <a:spcBef>
                <a:spcPts val="1540"/>
              </a:spcBef>
            </a:pPr>
            <a:r>
              <a:rPr sz="1000" spc="-50" dirty="0">
                <a:latin typeface="Symbola"/>
                <a:cs typeface="Symbola"/>
              </a:rPr>
              <a:t>𝑚</a:t>
            </a:r>
            <a:endParaRPr sz="1000">
              <a:latin typeface="Symbola"/>
              <a:cs typeface="Symbola"/>
            </a:endParaRPr>
          </a:p>
          <a:p>
            <a:pPr marL="1577975"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a"/>
                <a:cs typeface="Symbola"/>
              </a:rPr>
              <a:t>𝐸</a:t>
            </a:r>
            <a:r>
              <a:rPr sz="1400" spc="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30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𝐻</a:t>
            </a:r>
            <a:r>
              <a:rPr sz="1500" spc="-37" baseline="-13888" dirty="0">
                <a:latin typeface="Symbola"/>
                <a:cs typeface="Symbola"/>
              </a:rPr>
              <a:t>𝛼</a:t>
            </a:r>
            <a:r>
              <a:rPr sz="1200" spc="-37" baseline="-31250" dirty="0">
                <a:latin typeface="Symbola"/>
                <a:cs typeface="Symbola"/>
              </a:rPr>
              <a:t>𝑖</a:t>
            </a:r>
            <a:endParaRPr sz="1200" baseline="-31250">
              <a:latin typeface="Symbola"/>
              <a:cs typeface="Symbola"/>
            </a:endParaRPr>
          </a:p>
          <a:p>
            <a:pPr marL="2957195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Symbola"/>
              <a:cs typeface="Symbola"/>
            </a:endParaRPr>
          </a:p>
          <a:p>
            <a:pPr marL="1418590" algn="ctr">
              <a:lnSpc>
                <a:spcPct val="100000"/>
              </a:lnSpc>
              <a:spcBef>
                <a:spcPts val="5"/>
              </a:spcBef>
            </a:pPr>
            <a:r>
              <a:rPr sz="1000" spc="-50" dirty="0">
                <a:latin typeface="Symbola"/>
                <a:cs typeface="Symbola"/>
              </a:rPr>
              <a:t>𝑚</a:t>
            </a:r>
            <a:endParaRPr sz="1000">
              <a:latin typeface="Symbola"/>
              <a:cs typeface="Symbola"/>
            </a:endParaRPr>
          </a:p>
          <a:p>
            <a:pPr marL="1592580" algn="ctr">
              <a:lnSpc>
                <a:spcPct val="100000"/>
              </a:lnSpc>
              <a:spcBef>
                <a:spcPts val="520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8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spc="160" dirty="0">
                <a:latin typeface="Symbola"/>
                <a:cs typeface="Symbola"/>
              </a:rPr>
              <a:t>⋃(𝐺</a:t>
            </a:r>
            <a:r>
              <a:rPr sz="1500" spc="240" baseline="-13888" dirty="0">
                <a:latin typeface="Symbola"/>
                <a:cs typeface="Symbola"/>
              </a:rPr>
              <a:t>𝛼</a:t>
            </a:r>
            <a:r>
              <a:rPr sz="1200" spc="240" baseline="-31250" dirty="0">
                <a:latin typeface="Symbola"/>
                <a:cs typeface="Symbola"/>
              </a:rPr>
              <a:t>𝑖</a:t>
            </a:r>
            <a:r>
              <a:rPr sz="1200" spc="300" baseline="-312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𝑌)</a:t>
            </a:r>
            <a:endParaRPr sz="1400">
              <a:latin typeface="Symbola"/>
              <a:cs typeface="Symbola"/>
            </a:endParaRPr>
          </a:p>
          <a:p>
            <a:pPr marL="1420495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Symbola"/>
              <a:cs typeface="Symbola"/>
            </a:endParaRPr>
          </a:p>
          <a:p>
            <a:pPr marL="2945130">
              <a:lnSpc>
                <a:spcPct val="100000"/>
              </a:lnSpc>
            </a:pPr>
            <a:r>
              <a:rPr sz="1000" spc="-50" dirty="0">
                <a:latin typeface="Symbola"/>
                <a:cs typeface="Symbola"/>
              </a:rPr>
              <a:t>𝑚</a:t>
            </a:r>
            <a:endParaRPr sz="1000">
              <a:latin typeface="Symbola"/>
              <a:cs typeface="Symbola"/>
            </a:endParaRPr>
          </a:p>
          <a:p>
            <a:pPr marL="1587500"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7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35" dirty="0">
                <a:latin typeface="Symbola"/>
                <a:cs typeface="Symbola"/>
              </a:rPr>
              <a:t> </a:t>
            </a:r>
            <a:r>
              <a:rPr sz="1400" spc="585" dirty="0">
                <a:latin typeface="Symbola"/>
                <a:cs typeface="Symbola"/>
              </a:rPr>
              <a:t>(⋃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100" dirty="0">
                <a:latin typeface="Symbola"/>
                <a:cs typeface="Symbola"/>
              </a:rPr>
              <a:t>𝐺</a:t>
            </a:r>
            <a:r>
              <a:rPr sz="1500" spc="150" baseline="-13888" dirty="0">
                <a:latin typeface="Symbola"/>
                <a:cs typeface="Symbola"/>
              </a:rPr>
              <a:t>𝛼</a:t>
            </a:r>
            <a:r>
              <a:rPr sz="1200" spc="150" baseline="-31250" dirty="0">
                <a:latin typeface="Symbola"/>
                <a:cs typeface="Symbola"/>
              </a:rPr>
              <a:t>𝑖</a:t>
            </a:r>
            <a:r>
              <a:rPr sz="1400" spc="100" dirty="0">
                <a:latin typeface="Symbola"/>
                <a:cs typeface="Symbola"/>
              </a:rPr>
              <a:t>)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∩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𝑌</a:t>
            </a:r>
            <a:endParaRPr sz="1400">
              <a:latin typeface="Symbola"/>
              <a:cs typeface="Symbola"/>
            </a:endParaRPr>
          </a:p>
          <a:p>
            <a:pPr marL="1537970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Symbola"/>
              <a:cs typeface="Symbola"/>
            </a:endParaRPr>
          </a:p>
          <a:p>
            <a:pPr marL="1848485" algn="ctr">
              <a:lnSpc>
                <a:spcPct val="100000"/>
              </a:lnSpc>
            </a:pPr>
            <a:r>
              <a:rPr sz="1000" spc="-50" dirty="0">
                <a:latin typeface="Symbola"/>
                <a:cs typeface="Symbola"/>
              </a:rPr>
              <a:t>𝑚</a:t>
            </a:r>
            <a:endParaRPr sz="1000">
              <a:latin typeface="Symbola"/>
              <a:cs typeface="Symbola"/>
            </a:endParaRPr>
          </a:p>
          <a:p>
            <a:pPr marL="1579880" algn="ctr">
              <a:lnSpc>
                <a:spcPct val="100000"/>
              </a:lnSpc>
              <a:spcBef>
                <a:spcPts val="525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𝐸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𝐺</a:t>
            </a:r>
            <a:r>
              <a:rPr sz="1500" spc="-37" baseline="-13888" dirty="0">
                <a:latin typeface="Symbola"/>
                <a:cs typeface="Symbola"/>
              </a:rPr>
              <a:t>𝛼</a:t>
            </a:r>
            <a:r>
              <a:rPr sz="1200" spc="-37" baseline="-31250" dirty="0">
                <a:latin typeface="Symbola"/>
                <a:cs typeface="Symbola"/>
              </a:rPr>
              <a:t>𝑖</a:t>
            </a:r>
            <a:endParaRPr sz="1200" baseline="-31250">
              <a:latin typeface="Symbola"/>
              <a:cs typeface="Symbola"/>
            </a:endParaRPr>
          </a:p>
          <a:p>
            <a:pPr marL="1849120" algn="ctr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888237"/>
            <a:ext cx="5636895" cy="75317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compact.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Proof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75"/>
              </a:spcBef>
            </a:pPr>
            <a:endParaRPr sz="1400">
              <a:latin typeface="Times New Roman"/>
              <a:cs typeface="Times New Roman"/>
            </a:endParaRPr>
          </a:p>
          <a:p>
            <a:pPr marL="272415" algn="ctr">
              <a:lnSpc>
                <a:spcPct val="100000"/>
              </a:lnSpc>
            </a:pPr>
            <a:r>
              <a:rPr sz="1400" spc="305" dirty="0">
                <a:latin typeface="Symbola"/>
                <a:cs typeface="Symbola"/>
              </a:rPr>
              <a:t>𝑓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spc="90" dirty="0">
                <a:latin typeface="Symbola"/>
                <a:cs typeface="Symbola"/>
              </a:rPr>
              <a:t>(𝐸)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112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330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</a:t>
            </a:r>
            <a:endParaRPr sz="1400">
              <a:latin typeface="Symbol"/>
              <a:cs typeface="Symbol"/>
            </a:endParaRPr>
          </a:p>
          <a:p>
            <a:pPr marL="2459990">
              <a:lnSpc>
                <a:spcPct val="100000"/>
              </a:lnSpc>
              <a:spcBef>
                <a:spcPts val="509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</a:pP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90"/>
              </a:spcBef>
            </a:pPr>
            <a:endParaRPr sz="1000">
              <a:latin typeface="Symbola"/>
              <a:cs typeface="Symbola"/>
            </a:endParaRPr>
          </a:p>
          <a:p>
            <a:pPr marL="273685" algn="ctr">
              <a:lnSpc>
                <a:spcPct val="100000"/>
              </a:lnSpc>
            </a:pPr>
            <a:r>
              <a:rPr sz="1400" spc="145" dirty="0">
                <a:latin typeface="Symbol"/>
                <a:cs typeface="Symbol"/>
              </a:rPr>
              <a:t></a:t>
            </a:r>
            <a:r>
              <a:rPr sz="1400" spc="145" dirty="0">
                <a:latin typeface="Symbola"/>
                <a:cs typeface="Symbola"/>
              </a:rPr>
              <a:t>𝑓</a:t>
            </a:r>
            <a:r>
              <a:rPr sz="1500" spc="217" baseline="30555" dirty="0">
                <a:latin typeface="Symbola"/>
                <a:cs typeface="Symbola"/>
              </a:rPr>
              <a:t>−1</a:t>
            </a:r>
            <a:r>
              <a:rPr sz="1400" spc="145" dirty="0">
                <a:latin typeface="Symbola"/>
                <a:cs typeface="Symbola"/>
              </a:rPr>
              <a:t>(𝑓</a:t>
            </a:r>
            <a:r>
              <a:rPr sz="1400" spc="-10" dirty="0">
                <a:latin typeface="Symbola"/>
                <a:cs typeface="Symbola"/>
              </a:rPr>
              <a:t> </a:t>
            </a:r>
            <a:r>
              <a:rPr sz="2100" spc="150" baseline="1984" dirty="0">
                <a:latin typeface="Symbola"/>
                <a:cs typeface="Symbola"/>
              </a:rPr>
              <a:t>(</a:t>
            </a:r>
            <a:r>
              <a:rPr sz="1400" spc="100" dirty="0">
                <a:latin typeface="Symbola"/>
                <a:cs typeface="Symbola"/>
              </a:rPr>
              <a:t>𝐸</a:t>
            </a:r>
            <a:r>
              <a:rPr sz="2100" spc="150" baseline="1984" dirty="0">
                <a:latin typeface="Symbola"/>
                <a:cs typeface="Symbola"/>
              </a:rPr>
              <a:t>)</a:t>
            </a:r>
            <a:r>
              <a:rPr sz="1400" spc="100" dirty="0">
                <a:latin typeface="Symbola"/>
                <a:cs typeface="Symbola"/>
              </a:rPr>
              <a:t>)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135" dirty="0">
                <a:latin typeface="Symbola"/>
                <a:cs typeface="Symbola"/>
              </a:rPr>
              <a:t>𝑓</a:t>
            </a:r>
            <a:r>
              <a:rPr sz="1500" spc="202" baseline="30555" dirty="0">
                <a:latin typeface="Symbola"/>
                <a:cs typeface="Symbola"/>
              </a:rPr>
              <a:t>−1</a:t>
            </a:r>
            <a:r>
              <a:rPr sz="1500" spc="60" baseline="30555" dirty="0">
                <a:latin typeface="Symbola"/>
                <a:cs typeface="Symbola"/>
              </a:rPr>
              <a:t> </a:t>
            </a:r>
            <a:r>
              <a:rPr sz="1400" spc="590" dirty="0">
                <a:latin typeface="Symbola"/>
                <a:cs typeface="Symbola"/>
              </a:rPr>
              <a:t>(⋃</a:t>
            </a:r>
            <a:r>
              <a:rPr sz="1400" spc="-135" dirty="0">
                <a:latin typeface="Symbola"/>
                <a:cs typeface="Symbola"/>
              </a:rPr>
              <a:t> </a:t>
            </a:r>
            <a:r>
              <a:rPr sz="1400" spc="170" dirty="0">
                <a:latin typeface="Symbola"/>
                <a:cs typeface="Symbola"/>
              </a:rPr>
              <a:t>𝐻</a:t>
            </a:r>
            <a:r>
              <a:rPr sz="1500" spc="254" baseline="-13888" dirty="0">
                <a:latin typeface="Symbola"/>
                <a:cs typeface="Symbola"/>
              </a:rPr>
              <a:t>𝛼</a:t>
            </a:r>
            <a:r>
              <a:rPr sz="1400" spc="170" dirty="0">
                <a:latin typeface="Symbola"/>
                <a:cs typeface="Symbola"/>
              </a:rPr>
              <a:t>)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3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330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</a:t>
            </a:r>
            <a:endParaRPr sz="1400">
              <a:latin typeface="Symbol"/>
              <a:cs typeface="Symbol"/>
            </a:endParaRPr>
          </a:p>
          <a:p>
            <a:pPr marL="444500" algn="ctr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</a:pP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380"/>
              </a:spcBef>
            </a:pPr>
            <a:endParaRPr sz="1000">
              <a:latin typeface="Symbola"/>
              <a:cs typeface="Symbola"/>
            </a:endParaRPr>
          </a:p>
          <a:p>
            <a:pPr marL="272415" algn="ctr">
              <a:lnSpc>
                <a:spcPct val="100000"/>
              </a:lnSpc>
            </a:pPr>
            <a:r>
              <a:rPr sz="1400" spc="110" dirty="0">
                <a:latin typeface="Symbol"/>
                <a:cs typeface="Symbol"/>
              </a:rPr>
              <a:t></a:t>
            </a:r>
            <a:r>
              <a:rPr sz="1400" spc="110" dirty="0">
                <a:latin typeface="Symbola"/>
                <a:cs typeface="Symbola"/>
              </a:rPr>
              <a:t>𝐸</a:t>
            </a:r>
            <a:r>
              <a:rPr sz="1400" spc="110" dirty="0">
                <a:latin typeface="Symbol"/>
                <a:cs typeface="Symbol"/>
              </a:rPr>
              <a:t></a:t>
            </a:r>
            <a:r>
              <a:rPr sz="1400" spc="110" dirty="0">
                <a:latin typeface="Symbola"/>
                <a:cs typeface="Symbola"/>
              </a:rPr>
              <a:t>𝑓</a:t>
            </a:r>
            <a:r>
              <a:rPr sz="1500" spc="165" baseline="30555" dirty="0">
                <a:latin typeface="Symbola"/>
                <a:cs typeface="Symbola"/>
              </a:rPr>
              <a:t>−1</a:t>
            </a:r>
            <a:r>
              <a:rPr sz="1400" spc="110" dirty="0">
                <a:latin typeface="Symbola"/>
                <a:cs typeface="Symbola"/>
              </a:rPr>
              <a:t>(𝑓</a:t>
            </a:r>
            <a:r>
              <a:rPr sz="1400" spc="-10" dirty="0">
                <a:latin typeface="Symbola"/>
                <a:cs typeface="Symbola"/>
              </a:rPr>
              <a:t> </a:t>
            </a:r>
            <a:r>
              <a:rPr sz="2100" spc="172" baseline="1984" dirty="0">
                <a:latin typeface="Symbola"/>
                <a:cs typeface="Symbola"/>
              </a:rPr>
              <a:t>(</a:t>
            </a:r>
            <a:r>
              <a:rPr sz="1400" spc="114" dirty="0">
                <a:latin typeface="Symbola"/>
                <a:cs typeface="Symbola"/>
              </a:rPr>
              <a:t>𝐸</a:t>
            </a:r>
            <a:r>
              <a:rPr sz="2100" spc="172" baseline="1984" dirty="0">
                <a:latin typeface="Symbola"/>
                <a:cs typeface="Symbola"/>
              </a:rPr>
              <a:t>)</a:t>
            </a:r>
            <a:r>
              <a:rPr sz="1400" spc="114" dirty="0">
                <a:latin typeface="Symbola"/>
                <a:cs typeface="Symbola"/>
              </a:rPr>
              <a:t>)</a:t>
            </a:r>
            <a:r>
              <a:rPr sz="1400" spc="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⊆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spc="135" dirty="0">
                <a:latin typeface="Symbola"/>
                <a:cs typeface="Symbola"/>
              </a:rPr>
              <a:t>𝑓</a:t>
            </a:r>
            <a:r>
              <a:rPr sz="1500" spc="202" baseline="30555" dirty="0">
                <a:latin typeface="Symbola"/>
                <a:cs typeface="Symbola"/>
              </a:rPr>
              <a:t>−1</a:t>
            </a:r>
            <a:r>
              <a:rPr sz="1500" spc="60" baseline="30555" dirty="0">
                <a:latin typeface="Symbola"/>
                <a:cs typeface="Symbola"/>
              </a:rPr>
              <a:t> </a:t>
            </a:r>
            <a:r>
              <a:rPr sz="1400" spc="585" dirty="0">
                <a:latin typeface="Symbola"/>
                <a:cs typeface="Symbola"/>
              </a:rPr>
              <a:t>(⋃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170" dirty="0">
                <a:latin typeface="Symbola"/>
                <a:cs typeface="Symbola"/>
              </a:rPr>
              <a:t>𝐻</a:t>
            </a:r>
            <a:r>
              <a:rPr sz="1500" spc="254" baseline="-13888" dirty="0">
                <a:latin typeface="Symbola"/>
                <a:cs typeface="Symbola"/>
              </a:rPr>
              <a:t>𝛼</a:t>
            </a:r>
            <a:r>
              <a:rPr sz="1400" spc="170" dirty="0">
                <a:latin typeface="Symbola"/>
                <a:cs typeface="Symbola"/>
              </a:rPr>
              <a:t>)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30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114" dirty="0">
                <a:latin typeface="Symbola"/>
                <a:cs typeface="Symbola"/>
              </a:rPr>
              <a:t>𝑓</a:t>
            </a:r>
            <a:r>
              <a:rPr sz="1500" spc="172" baseline="30555" dirty="0">
                <a:latin typeface="Symbola"/>
                <a:cs typeface="Symbola"/>
              </a:rPr>
              <a:t>−1</a:t>
            </a:r>
            <a:r>
              <a:rPr sz="1400" spc="114" dirty="0">
                <a:latin typeface="Symbola"/>
                <a:cs typeface="Symbola"/>
              </a:rPr>
              <a:t>(𝐻</a:t>
            </a:r>
            <a:r>
              <a:rPr sz="1500" spc="172" baseline="-13888" dirty="0">
                <a:latin typeface="Symbola"/>
                <a:cs typeface="Symbola"/>
              </a:rPr>
              <a:t>𝛼</a:t>
            </a:r>
            <a:r>
              <a:rPr sz="1400" spc="114" dirty="0">
                <a:latin typeface="Symbola"/>
                <a:cs typeface="Symbola"/>
              </a:rPr>
              <a:t>)</a:t>
            </a:r>
            <a:r>
              <a:rPr sz="1400" spc="-13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3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330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3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</a:t>
            </a:r>
            <a:endParaRPr sz="1400">
              <a:latin typeface="Symbol"/>
              <a:cs typeface="Symbol"/>
            </a:endParaRPr>
          </a:p>
          <a:p>
            <a:pPr marL="2466340">
              <a:lnSpc>
                <a:spcPct val="100000"/>
              </a:lnSpc>
              <a:spcBef>
                <a:spcPts val="505"/>
              </a:spcBef>
              <a:tabLst>
                <a:tab pos="3298825" algn="l"/>
              </a:tabLst>
            </a:pPr>
            <a:r>
              <a:rPr sz="1000" spc="-25" dirty="0">
                <a:latin typeface="Symbola"/>
                <a:cs typeface="Symbola"/>
              </a:rPr>
              <a:t>𝛼∈∆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925"/>
              </a:spcBef>
            </a:pPr>
            <a:endParaRPr sz="1000">
              <a:latin typeface="Symbola"/>
              <a:cs typeface="Symbola"/>
            </a:endParaRPr>
          </a:p>
          <a:p>
            <a:pPr marL="272415" algn="ctr">
              <a:lnSpc>
                <a:spcPct val="100000"/>
              </a:lnSpc>
              <a:spcBef>
                <a:spcPts val="5"/>
              </a:spcBef>
            </a:pP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spc="-10" dirty="0">
                <a:latin typeface="Symbola"/>
                <a:cs typeface="Symbola"/>
              </a:rPr>
              <a:t>𝐸</a:t>
            </a:r>
            <a:r>
              <a:rPr sz="1400" spc="-10" dirty="0">
                <a:latin typeface="Symbol"/>
                <a:cs typeface="Symbol"/>
              </a:rPr>
              <a:t>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114" dirty="0">
                <a:latin typeface="Symbola"/>
                <a:cs typeface="Symbola"/>
              </a:rPr>
              <a:t>𝑓</a:t>
            </a:r>
            <a:r>
              <a:rPr sz="1500" spc="172" baseline="30555" dirty="0">
                <a:latin typeface="Symbola"/>
                <a:cs typeface="Symbola"/>
              </a:rPr>
              <a:t>−1</a:t>
            </a:r>
            <a:r>
              <a:rPr sz="1400" spc="114" dirty="0">
                <a:latin typeface="Symbola"/>
                <a:cs typeface="Symbola"/>
              </a:rPr>
              <a:t>(𝐻</a:t>
            </a:r>
            <a:r>
              <a:rPr sz="1500" spc="172" baseline="-13888" dirty="0">
                <a:latin typeface="Symbola"/>
                <a:cs typeface="Symbola"/>
              </a:rPr>
              <a:t>𝛼</a:t>
            </a:r>
            <a:r>
              <a:rPr sz="1400" spc="114" dirty="0">
                <a:latin typeface="Symbola"/>
                <a:cs typeface="Symbola"/>
              </a:rPr>
              <a:t>)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25" dirty="0">
                <a:latin typeface="Symbola"/>
                <a:cs typeface="Symbola"/>
              </a:rPr>
              <a:t> </a:t>
            </a:r>
            <a:r>
              <a:rPr sz="1400" spc="114" dirty="0">
                <a:latin typeface="Symbola"/>
                <a:cs typeface="Symbola"/>
              </a:rPr>
              <a:t>𝑓</a:t>
            </a:r>
            <a:r>
              <a:rPr sz="1500" spc="172" baseline="30555" dirty="0">
                <a:latin typeface="Symbola"/>
                <a:cs typeface="Symbola"/>
              </a:rPr>
              <a:t>−1</a:t>
            </a:r>
            <a:r>
              <a:rPr sz="1400" spc="114" dirty="0">
                <a:latin typeface="Symbola"/>
                <a:cs typeface="Symbola"/>
              </a:rPr>
              <a:t>(𝐻</a:t>
            </a:r>
            <a:r>
              <a:rPr sz="1500" spc="172" baseline="-13888" dirty="0">
                <a:latin typeface="Symbola"/>
                <a:cs typeface="Symbola"/>
              </a:rPr>
              <a:t>𝛼</a:t>
            </a:r>
            <a:r>
              <a:rPr sz="1400" spc="114" dirty="0">
                <a:latin typeface="Symbola"/>
                <a:cs typeface="Symbola"/>
              </a:rPr>
              <a:t>)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</a:t>
            </a:r>
            <a:endParaRPr sz="1400">
              <a:latin typeface="Symbol"/>
              <a:cs typeface="Symbol"/>
            </a:endParaRPr>
          </a:p>
          <a:p>
            <a:pPr marL="1941830">
              <a:lnSpc>
                <a:spcPct val="100000"/>
              </a:lnSpc>
              <a:spcBef>
                <a:spcPts val="505"/>
              </a:spcBef>
            </a:pPr>
            <a:r>
              <a:rPr sz="1000" spc="-25" dirty="0">
                <a:latin typeface="Symbola"/>
                <a:cs typeface="Symbola"/>
              </a:rPr>
              <a:t>𝛼∈∆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000">
              <a:latin typeface="Symbola"/>
              <a:cs typeface="Symbola"/>
            </a:endParaRPr>
          </a:p>
          <a:p>
            <a:pPr marL="235585" algn="ctr">
              <a:lnSpc>
                <a:spcPct val="100000"/>
              </a:lnSpc>
              <a:spcBef>
                <a:spcPts val="5"/>
              </a:spcBef>
            </a:pPr>
            <a:r>
              <a:rPr sz="1400" spc="-80" dirty="0">
                <a:latin typeface="Symbola"/>
                <a:cs typeface="Symbola"/>
              </a:rPr>
              <a:t>By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hypothesis,</a:t>
            </a:r>
            <a:r>
              <a:rPr sz="1400" spc="-9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we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get,</a:t>
            </a:r>
            <a:endParaRPr sz="1400">
              <a:latin typeface="Symbola"/>
              <a:cs typeface="Symbola"/>
            </a:endParaRPr>
          </a:p>
          <a:p>
            <a:pPr marL="1878330">
              <a:lnSpc>
                <a:spcPct val="100000"/>
              </a:lnSpc>
              <a:spcBef>
                <a:spcPts val="1540"/>
              </a:spcBef>
            </a:pPr>
            <a:r>
              <a:rPr sz="1000" spc="-50" dirty="0">
                <a:latin typeface="Symbola"/>
                <a:cs typeface="Symbola"/>
              </a:rPr>
              <a:t>𝑚</a:t>
            </a:r>
            <a:endParaRPr sz="1000">
              <a:latin typeface="Symbola"/>
              <a:cs typeface="Symbola"/>
            </a:endParaRPr>
          </a:p>
          <a:p>
            <a:pPr marL="273685" algn="ctr">
              <a:lnSpc>
                <a:spcPts val="1375"/>
              </a:lnSpc>
              <a:spcBef>
                <a:spcPts val="520"/>
              </a:spcBef>
            </a:pPr>
            <a:r>
              <a:rPr sz="1400" dirty="0">
                <a:latin typeface="Symbola"/>
                <a:cs typeface="Symbola"/>
              </a:rPr>
              <a:t>𝐸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30" dirty="0">
                <a:latin typeface="Symbola"/>
                <a:cs typeface="Symbola"/>
              </a:rPr>
              <a:t> </a:t>
            </a:r>
            <a:r>
              <a:rPr sz="1400" spc="100" dirty="0">
                <a:latin typeface="Symbola"/>
                <a:cs typeface="Symbola"/>
              </a:rPr>
              <a:t>𝑓</a:t>
            </a:r>
            <a:r>
              <a:rPr sz="1500" spc="150" baseline="30555" dirty="0">
                <a:latin typeface="Symbola"/>
                <a:cs typeface="Symbola"/>
              </a:rPr>
              <a:t>−1</a:t>
            </a:r>
            <a:r>
              <a:rPr sz="1400" spc="100" dirty="0">
                <a:latin typeface="Symbola"/>
                <a:cs typeface="Symbola"/>
              </a:rPr>
              <a:t>(𝐻</a:t>
            </a:r>
            <a:r>
              <a:rPr sz="1500" spc="150" baseline="-13888" dirty="0">
                <a:latin typeface="Symbola"/>
                <a:cs typeface="Symbola"/>
              </a:rPr>
              <a:t>𝛼</a:t>
            </a:r>
            <a:r>
              <a:rPr sz="1500" spc="247" baseline="-13888" dirty="0">
                <a:latin typeface="Symbola"/>
                <a:cs typeface="Symbola"/>
              </a:rPr>
              <a:t> </a:t>
            </a:r>
            <a:r>
              <a:rPr sz="1400" spc="114" dirty="0">
                <a:latin typeface="Symbola"/>
                <a:cs typeface="Symbola"/>
              </a:rPr>
              <a:t>)</a:t>
            </a:r>
            <a:r>
              <a:rPr sz="1400" spc="-114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100" dirty="0">
                <a:latin typeface="Symbola"/>
                <a:cs typeface="Symbola"/>
              </a:rPr>
              <a:t>𝑓</a:t>
            </a:r>
            <a:r>
              <a:rPr sz="1500" spc="150" baseline="30555" dirty="0">
                <a:latin typeface="Symbola"/>
                <a:cs typeface="Symbola"/>
              </a:rPr>
              <a:t>−1</a:t>
            </a:r>
            <a:r>
              <a:rPr sz="1400" spc="100" dirty="0">
                <a:latin typeface="Symbola"/>
                <a:cs typeface="Symbola"/>
              </a:rPr>
              <a:t>(𝐻</a:t>
            </a:r>
            <a:r>
              <a:rPr sz="1500" spc="150" baseline="-13888" dirty="0">
                <a:latin typeface="Symbola"/>
                <a:cs typeface="Symbola"/>
              </a:rPr>
              <a:t>𝛼</a:t>
            </a:r>
            <a:r>
              <a:rPr sz="1500" spc="247" baseline="-13888" dirty="0">
                <a:latin typeface="Symbola"/>
                <a:cs typeface="Symbola"/>
              </a:rPr>
              <a:t> </a:t>
            </a:r>
            <a:r>
              <a:rPr sz="1400" spc="114" dirty="0">
                <a:latin typeface="Symbola"/>
                <a:cs typeface="Symbola"/>
              </a:rPr>
              <a:t>)</a:t>
            </a:r>
            <a:r>
              <a:rPr sz="1400" spc="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5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</a:t>
            </a:r>
            <a:endParaRPr sz="1400">
              <a:latin typeface="Symbol"/>
              <a:cs typeface="Symbol"/>
            </a:endParaRPr>
          </a:p>
          <a:p>
            <a:pPr marL="2649220">
              <a:lnSpc>
                <a:spcPts val="655"/>
              </a:lnSpc>
              <a:tabLst>
                <a:tab pos="3950970" algn="l"/>
              </a:tabLst>
            </a:pPr>
            <a:r>
              <a:rPr sz="800" spc="-50" dirty="0">
                <a:latin typeface="Symbola"/>
                <a:cs typeface="Symbola"/>
              </a:rPr>
              <a:t>𝑖</a:t>
            </a:r>
            <a:r>
              <a:rPr sz="800" dirty="0">
                <a:latin typeface="Symbola"/>
                <a:cs typeface="Symbola"/>
              </a:rPr>
              <a:t>	</a:t>
            </a:r>
            <a:r>
              <a:rPr sz="800" spc="-50" dirty="0">
                <a:latin typeface="Symbola"/>
                <a:cs typeface="Symbola"/>
              </a:rPr>
              <a:t>𝑖</a:t>
            </a:r>
            <a:endParaRPr sz="800">
              <a:latin typeface="Symbola"/>
              <a:cs typeface="Symbola"/>
            </a:endParaRPr>
          </a:p>
          <a:p>
            <a:pPr marL="1830705">
              <a:lnSpc>
                <a:spcPct val="100000"/>
              </a:lnSpc>
              <a:spcBef>
                <a:spcPts val="160"/>
              </a:spcBef>
            </a:pP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Symbola"/>
              <a:cs typeface="Symbola"/>
            </a:endParaRPr>
          </a:p>
          <a:p>
            <a:pPr marL="1200785">
              <a:lnSpc>
                <a:spcPct val="100000"/>
              </a:lnSpc>
              <a:tabLst>
                <a:tab pos="2503170" algn="l"/>
                <a:tab pos="3900804" algn="l"/>
              </a:tabLst>
            </a:pPr>
            <a:r>
              <a:rPr sz="1000" spc="-50" dirty="0">
                <a:latin typeface="Symbola"/>
                <a:cs typeface="Symbola"/>
              </a:rPr>
              <a:t>𝑚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50" dirty="0">
                <a:latin typeface="Symbola"/>
                <a:cs typeface="Symbola"/>
              </a:rPr>
              <a:t>𝑚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50" dirty="0">
                <a:latin typeface="Symbola"/>
                <a:cs typeface="Symbola"/>
              </a:rPr>
              <a:t>𝑚</a:t>
            </a:r>
            <a:endParaRPr sz="1000">
              <a:latin typeface="Symbola"/>
              <a:cs typeface="Symbola"/>
            </a:endParaRPr>
          </a:p>
          <a:p>
            <a:pPr marL="272415" algn="ctr">
              <a:lnSpc>
                <a:spcPts val="1375"/>
              </a:lnSpc>
              <a:spcBef>
                <a:spcPts val="525"/>
              </a:spcBef>
            </a:pPr>
            <a:r>
              <a:rPr sz="1400" spc="155" dirty="0">
                <a:latin typeface="Symbola"/>
                <a:cs typeface="Symbola"/>
              </a:rPr>
              <a:t>𝑓</a:t>
            </a:r>
            <a:r>
              <a:rPr sz="2100" spc="232" baseline="1984" dirty="0">
                <a:latin typeface="Symbola"/>
                <a:cs typeface="Symbola"/>
              </a:rPr>
              <a:t>(</a:t>
            </a:r>
            <a:r>
              <a:rPr sz="1400" spc="155" dirty="0">
                <a:latin typeface="Symbola"/>
                <a:cs typeface="Symbola"/>
              </a:rPr>
              <a:t>𝐸</a:t>
            </a:r>
            <a:r>
              <a:rPr sz="2100" spc="232" baseline="1984" dirty="0">
                <a:latin typeface="Symbola"/>
                <a:cs typeface="Symbola"/>
              </a:rPr>
              <a:t>)</a:t>
            </a:r>
            <a:r>
              <a:rPr sz="1400" spc="155" dirty="0">
                <a:latin typeface="Symbol"/>
                <a:cs typeface="Symbol"/>
              </a:rPr>
              <a:t></a:t>
            </a:r>
            <a:r>
              <a:rPr sz="1400" spc="155" dirty="0">
                <a:latin typeface="Symbola"/>
                <a:cs typeface="Symbola"/>
              </a:rPr>
              <a:t>𝑓</a:t>
            </a:r>
            <a:r>
              <a:rPr sz="1400" spc="225" dirty="0">
                <a:latin typeface="Symbola"/>
                <a:cs typeface="Symbola"/>
              </a:rPr>
              <a:t> </a:t>
            </a:r>
            <a:r>
              <a:rPr sz="1400" spc="585" dirty="0">
                <a:latin typeface="Symbola"/>
                <a:cs typeface="Symbola"/>
              </a:rPr>
              <a:t>(⋃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105" dirty="0">
                <a:latin typeface="Symbola"/>
                <a:cs typeface="Symbola"/>
              </a:rPr>
              <a:t>𝑓</a:t>
            </a:r>
            <a:r>
              <a:rPr sz="1500" spc="157" baseline="30555" dirty="0">
                <a:latin typeface="Symbola"/>
                <a:cs typeface="Symbola"/>
              </a:rPr>
              <a:t>−1</a:t>
            </a:r>
            <a:r>
              <a:rPr sz="1400" spc="105" dirty="0">
                <a:latin typeface="Symbola"/>
                <a:cs typeface="Symbola"/>
              </a:rPr>
              <a:t>(𝐻</a:t>
            </a:r>
            <a:r>
              <a:rPr sz="1500" spc="157" baseline="-13888" dirty="0">
                <a:latin typeface="Symbola"/>
                <a:cs typeface="Symbola"/>
              </a:rPr>
              <a:t>𝛼</a:t>
            </a:r>
            <a:r>
              <a:rPr sz="1500" spc="240" baseline="-13888" dirty="0">
                <a:latin typeface="Symbola"/>
                <a:cs typeface="Symbola"/>
              </a:rPr>
              <a:t> </a:t>
            </a:r>
            <a:r>
              <a:rPr sz="1400" spc="250" dirty="0">
                <a:latin typeface="Symbola"/>
                <a:cs typeface="Symbola"/>
              </a:rPr>
              <a:t>))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spc="135" dirty="0">
                <a:latin typeface="Symbola"/>
                <a:cs typeface="Symbola"/>
              </a:rPr>
              <a:t>𝑓(𝑓</a:t>
            </a:r>
            <a:r>
              <a:rPr sz="1500" spc="202" baseline="30555" dirty="0">
                <a:latin typeface="Symbola"/>
                <a:cs typeface="Symbola"/>
              </a:rPr>
              <a:t>−1</a:t>
            </a:r>
            <a:r>
              <a:rPr sz="1400" spc="135" dirty="0">
                <a:latin typeface="Symbola"/>
                <a:cs typeface="Symbola"/>
              </a:rPr>
              <a:t>(𝐻</a:t>
            </a:r>
            <a:r>
              <a:rPr sz="1500" spc="202" baseline="-13888" dirty="0">
                <a:latin typeface="Symbola"/>
                <a:cs typeface="Symbola"/>
              </a:rPr>
              <a:t>𝛼</a:t>
            </a:r>
            <a:r>
              <a:rPr sz="1500" spc="217" baseline="-13888" dirty="0">
                <a:latin typeface="Symbola"/>
                <a:cs typeface="Symbola"/>
              </a:rPr>
              <a:t> </a:t>
            </a:r>
            <a:r>
              <a:rPr sz="1400" spc="114" dirty="0">
                <a:latin typeface="Symbola"/>
                <a:cs typeface="Symbola"/>
              </a:rPr>
              <a:t>))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577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3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𝐻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209" baseline="-13888" dirty="0">
                <a:latin typeface="Symbola"/>
                <a:cs typeface="Symbola"/>
              </a:rPr>
              <a:t> 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</a:t>
            </a:r>
            <a:endParaRPr sz="1400">
              <a:latin typeface="Symbol"/>
              <a:cs typeface="Symbol"/>
            </a:endParaRPr>
          </a:p>
          <a:p>
            <a:pPr marL="1974214">
              <a:lnSpc>
                <a:spcPts val="655"/>
              </a:lnSpc>
              <a:tabLst>
                <a:tab pos="3452495" algn="l"/>
                <a:tab pos="4316730" algn="l"/>
                <a:tab pos="5190490" algn="l"/>
              </a:tabLst>
            </a:pPr>
            <a:r>
              <a:rPr sz="800" spc="-50" dirty="0">
                <a:latin typeface="Symbola"/>
                <a:cs typeface="Symbola"/>
              </a:rPr>
              <a:t>𝑖</a:t>
            </a:r>
            <a:r>
              <a:rPr sz="800" dirty="0">
                <a:latin typeface="Symbola"/>
                <a:cs typeface="Symbola"/>
              </a:rPr>
              <a:t>	</a:t>
            </a:r>
            <a:r>
              <a:rPr sz="800" spc="-50" dirty="0">
                <a:latin typeface="Symbola"/>
                <a:cs typeface="Symbola"/>
              </a:rPr>
              <a:t>𝑖</a:t>
            </a:r>
            <a:r>
              <a:rPr sz="800" dirty="0">
                <a:latin typeface="Symbola"/>
                <a:cs typeface="Symbola"/>
              </a:rPr>
              <a:t>	</a:t>
            </a:r>
            <a:r>
              <a:rPr sz="800" spc="-50" dirty="0">
                <a:latin typeface="Symbola"/>
                <a:cs typeface="Symbola"/>
              </a:rPr>
              <a:t>𝑖</a:t>
            </a:r>
            <a:r>
              <a:rPr sz="800" dirty="0">
                <a:latin typeface="Symbola"/>
                <a:cs typeface="Symbola"/>
              </a:rPr>
              <a:t>	</a:t>
            </a:r>
            <a:r>
              <a:rPr sz="800" spc="-50" dirty="0">
                <a:latin typeface="Symbola"/>
                <a:cs typeface="Symbola"/>
              </a:rPr>
              <a:t>𝑖</a:t>
            </a:r>
            <a:endParaRPr sz="800">
              <a:latin typeface="Symbola"/>
              <a:cs typeface="Symbola"/>
            </a:endParaRPr>
          </a:p>
          <a:p>
            <a:pPr marL="1153795">
              <a:lnSpc>
                <a:spcPct val="100000"/>
              </a:lnSpc>
              <a:spcBef>
                <a:spcPts val="160"/>
              </a:spcBef>
              <a:tabLst>
                <a:tab pos="2455545" algn="l"/>
                <a:tab pos="3853179" algn="l"/>
              </a:tabLst>
            </a:pPr>
            <a:r>
              <a:rPr sz="1000" spc="-25" dirty="0">
                <a:latin typeface="Symbola"/>
                <a:cs typeface="Symbola"/>
              </a:rPr>
              <a:t>𝑖=1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25" dirty="0">
                <a:latin typeface="Symbola"/>
                <a:cs typeface="Symbola"/>
              </a:rPr>
              <a:t>𝑖=1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25" dirty="0">
                <a:latin typeface="Symbola"/>
                <a:cs typeface="Symbola"/>
              </a:rPr>
              <a:t>𝑖=1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000">
              <a:latin typeface="Symbola"/>
              <a:cs typeface="Symbola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compact.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204" y="888237"/>
            <a:ext cx="6115685" cy="830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9100" algn="just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29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Finite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Intersection</a:t>
            </a:r>
            <a:r>
              <a:rPr sz="1400" b="1" spc="-10" dirty="0">
                <a:latin typeface="Times New Roman"/>
                <a:cs typeface="Times New Roman"/>
              </a:rPr>
              <a:t> Property</a:t>
            </a:r>
            <a:endParaRPr sz="1400">
              <a:latin typeface="Times New Roman"/>
              <a:cs typeface="Times New Roman"/>
            </a:endParaRPr>
          </a:p>
          <a:p>
            <a:pPr marL="190500" marR="182880" indent="132080" algn="just">
              <a:lnSpc>
                <a:spcPct val="149600"/>
              </a:lnSpc>
              <a:spcBef>
                <a:spcPts val="99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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baseline="-12345" dirty="0">
                <a:latin typeface="Symbol"/>
                <a:cs typeface="Symbol"/>
              </a:rPr>
              <a:t></a:t>
            </a:r>
            <a:r>
              <a:rPr sz="1400" dirty="0">
                <a:latin typeface="Times New Roman"/>
                <a:cs typeface="Times New Roman"/>
              </a:rPr>
              <a:t>;</a:t>
            </a:r>
            <a:r>
              <a:rPr sz="1400" dirty="0">
                <a:latin typeface="Symbol"/>
                <a:cs typeface="Symbol"/>
              </a:rPr>
              <a:t>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sets,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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arbitrary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finite </a:t>
            </a:r>
            <a:r>
              <a:rPr sz="1400" dirty="0">
                <a:latin typeface="Times New Roman"/>
                <a:cs typeface="Times New Roman"/>
              </a:rPr>
              <a:t>intersection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FIP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intersection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finite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subclass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</a:t>
            </a:r>
            <a:r>
              <a:rPr sz="1350" baseline="40123" dirty="0">
                <a:latin typeface="Times New Roman"/>
                <a:cs typeface="Times New Roman"/>
              </a:rPr>
              <a:t>*</a:t>
            </a:r>
            <a:r>
              <a:rPr sz="1350" spc="-44" baseline="40123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Symbol"/>
                <a:cs typeface="Symbol"/>
              </a:rPr>
              <a:t></a:t>
            </a:r>
            <a:r>
              <a:rPr sz="1400" dirty="0">
                <a:latin typeface="Times New Roman"/>
                <a:cs typeface="Times New Roman"/>
              </a:rPr>
              <a:t> has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nonempty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intersection.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words,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35"/>
              </a:spcBef>
            </a:pPr>
            <a:endParaRPr sz="1400">
              <a:latin typeface="Times New Roman"/>
              <a:cs typeface="Times New Roman"/>
            </a:endParaRPr>
          </a:p>
          <a:p>
            <a:pPr marL="15875" algn="ctr">
              <a:lnSpc>
                <a:spcPct val="100000"/>
              </a:lnSpc>
            </a:pP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dirty="0">
                <a:latin typeface="Symbola"/>
                <a:cs typeface="Symbola"/>
              </a:rPr>
              <a:t> 𝐸</a:t>
            </a:r>
            <a:r>
              <a:rPr sz="1500" baseline="-13888" dirty="0">
                <a:latin typeface="Symbola"/>
                <a:cs typeface="Symbola"/>
              </a:rPr>
              <a:t>λ</a:t>
            </a:r>
            <a:r>
              <a:rPr sz="1500" spc="284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≠</a:t>
            </a:r>
            <a:r>
              <a:rPr sz="1400" spc="25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"/>
                <a:cs typeface="Symbol"/>
              </a:rPr>
              <a:t></a:t>
            </a:r>
            <a:r>
              <a:rPr sz="1400" spc="-4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35" dirty="0">
                <a:latin typeface="Symbola"/>
                <a:cs typeface="Symbola"/>
              </a:rPr>
              <a:t>for </a:t>
            </a:r>
            <a:r>
              <a:rPr sz="1400" spc="-70" dirty="0">
                <a:latin typeface="Symbola"/>
                <a:cs typeface="Symbola"/>
              </a:rPr>
              <a:t>any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35" dirty="0">
                <a:latin typeface="Symbola"/>
                <a:cs typeface="Symbola"/>
              </a:rPr>
              <a:t>finite</a:t>
            </a:r>
            <a:r>
              <a:rPr sz="1400" spc="-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subset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500" baseline="30555" dirty="0">
                <a:latin typeface="Symbola"/>
                <a:cs typeface="Symbola"/>
              </a:rPr>
              <a:t>∗</a:t>
            </a:r>
            <a:r>
              <a:rPr sz="1500" spc="637" baseline="30555" dirty="0">
                <a:latin typeface="Symbola"/>
                <a:cs typeface="Symbola"/>
              </a:rPr>
              <a:t> </a:t>
            </a:r>
            <a:r>
              <a:rPr sz="1400" spc="-65" dirty="0">
                <a:latin typeface="Symbola"/>
                <a:cs typeface="Symbola"/>
              </a:rPr>
              <a:t>of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Δ.</a:t>
            </a:r>
            <a:endParaRPr sz="1400">
              <a:latin typeface="Symbola"/>
              <a:cs typeface="Symbola"/>
            </a:endParaRPr>
          </a:p>
          <a:p>
            <a:pPr marL="1552575">
              <a:lnSpc>
                <a:spcPct val="100000"/>
              </a:lnSpc>
              <a:spcBef>
                <a:spcPts val="509"/>
              </a:spcBef>
            </a:pPr>
            <a:r>
              <a:rPr sz="1000" spc="-20" dirty="0">
                <a:latin typeface="Symbola"/>
                <a:cs typeface="Symbola"/>
              </a:rPr>
              <a:t>λ∈∆</a:t>
            </a:r>
            <a:r>
              <a:rPr sz="1200" spc="-30" baseline="20833" dirty="0">
                <a:latin typeface="Symbola"/>
                <a:cs typeface="Symbola"/>
              </a:rPr>
              <a:t>∗</a:t>
            </a:r>
            <a:endParaRPr sz="1200" baseline="20833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000">
              <a:latin typeface="Symbola"/>
              <a:cs typeface="Symbola"/>
            </a:endParaRPr>
          </a:p>
          <a:p>
            <a:pPr marL="1905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2.2.7</a:t>
            </a:r>
            <a:endParaRPr sz="1400">
              <a:latin typeface="Times New Roman"/>
              <a:cs typeface="Times New Roman"/>
            </a:endParaRPr>
          </a:p>
          <a:p>
            <a:pPr marL="190500" marR="182880" indent="132080" algn="just">
              <a:lnSpc>
                <a:spcPct val="146400"/>
              </a:lnSpc>
              <a:spcBef>
                <a:spcPts val="104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 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every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2100" spc="-142" baseline="1984" dirty="0">
                <a:latin typeface="Symbola"/>
                <a:cs typeface="Symbola"/>
              </a:rPr>
              <a:t>{</a:t>
            </a:r>
            <a:r>
              <a:rPr sz="1400" spc="-95" dirty="0">
                <a:latin typeface="Symbola"/>
                <a:cs typeface="Symbola"/>
              </a:rPr>
              <a:t>𝐹</a:t>
            </a:r>
            <a:r>
              <a:rPr sz="1500" spc="-142" baseline="-16666" dirty="0">
                <a:latin typeface="Symbola"/>
                <a:cs typeface="Symbola"/>
              </a:rPr>
              <a:t>𝛼</a:t>
            </a:r>
            <a:r>
              <a:rPr sz="1400" spc="-95" dirty="0">
                <a:latin typeface="Symbola"/>
                <a:cs typeface="Symbola"/>
              </a:rPr>
              <a:t>;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α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∈</a:t>
            </a:r>
            <a:r>
              <a:rPr sz="1400" spc="35" dirty="0">
                <a:latin typeface="Symbola"/>
                <a:cs typeface="Symbola"/>
              </a:rPr>
              <a:t> </a:t>
            </a:r>
            <a:r>
              <a:rPr sz="1400" spc="-345" dirty="0">
                <a:latin typeface="Symbola"/>
                <a:cs typeface="Symbola"/>
              </a:rPr>
              <a:t>∆</a:t>
            </a:r>
            <a:r>
              <a:rPr sz="2100" spc="-517" baseline="1984" dirty="0">
                <a:latin typeface="Symbola"/>
                <a:cs typeface="Symbola"/>
              </a:rPr>
              <a:t>}</a:t>
            </a:r>
            <a:r>
              <a:rPr sz="2100" spc="390" baseline="1984" dirty="0">
                <a:latin typeface="Symbola"/>
                <a:cs typeface="Symbola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satisfies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FIP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itself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nonempty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intersection.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condition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means,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30"/>
              </a:spcBef>
            </a:pPr>
            <a:endParaRPr sz="1400">
              <a:latin typeface="Times New Roman"/>
              <a:cs typeface="Times New Roman"/>
            </a:endParaRPr>
          </a:p>
          <a:p>
            <a:pPr marR="12065" algn="ctr">
              <a:lnSpc>
                <a:spcPct val="100000"/>
              </a:lnSpc>
            </a:pP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spc="-90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𝐹</a:t>
            </a:r>
            <a:r>
              <a:rPr sz="1500" spc="-30" baseline="-13888" dirty="0">
                <a:latin typeface="Symbola"/>
                <a:cs typeface="Symbola"/>
              </a:rPr>
              <a:t>𝛼</a:t>
            </a:r>
            <a:r>
              <a:rPr sz="1500" spc="262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≠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-45" dirty="0">
                <a:latin typeface="Symbol"/>
                <a:cs typeface="Symbol"/>
              </a:rPr>
              <a:t></a:t>
            </a:r>
            <a:r>
              <a:rPr sz="1400" spc="-45" dirty="0">
                <a:latin typeface="Symbola"/>
                <a:cs typeface="Symbola"/>
              </a:rPr>
              <a:t>,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a"/>
                <a:cs typeface="Symbola"/>
              </a:rPr>
              <a:t>for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any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finite</a:t>
            </a:r>
            <a:r>
              <a:rPr sz="1400" spc="-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subset</a:t>
            </a:r>
            <a:r>
              <a:rPr sz="1400" spc="-7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500" baseline="30555" dirty="0">
                <a:latin typeface="Symbola"/>
                <a:cs typeface="Symbola"/>
              </a:rPr>
              <a:t>∗</a:t>
            </a:r>
            <a:r>
              <a:rPr sz="1500" spc="142" baseline="30555" dirty="0">
                <a:latin typeface="Symbola"/>
                <a:cs typeface="Symbola"/>
              </a:rPr>
              <a:t> </a:t>
            </a:r>
            <a:r>
              <a:rPr sz="1400" spc="-65" dirty="0">
                <a:latin typeface="Symbola"/>
                <a:cs typeface="Symbola"/>
              </a:rPr>
              <a:t>of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400" spc="-135" dirty="0">
                <a:latin typeface="Symbola"/>
                <a:cs typeface="Symbola"/>
              </a:rPr>
              <a:t> </a:t>
            </a:r>
            <a:r>
              <a:rPr sz="1400" b="1" spc="-20" dirty="0">
                <a:latin typeface="Symbol"/>
                <a:cs typeface="Symbol"/>
              </a:rPr>
              <a:t>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𝐹</a:t>
            </a:r>
            <a:r>
              <a:rPr sz="1500" spc="-30" baseline="-13888" dirty="0">
                <a:latin typeface="Symbola"/>
                <a:cs typeface="Symbola"/>
              </a:rPr>
              <a:t>𝛼</a:t>
            </a:r>
            <a:r>
              <a:rPr sz="1500" spc="300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≠</a:t>
            </a:r>
            <a:r>
              <a:rPr sz="1400" spc="-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R="556895" algn="ctr">
              <a:lnSpc>
                <a:spcPct val="100000"/>
              </a:lnSpc>
              <a:spcBef>
                <a:spcPts val="509"/>
              </a:spcBef>
              <a:tabLst>
                <a:tab pos="3165475" algn="l"/>
              </a:tabLst>
            </a:pPr>
            <a:r>
              <a:rPr sz="1000" spc="-20" dirty="0">
                <a:latin typeface="Symbola"/>
                <a:cs typeface="Symbola"/>
              </a:rPr>
              <a:t>𝝰∈∆</a:t>
            </a:r>
            <a:r>
              <a:rPr sz="1200" spc="-30" baseline="20833" dirty="0">
                <a:latin typeface="Symbola"/>
                <a:cs typeface="Symbola"/>
              </a:rPr>
              <a:t>∗</a:t>
            </a:r>
            <a:r>
              <a:rPr sz="1200" baseline="20833" dirty="0">
                <a:latin typeface="Symbola"/>
                <a:cs typeface="Symbola"/>
              </a:rPr>
              <a:t>	</a:t>
            </a:r>
            <a:r>
              <a:rPr sz="1000" spc="-25" dirty="0">
                <a:latin typeface="Symbola"/>
                <a:cs typeface="Symbola"/>
              </a:rPr>
              <a:t>𝝰∈Δ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000">
              <a:latin typeface="Symbola"/>
              <a:cs typeface="Symbola"/>
            </a:endParaRPr>
          </a:p>
          <a:p>
            <a:pPr marL="190500">
              <a:lnSpc>
                <a:spcPct val="100000"/>
              </a:lnSpc>
            </a:pPr>
            <a:r>
              <a:rPr sz="1400" b="1" spc="-10" dirty="0">
                <a:latin typeface="Times New Roman"/>
                <a:cs typeface="Times New Roman"/>
              </a:rPr>
              <a:t>Proof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2100" spc="-150" baseline="1984" dirty="0">
                <a:latin typeface="Symbola"/>
                <a:cs typeface="Symbola"/>
              </a:rPr>
              <a:t>{</a:t>
            </a:r>
            <a:r>
              <a:rPr sz="1400" spc="-100" dirty="0">
                <a:latin typeface="Symbola"/>
                <a:cs typeface="Symbola"/>
              </a:rPr>
              <a:t>𝐹</a:t>
            </a:r>
            <a:r>
              <a:rPr sz="1500" spc="-150" baseline="-16666" dirty="0">
                <a:latin typeface="Symbola"/>
                <a:cs typeface="Symbola"/>
              </a:rPr>
              <a:t>𝛼</a:t>
            </a:r>
            <a:r>
              <a:rPr sz="2100" spc="-150" baseline="1984" dirty="0">
                <a:latin typeface="Symbola"/>
                <a:cs typeface="Symbola"/>
              </a:rPr>
              <a:t>}</a:t>
            </a:r>
            <a:r>
              <a:rPr sz="2100" spc="7" baseline="1984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endParaRPr sz="1400">
              <a:latin typeface="Times New Roman"/>
              <a:cs typeface="Times New Roman"/>
            </a:endParaRPr>
          </a:p>
          <a:p>
            <a:pPr marR="12065" algn="ctr">
              <a:lnSpc>
                <a:spcPct val="100000"/>
              </a:lnSpc>
            </a:pP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𝐹</a:t>
            </a:r>
            <a:r>
              <a:rPr sz="1500" spc="-30" baseline="-13888" dirty="0">
                <a:latin typeface="Symbola"/>
                <a:cs typeface="Symbola"/>
              </a:rPr>
              <a:t>𝛼</a:t>
            </a:r>
            <a:r>
              <a:rPr sz="1500" spc="315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≠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"/>
                <a:cs typeface="Symbol"/>
              </a:rPr>
              <a:t></a:t>
            </a:r>
            <a:r>
              <a:rPr sz="1400" spc="-4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where</a:t>
            </a:r>
            <a:r>
              <a:rPr sz="1400" spc="-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500" baseline="30555" dirty="0">
                <a:latin typeface="Symbola"/>
                <a:cs typeface="Symbola"/>
              </a:rPr>
              <a:t>∗</a:t>
            </a:r>
            <a:r>
              <a:rPr sz="1500" spc="150" baseline="305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is</a:t>
            </a:r>
            <a:r>
              <a:rPr sz="1400" spc="-60" dirty="0">
                <a:latin typeface="Symbola"/>
                <a:cs typeface="Symbola"/>
              </a:rPr>
              <a:t> a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35" dirty="0">
                <a:latin typeface="Symbola"/>
                <a:cs typeface="Symbola"/>
              </a:rPr>
              <a:t>finite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subset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of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400" spc="-135" dirty="0">
                <a:latin typeface="Symbola"/>
                <a:cs typeface="Symbola"/>
              </a:rPr>
              <a:t> </a:t>
            </a:r>
            <a:r>
              <a:rPr sz="1400" b="1" spc="-20" dirty="0">
                <a:latin typeface="Symbol"/>
                <a:cs typeface="Symbol"/>
              </a:rPr>
              <a:t>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𝐹</a:t>
            </a:r>
            <a:r>
              <a:rPr sz="1500" spc="-30" baseline="-13888" dirty="0">
                <a:latin typeface="Symbola"/>
                <a:cs typeface="Symbola"/>
              </a:rPr>
              <a:t>𝛼</a:t>
            </a:r>
            <a:r>
              <a:rPr sz="1500" spc="315" baseline="-13888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R="556895" algn="ctr">
              <a:lnSpc>
                <a:spcPct val="100000"/>
              </a:lnSpc>
              <a:spcBef>
                <a:spcPts val="509"/>
              </a:spcBef>
              <a:tabLst>
                <a:tab pos="3403600" algn="l"/>
              </a:tabLst>
            </a:pPr>
            <a:r>
              <a:rPr sz="1000" spc="-20" dirty="0">
                <a:latin typeface="Symbola"/>
                <a:cs typeface="Symbola"/>
              </a:rPr>
              <a:t>𝝰∈∆</a:t>
            </a:r>
            <a:r>
              <a:rPr sz="1200" spc="-30" baseline="20833" dirty="0">
                <a:latin typeface="Symbola"/>
                <a:cs typeface="Symbola"/>
              </a:rPr>
              <a:t>∗</a:t>
            </a:r>
            <a:r>
              <a:rPr sz="1200" baseline="20833" dirty="0">
                <a:latin typeface="Symbola"/>
                <a:cs typeface="Symbola"/>
              </a:rPr>
              <a:t>	</a:t>
            </a:r>
            <a:r>
              <a:rPr sz="1000" spc="-25" dirty="0">
                <a:latin typeface="Symbola"/>
                <a:cs typeface="Symbola"/>
              </a:rPr>
              <a:t>𝝰∈Δ</a:t>
            </a:r>
            <a:endParaRPr sz="10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000">
              <a:latin typeface="Symbola"/>
              <a:cs typeface="Symbola"/>
            </a:endParaRPr>
          </a:p>
          <a:p>
            <a:pPr marL="1905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Then,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Symbola"/>
                <a:cs typeface="Symbola"/>
              </a:rPr>
              <a:t>𝑋</a:t>
            </a:r>
            <a:r>
              <a:rPr sz="1400" spc="-6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𝐹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baseline="36111" dirty="0">
                <a:latin typeface="Symbola"/>
                <a:cs typeface="Symbola"/>
              </a:rPr>
              <a:t>𝑐</a:t>
            </a:r>
            <a:r>
              <a:rPr sz="1500" spc="82" baseline="36111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while,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𝑋</a:t>
            </a:r>
            <a:r>
              <a:rPr sz="1450" i="1" dirty="0">
                <a:latin typeface="Symbol"/>
                <a:cs typeface="Symbol"/>
              </a:rPr>
              <a:t></a:t>
            </a:r>
            <a:r>
              <a:rPr sz="1450" dirty="0">
                <a:latin typeface="Times New Roman"/>
                <a:cs typeface="Times New Roman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𝐹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baseline="36111" dirty="0">
                <a:latin typeface="Symbola"/>
                <a:cs typeface="Symbola"/>
              </a:rPr>
              <a:t>𝑐</a:t>
            </a:r>
            <a:r>
              <a:rPr sz="1500" spc="82" baseline="36111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spc="-35" dirty="0">
                <a:latin typeface="Symbola"/>
                <a:cs typeface="Symbola"/>
              </a:rPr>
              <a:t>for</a:t>
            </a:r>
            <a:r>
              <a:rPr sz="1400" spc="-55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any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finite</a:t>
            </a:r>
            <a:r>
              <a:rPr sz="1400" spc="-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subset</a:t>
            </a:r>
            <a:r>
              <a:rPr sz="1400" spc="-7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500" baseline="30555" dirty="0">
                <a:latin typeface="Symbola"/>
                <a:cs typeface="Symbola"/>
              </a:rPr>
              <a:t>∗</a:t>
            </a:r>
            <a:r>
              <a:rPr sz="1500" spc="120" baseline="30555" dirty="0">
                <a:latin typeface="Symbola"/>
                <a:cs typeface="Symbola"/>
              </a:rPr>
              <a:t> </a:t>
            </a:r>
            <a:r>
              <a:rPr sz="1400" spc="-65" dirty="0">
                <a:latin typeface="Symbola"/>
                <a:cs typeface="Symbola"/>
              </a:rPr>
              <a:t>of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∆.</a:t>
            </a:r>
            <a:endParaRPr sz="1400">
              <a:latin typeface="Symbola"/>
              <a:cs typeface="Symbola"/>
            </a:endParaRPr>
          </a:p>
          <a:p>
            <a:pPr marL="1185545">
              <a:lnSpc>
                <a:spcPct val="100000"/>
              </a:lnSpc>
              <a:spcBef>
                <a:spcPts val="500"/>
              </a:spcBef>
              <a:tabLst>
                <a:tab pos="2529840" algn="l"/>
              </a:tabLst>
            </a:pPr>
            <a:r>
              <a:rPr sz="1000" spc="-25" dirty="0">
                <a:latin typeface="Symbola"/>
                <a:cs typeface="Symbola"/>
              </a:rPr>
              <a:t>𝛼∈∆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20" dirty="0">
                <a:latin typeface="Symbola"/>
                <a:cs typeface="Symbola"/>
              </a:rPr>
              <a:t>𝝰∈∆</a:t>
            </a:r>
            <a:r>
              <a:rPr sz="1200" spc="-30" baseline="20833" dirty="0">
                <a:latin typeface="Symbola"/>
                <a:cs typeface="Symbola"/>
              </a:rPr>
              <a:t>∗</a:t>
            </a:r>
            <a:endParaRPr sz="1200" baseline="20833">
              <a:latin typeface="Symbola"/>
              <a:cs typeface="Symbola"/>
            </a:endParaRPr>
          </a:p>
          <a:p>
            <a:pPr marL="322580" marR="187960" indent="-132715">
              <a:lnSpc>
                <a:spcPts val="3540"/>
              </a:lnSpc>
              <a:spcBef>
                <a:spcPts val="85"/>
              </a:spcBef>
            </a:pPr>
            <a:r>
              <a:rPr sz="1400" dirty="0">
                <a:latin typeface="Times New Roman"/>
                <a:cs typeface="Times New Roman"/>
              </a:rPr>
              <a:t>So,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2100" spc="-89" baseline="1984" dirty="0">
                <a:latin typeface="Symbola"/>
                <a:cs typeface="Symbola"/>
              </a:rPr>
              <a:t>{</a:t>
            </a:r>
            <a:r>
              <a:rPr sz="1400" spc="-60" dirty="0">
                <a:latin typeface="Symbola"/>
                <a:cs typeface="Symbola"/>
              </a:rPr>
              <a:t>𝐹</a:t>
            </a:r>
            <a:r>
              <a:rPr sz="1500" spc="-89" baseline="-16666" dirty="0">
                <a:latin typeface="Symbola"/>
                <a:cs typeface="Symbola"/>
              </a:rPr>
              <a:t>𝛼</a:t>
            </a:r>
            <a:r>
              <a:rPr sz="1500" spc="-89" baseline="33333" dirty="0">
                <a:latin typeface="Symbola"/>
                <a:cs typeface="Symbola"/>
              </a:rPr>
              <a:t>𝑐</a:t>
            </a:r>
            <a:r>
              <a:rPr sz="1500" spc="-232" baseline="33333" dirty="0">
                <a:latin typeface="Symbola"/>
                <a:cs typeface="Symbola"/>
              </a:rPr>
              <a:t> </a:t>
            </a:r>
            <a:r>
              <a:rPr sz="2100" spc="-202" baseline="1984" dirty="0">
                <a:latin typeface="Symbola"/>
                <a:cs typeface="Symbola"/>
              </a:rPr>
              <a:t>}</a:t>
            </a:r>
            <a:r>
              <a:rPr sz="2100" spc="-15" baseline="1984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cover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finite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subcover.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compact. </a:t>
            </a:r>
            <a:r>
              <a:rPr sz="1400" dirty="0">
                <a:latin typeface="Times New Roman"/>
                <a:cs typeface="Times New Roman"/>
              </a:rPr>
              <a:t>Conversely,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compact,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sets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459"/>
              </a:spcBef>
            </a:pP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25" i="1" baseline="-11695" dirty="0">
                <a:latin typeface="Symbol"/>
                <a:cs typeface="Symbol"/>
              </a:rPr>
              <a:t>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204" y="871861"/>
            <a:ext cx="5161280" cy="170878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776605">
              <a:lnSpc>
                <a:spcPct val="100000"/>
              </a:lnSpc>
              <a:spcBef>
                <a:spcPts val="865"/>
              </a:spcBef>
            </a:pPr>
            <a:r>
              <a:rPr sz="1400" dirty="0">
                <a:latin typeface="Symbola"/>
                <a:cs typeface="Symbola"/>
              </a:rPr>
              <a:t>𝑋</a:t>
            </a:r>
            <a:r>
              <a:rPr sz="1400" spc="-7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-5" dirty="0">
                <a:latin typeface="Symbola"/>
                <a:cs typeface="Symbola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60" baseline="-13888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,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while</a:t>
            </a:r>
            <a:r>
              <a:rPr sz="1400" spc="-6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𝑋</a:t>
            </a:r>
            <a:r>
              <a:rPr sz="1450" i="1" spc="-20" dirty="0">
                <a:latin typeface="Symbol"/>
                <a:cs typeface="Symbol"/>
              </a:rPr>
              <a:t></a:t>
            </a:r>
            <a:r>
              <a:rPr sz="1450" spc="-15" dirty="0">
                <a:latin typeface="Times New Roman"/>
                <a:cs typeface="Times New Roman"/>
              </a:rPr>
              <a:t> </a:t>
            </a:r>
            <a:r>
              <a:rPr sz="1400" spc="790" dirty="0">
                <a:latin typeface="Symbola"/>
                <a:cs typeface="Symbola"/>
              </a:rPr>
              <a:t>⋃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spc="592" baseline="-13888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a"/>
                <a:cs typeface="Symbola"/>
              </a:rPr>
              <a:t>for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any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finite</a:t>
            </a:r>
            <a:r>
              <a:rPr sz="1400" spc="-6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subset</a:t>
            </a:r>
            <a:r>
              <a:rPr sz="1400" spc="-7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500" baseline="30555" dirty="0">
                <a:latin typeface="Symbola"/>
                <a:cs typeface="Symbola"/>
              </a:rPr>
              <a:t>∗</a:t>
            </a:r>
            <a:r>
              <a:rPr sz="1500" spc="120" baseline="30555" dirty="0">
                <a:latin typeface="Symbola"/>
                <a:cs typeface="Symbola"/>
              </a:rPr>
              <a:t> </a:t>
            </a:r>
            <a:r>
              <a:rPr sz="1400" spc="-65" dirty="0">
                <a:latin typeface="Symbola"/>
                <a:cs typeface="Symbola"/>
              </a:rPr>
              <a:t>of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25" dirty="0">
                <a:latin typeface="Symbola"/>
                <a:cs typeface="Symbola"/>
              </a:rPr>
              <a:t>∆.</a:t>
            </a:r>
            <a:endParaRPr sz="1400">
              <a:latin typeface="Symbola"/>
              <a:cs typeface="Symbola"/>
            </a:endParaRPr>
          </a:p>
          <a:p>
            <a:pPr marL="1128395">
              <a:lnSpc>
                <a:spcPct val="100000"/>
              </a:lnSpc>
              <a:spcBef>
                <a:spcPts val="500"/>
              </a:spcBef>
              <a:tabLst>
                <a:tab pos="2398395" algn="l"/>
              </a:tabLst>
            </a:pPr>
            <a:r>
              <a:rPr sz="1000" spc="-25" dirty="0">
                <a:latin typeface="Symbola"/>
                <a:cs typeface="Symbola"/>
              </a:rPr>
              <a:t>𝛼∈∆</a:t>
            </a:r>
            <a:r>
              <a:rPr sz="1000" dirty="0">
                <a:latin typeface="Symbola"/>
                <a:cs typeface="Symbola"/>
              </a:rPr>
              <a:t>	</a:t>
            </a:r>
            <a:r>
              <a:rPr sz="1000" spc="-20" dirty="0">
                <a:latin typeface="Symbola"/>
                <a:cs typeface="Symbola"/>
              </a:rPr>
              <a:t>𝝰∈∆</a:t>
            </a:r>
            <a:r>
              <a:rPr sz="1200" spc="-30" baseline="20833" dirty="0">
                <a:latin typeface="Symbola"/>
                <a:cs typeface="Symbola"/>
              </a:rPr>
              <a:t>∗</a:t>
            </a:r>
            <a:endParaRPr sz="1200" baseline="20833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000">
              <a:latin typeface="Symbola"/>
              <a:cs typeface="Symbola"/>
            </a:endParaRPr>
          </a:p>
          <a:p>
            <a:pPr marL="635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6666" dirty="0">
                <a:latin typeface="Symbola"/>
                <a:cs typeface="Symbola"/>
              </a:rPr>
              <a:t>𝛼</a:t>
            </a:r>
            <a:r>
              <a:rPr sz="1500" baseline="36111" dirty="0">
                <a:latin typeface="Symbola"/>
                <a:cs typeface="Symbola"/>
              </a:rPr>
              <a:t>𝑐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which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0"/>
              </a:spcBef>
            </a:pPr>
            <a:endParaRPr sz="1400">
              <a:latin typeface="Times New Roman"/>
              <a:cs typeface="Times New Roman"/>
            </a:endParaRPr>
          </a:p>
          <a:p>
            <a:pPr marL="820419">
              <a:lnSpc>
                <a:spcPct val="100000"/>
              </a:lnSpc>
            </a:pP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spc="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baseline="36111" dirty="0">
                <a:latin typeface="Symbola"/>
                <a:cs typeface="Symbola"/>
              </a:rPr>
              <a:t>𝑐</a:t>
            </a:r>
            <a:r>
              <a:rPr sz="1500" spc="352" baseline="36111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≠</a:t>
            </a:r>
            <a:r>
              <a:rPr sz="1400" spc="35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"/>
                <a:cs typeface="Symbol"/>
              </a:rPr>
              <a:t></a:t>
            </a:r>
            <a:r>
              <a:rPr sz="1400" spc="-40" dirty="0">
                <a:latin typeface="Symbola"/>
                <a:cs typeface="Symbola"/>
              </a:rPr>
              <a:t>,</a:t>
            </a:r>
            <a:r>
              <a:rPr sz="1400" spc="-110" dirty="0">
                <a:latin typeface="Symbola"/>
                <a:cs typeface="Symbola"/>
              </a:rPr>
              <a:t> </a:t>
            </a:r>
            <a:r>
              <a:rPr sz="1400" spc="-40" dirty="0">
                <a:latin typeface="Symbola"/>
                <a:cs typeface="Symbola"/>
              </a:rPr>
              <a:t>for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any</a:t>
            </a:r>
            <a:r>
              <a:rPr sz="1400" spc="-35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finite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subsets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500" baseline="30555" dirty="0">
                <a:latin typeface="Symbola"/>
                <a:cs typeface="Symbola"/>
              </a:rPr>
              <a:t>∗</a:t>
            </a:r>
            <a:r>
              <a:rPr sz="1500" spc="179" baseline="30555" dirty="0">
                <a:latin typeface="Symbola"/>
                <a:cs typeface="Symbola"/>
              </a:rPr>
              <a:t> </a:t>
            </a:r>
            <a:r>
              <a:rPr sz="1400" spc="-65" dirty="0">
                <a:latin typeface="Symbola"/>
                <a:cs typeface="Symbola"/>
              </a:rPr>
              <a:t>of</a:t>
            </a:r>
            <a:r>
              <a:rPr sz="1400" spc="-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Δ</a:t>
            </a:r>
            <a:r>
              <a:rPr sz="1400" spc="-135" dirty="0">
                <a:latin typeface="Symbola"/>
                <a:cs typeface="Symbola"/>
              </a:rPr>
              <a:t> </a:t>
            </a:r>
            <a:r>
              <a:rPr sz="1400" b="1" spc="-20" dirty="0">
                <a:latin typeface="Symbol"/>
                <a:cs typeface="Symbol"/>
              </a:rPr>
              <a:t>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1010" dirty="0">
                <a:latin typeface="Symbola"/>
                <a:cs typeface="Symbola"/>
              </a:rPr>
              <a:t>∩</a:t>
            </a:r>
            <a:r>
              <a:rPr sz="1400" spc="-12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𝐺</a:t>
            </a:r>
            <a:r>
              <a:rPr sz="1500" baseline="-13888" dirty="0">
                <a:latin typeface="Symbola"/>
                <a:cs typeface="Symbola"/>
              </a:rPr>
              <a:t>𝛼</a:t>
            </a:r>
            <a:r>
              <a:rPr sz="1500" baseline="36111" dirty="0">
                <a:latin typeface="Symbola"/>
                <a:cs typeface="Symbola"/>
              </a:rPr>
              <a:t>𝑐</a:t>
            </a:r>
            <a:r>
              <a:rPr sz="1500" spc="352" baseline="36111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30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"/>
                <a:cs typeface="Symbol"/>
              </a:rPr>
              <a:t></a:t>
            </a:r>
            <a:endParaRPr sz="1400">
              <a:latin typeface="Symbol"/>
              <a:cs typeface="Symbol"/>
            </a:endParaRPr>
          </a:p>
          <a:p>
            <a:pPr marL="799465">
              <a:lnSpc>
                <a:spcPct val="100000"/>
              </a:lnSpc>
              <a:spcBef>
                <a:spcPts val="509"/>
              </a:spcBef>
              <a:tabLst>
                <a:tab pos="4145279" algn="l"/>
              </a:tabLst>
            </a:pPr>
            <a:r>
              <a:rPr sz="1000" spc="-20" dirty="0">
                <a:latin typeface="Symbola"/>
                <a:cs typeface="Symbola"/>
              </a:rPr>
              <a:t>𝝰∈∆</a:t>
            </a:r>
            <a:r>
              <a:rPr sz="1200" spc="-30" baseline="20833" dirty="0">
                <a:latin typeface="Symbola"/>
                <a:cs typeface="Symbola"/>
              </a:rPr>
              <a:t>∗</a:t>
            </a:r>
            <a:r>
              <a:rPr sz="1200" baseline="20833" dirty="0">
                <a:latin typeface="Symbola"/>
                <a:cs typeface="Symbola"/>
              </a:rPr>
              <a:t>	</a:t>
            </a:r>
            <a:r>
              <a:rPr sz="1000" spc="-25" dirty="0">
                <a:latin typeface="Symbola"/>
                <a:cs typeface="Symbola"/>
              </a:rPr>
              <a:t>𝝰∈Δ</a:t>
            </a:r>
            <a:endParaRPr sz="1000">
              <a:latin typeface="Symbola"/>
              <a:cs typeface="Symbol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02004" y="3180714"/>
            <a:ext cx="5758815" cy="3176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Exercises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}.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Find</a:t>
            </a:r>
            <a:endParaRPr sz="1400">
              <a:latin typeface="Times New Roman"/>
              <a:cs typeface="Times New Roman"/>
            </a:endParaRPr>
          </a:p>
          <a:p>
            <a:pPr marL="697230" lvl="1" indent="-227965">
              <a:lnSpc>
                <a:spcPct val="100000"/>
              </a:lnSpc>
              <a:spcBef>
                <a:spcPts val="735"/>
              </a:spcBef>
              <a:buSzPct val="92857"/>
              <a:buAutoNum type="arabicPeriod"/>
              <a:tabLst>
                <a:tab pos="697230" algn="l"/>
              </a:tabLst>
            </a:pPr>
            <a:r>
              <a:rPr sz="1400" dirty="0">
                <a:latin typeface="Times New Roman"/>
                <a:cs typeface="Times New Roman"/>
              </a:rPr>
              <a:t>Four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cardinalities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7.</a:t>
            </a:r>
            <a:endParaRPr sz="1400">
              <a:latin typeface="Times New Roman"/>
              <a:cs typeface="Times New Roman"/>
            </a:endParaRPr>
          </a:p>
          <a:p>
            <a:pPr marL="741045" lvl="1" indent="-271780">
              <a:lnSpc>
                <a:spcPct val="100000"/>
              </a:lnSpc>
              <a:spcBef>
                <a:spcPts val="745"/>
              </a:spcBef>
              <a:buSzPct val="92857"/>
              <a:buAutoNum type="arabicPeriod"/>
              <a:tabLst>
                <a:tab pos="741045" algn="l"/>
              </a:tabLst>
            </a:pPr>
            <a:r>
              <a:rPr sz="1400" dirty="0">
                <a:latin typeface="Times New Roman"/>
                <a:cs typeface="Times New Roman"/>
              </a:rPr>
              <a:t>Five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different </a:t>
            </a:r>
            <a:r>
              <a:rPr sz="1400" spc="-10" dirty="0">
                <a:latin typeface="Times New Roman"/>
                <a:cs typeface="Times New Roman"/>
              </a:rPr>
              <a:t>disconnected</a:t>
            </a:r>
            <a:r>
              <a:rPr sz="1400" dirty="0">
                <a:latin typeface="Times New Roman"/>
                <a:cs typeface="Times New Roman"/>
              </a:rPr>
              <a:t> spaces 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cardinalities</a:t>
            </a:r>
            <a:r>
              <a:rPr sz="1400" dirty="0">
                <a:latin typeface="Times New Roman"/>
                <a:cs typeface="Times New Roman"/>
              </a:rPr>
              <a:t> 3,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6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7.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Prove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disprove:</a:t>
            </a:r>
            <a:endParaRPr sz="1400">
              <a:latin typeface="Times New Roman"/>
              <a:cs typeface="Times New Roman"/>
            </a:endParaRPr>
          </a:p>
          <a:p>
            <a:pPr marL="469265" marR="5080">
              <a:lnSpc>
                <a:spcPct val="146500"/>
              </a:lnSpc>
              <a:spcBef>
                <a:spcPts val="60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coarser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than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connected.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850"/>
              </a:spcBef>
              <a:buAutoNum type="arabicPeriod" startAt="3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components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form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partition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69265" indent="-227965">
              <a:lnSpc>
                <a:spcPct val="100000"/>
              </a:lnSpc>
              <a:spcBef>
                <a:spcPts val="780"/>
              </a:spcBef>
              <a:buAutoNum type="arabicPeriod" startAt="3"/>
              <a:tabLst>
                <a:tab pos="469265" algn="l"/>
              </a:tabLst>
            </a:pPr>
            <a:r>
              <a:rPr sz="1400" dirty="0">
                <a:latin typeface="Times New Roman"/>
                <a:cs typeface="Times New Roman"/>
              </a:rPr>
              <a:t>Prove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disprove: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coarser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compact.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8004" y="888237"/>
            <a:ext cx="6078855" cy="820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6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Chapter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3: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Separation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Countability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Axioms</a:t>
            </a:r>
            <a:endParaRPr sz="1600">
              <a:latin typeface="Times New Roman"/>
              <a:cs typeface="Times New Roman"/>
            </a:endParaRPr>
          </a:p>
          <a:p>
            <a:pPr marL="951865">
              <a:lnSpc>
                <a:spcPct val="100000"/>
              </a:lnSpc>
              <a:spcBef>
                <a:spcPts val="1830"/>
              </a:spcBef>
            </a:pPr>
            <a:r>
              <a:rPr sz="1400" b="1" dirty="0">
                <a:latin typeface="Times New Roman"/>
                <a:cs typeface="Times New Roman"/>
              </a:rPr>
              <a:t>3.1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Separation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Axioms</a:t>
            </a:r>
            <a:endParaRPr sz="1400">
              <a:latin typeface="Times New Roman"/>
              <a:cs typeface="Times New Roman"/>
            </a:endParaRPr>
          </a:p>
          <a:p>
            <a:pPr marL="266700" marR="4642485" indent="102870">
              <a:lnSpc>
                <a:spcPct val="191400"/>
              </a:lnSpc>
              <a:buFont typeface="Times New Roman"/>
              <a:buChar char="-"/>
              <a:tabLst>
                <a:tab pos="369570" algn="l"/>
              </a:tabLst>
            </a:pP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350" b="1" baseline="-12345" dirty="0">
                <a:latin typeface="Times New Roman"/>
                <a:cs typeface="Times New Roman"/>
              </a:rPr>
              <a:t>0</a:t>
            </a:r>
            <a:r>
              <a:rPr sz="1350" b="1" spc="172" baseline="-123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space </a:t>
            </a: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Char char="-"/>
            </a:pPr>
            <a:endParaRPr sz="1400">
              <a:latin typeface="Times New Roman"/>
              <a:cs typeface="Times New Roman"/>
            </a:endParaRPr>
          </a:p>
          <a:p>
            <a:pPr marL="201930"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0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implication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satisfies,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400">
              <a:latin typeface="Times New Roman"/>
              <a:cs typeface="Times New Roman"/>
            </a:endParaRPr>
          </a:p>
          <a:p>
            <a:pPr marL="186055"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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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”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</a:t>
            </a:r>
            <a:r>
              <a:rPr sz="1400" dirty="0">
                <a:latin typeface="Times New Roman"/>
                <a:cs typeface="Times New Roman"/>
              </a:rPr>
              <a:t> “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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400" spc="-1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3.1.2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T</a:t>
            </a:r>
            <a:r>
              <a:rPr sz="1350" spc="-37" baseline="-12345" dirty="0">
                <a:latin typeface="Times New Roman"/>
                <a:cs typeface="Times New Roman"/>
              </a:rPr>
              <a:t>0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0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400">
              <a:latin typeface="Times New Roman"/>
              <a:cs typeface="Times New Roman"/>
            </a:endParaRPr>
          </a:p>
          <a:p>
            <a:pPr marL="186055"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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b="1" dirty="0">
                <a:latin typeface="Symbol"/>
                <a:cs typeface="Symbol"/>
              </a:rPr>
              <a:t>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clo</a:t>
            </a:r>
            <a:r>
              <a:rPr sz="1400" spc="-10" dirty="0">
                <a:latin typeface="Times New Roman"/>
                <a:cs typeface="Times New Roman"/>
              </a:rPr>
              <a:t>({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})</a:t>
            </a:r>
            <a:r>
              <a:rPr sz="1400" spc="-10" dirty="0">
                <a:latin typeface="Symbol"/>
                <a:cs typeface="Symbol"/>
              </a:rPr>
              <a:t></a:t>
            </a:r>
            <a:r>
              <a:rPr sz="1400" i="1" spc="-10" dirty="0">
                <a:latin typeface="Times New Roman"/>
                <a:cs typeface="Times New Roman"/>
              </a:rPr>
              <a:t>clo</a:t>
            </a:r>
            <a:r>
              <a:rPr sz="1400" spc="-10" dirty="0">
                <a:latin typeface="Times New Roman"/>
                <a:cs typeface="Times New Roman"/>
              </a:rPr>
              <a:t>({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}).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3.1.4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10"/>
              </a:spcBef>
            </a:pP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0</a:t>
            </a:r>
            <a:r>
              <a:rPr sz="1350" spc="14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preserved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under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bijective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20" dirty="0">
                <a:latin typeface="Times New Roman"/>
                <a:cs typeface="Times New Roman"/>
              </a:rPr>
              <a:t> map.</a:t>
            </a:r>
            <a:endParaRPr sz="1400">
              <a:latin typeface="Times New Roman"/>
              <a:cs typeface="Times New Roman"/>
            </a:endParaRPr>
          </a:p>
          <a:p>
            <a:pPr marL="266700" marR="4641850" indent="102870">
              <a:lnSpc>
                <a:spcPct val="191400"/>
              </a:lnSpc>
              <a:spcBef>
                <a:spcPts val="25"/>
              </a:spcBef>
              <a:buFont typeface="Times New Roman"/>
              <a:buChar char="-"/>
              <a:tabLst>
                <a:tab pos="369570" algn="l"/>
              </a:tabLst>
            </a:pP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350" b="1" baseline="-12345" dirty="0">
                <a:latin typeface="Times New Roman"/>
                <a:cs typeface="Times New Roman"/>
              </a:rPr>
              <a:t>1</a:t>
            </a:r>
            <a:r>
              <a:rPr sz="1350" b="1" spc="172" baseline="-123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space </a:t>
            </a: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01930"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implication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satisfies,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400">
              <a:latin typeface="Times New Roman"/>
              <a:cs typeface="Times New Roman"/>
            </a:endParaRPr>
          </a:p>
          <a:p>
            <a:pPr marL="186055" algn="ctr">
              <a:lnSpc>
                <a:spcPct val="100000"/>
              </a:lnSpc>
              <a:spcBef>
                <a:spcPts val="5"/>
              </a:spcBef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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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”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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Clearly,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T</a:t>
            </a:r>
            <a:r>
              <a:rPr sz="1350" spc="-15" baseline="-12345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i="1" spc="-10" dirty="0">
                <a:latin typeface="Times New Roman"/>
                <a:cs typeface="Times New Roman"/>
              </a:rPr>
              <a:t>T</a:t>
            </a:r>
            <a:r>
              <a:rPr sz="1350" spc="-15" baseline="-12345" dirty="0">
                <a:latin typeface="Times New Roman"/>
                <a:cs typeface="Times New Roman"/>
              </a:rPr>
              <a:t>0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3.1.6</a:t>
            </a:r>
            <a:endParaRPr sz="1400">
              <a:latin typeface="Times New Roman"/>
              <a:cs typeface="Times New Roman"/>
            </a:endParaRPr>
          </a:p>
          <a:p>
            <a:pPr marL="2667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T</a:t>
            </a:r>
            <a:r>
              <a:rPr sz="1350" spc="-37" baseline="-12345" dirty="0">
                <a:latin typeface="Times New Roman"/>
                <a:cs typeface="Times New Roman"/>
              </a:rPr>
              <a:t>1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8804" y="886713"/>
            <a:ext cx="6125845" cy="750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Symbol"/>
                <a:cs typeface="Symbol"/>
              </a:rPr>
              <a:t>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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3.1.8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hereditary.</a:t>
            </a:r>
            <a:endParaRPr sz="1400">
              <a:latin typeface="Times New Roman"/>
              <a:cs typeface="Times New Roman"/>
            </a:endParaRPr>
          </a:p>
          <a:p>
            <a:pPr marL="215900" marR="4739640" indent="228600">
              <a:lnSpc>
                <a:spcPct val="191600"/>
              </a:lnSpc>
              <a:spcBef>
                <a:spcPts val="20"/>
              </a:spcBef>
              <a:tabLst>
                <a:tab pos="672465" algn="l"/>
              </a:tabLst>
            </a:pPr>
            <a:r>
              <a:rPr sz="1400" spc="-5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350" b="1" baseline="-12345" dirty="0">
                <a:latin typeface="Times New Roman"/>
                <a:cs typeface="Times New Roman"/>
              </a:rPr>
              <a:t>2</a:t>
            </a:r>
            <a:r>
              <a:rPr sz="1350" b="1" spc="157" baseline="-123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space </a:t>
            </a: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3.1.9</a:t>
            </a:r>
            <a:endParaRPr sz="1400">
              <a:latin typeface="Times New Roman"/>
              <a:cs typeface="Times New Roman"/>
            </a:endParaRPr>
          </a:p>
          <a:p>
            <a:pPr marL="215900" marR="170180" indent="176530">
              <a:lnSpc>
                <a:spcPct val="145700"/>
              </a:lnSpc>
              <a:spcBef>
                <a:spcPts val="86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8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315" baseline="-123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Hausdorff,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following </a:t>
            </a:r>
            <a:r>
              <a:rPr sz="1400" dirty="0">
                <a:latin typeface="Times New Roman"/>
                <a:cs typeface="Times New Roman"/>
              </a:rPr>
              <a:t>implication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satisfies,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36195"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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 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Clearly,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T</a:t>
            </a:r>
            <a:r>
              <a:rPr sz="1350" spc="-15" baseline="-12345" dirty="0">
                <a:latin typeface="Times New Roman"/>
                <a:cs typeface="Times New Roman"/>
              </a:rPr>
              <a:t>2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i="1" spc="-10" dirty="0">
                <a:latin typeface="Times New Roman"/>
                <a:cs typeface="Times New Roman"/>
              </a:rPr>
              <a:t>T</a:t>
            </a:r>
            <a:r>
              <a:rPr sz="1350" spc="-15" baseline="-12345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60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3.1.10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T</a:t>
            </a:r>
            <a:r>
              <a:rPr sz="1350" spc="-37" baseline="-12345" dirty="0">
                <a:latin typeface="Times New Roman"/>
                <a:cs typeface="Times New Roman"/>
              </a:rPr>
              <a:t>2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Hausdorff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closed.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3.1.12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preserved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bijective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map.</a:t>
            </a:r>
            <a:endParaRPr sz="140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3.1.13</a:t>
            </a:r>
            <a:endParaRPr sz="1400">
              <a:latin typeface="Times New Roman"/>
              <a:cs typeface="Times New Roman"/>
            </a:endParaRPr>
          </a:p>
          <a:p>
            <a:pPr marL="215900" marR="168910" indent="95885">
              <a:lnSpc>
                <a:spcPct val="146400"/>
              </a:lnSpc>
              <a:spcBef>
                <a:spcPts val="840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Hausdorff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baseline="40123" dirty="0">
                <a:latin typeface="Times New Roman"/>
                <a:cs typeface="Times New Roman"/>
              </a:rPr>
              <a:t>*</a:t>
            </a:r>
            <a:r>
              <a:rPr sz="1350" spc="202" baseline="40123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finer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spc="-15" baseline="40123" dirty="0">
                <a:latin typeface="Times New Roman"/>
                <a:cs typeface="Times New Roman"/>
              </a:rPr>
              <a:t>*</a:t>
            </a:r>
            <a:r>
              <a:rPr sz="1400" spc="-10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Hausdorff.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504" y="883665"/>
            <a:ext cx="6162675" cy="8645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  <a:tabLst>
                <a:tab pos="659765" algn="l"/>
              </a:tabLst>
            </a:pPr>
            <a:r>
              <a:rPr sz="1400" spc="-5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	Regular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</a:t>
            </a:r>
            <a:endParaRPr sz="140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3.1.14</a:t>
            </a:r>
            <a:endParaRPr sz="1400">
              <a:latin typeface="Times New Roman"/>
              <a:cs typeface="Times New Roman"/>
            </a:endParaRPr>
          </a:p>
          <a:p>
            <a:pPr marL="659765" marR="220979">
              <a:lnSpc>
                <a:spcPct val="143600"/>
              </a:lnSpc>
              <a:spcBef>
                <a:spcPts val="79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regular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implication satisfies,</a:t>
            </a:r>
            <a:endParaRPr sz="14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  <a:spcBef>
                <a:spcPts val="840"/>
              </a:spcBef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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1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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F</a:t>
            </a:r>
            <a:r>
              <a:rPr sz="1400" spc="-25" dirty="0">
                <a:latin typeface="Symbol"/>
                <a:cs typeface="Symbol"/>
              </a:rPr>
              <a:t></a:t>
            </a:r>
            <a:r>
              <a:rPr sz="1400" i="1" spc="-25" dirty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  <a:spcBef>
                <a:spcPts val="780"/>
              </a:spcBef>
            </a:pPr>
            <a:r>
              <a:rPr sz="1100" dirty="0">
                <a:latin typeface="Symbol"/>
                <a:cs typeface="Symbol"/>
              </a:rPr>
              <a:t>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1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1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 marL="431800">
              <a:lnSpc>
                <a:spcPct val="100000"/>
              </a:lnSpc>
              <a:spcBef>
                <a:spcPts val="154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7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4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3.1.15</a:t>
            </a:r>
            <a:endParaRPr sz="1400">
              <a:latin typeface="Times New Roman"/>
              <a:cs typeface="Times New Roman"/>
            </a:endParaRPr>
          </a:p>
          <a:p>
            <a:pPr marL="33528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72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3.1.16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142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spaces.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3.1.17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1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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clo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3.1.18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Regularity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property.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60"/>
              </a:spcBef>
            </a:pPr>
            <a:r>
              <a:rPr sz="1400" b="1" spc="-10" dirty="0">
                <a:latin typeface="Times New Roman"/>
                <a:cs typeface="Times New Roman"/>
              </a:rPr>
              <a:t>Proof:</a:t>
            </a:r>
            <a:endParaRPr sz="1400">
              <a:latin typeface="Times New Roman"/>
              <a:cs typeface="Times New Roman"/>
            </a:endParaRPr>
          </a:p>
          <a:p>
            <a:pPr marL="203200" marR="1062990">
              <a:lnSpc>
                <a:spcPts val="3370"/>
              </a:lnSpc>
              <a:spcBef>
                <a:spcPts val="335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homeomorphism.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regular,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300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y</a:t>
            </a:r>
            <a:r>
              <a:rPr sz="1400" spc="-20" dirty="0">
                <a:latin typeface="Symbol"/>
                <a:cs typeface="Symbol"/>
              </a:rPr>
              <a:t></a:t>
            </a:r>
            <a:r>
              <a:rPr sz="1400" i="1" spc="-20" dirty="0">
                <a:latin typeface="Times New Roman"/>
                <a:cs typeface="Times New Roman"/>
              </a:rPr>
              <a:t>F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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350" spc="-37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Symbol"/>
                <a:cs typeface="Symbol"/>
              </a:rPr>
              <a:t>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disjoint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350" spc="-37" baseline="40123" dirty="0">
                <a:latin typeface="Times New Roman"/>
                <a:cs typeface="Times New Roman"/>
              </a:rPr>
              <a:t>-</a:t>
            </a:r>
            <a:r>
              <a:rPr sz="1350" spc="-15" baseline="40123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F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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6104" y="898906"/>
            <a:ext cx="6162675" cy="8589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(</a:t>
            </a:r>
            <a:r>
              <a:rPr sz="1400" i="1" spc="-25" dirty="0">
                <a:latin typeface="Times New Roman"/>
                <a:cs typeface="Times New Roman"/>
              </a:rPr>
              <a:t>H</a:t>
            </a:r>
            <a:r>
              <a:rPr sz="1400" spc="-2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228600" marR="1312545">
              <a:lnSpc>
                <a:spcPct val="200700"/>
              </a:lnSpc>
              <a:spcBef>
                <a:spcPts val="5"/>
              </a:spcBef>
            </a:pPr>
            <a:r>
              <a:rPr sz="1400" dirty="0">
                <a:latin typeface="Symbol"/>
                <a:cs typeface="Symbol"/>
              </a:rPr>
              <a:t>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(</a:t>
            </a:r>
            <a:r>
              <a:rPr sz="1400" i="1" spc="-25" dirty="0">
                <a:latin typeface="Times New Roman"/>
                <a:cs typeface="Times New Roman"/>
              </a:rPr>
              <a:t>H</a:t>
            </a:r>
            <a:r>
              <a:rPr sz="1400" spc="-25" dirty="0">
                <a:latin typeface="Times New Roman"/>
                <a:cs typeface="Times New Roman"/>
              </a:rPr>
              <a:t>)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)=</a:t>
            </a:r>
            <a:r>
              <a:rPr sz="14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1570"/>
              </a:spcBef>
              <a:tabLst>
                <a:tab pos="685165" algn="l"/>
              </a:tabLst>
            </a:pPr>
            <a:r>
              <a:rPr sz="1400" spc="-50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	Normal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4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3.1.19</a:t>
            </a:r>
            <a:endParaRPr sz="1400">
              <a:latin typeface="Times New Roman"/>
              <a:cs typeface="Times New Roman"/>
            </a:endParaRPr>
          </a:p>
          <a:p>
            <a:pPr marL="685165" marR="195580">
              <a:lnSpc>
                <a:spcPct val="143600"/>
              </a:lnSpc>
              <a:spcBef>
                <a:spcPts val="79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normal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implication satisfies,</a:t>
            </a:r>
            <a:endParaRPr sz="1400">
              <a:latin typeface="Times New Roman"/>
              <a:cs typeface="Times New Roman"/>
            </a:endParaRPr>
          </a:p>
          <a:p>
            <a:pPr marL="685165">
              <a:lnSpc>
                <a:spcPct val="100000"/>
              </a:lnSpc>
              <a:spcBef>
                <a:spcPts val="840"/>
              </a:spcBef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disjoint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1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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685165">
              <a:lnSpc>
                <a:spcPct val="100000"/>
              </a:lnSpc>
              <a:spcBef>
                <a:spcPts val="900"/>
              </a:spcBef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Symbol"/>
                <a:cs typeface="Symbol"/>
              </a:rPr>
              <a:t>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1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1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 marL="457200">
              <a:lnSpc>
                <a:spcPct val="100000"/>
              </a:lnSpc>
              <a:spcBef>
                <a:spcPts val="157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normal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4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3.1.20</a:t>
            </a:r>
            <a:endParaRPr sz="1400">
              <a:latin typeface="Times New Roman"/>
              <a:cs typeface="Times New Roman"/>
            </a:endParaRPr>
          </a:p>
          <a:p>
            <a:pPr marL="36068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4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172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3.1.21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500"/>
              </a:spcBef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normal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4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spaces.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3.1.22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normal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2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Symbol"/>
                <a:cs typeface="Symbol"/>
              </a:rPr>
              <a:t></a:t>
            </a:r>
            <a:r>
              <a:rPr sz="1400" dirty="0">
                <a:latin typeface="Symbol"/>
                <a:cs typeface="Symbol"/>
              </a:rPr>
              <a:t>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200" dirty="0">
                <a:latin typeface="Symbol"/>
                <a:cs typeface="Symbol"/>
              </a:rPr>
              <a:t>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31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Symbol"/>
                <a:cs typeface="Symbol"/>
              </a:rPr>
              <a:t></a:t>
            </a:r>
            <a:endParaRPr sz="1400">
              <a:latin typeface="Symbol"/>
              <a:cs typeface="Symbol"/>
            </a:endParaRPr>
          </a:p>
          <a:p>
            <a:pPr marL="228600">
              <a:lnSpc>
                <a:spcPct val="100000"/>
              </a:lnSpc>
              <a:spcBef>
                <a:spcPts val="900"/>
              </a:spcBef>
            </a:pPr>
            <a:r>
              <a:rPr sz="1400" i="1" dirty="0">
                <a:latin typeface="Times New Roman"/>
                <a:cs typeface="Times New Roman"/>
              </a:rPr>
              <a:t>clo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  <a:spcBef>
                <a:spcPts val="1595"/>
              </a:spcBef>
            </a:pPr>
            <a:r>
              <a:rPr sz="1400" b="1" spc="-10" dirty="0">
                <a:latin typeface="Times New Roman"/>
                <a:cs typeface="Times New Roman"/>
              </a:rPr>
              <a:t>Proof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normal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F</a:t>
            </a:r>
            <a:r>
              <a:rPr sz="1400" spc="-25" dirty="0">
                <a:latin typeface="Symbol"/>
                <a:cs typeface="Symbol"/>
              </a:rPr>
              <a:t></a:t>
            </a:r>
            <a:r>
              <a:rPr sz="1400" i="1" spc="-25" dirty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350" i="1" baseline="40123" dirty="0">
                <a:latin typeface="Times New Roman"/>
                <a:cs typeface="Times New Roman"/>
              </a:rPr>
              <a:t>c</a:t>
            </a:r>
            <a:r>
              <a:rPr sz="1350" i="1" spc="135" baseline="40123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disjoint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4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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disjoint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K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G</a:t>
            </a:r>
            <a:r>
              <a:rPr sz="1350" i="1" spc="-30" baseline="40123" dirty="0">
                <a:latin typeface="Times New Roman"/>
                <a:cs typeface="Times New Roman"/>
              </a:rPr>
              <a:t>c</a:t>
            </a:r>
            <a:r>
              <a:rPr sz="1400" spc="-20" dirty="0">
                <a:latin typeface="Symbol"/>
                <a:cs typeface="Symbol"/>
              </a:rPr>
              <a:t></a:t>
            </a:r>
            <a:r>
              <a:rPr sz="1400" i="1" spc="-20" dirty="0">
                <a:latin typeface="Times New Roman"/>
                <a:cs typeface="Times New Roman"/>
              </a:rPr>
              <a:t>K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5481" y="2639948"/>
            <a:ext cx="5472595" cy="541070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24204" y="898906"/>
            <a:ext cx="5949950" cy="5878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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clo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</a:t>
            </a:r>
            <a:r>
              <a:rPr sz="1400" i="1" spc="-10" dirty="0">
                <a:latin typeface="Times New Roman"/>
                <a:cs typeface="Times New Roman"/>
              </a:rPr>
              <a:t>K</a:t>
            </a:r>
            <a:r>
              <a:rPr sz="1350" i="1" spc="-15" baseline="40123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Symbol"/>
                <a:cs typeface="Symbol"/>
              </a:rPr>
              <a:t>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57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homework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3.1.23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Times New Roman"/>
                <a:cs typeface="Times New Roman"/>
              </a:rPr>
              <a:t>Normality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property.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560"/>
              </a:spcBef>
            </a:pPr>
            <a:r>
              <a:rPr sz="1400" b="1" spc="-10" dirty="0">
                <a:latin typeface="Times New Roman"/>
                <a:cs typeface="Times New Roman"/>
              </a:rPr>
              <a:t>Proof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Similar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3.1.18.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3.2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Countability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Axioms</a:t>
            </a:r>
            <a:endParaRPr sz="1400">
              <a:latin typeface="Times New Roman"/>
              <a:cs typeface="Times New Roman"/>
            </a:endParaRPr>
          </a:p>
          <a:p>
            <a:pPr marL="190500" marR="3077845" indent="102870">
              <a:lnSpc>
                <a:spcPts val="3220"/>
              </a:lnSpc>
              <a:spcBef>
                <a:spcPts val="350"/>
              </a:spcBef>
              <a:buChar char="-"/>
              <a:tabLst>
                <a:tab pos="293370" algn="l"/>
              </a:tabLst>
            </a:pPr>
            <a:r>
              <a:rPr sz="1400" b="1" dirty="0">
                <a:latin typeface="Times New Roman"/>
                <a:cs typeface="Times New Roman"/>
              </a:rPr>
              <a:t>First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(Countable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or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Axiom)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Space </a:t>
            </a: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3.2.1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14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5" dirty="0">
                <a:latin typeface="Times New Roman"/>
                <a:cs typeface="Times New Roman"/>
              </a:rPr>
              <a:t> if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61925"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local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base</a:t>
            </a:r>
            <a:endParaRPr sz="14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  <a:spcBef>
                <a:spcPts val="160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3.2.2</a:t>
            </a:r>
            <a:endParaRPr sz="1400">
              <a:latin typeface="Times New Roman"/>
              <a:cs typeface="Times New Roman"/>
            </a:endParaRPr>
          </a:p>
          <a:p>
            <a:pPr marL="647065" marR="17780" lvl="1" indent="-228600">
              <a:lnSpc>
                <a:spcPct val="145700"/>
              </a:lnSpc>
              <a:spcBef>
                <a:spcPts val="860"/>
              </a:spcBef>
              <a:buAutoNum type="arabicPeriod"/>
              <a:tabLst>
                <a:tab pos="647065" algn="l"/>
              </a:tabLst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discrete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300" i="1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axiom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700" dirty="0">
                <a:latin typeface="Times New Roman"/>
                <a:cs typeface="Times New Roman"/>
              </a:rPr>
              <a:t>}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local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47065" lvl="1" indent="-227965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64706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usual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class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1659382" y="7030592"/>
            <a:ext cx="3937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7975" algn="l"/>
              </a:tabLst>
            </a:pPr>
            <a:r>
              <a:rPr sz="800" spc="25" dirty="0">
                <a:latin typeface="Symbola"/>
                <a:cs typeface="Symbola"/>
              </a:rPr>
              <a:t>𝑛</a:t>
            </a:r>
            <a:r>
              <a:rPr sz="800" dirty="0">
                <a:latin typeface="Symbola"/>
                <a:cs typeface="Symbola"/>
              </a:rPr>
              <a:t>	</a:t>
            </a:r>
            <a:r>
              <a:rPr sz="800" spc="25" dirty="0">
                <a:latin typeface="Symbola"/>
                <a:cs typeface="Symbola"/>
              </a:rPr>
              <a:t>𝑛</a:t>
            </a:r>
            <a:endParaRPr sz="800">
              <a:latin typeface="Symbola"/>
              <a:cs typeface="Symbo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33753" y="6852284"/>
            <a:ext cx="320929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200" baseline="41666" dirty="0">
                <a:latin typeface="Symbola"/>
                <a:cs typeface="Symbola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+</a:t>
            </a:r>
            <a:r>
              <a:rPr sz="1200" baseline="41666" dirty="0">
                <a:latin typeface="Symbola"/>
                <a:cs typeface="Symbola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):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350" baseline="40123" dirty="0">
                <a:latin typeface="Times New Roman"/>
                <a:cs typeface="Times New Roman"/>
              </a:rPr>
              <a:t>+</a:t>
            </a:r>
            <a:r>
              <a:rPr sz="1700" dirty="0">
                <a:latin typeface="Times New Roman"/>
                <a:cs typeface="Times New Roman"/>
              </a:rPr>
              <a:t>}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local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base.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504" y="7256526"/>
            <a:ext cx="4911090" cy="2323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48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3.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cof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axiom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59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3.2.3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510"/>
              </a:spcBef>
            </a:pPr>
            <a:r>
              <a:rPr sz="1400" dirty="0">
                <a:latin typeface="Times New Roman"/>
                <a:cs typeface="Times New Roman"/>
              </a:rPr>
              <a:t>Every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subspace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550"/>
              </a:spcBef>
            </a:pPr>
            <a:r>
              <a:rPr sz="1400" b="1" spc="-10" dirty="0">
                <a:latin typeface="Times New Roman"/>
                <a:cs typeface="Times New Roman"/>
              </a:rPr>
              <a:t>Proof: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y</a:t>
            </a:r>
            <a:r>
              <a:rPr sz="1400" spc="-25" dirty="0">
                <a:latin typeface="Symbol"/>
                <a:cs typeface="Symbol"/>
              </a:rPr>
              <a:t></a:t>
            </a:r>
            <a:r>
              <a:rPr sz="1400" i="1" spc="-25" dirty="0">
                <a:latin typeface="Times New Roman"/>
                <a:cs typeface="Times New Roman"/>
              </a:rPr>
              <a:t>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4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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Symbola"/>
                <a:cs typeface="Symbola"/>
              </a:rPr>
              <a:t>𝔅</a:t>
            </a:r>
            <a:r>
              <a:rPr sz="1500" spc="82" baseline="-16666" dirty="0">
                <a:latin typeface="Symbola"/>
                <a:cs typeface="Symbola"/>
              </a:rPr>
              <a:t>𝑦</a:t>
            </a:r>
            <a:r>
              <a:rPr sz="1500" spc="240" baseline="-16666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Times New Roman"/>
                <a:cs typeface="Times New Roman"/>
              </a:rPr>
              <a:t>,</a:t>
            </a:r>
            <a:r>
              <a:rPr sz="1200" spc="-20" dirty="0">
                <a:latin typeface="Symbol"/>
                <a:cs typeface="Symbol"/>
              </a:rPr>
              <a:t></a:t>
            </a:r>
            <a:r>
              <a:rPr sz="1400" spc="-2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888237"/>
            <a:ext cx="5912485" cy="8637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890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Chapter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1: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Maps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topology</a:t>
            </a:r>
            <a:endParaRPr sz="16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1830"/>
              </a:spcBef>
            </a:pPr>
            <a:r>
              <a:rPr sz="1400" b="1" dirty="0">
                <a:latin typeface="Times New Roman"/>
                <a:cs typeface="Times New Roman"/>
              </a:rPr>
              <a:t>1.1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Continuity</a:t>
            </a:r>
            <a:endParaRPr sz="1400">
              <a:latin typeface="Times New Roman"/>
              <a:cs typeface="Times New Roman"/>
            </a:endParaRPr>
          </a:p>
          <a:p>
            <a:pPr marL="88900" algn="just">
              <a:lnSpc>
                <a:spcPct val="100000"/>
              </a:lnSpc>
              <a:spcBef>
                <a:spcPts val="1535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1.1.1</a:t>
            </a:r>
            <a:endParaRPr sz="1400">
              <a:latin typeface="Times New Roman"/>
              <a:cs typeface="Times New Roman"/>
            </a:endParaRPr>
          </a:p>
          <a:p>
            <a:pPr marL="88900" marR="81280" indent="176530" algn="just">
              <a:lnSpc>
                <a:spcPct val="149600"/>
              </a:lnSpc>
              <a:spcBef>
                <a:spcPts val="800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23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40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3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40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3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23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23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spaces</a:t>
            </a:r>
            <a:r>
              <a:rPr sz="1400" spc="235" dirty="0">
                <a:latin typeface="Times New Roman"/>
                <a:cs typeface="Times New Roman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45" dirty="0">
                <a:latin typeface="Times New Roman"/>
                <a:cs typeface="Times New Roman"/>
              </a:rPr>
              <a:t>   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Symbol"/>
                <a:cs typeface="Symbol"/>
              </a:rPr>
              <a:t>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implication satisfies,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Symbol"/>
                <a:cs typeface="Symbol"/>
              </a:rPr>
              <a:t>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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-1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</a:t>
            </a:r>
            <a:endParaRPr sz="1400">
              <a:latin typeface="Symbol"/>
              <a:cs typeface="Symbol"/>
            </a:endParaRPr>
          </a:p>
          <a:p>
            <a:pPr marL="545465" indent="-227965">
              <a:lnSpc>
                <a:spcPct val="100000"/>
              </a:lnSpc>
              <a:spcBef>
                <a:spcPts val="1689"/>
              </a:spcBef>
              <a:buAutoNum type="arabicPeriod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x</a:t>
            </a:r>
            <a:r>
              <a:rPr sz="1400" spc="-20" dirty="0">
                <a:latin typeface="Symbol"/>
                <a:cs typeface="Symbol"/>
              </a:rPr>
              <a:t></a:t>
            </a: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8900" algn="just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 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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H</a:t>
            </a:r>
            <a:r>
              <a:rPr sz="1400" spc="-20" dirty="0">
                <a:latin typeface="Symbol"/>
                <a:cs typeface="Symbol"/>
              </a:rPr>
              <a:t>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Times New Roman"/>
              <a:cs typeface="Times New Roman"/>
            </a:endParaRPr>
          </a:p>
          <a:p>
            <a:pPr marL="545465" indent="-227965">
              <a:lnSpc>
                <a:spcPct val="100000"/>
              </a:lnSpc>
              <a:buAutoNum type="arabicPeriod"/>
              <a:tabLst>
                <a:tab pos="545465" algn="l"/>
                <a:tab pos="928369" algn="l"/>
                <a:tab pos="1499870" algn="l"/>
                <a:tab pos="1777364" algn="l"/>
                <a:tab pos="2129790" algn="l"/>
                <a:tab pos="3178175" algn="l"/>
                <a:tab pos="4043679" algn="l"/>
                <a:tab pos="4627245" algn="l"/>
                <a:tab pos="5198110" algn="l"/>
                <a:tab pos="5563870" algn="l"/>
              </a:tabLst>
            </a:pPr>
            <a:r>
              <a:rPr sz="1400" spc="-25" dirty="0">
                <a:latin typeface="Times New Roman"/>
                <a:cs typeface="Times New Roman"/>
              </a:rPr>
              <a:t>Let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={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25" dirty="0">
                <a:latin typeface="Times New Roman"/>
                <a:cs typeface="Times New Roman"/>
              </a:rPr>
              <a:t>b</a:t>
            </a:r>
            <a:r>
              <a:rPr sz="1400" spc="-2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25" dirty="0">
                <a:latin typeface="Times New Roman"/>
                <a:cs typeface="Times New Roman"/>
              </a:rPr>
              <a:t>c</a:t>
            </a:r>
            <a:r>
              <a:rPr sz="1400" spc="-25" dirty="0">
                <a:latin typeface="Times New Roman"/>
                <a:cs typeface="Times New Roman"/>
              </a:rPr>
              <a:t>},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={1,2,3,4},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700" spc="-10" dirty="0">
                <a:latin typeface="Times New Roman"/>
                <a:cs typeface="Times New Roman"/>
              </a:rPr>
              <a:t>{</a:t>
            </a:r>
            <a:r>
              <a:rPr sz="14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,{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},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{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},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{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i="1" spc="-10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},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700" spc="-25" dirty="0">
                <a:latin typeface="Times New Roman"/>
                <a:cs typeface="Times New Roman"/>
              </a:rPr>
              <a:t>}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545465">
              <a:lnSpc>
                <a:spcPct val="100000"/>
              </a:lnSpc>
              <a:spcBef>
                <a:spcPts val="900"/>
              </a:spcBef>
            </a:pP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7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Symbol"/>
                <a:cs typeface="Symbol"/>
              </a:rPr>
              <a:t></a:t>
            </a:r>
            <a:r>
              <a:rPr sz="1400" dirty="0">
                <a:latin typeface="Times New Roman"/>
                <a:cs typeface="Times New Roman"/>
              </a:rPr>
              <a:t>,{1},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{1,2,3},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700" dirty="0">
                <a:latin typeface="Times New Roman"/>
                <a:cs typeface="Times New Roman"/>
              </a:rPr>
              <a:t>}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Check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continuity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20" dirty="0">
                <a:latin typeface="Times New Roman"/>
                <a:cs typeface="Times New Roman"/>
              </a:rPr>
              <a:t> maps</a:t>
            </a:r>
            <a:endParaRPr sz="1400">
              <a:latin typeface="Times New Roman"/>
              <a:cs typeface="Times New Roman"/>
            </a:endParaRPr>
          </a:p>
          <a:p>
            <a:pPr marL="316230" marR="3197225" lvl="1" indent="-316230" algn="r">
              <a:lnSpc>
                <a:spcPct val="100000"/>
              </a:lnSpc>
              <a:spcBef>
                <a:spcPts val="1019"/>
              </a:spcBef>
              <a:buFont typeface="Times New Roman"/>
              <a:buAutoNum type="arabicPeriod"/>
              <a:tabLst>
                <a:tab pos="316230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follows,</a:t>
            </a:r>
            <a:endParaRPr sz="1400">
              <a:latin typeface="Times New Roman"/>
              <a:cs typeface="Times New Roman"/>
            </a:endParaRPr>
          </a:p>
          <a:p>
            <a:pPr marR="3232785" algn="r">
              <a:lnSpc>
                <a:spcPct val="100000"/>
              </a:lnSpc>
              <a:spcBef>
                <a:spcPts val="780"/>
              </a:spcBef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)=1,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)=1 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c</a:t>
            </a:r>
            <a:r>
              <a:rPr sz="1400" spc="-20" dirty="0">
                <a:latin typeface="Times New Roman"/>
                <a:cs typeface="Times New Roman"/>
              </a:rPr>
              <a:t>)=3</a:t>
            </a:r>
            <a:endParaRPr sz="1400">
              <a:latin typeface="Times New Roman"/>
              <a:cs typeface="Times New Roman"/>
            </a:endParaRPr>
          </a:p>
          <a:p>
            <a:pPr marL="817244" lvl="1" indent="-271780">
              <a:lnSpc>
                <a:spcPct val="100000"/>
              </a:lnSpc>
              <a:spcBef>
                <a:spcPts val="855"/>
              </a:spcBef>
              <a:buFont typeface="Times New Roman"/>
              <a:buAutoNum type="arabicPeriod" startAt="2"/>
              <a:tabLst>
                <a:tab pos="817244" algn="l"/>
              </a:tabLst>
            </a:pP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follows,</a:t>
            </a:r>
            <a:endParaRPr sz="14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780"/>
              </a:spcBef>
            </a:pP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)=3,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)=1 and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c</a:t>
            </a:r>
            <a:r>
              <a:rPr sz="1400" spc="-20" dirty="0">
                <a:latin typeface="Times New Roman"/>
                <a:cs typeface="Times New Roman"/>
              </a:rPr>
              <a:t>)=4</a:t>
            </a:r>
            <a:endParaRPr sz="1400">
              <a:latin typeface="Times New Roman"/>
              <a:cs typeface="Times New Roman"/>
            </a:endParaRPr>
          </a:p>
          <a:p>
            <a:pPr marL="861694" lvl="1" indent="-316230">
              <a:lnSpc>
                <a:spcPct val="100000"/>
              </a:lnSpc>
              <a:spcBef>
                <a:spcPts val="840"/>
              </a:spcBef>
              <a:buFont typeface="Times New Roman"/>
              <a:buAutoNum type="arabicPeriod" startAt="3"/>
              <a:tabLst>
                <a:tab pos="861694" algn="l"/>
              </a:tabLst>
            </a:pP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follows,</a:t>
            </a:r>
            <a:endParaRPr sz="1400">
              <a:latin typeface="Times New Roman"/>
              <a:cs typeface="Times New Roman"/>
            </a:endParaRPr>
          </a:p>
          <a:p>
            <a:pPr marL="774065">
              <a:lnSpc>
                <a:spcPct val="100000"/>
              </a:lnSpc>
              <a:spcBef>
                <a:spcPts val="795"/>
              </a:spcBef>
            </a:pP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(1)=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(2)=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(3)=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(4)=</a:t>
            </a:r>
            <a:r>
              <a:rPr sz="1400" i="1" spc="-20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  <a:p>
            <a:pPr marL="545465" marR="82550" indent="-228600">
              <a:lnSpc>
                <a:spcPts val="2520"/>
              </a:lnSpc>
              <a:spcBef>
                <a:spcPts val="114"/>
              </a:spcBef>
              <a:buAutoNum type="arabicPeriod" startAt="2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Consider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trivial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).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any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continuous.</a:t>
            </a:r>
            <a:endParaRPr sz="1400">
              <a:latin typeface="Times New Roman"/>
              <a:cs typeface="Times New Roman"/>
            </a:endParaRPr>
          </a:p>
          <a:p>
            <a:pPr marL="545465" marR="82550" indent="-228600">
              <a:lnSpc>
                <a:spcPts val="2410"/>
              </a:lnSpc>
              <a:buAutoNum type="arabicPeriod" startAt="2"/>
              <a:tabLst>
                <a:tab pos="545465" algn="l"/>
              </a:tabLst>
            </a:pP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continuity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spaces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discrete topology.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504" y="901953"/>
            <a:ext cx="6089650" cy="879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 each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dirty="0">
                <a:latin typeface="Symbola"/>
                <a:cs typeface="Symbola"/>
              </a:rPr>
              <a:t>𝔅</a:t>
            </a:r>
            <a:r>
              <a:rPr sz="1500" baseline="-16666" dirty="0">
                <a:latin typeface="Symbola"/>
                <a:cs typeface="Symbola"/>
              </a:rPr>
              <a:t>𝑦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collection 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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 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local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Symbola"/>
                <a:cs typeface="Symbola"/>
              </a:rPr>
              <a:t>(𝔅</a:t>
            </a:r>
            <a:r>
              <a:rPr sz="1500" baseline="-16666" dirty="0">
                <a:latin typeface="Symbola"/>
                <a:cs typeface="Symbola"/>
              </a:rPr>
              <a:t>𝑦</a:t>
            </a:r>
            <a:r>
              <a:rPr sz="1400" dirty="0">
                <a:latin typeface="Symbola"/>
                <a:cs typeface="Symbola"/>
              </a:rPr>
              <a:t>)</a:t>
            </a:r>
            <a:r>
              <a:rPr sz="1500" baseline="-16666" dirty="0">
                <a:latin typeface="Symbola"/>
                <a:cs typeface="Symbola"/>
              </a:rPr>
              <a:t>𝑌</a:t>
            </a:r>
            <a:r>
              <a:rPr sz="1500" spc="337" baseline="-16666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6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{𝐵</a:t>
            </a:r>
            <a:r>
              <a:rPr sz="1400" spc="-70" dirty="0">
                <a:latin typeface="Symbol"/>
                <a:cs typeface="Symbol"/>
              </a:rPr>
              <a:t></a:t>
            </a:r>
            <a:r>
              <a:rPr sz="1400" spc="-70" dirty="0">
                <a:latin typeface="Symbola"/>
                <a:cs typeface="Symbola"/>
              </a:rPr>
              <a:t>𝑌;</a:t>
            </a:r>
            <a:r>
              <a:rPr sz="1400" spc="-114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𝐵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dirty="0">
                <a:latin typeface="Symbola"/>
                <a:cs typeface="Symbola"/>
              </a:rPr>
              <a:t>𝔅</a:t>
            </a:r>
            <a:r>
              <a:rPr sz="1500" baseline="-16666" dirty="0">
                <a:latin typeface="Symbola"/>
                <a:cs typeface="Symbola"/>
              </a:rPr>
              <a:t>𝑦</a:t>
            </a:r>
            <a:r>
              <a:rPr sz="1400" dirty="0">
                <a:latin typeface="Symbola"/>
                <a:cs typeface="Symbola"/>
              </a:rPr>
              <a:t>}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 local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203200" marR="3130550">
              <a:lnSpc>
                <a:spcPct val="190700"/>
              </a:lnSpc>
              <a:spcBef>
                <a:spcPts val="225"/>
              </a:spcBef>
            </a:pPr>
            <a:r>
              <a:rPr sz="1400" b="1" dirty="0">
                <a:latin typeface="Times New Roman"/>
                <a:cs typeface="Times New Roman"/>
              </a:rPr>
              <a:t>Second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(Countable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or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Axiom)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Space </a:t>
            </a: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3.2.4</a:t>
            </a:r>
            <a:endParaRPr sz="1400">
              <a:latin typeface="Times New Roman"/>
              <a:cs typeface="Times New Roman"/>
            </a:endParaRPr>
          </a:p>
          <a:p>
            <a:pPr marL="203200" marR="144780" indent="132080">
              <a:lnSpc>
                <a:spcPct val="146600"/>
              </a:lnSpc>
              <a:spcBef>
                <a:spcPts val="85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3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4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base</a:t>
            </a:r>
            <a:r>
              <a:rPr sz="1200" spc="-2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3.2.5</a:t>
            </a:r>
            <a:endParaRPr sz="1400">
              <a:latin typeface="Times New Roman"/>
              <a:cs typeface="Times New Roman"/>
            </a:endParaRPr>
          </a:p>
          <a:p>
            <a:pPr marL="659765" indent="-227965">
              <a:lnSpc>
                <a:spcPct val="100000"/>
              </a:lnSpc>
              <a:spcBef>
                <a:spcPts val="1525"/>
              </a:spcBef>
              <a:buAutoNum type="arabicPeriod"/>
              <a:tabLst>
                <a:tab pos="65976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usual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axiom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class</a:t>
            </a:r>
            <a:endParaRPr sz="1400">
              <a:latin typeface="Times New Roman"/>
              <a:cs typeface="Times New Roman"/>
            </a:endParaRPr>
          </a:p>
          <a:p>
            <a:pPr marL="659765">
              <a:lnSpc>
                <a:spcPct val="100000"/>
              </a:lnSpc>
              <a:spcBef>
                <a:spcPts val="705"/>
              </a:spcBef>
            </a:pPr>
            <a:r>
              <a:rPr sz="17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);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Q</a:t>
            </a:r>
            <a:r>
              <a:rPr sz="1700" dirty="0">
                <a:latin typeface="Times New Roman"/>
                <a:cs typeface="Times New Roman"/>
              </a:rPr>
              <a:t>}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i="1" spc="-25" dirty="0">
                <a:latin typeface="Times New Roman"/>
                <a:cs typeface="Times New Roman"/>
              </a:rPr>
              <a:t>U</a:t>
            </a:r>
            <a:r>
              <a:rPr sz="1350" spc="-37" baseline="40123" dirty="0">
                <a:latin typeface="Times New Roman"/>
                <a:cs typeface="Times New Roman"/>
              </a:rPr>
              <a:t>1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59765" marR="145415" indent="-228600">
              <a:lnSpc>
                <a:spcPct val="146400"/>
              </a:lnSpc>
              <a:spcBef>
                <a:spcPts val="240"/>
              </a:spcBef>
              <a:buAutoNum type="arabicPeriod" startAt="2"/>
              <a:tabLst>
                <a:tab pos="65976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discrete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4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uncountable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4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second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47015">
              <a:lnSpc>
                <a:spcPct val="100000"/>
              </a:lnSpc>
              <a:spcBef>
                <a:spcPts val="155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20" dirty="0">
                <a:latin typeface="Times New Roman"/>
                <a:cs typeface="Times New Roman"/>
              </a:rPr>
              <a:t> 3.2.6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15"/>
              </a:spcBef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1570"/>
              </a:spcBef>
            </a:pPr>
            <a:r>
              <a:rPr sz="1400" b="1" spc="-10" dirty="0">
                <a:latin typeface="Times New Roman"/>
                <a:cs typeface="Times New Roman"/>
              </a:rPr>
              <a:t>Proof: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axiom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Symbol"/>
                <a:cs typeface="Symbol"/>
              </a:rPr>
              <a:t>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35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</a:pPr>
            <a:r>
              <a:rPr sz="1400" dirty="0">
                <a:latin typeface="Symbol"/>
                <a:cs typeface="Symbol"/>
              </a:rPr>
              <a:t>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local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𝔅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select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𝔅</a:t>
            </a:r>
            <a:r>
              <a:rPr sz="1500" baseline="-16666" dirty="0">
                <a:latin typeface="Symbola"/>
                <a:cs typeface="Symbola"/>
              </a:rPr>
              <a:t>𝑥</a:t>
            </a:r>
            <a:r>
              <a:rPr sz="1500" spc="300" baseline="-16666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10" dirty="0">
                <a:latin typeface="Symbola"/>
                <a:cs typeface="Symbola"/>
              </a:rPr>
              <a:t> </a:t>
            </a:r>
            <a:r>
              <a:rPr sz="1400" spc="-30" dirty="0">
                <a:latin typeface="Symbola"/>
                <a:cs typeface="Symbola"/>
              </a:rPr>
              <a:t>{𝐵</a:t>
            </a:r>
            <a:r>
              <a:rPr sz="1450" i="1" spc="-30" dirty="0">
                <a:latin typeface="Symbol"/>
                <a:cs typeface="Symbol"/>
              </a:rPr>
              <a:t></a:t>
            </a:r>
            <a:r>
              <a:rPr sz="1400" spc="-30" dirty="0">
                <a:latin typeface="Symbola"/>
                <a:cs typeface="Symbola"/>
              </a:rPr>
              <a:t>𝔅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10" dirty="0">
                <a:latin typeface="Symbola"/>
                <a:cs typeface="Symbola"/>
              </a:rPr>
              <a:t>such</a:t>
            </a:r>
            <a:r>
              <a:rPr sz="1400" spc="-60" dirty="0">
                <a:latin typeface="Symbola"/>
                <a:cs typeface="Symbola"/>
              </a:rPr>
              <a:t> that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20" dirty="0">
                <a:latin typeface="Symbola"/>
                <a:cs typeface="Symbola"/>
              </a:rPr>
              <a:t>𝑥</a:t>
            </a:r>
            <a:r>
              <a:rPr sz="14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a"/>
                <a:cs typeface="Symbola"/>
              </a:rPr>
              <a:t>𝐵}</a:t>
            </a:r>
            <a:endParaRPr sz="1400">
              <a:latin typeface="Symbola"/>
              <a:cs typeface="Symbol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Symbola"/>
              <a:cs typeface="Symbola"/>
            </a:endParaRPr>
          </a:p>
          <a:p>
            <a:pPr marL="2032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easy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 show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𝔅</a:t>
            </a:r>
            <a:r>
              <a:rPr sz="1500" baseline="-16666" dirty="0">
                <a:latin typeface="Symbola"/>
                <a:cs typeface="Symbola"/>
              </a:rPr>
              <a:t>𝑥</a:t>
            </a:r>
            <a:r>
              <a:rPr sz="1500" spc="254" baseline="-16666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local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base.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40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latin typeface="Times New Roman"/>
                <a:cs typeface="Times New Roman"/>
              </a:rPr>
              <a:t>Exercises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400">
              <a:latin typeface="Times New Roman"/>
              <a:cs typeface="Times New Roman"/>
            </a:endParaRPr>
          </a:p>
          <a:p>
            <a:pPr marL="659765" indent="-227965">
              <a:lnSpc>
                <a:spcPct val="100000"/>
              </a:lnSpc>
              <a:buAutoNum type="arabicPeriod" startAt="5"/>
              <a:tabLst>
                <a:tab pos="65976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0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hereditary.</a:t>
            </a:r>
            <a:endParaRPr sz="1400">
              <a:latin typeface="Times New Roman"/>
              <a:cs typeface="Times New Roman"/>
            </a:endParaRPr>
          </a:p>
          <a:p>
            <a:pPr marL="659765" indent="-227965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 startAt="5"/>
              <a:tabLst>
                <a:tab pos="659765" algn="l"/>
              </a:tabLst>
            </a:pP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4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preserved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under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bijective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20" dirty="0">
                <a:latin typeface="Times New Roman"/>
                <a:cs typeface="Times New Roman"/>
              </a:rPr>
              <a:t> map.</a:t>
            </a:r>
            <a:endParaRPr sz="1400">
              <a:latin typeface="Times New Roman"/>
              <a:cs typeface="Times New Roman"/>
            </a:endParaRPr>
          </a:p>
          <a:p>
            <a:pPr marL="659765" marR="145415" indent="-228600">
              <a:lnSpc>
                <a:spcPct val="147300"/>
              </a:lnSpc>
              <a:spcBef>
                <a:spcPts val="45"/>
              </a:spcBef>
              <a:buAutoNum type="arabicPeriod" startAt="5"/>
              <a:tabLst>
                <a:tab pos="659765" algn="l"/>
              </a:tabLst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mappings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Hausdorff </a:t>
            </a:r>
            <a:r>
              <a:rPr sz="1400" dirty="0">
                <a:latin typeface="Times New Roman"/>
                <a:cs typeface="Times New Roman"/>
              </a:rPr>
              <a:t>space,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set,</a:t>
            </a:r>
            <a:endParaRPr sz="1400">
              <a:latin typeface="Times New Roman"/>
              <a:cs typeface="Times New Roman"/>
            </a:endParaRPr>
          </a:p>
          <a:p>
            <a:pPr marL="2218055">
              <a:lnSpc>
                <a:spcPct val="100000"/>
              </a:lnSpc>
              <a:spcBef>
                <a:spcPts val="840"/>
              </a:spcBef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|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)=</a:t>
            </a:r>
            <a:r>
              <a:rPr sz="1400" i="1" dirty="0">
                <a:latin typeface="Times New Roman"/>
                <a:cs typeface="Times New Roman"/>
              </a:rPr>
              <a:t>g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)}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closed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5204" y="792835"/>
            <a:ext cx="5368925" cy="125222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66065" indent="-227965">
              <a:lnSpc>
                <a:spcPct val="100000"/>
              </a:lnSpc>
              <a:spcBef>
                <a:spcPts val="830"/>
              </a:spcBef>
              <a:buAutoNum type="arabicPeriod" startAt="8"/>
              <a:tabLst>
                <a:tab pos="266065" algn="l"/>
              </a:tabLst>
            </a:pPr>
            <a:r>
              <a:rPr sz="1400" dirty="0">
                <a:latin typeface="Times New Roman"/>
                <a:cs typeface="Times New Roman"/>
              </a:rPr>
              <a:t>Prove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disprove:</a:t>
            </a:r>
            <a:endParaRPr sz="1400">
              <a:latin typeface="Times New Roman"/>
              <a:cs typeface="Times New Roman"/>
            </a:endParaRPr>
          </a:p>
          <a:p>
            <a:pPr marL="266065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Every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0</a:t>
            </a:r>
            <a:r>
              <a:rPr sz="1350" spc="15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350" baseline="-12345" dirty="0">
                <a:latin typeface="Times New Roman"/>
                <a:cs typeface="Times New Roman"/>
              </a:rPr>
              <a:t>3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  <a:p>
            <a:pPr marL="266065" indent="-227965">
              <a:lnSpc>
                <a:spcPct val="100000"/>
              </a:lnSpc>
              <a:spcBef>
                <a:spcPts val="735"/>
              </a:spcBef>
              <a:buAutoNum type="arabicPeriod" startAt="9"/>
              <a:tabLst>
                <a:tab pos="26606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being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property.</a:t>
            </a:r>
            <a:endParaRPr sz="1400">
              <a:latin typeface="Times New Roman"/>
              <a:cs typeface="Times New Roman"/>
            </a:endParaRPr>
          </a:p>
          <a:p>
            <a:pPr marL="266065" indent="-234950">
              <a:lnSpc>
                <a:spcPct val="100000"/>
              </a:lnSpc>
              <a:spcBef>
                <a:spcPts val="745"/>
              </a:spcBef>
              <a:buAutoNum type="arabicPeriod" startAt="9"/>
              <a:tabLst>
                <a:tab pos="266065" algn="l"/>
              </a:tabLst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subspace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second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countable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704" y="888237"/>
            <a:ext cx="5986145" cy="7223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1.1.4</a:t>
            </a:r>
            <a:endParaRPr sz="1400">
              <a:latin typeface="Times New Roman"/>
              <a:cs typeface="Times New Roman"/>
            </a:endParaRPr>
          </a:p>
          <a:p>
            <a:pPr marL="127000" marR="119380">
              <a:lnSpc>
                <a:spcPct val="146400"/>
              </a:lnSpc>
              <a:spcBef>
                <a:spcPts val="1045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1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1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conditions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are </a:t>
            </a:r>
            <a:r>
              <a:rPr sz="1400" spc="-10" dirty="0">
                <a:latin typeface="Times New Roman"/>
                <a:cs typeface="Times New Roman"/>
              </a:rPr>
              <a:t>equivalent,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0"/>
              </a:spcBef>
            </a:pPr>
            <a:endParaRPr sz="1400">
              <a:latin typeface="Times New Roman"/>
              <a:cs typeface="Times New Roman"/>
            </a:endParaRPr>
          </a:p>
          <a:p>
            <a:pPr marL="811530" indent="-227965">
              <a:lnSpc>
                <a:spcPct val="100000"/>
              </a:lnSpc>
              <a:buFont typeface="Times New Roman"/>
              <a:buAutoNum type="arabicPeriod"/>
              <a:tabLst>
                <a:tab pos="811530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continuous.</a:t>
            </a:r>
            <a:endParaRPr sz="1400">
              <a:latin typeface="Times New Roman"/>
              <a:cs typeface="Times New Roman"/>
            </a:endParaRPr>
          </a:p>
          <a:p>
            <a:pPr marL="811530" indent="-227965">
              <a:lnSpc>
                <a:spcPct val="100000"/>
              </a:lnSpc>
              <a:spcBef>
                <a:spcPts val="735"/>
              </a:spcBef>
              <a:buFont typeface="Times New Roman"/>
              <a:buAutoNum type="arabicPeriod"/>
              <a:tabLst>
                <a:tab pos="811530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Y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11530" indent="-227965">
              <a:lnSpc>
                <a:spcPct val="100000"/>
              </a:lnSpc>
              <a:spcBef>
                <a:spcPts val="840"/>
              </a:spcBef>
              <a:buFont typeface="Times New Roman"/>
              <a:buAutoNum type="arabicPeriod"/>
              <a:tabLst>
                <a:tab pos="811530" algn="l"/>
              </a:tabLst>
            </a:pPr>
            <a:r>
              <a:rPr sz="1400" i="1" dirty="0">
                <a:latin typeface="Times New Roman"/>
                <a:cs typeface="Times New Roman"/>
              </a:rPr>
              <a:t>f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cl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cl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)).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1.1.5</a:t>
            </a:r>
            <a:endParaRPr sz="1400">
              <a:latin typeface="Times New Roman"/>
              <a:cs typeface="Times New Roman"/>
            </a:endParaRPr>
          </a:p>
          <a:p>
            <a:pPr marL="583565" marR="119380">
              <a:lnSpc>
                <a:spcPct val="147100"/>
              </a:lnSpc>
              <a:spcBef>
                <a:spcPts val="1019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4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1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map,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 </a:t>
            </a:r>
            <a:r>
              <a:rPr sz="1400" dirty="0">
                <a:latin typeface="Times New Roman"/>
                <a:cs typeface="Times New Roman"/>
              </a:rPr>
              <a:t>conditions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equivalent,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840"/>
              </a:spcBef>
              <a:buFont typeface="Times New Roman"/>
              <a:buAutoNum type="arabicPeriod" startAt="4"/>
              <a:tabLst>
                <a:tab pos="583565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cl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cl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)).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890"/>
              </a:spcBef>
              <a:buFont typeface="Times New Roman"/>
              <a:buAutoNum type="arabicPeriod" startAt="4"/>
              <a:tabLst>
                <a:tab pos="583565" algn="l"/>
              </a:tabLst>
            </a:pPr>
            <a:r>
              <a:rPr sz="1400" i="1" dirty="0">
                <a:latin typeface="Times New Roman"/>
                <a:cs typeface="Times New Roman"/>
              </a:rPr>
              <a:t>cl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350" spc="-37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-1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cl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)).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900"/>
              </a:spcBef>
              <a:buFont typeface="Times New Roman"/>
              <a:buAutoNum type="arabicPeriod" startAt="4"/>
              <a:tabLst>
                <a:tab pos="583565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int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int</a:t>
            </a:r>
            <a:r>
              <a:rPr sz="1400" dirty="0">
                <a:latin typeface="Times New Roman"/>
                <a:cs typeface="Times New Roman"/>
              </a:rPr>
              <a:t>( </a:t>
            </a:r>
            <a:r>
              <a:rPr sz="1400" i="1" dirty="0">
                <a:latin typeface="Times New Roman"/>
                <a:cs typeface="Times New Roman"/>
              </a:rPr>
              <a:t>f </a:t>
            </a:r>
            <a:r>
              <a:rPr sz="1350" spc="-15" baseline="40123" dirty="0">
                <a:latin typeface="Times New Roman"/>
                <a:cs typeface="Times New Roman"/>
              </a:rPr>
              <a:t>-1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)).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1.1.6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259079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495" dirty="0">
                <a:latin typeface="Times New Roman"/>
                <a:cs typeface="Times New Roman"/>
              </a:rPr>
              <a:t> </a:t>
            </a:r>
            <a:r>
              <a:rPr sz="1400" spc="254" dirty="0">
                <a:latin typeface="Symbola"/>
                <a:cs typeface="Symbola"/>
              </a:rPr>
              <a:t>𝔅</a:t>
            </a:r>
            <a:r>
              <a:rPr sz="1400" spc="480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base.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map</a:t>
            </a: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910"/>
              </a:spcBef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1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3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300" dirty="0">
                <a:latin typeface="Symbol"/>
                <a:cs typeface="Symbol"/>
              </a:rPr>
              <a:t>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100" dirty="0">
                <a:latin typeface="Symbol"/>
                <a:cs typeface="Symbol"/>
              </a:rPr>
              <a:t>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Symbola"/>
                <a:cs typeface="Symbola"/>
              </a:rPr>
              <a:t>𝔅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)=|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|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continuous.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1.1.8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2927730" y="8396477"/>
            <a:ext cx="683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45" dirty="0">
                <a:latin typeface="Symbola"/>
                <a:cs typeface="Symbola"/>
              </a:rPr>
              <a:t>𝑓</a:t>
            </a:r>
            <a:r>
              <a:rPr sz="2100" spc="217" baseline="1984" dirty="0">
                <a:latin typeface="Symbola"/>
                <a:cs typeface="Symbola"/>
              </a:rPr>
              <a:t>(</a:t>
            </a:r>
            <a:r>
              <a:rPr sz="1400" spc="145" dirty="0">
                <a:latin typeface="Symbola"/>
                <a:cs typeface="Symbola"/>
              </a:rPr>
              <a:t>𝑥</a:t>
            </a:r>
            <a:r>
              <a:rPr sz="2100" spc="217" baseline="1984" dirty="0">
                <a:latin typeface="Symbola"/>
                <a:cs typeface="Symbola"/>
              </a:rPr>
              <a:t>)</a:t>
            </a:r>
            <a:r>
              <a:rPr sz="2100" spc="15" baseline="1984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=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{</a:t>
            </a:r>
            <a:endParaRPr sz="1400">
              <a:latin typeface="Symbola"/>
              <a:cs typeface="Symbo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6098" y="8300465"/>
            <a:ext cx="1048385" cy="447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55"/>
              </a:lnSpc>
              <a:spcBef>
                <a:spcPts val="100"/>
              </a:spcBef>
            </a:pPr>
            <a:r>
              <a:rPr sz="1400" dirty="0">
                <a:latin typeface="Symbola"/>
                <a:cs typeface="Symbola"/>
              </a:rPr>
              <a:t>𝑥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if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𝑥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≤</a:t>
            </a:r>
            <a:r>
              <a:rPr sz="1400" spc="15" dirty="0">
                <a:latin typeface="Symbola"/>
                <a:cs typeface="Symbola"/>
              </a:rPr>
              <a:t> </a:t>
            </a:r>
            <a:r>
              <a:rPr sz="1400" spc="25" dirty="0">
                <a:latin typeface="Symbola"/>
                <a:cs typeface="Symbola"/>
              </a:rPr>
              <a:t>2</a:t>
            </a:r>
            <a:endParaRPr sz="1400">
              <a:latin typeface="Symbola"/>
              <a:cs typeface="Symbola"/>
            </a:endParaRPr>
          </a:p>
          <a:p>
            <a:pPr algn="ctr">
              <a:lnSpc>
                <a:spcPts val="1655"/>
              </a:lnSpc>
            </a:pPr>
            <a:r>
              <a:rPr sz="1400" dirty="0">
                <a:latin typeface="Symbola"/>
                <a:cs typeface="Symbola"/>
              </a:rPr>
              <a:t>𝑥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-50" dirty="0">
                <a:latin typeface="Symbola"/>
                <a:cs typeface="Symbola"/>
              </a:rPr>
              <a:t>+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spc="75" dirty="0">
                <a:latin typeface="Symbola"/>
                <a:cs typeface="Symbola"/>
              </a:rPr>
              <a:t>1</a:t>
            </a:r>
            <a:r>
              <a:rPr sz="1400" spc="-50" dirty="0">
                <a:latin typeface="Symbola"/>
                <a:cs typeface="Symbola"/>
              </a:rPr>
              <a:t> </a:t>
            </a:r>
            <a:r>
              <a:rPr sz="1400" spc="-70" dirty="0">
                <a:latin typeface="Symbola"/>
                <a:cs typeface="Symbola"/>
              </a:rPr>
              <a:t>if</a:t>
            </a:r>
            <a:r>
              <a:rPr sz="1400" spc="-4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𝑥</a:t>
            </a:r>
            <a:r>
              <a:rPr sz="1400" spc="55" dirty="0">
                <a:latin typeface="Symbola"/>
                <a:cs typeface="Symbola"/>
              </a:rPr>
              <a:t> </a:t>
            </a:r>
            <a:r>
              <a:rPr sz="1400" dirty="0">
                <a:latin typeface="Symbola"/>
                <a:cs typeface="Symbola"/>
              </a:rPr>
              <a:t>&gt;</a:t>
            </a:r>
            <a:r>
              <a:rPr sz="1400" spc="20" dirty="0">
                <a:latin typeface="Symbola"/>
                <a:cs typeface="Symbola"/>
              </a:rPr>
              <a:t> </a:t>
            </a:r>
            <a:r>
              <a:rPr sz="1400" spc="25" dirty="0">
                <a:latin typeface="Symbola"/>
                <a:cs typeface="Symbola"/>
              </a:rPr>
              <a:t>2</a:t>
            </a:r>
            <a:endParaRPr sz="1400">
              <a:latin typeface="Symbola"/>
              <a:cs typeface="Symbol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8907017"/>
            <a:ext cx="12858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 </a:t>
            </a:r>
            <a:r>
              <a:rPr sz="1400" spc="-10" dirty="0">
                <a:latin typeface="Times New Roman"/>
                <a:cs typeface="Times New Roman"/>
              </a:rPr>
              <a:t>continuous.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3104" y="888237"/>
            <a:ext cx="5561965" cy="82175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4190" lvl="1" indent="-27178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504190" algn="l"/>
              </a:tabLst>
            </a:pPr>
            <a:r>
              <a:rPr sz="1400" b="1" dirty="0">
                <a:latin typeface="Times New Roman"/>
                <a:cs typeface="Times New Roman"/>
              </a:rPr>
              <a:t>Open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and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Closed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map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30"/>
              </a:spcBef>
              <a:buFont typeface="Times New Roman"/>
              <a:buAutoNum type="arabicPeriod" startAt="2"/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1.2.1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be,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85"/>
              </a:spcBef>
            </a:pPr>
            <a:endParaRPr sz="1400">
              <a:latin typeface="Times New Roman"/>
              <a:cs typeface="Times New Roman"/>
            </a:endParaRPr>
          </a:p>
          <a:p>
            <a:pPr marL="558165" lvl="2" indent="-227965">
              <a:lnSpc>
                <a:spcPct val="100000"/>
              </a:lnSpc>
              <a:buAutoNum type="arabicPeriod"/>
              <a:tabLst>
                <a:tab pos="558165" algn="l"/>
              </a:tabLst>
            </a:pP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 open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 </a:t>
            </a:r>
            <a:r>
              <a:rPr sz="1400" i="1" spc="-20" dirty="0">
                <a:latin typeface="Times New Roman"/>
                <a:cs typeface="Times New Roman"/>
              </a:rPr>
              <a:t>G</a:t>
            </a:r>
            <a:r>
              <a:rPr sz="1400" spc="-20" dirty="0">
                <a:latin typeface="Symbol"/>
                <a:cs typeface="Symbol"/>
              </a:rPr>
              <a:t>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58165" lvl="2" indent="-227965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558165" algn="l"/>
              </a:tabLst>
            </a:pP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35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3302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Notice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relation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generally.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1.2.2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400">
              <a:latin typeface="Times New Roman"/>
              <a:cs typeface="Times New Roman"/>
            </a:endParaRPr>
          </a:p>
          <a:p>
            <a:pPr marL="3302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been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studied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1.1.3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5"/>
              </a:spcBef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1.2.3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 open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int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int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)).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1.2.4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233679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cl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))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cl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)).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4541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1.2.5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projection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 </a:t>
            </a:r>
            <a:r>
              <a:rPr sz="1400" dirty="0">
                <a:latin typeface="Symbol"/>
                <a:cs typeface="Symbol"/>
              </a:rPr>
              <a:t></a:t>
            </a:r>
            <a:r>
              <a:rPr sz="1400" dirty="0">
                <a:latin typeface="Times New Roman"/>
                <a:cs typeface="Times New Roman"/>
              </a:rPr>
              <a:t>:(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baseline="40123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closed.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400">
              <a:latin typeface="Times New Roman"/>
              <a:cs typeface="Times New Roman"/>
            </a:endParaRPr>
          </a:p>
          <a:p>
            <a:pPr marL="415925" lvl="1" indent="-271780">
              <a:lnSpc>
                <a:spcPct val="100000"/>
              </a:lnSpc>
              <a:buAutoNum type="arabicPeriod" startAt="3"/>
              <a:tabLst>
                <a:tab pos="41592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Homeomorphisms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5"/>
              </a:spcBef>
            </a:pPr>
            <a:endParaRPr sz="1400">
              <a:latin typeface="Times New Roman"/>
              <a:cs typeface="Times New Roman"/>
            </a:endParaRPr>
          </a:p>
          <a:p>
            <a:pPr marL="14414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1.3.1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14414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homeomorphism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400">
              <a:latin typeface="Times New Roman"/>
              <a:cs typeface="Times New Roman"/>
            </a:endParaRPr>
          </a:p>
          <a:p>
            <a:pPr marL="372110" indent="-227965">
              <a:lnSpc>
                <a:spcPct val="100000"/>
              </a:lnSpc>
              <a:buFont typeface="Times New Roman"/>
              <a:buAutoNum type="arabicPeriod"/>
              <a:tabLst>
                <a:tab pos="372110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bijective.</a:t>
            </a:r>
            <a:endParaRPr sz="1400">
              <a:latin typeface="Times New Roman"/>
              <a:cs typeface="Times New Roman"/>
            </a:endParaRPr>
          </a:p>
          <a:p>
            <a:pPr marL="372110" indent="-227965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/>
              <a:tabLst>
                <a:tab pos="372110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continuous</a:t>
            </a:r>
            <a:endParaRPr sz="1400">
              <a:latin typeface="Times New Roman"/>
              <a:cs typeface="Times New Roman"/>
            </a:endParaRPr>
          </a:p>
          <a:p>
            <a:pPr marL="372110" indent="-227965">
              <a:lnSpc>
                <a:spcPct val="100000"/>
              </a:lnSpc>
              <a:spcBef>
                <a:spcPts val="745"/>
              </a:spcBef>
              <a:buFont typeface="Times New Roman"/>
              <a:buAutoNum type="arabicPeriod"/>
              <a:tabLst>
                <a:tab pos="372110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open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7676" y="800455"/>
            <a:ext cx="5970270" cy="737552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39700" marR="134620" indent="132080" algn="just">
              <a:lnSpc>
                <a:spcPct val="145400"/>
              </a:lnSpc>
              <a:spcBef>
                <a:spcPts val="114"/>
              </a:spcBef>
            </a:pP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spaces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homeomorphic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or </a:t>
            </a:r>
            <a:r>
              <a:rPr sz="1400" spc="-10" dirty="0">
                <a:latin typeface="Times New Roman"/>
                <a:cs typeface="Times New Roman"/>
              </a:rPr>
              <a:t>topologically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equivalent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homeomorphism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other.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1.3.2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400">
              <a:latin typeface="Times New Roman"/>
              <a:cs typeface="Times New Roman"/>
            </a:endParaRPr>
          </a:p>
          <a:p>
            <a:pPr marL="367665" indent="-2279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67665" algn="l"/>
              </a:tabLst>
            </a:pP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finite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sets.</a:t>
            </a:r>
            <a:endParaRPr sz="1400">
              <a:latin typeface="Times New Roman"/>
              <a:cs typeface="Times New Roman"/>
            </a:endParaRPr>
          </a:p>
          <a:p>
            <a:pPr marL="367665" indent="-22796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367665" algn="l"/>
              </a:tabLst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homeomorphic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subspace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((-</a:t>
            </a:r>
            <a:r>
              <a:rPr sz="1400" spc="-10" dirty="0">
                <a:latin typeface="Times New Roman"/>
                <a:cs typeface="Times New Roman"/>
              </a:rPr>
              <a:t>1,1),</a:t>
            </a:r>
            <a:r>
              <a:rPr sz="1400" i="1" spc="-10" dirty="0">
                <a:latin typeface="Times New Roman"/>
                <a:cs typeface="Times New Roman"/>
              </a:rPr>
              <a:t>U</a:t>
            </a:r>
            <a:r>
              <a:rPr sz="1350" spc="-15" baseline="40123" dirty="0">
                <a:latin typeface="Times New Roman"/>
                <a:cs typeface="Times New Roman"/>
              </a:rPr>
              <a:t>1</a:t>
            </a:r>
            <a:r>
              <a:rPr sz="1350" spc="-15" baseline="-12345" dirty="0">
                <a:latin typeface="Times New Roman"/>
                <a:cs typeface="Times New Roman"/>
              </a:rPr>
              <a:t>(-1,1)</a:t>
            </a:r>
            <a:r>
              <a:rPr sz="1400" spc="-1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367665" indent="-227965">
              <a:lnSpc>
                <a:spcPct val="100000"/>
              </a:lnSpc>
              <a:spcBef>
                <a:spcPts val="845"/>
              </a:spcBef>
              <a:buAutoNum type="arabicPeriod"/>
              <a:tabLst>
                <a:tab pos="367665" algn="l"/>
              </a:tabLst>
            </a:pP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discrete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homeomorphic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368300">
              <a:lnSpc>
                <a:spcPct val="100000"/>
              </a:lnSpc>
              <a:spcBef>
                <a:spcPts val="790"/>
              </a:spcBef>
            </a:pP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cardinalities.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1.3.3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139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homeomorphism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400">
              <a:latin typeface="Times New Roman"/>
              <a:cs typeface="Times New Roman"/>
            </a:endParaRPr>
          </a:p>
          <a:p>
            <a:pPr marL="367665" indent="-227965"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  <a:tabLst>
                <a:tab pos="367665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bijective.</a:t>
            </a:r>
            <a:endParaRPr sz="1400">
              <a:latin typeface="Times New Roman"/>
              <a:cs typeface="Times New Roman"/>
            </a:endParaRPr>
          </a:p>
          <a:p>
            <a:pPr marL="367665" indent="-227965">
              <a:lnSpc>
                <a:spcPct val="100000"/>
              </a:lnSpc>
              <a:spcBef>
                <a:spcPts val="745"/>
              </a:spcBef>
              <a:buFont typeface="Times New Roman"/>
              <a:buAutoNum type="arabicPeriod"/>
              <a:tabLst>
                <a:tab pos="367665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continuous</a:t>
            </a:r>
            <a:endParaRPr sz="1400">
              <a:latin typeface="Times New Roman"/>
              <a:cs typeface="Times New Roman"/>
            </a:endParaRPr>
          </a:p>
          <a:p>
            <a:pPr marL="367665" indent="-227965">
              <a:lnSpc>
                <a:spcPct val="100000"/>
              </a:lnSpc>
              <a:spcBef>
                <a:spcPts val="730"/>
              </a:spcBef>
              <a:buFont typeface="Times New Roman"/>
              <a:buAutoNum type="arabicPeriod"/>
              <a:tabLst>
                <a:tab pos="367665" algn="l"/>
              </a:tabLst>
            </a:pP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20" dirty="0">
                <a:latin typeface="Times New Roman"/>
                <a:cs typeface="Times New Roman"/>
              </a:rPr>
              <a:t> </a:t>
            </a:r>
            <a:r>
              <a:rPr sz="1350" spc="-15" baseline="40123" dirty="0">
                <a:latin typeface="Times New Roman"/>
                <a:cs typeface="Times New Roman"/>
              </a:rPr>
              <a:t>-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350" spc="165" baseline="40123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continuous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5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9652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1.3.4</a:t>
            </a:r>
            <a:endParaRPr sz="1400">
              <a:latin typeface="Times New Roman"/>
              <a:cs typeface="Times New Roman"/>
            </a:endParaRPr>
          </a:p>
          <a:p>
            <a:pPr marL="139700" marR="132080" indent="88265" algn="just">
              <a:lnSpc>
                <a:spcPct val="148600"/>
              </a:lnSpc>
              <a:spcBef>
                <a:spcPts val="88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”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whenever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space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”,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homeomorphic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also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has </a:t>
            </a:r>
            <a:r>
              <a:rPr sz="1400" spc="-20" dirty="0">
                <a:latin typeface="Times New Roman"/>
                <a:cs typeface="Times New Roman"/>
              </a:rPr>
              <a:t>“</a:t>
            </a:r>
            <a:r>
              <a:rPr sz="1400" i="1" spc="-20" dirty="0">
                <a:latin typeface="Times New Roman"/>
                <a:cs typeface="Times New Roman"/>
              </a:rPr>
              <a:t>P</a:t>
            </a:r>
            <a:r>
              <a:rPr sz="1400" spc="-2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1400">
              <a:latin typeface="Times New Roman"/>
              <a:cs typeface="Times New Roman"/>
            </a:endParaRPr>
          </a:p>
          <a:p>
            <a:pPr marL="96520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1.3.5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0"/>
              </a:spcBef>
            </a:pPr>
            <a:endParaRPr sz="1400">
              <a:latin typeface="Times New Roman"/>
              <a:cs typeface="Times New Roman"/>
            </a:endParaRPr>
          </a:p>
          <a:p>
            <a:pPr marL="553085" lvl="1" indent="-227965">
              <a:lnSpc>
                <a:spcPct val="100000"/>
              </a:lnSpc>
              <a:buAutoNum type="arabicPeriod"/>
              <a:tabLst>
                <a:tab pos="553085" algn="l"/>
              </a:tabLst>
            </a:pPr>
            <a:r>
              <a:rPr sz="1400" dirty="0">
                <a:latin typeface="Times New Roman"/>
                <a:cs typeface="Times New Roman"/>
              </a:rPr>
              <a:t>Accumulation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property.</a:t>
            </a:r>
            <a:endParaRPr sz="1400">
              <a:latin typeface="Times New Roman"/>
              <a:cs typeface="Times New Roman"/>
            </a:endParaRPr>
          </a:p>
          <a:p>
            <a:pPr marL="553085" lvl="1" indent="-22796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53085" algn="l"/>
              </a:tabLst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length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88237"/>
            <a:ext cx="5835650" cy="418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latin typeface="Times New Roman"/>
                <a:cs typeface="Times New Roman"/>
              </a:rPr>
              <a:t>Exercise</a:t>
            </a:r>
            <a:endParaRPr sz="1400">
              <a:latin typeface="Times New Roman"/>
              <a:cs typeface="Times New Roman"/>
            </a:endParaRPr>
          </a:p>
          <a:p>
            <a:pPr marL="494665" marR="57150" indent="-228600" algn="just">
              <a:lnSpc>
                <a:spcPct val="145000"/>
              </a:lnSpc>
              <a:spcBef>
                <a:spcPts val="1070"/>
              </a:spcBef>
              <a:buAutoNum type="arabicPeriod"/>
              <a:tabLst>
                <a:tab pos="494665" algn="l"/>
              </a:tabLst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set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containing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exists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350" i="1" spc="22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containing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such </a:t>
            </a:r>
            <a:r>
              <a:rPr sz="1400" spc="-10" dirty="0">
                <a:latin typeface="Times New Roman"/>
                <a:cs typeface="Times New Roman"/>
              </a:rPr>
              <a:t>that</a:t>
            </a:r>
            <a:r>
              <a:rPr sz="1400" i="1" spc="-1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2808605" algn="just">
              <a:lnSpc>
                <a:spcPct val="100000"/>
              </a:lnSpc>
              <a:spcBef>
                <a:spcPts val="840"/>
              </a:spcBef>
            </a:pPr>
            <a:r>
              <a:rPr sz="1400" i="1" dirty="0">
                <a:latin typeface="Times New Roman"/>
                <a:cs typeface="Times New Roman"/>
              </a:rPr>
              <a:t>f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350" i="1" spc="-15" baseline="-12345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</a:t>
            </a:r>
            <a:r>
              <a:rPr sz="1400" i="1" spc="-10" dirty="0">
                <a:latin typeface="Times New Roman"/>
                <a:cs typeface="Times New Roman"/>
              </a:rPr>
              <a:t>H</a:t>
            </a:r>
            <a:endParaRPr sz="1400">
              <a:latin typeface="Times New Roman"/>
              <a:cs typeface="Times New Roman"/>
            </a:endParaRPr>
          </a:p>
          <a:p>
            <a:pPr marL="494665" marR="58419" indent="-228600">
              <a:lnSpc>
                <a:spcPct val="153000"/>
              </a:lnSpc>
              <a:spcBef>
                <a:spcPts val="10"/>
              </a:spcBef>
              <a:buAutoNum type="arabicPeriod" startAt="2"/>
              <a:tabLst>
                <a:tab pos="494665" algn="l"/>
                <a:tab pos="906144" algn="l"/>
                <a:tab pos="1178560" algn="l"/>
                <a:tab pos="2235835" algn="l"/>
                <a:tab pos="2665730" algn="l"/>
                <a:tab pos="2977515" algn="l"/>
                <a:tab pos="4053840" algn="l"/>
                <a:tab pos="4396105" algn="l"/>
                <a:tab pos="5349240" algn="l"/>
              </a:tabLst>
            </a:pPr>
            <a:r>
              <a:rPr sz="1400" spc="-25" dirty="0">
                <a:latin typeface="Times New Roman"/>
                <a:cs typeface="Times New Roman"/>
              </a:rPr>
              <a:t>Let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25" dirty="0">
                <a:latin typeface="Times New Roman"/>
                <a:cs typeface="Times New Roman"/>
              </a:rPr>
              <a:t>f</a:t>
            </a:r>
            <a:r>
              <a:rPr sz="1400" spc="-25" dirty="0">
                <a:latin typeface="Times New Roman"/>
                <a:cs typeface="Times New Roman"/>
              </a:rPr>
              <a:t>: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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i="1" spc="-25" dirty="0">
                <a:latin typeface="Times New Roman"/>
                <a:cs typeface="Times New Roman"/>
              </a:rPr>
              <a:t>g</a:t>
            </a:r>
            <a:r>
              <a:rPr sz="1400" spc="-25" dirty="0">
                <a:latin typeface="Times New Roman"/>
                <a:cs typeface="Times New Roman"/>
              </a:rPr>
              <a:t>: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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Z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</a:t>
            </a:r>
            <a:r>
              <a:rPr sz="1400" spc="-1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continuous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maps,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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Z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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continuous.</a:t>
            </a:r>
            <a:endParaRPr sz="1400">
              <a:latin typeface="Times New Roman"/>
              <a:cs typeface="Times New Roman"/>
            </a:endParaRPr>
          </a:p>
          <a:p>
            <a:pPr marL="494665" marR="58419" indent="-228600">
              <a:lnSpc>
                <a:spcPct val="152900"/>
              </a:lnSpc>
              <a:spcBef>
                <a:spcPts val="10"/>
              </a:spcBef>
              <a:buAutoNum type="arabicPeriod" startAt="2"/>
              <a:tabLst>
                <a:tab pos="494665" algn="l"/>
                <a:tab pos="539115" algn="l"/>
              </a:tabLst>
            </a:pPr>
            <a:r>
              <a:rPr sz="1400" dirty="0">
                <a:latin typeface="Times New Roman"/>
                <a:cs typeface="Times New Roman"/>
              </a:rPr>
              <a:t>	Let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a"/>
                <a:cs typeface="Symbola"/>
              </a:rPr>
              <a:t>𝔅</a:t>
            </a:r>
            <a:r>
              <a:rPr sz="1400" spc="40" dirty="0">
                <a:latin typeface="Symbola"/>
                <a:cs typeface="Symbola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base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B</a:t>
            </a:r>
            <a:r>
              <a:rPr sz="1400" spc="-20" dirty="0">
                <a:latin typeface="Symbol"/>
                <a:cs typeface="Symbol"/>
              </a:rPr>
              <a:t></a:t>
            </a:r>
            <a:r>
              <a:rPr sz="1400" spc="-20" dirty="0">
                <a:latin typeface="Symbola"/>
                <a:cs typeface="Symbola"/>
              </a:rPr>
              <a:t>𝔅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94665" indent="-227965">
              <a:lnSpc>
                <a:spcPct val="100000"/>
              </a:lnSpc>
              <a:spcBef>
                <a:spcPts val="900"/>
              </a:spcBef>
              <a:buAutoNum type="arabicPeriod" startAt="2"/>
              <a:tabLst>
                <a:tab pos="494665" algn="l"/>
              </a:tabLst>
            </a:pP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i="1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i="1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map?</a:t>
            </a:r>
            <a:endParaRPr sz="1400">
              <a:latin typeface="Times New Roman"/>
              <a:cs typeface="Times New Roman"/>
            </a:endParaRPr>
          </a:p>
          <a:p>
            <a:pPr marL="494665" marR="55880" indent="-228600">
              <a:lnSpc>
                <a:spcPct val="144300"/>
              </a:lnSpc>
              <a:spcBef>
                <a:spcPts val="35"/>
              </a:spcBef>
              <a:buAutoNum type="arabicPeriod" startAt="2"/>
              <a:tabLst>
                <a:tab pos="494665" algn="l"/>
              </a:tabLst>
            </a:pPr>
            <a:r>
              <a:rPr sz="1400" dirty="0">
                <a:latin typeface="Times New Roman"/>
                <a:cs typeface="Times New Roman"/>
              </a:rPr>
              <a:t>Under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usual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prove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interval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]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homeomorphic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[0,1].</a:t>
            </a:r>
            <a:endParaRPr sz="1400">
              <a:latin typeface="Times New Roman"/>
              <a:cs typeface="Times New Roman"/>
            </a:endParaRPr>
          </a:p>
          <a:p>
            <a:pPr marL="494665" indent="-227965">
              <a:lnSpc>
                <a:spcPct val="100000"/>
              </a:lnSpc>
              <a:spcBef>
                <a:spcPts val="735"/>
              </a:spcBef>
              <a:buAutoNum type="arabicPeriod" startAt="2"/>
              <a:tabLst>
                <a:tab pos="494665" algn="l"/>
              </a:tabLst>
            </a:pPr>
            <a:r>
              <a:rPr sz="1400" dirty="0">
                <a:latin typeface="Times New Roman"/>
                <a:cs typeface="Times New Roman"/>
              </a:rPr>
              <a:t>Neighbourhood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property.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704" y="888237"/>
            <a:ext cx="5986780" cy="8418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Chapter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2: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Connectedness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Compactness</a:t>
            </a:r>
            <a:endParaRPr sz="1600">
              <a:latin typeface="Times New Roman"/>
              <a:cs typeface="Times New Roman"/>
            </a:endParaRPr>
          </a:p>
          <a:p>
            <a:pPr marL="812165">
              <a:lnSpc>
                <a:spcPct val="100000"/>
              </a:lnSpc>
              <a:spcBef>
                <a:spcPts val="1830"/>
              </a:spcBef>
            </a:pPr>
            <a:r>
              <a:rPr sz="1400" b="1" dirty="0">
                <a:latin typeface="Times New Roman"/>
                <a:cs typeface="Times New Roman"/>
              </a:rPr>
              <a:t>2.1 </a:t>
            </a:r>
            <a:r>
              <a:rPr sz="1400" b="1" spc="-10" dirty="0">
                <a:latin typeface="Times New Roman"/>
                <a:cs typeface="Times New Roman"/>
              </a:rPr>
              <a:t>Connectedness</a:t>
            </a:r>
            <a:endParaRPr sz="1400">
              <a:latin typeface="Times New Roman"/>
              <a:cs typeface="Times New Roman"/>
            </a:endParaRPr>
          </a:p>
          <a:p>
            <a:pPr marL="127000" algn="just">
              <a:lnSpc>
                <a:spcPct val="100000"/>
              </a:lnSpc>
              <a:spcBef>
                <a:spcPts val="1535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2.1.1</a:t>
            </a:r>
            <a:endParaRPr sz="1400">
              <a:latin typeface="Times New Roman"/>
              <a:cs typeface="Times New Roman"/>
            </a:endParaRPr>
          </a:p>
          <a:p>
            <a:pPr marL="127000" marR="119380" indent="176530" algn="just">
              <a:lnSpc>
                <a:spcPct val="149600"/>
              </a:lnSpc>
              <a:spcBef>
                <a:spcPts val="80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48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disconnected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exist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disjoint </a:t>
            </a:r>
            <a:r>
              <a:rPr sz="1400" dirty="0">
                <a:latin typeface="Times New Roman"/>
                <a:cs typeface="Times New Roman"/>
              </a:rPr>
              <a:t>nonempty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Otherwise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10" dirty="0">
                <a:latin typeface="Times New Roman"/>
                <a:cs typeface="Times New Roman"/>
              </a:rPr>
              <a:t> connected.</a:t>
            </a:r>
            <a:endParaRPr sz="1400">
              <a:latin typeface="Times New Roman"/>
              <a:cs typeface="Times New Roman"/>
            </a:endParaRPr>
          </a:p>
          <a:p>
            <a:pPr marL="127000" algn="just">
              <a:lnSpc>
                <a:spcPct val="100000"/>
              </a:lnSpc>
              <a:spcBef>
                <a:spcPts val="1565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2.1.2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1500"/>
              </a:spcBef>
              <a:buAutoNum type="arabicPeriod"/>
              <a:tabLst>
                <a:tab pos="583565" algn="l"/>
              </a:tabLst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7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Symbol"/>
                <a:cs typeface="Symbol"/>
              </a:rPr>
              <a:t>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700" dirty="0">
                <a:latin typeface="Times New Roman"/>
                <a:cs typeface="Times New Roman"/>
              </a:rPr>
              <a:t>}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700" dirty="0">
                <a:latin typeface="Times New Roman"/>
                <a:cs typeface="Times New Roman"/>
              </a:rPr>
              <a:t>{</a:t>
            </a:r>
            <a:r>
              <a:rPr sz="1400" dirty="0">
                <a:latin typeface="Symbol"/>
                <a:cs typeface="Symbol"/>
              </a:rPr>
              <a:t>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b</a:t>
            </a:r>
            <a:r>
              <a:rPr sz="1400" spc="-25" dirty="0">
                <a:latin typeface="Times New Roman"/>
                <a:cs typeface="Times New Roman"/>
              </a:rPr>
              <a:t>}</a:t>
            </a:r>
            <a:r>
              <a:rPr sz="1700" spc="-25" dirty="0">
                <a:latin typeface="Times New Roman"/>
                <a:cs typeface="Times New Roman"/>
              </a:rPr>
              <a:t>}</a:t>
            </a:r>
            <a:endParaRPr sz="1700">
              <a:latin typeface="Times New Roman"/>
              <a:cs typeface="Times New Roman"/>
            </a:endParaRPr>
          </a:p>
          <a:p>
            <a:pPr marL="583565">
              <a:lnSpc>
                <a:spcPct val="100000"/>
              </a:lnSpc>
              <a:spcBef>
                <a:spcPts val="1019"/>
              </a:spcBef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disconnected,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while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connected.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885"/>
              </a:spcBef>
              <a:buAutoNum type="arabicPeriod" startAt="2"/>
              <a:tabLst>
                <a:tab pos="583565" algn="l"/>
              </a:tabLst>
            </a:pP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discrete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i="1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disconnected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|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|</a:t>
            </a:r>
            <a:r>
              <a:rPr sz="1400" spc="-10" dirty="0">
                <a:latin typeface="Symbol"/>
                <a:cs typeface="Symbol"/>
              </a:rPr>
              <a:t></a:t>
            </a:r>
            <a:r>
              <a:rPr sz="1400" spc="-1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583565" indent="-227965">
              <a:lnSpc>
                <a:spcPct val="100000"/>
              </a:lnSpc>
              <a:spcBef>
                <a:spcPts val="780"/>
              </a:spcBef>
              <a:buAutoNum type="arabicPeriod" startAt="2"/>
              <a:tabLst>
                <a:tab pos="583565" algn="l"/>
              </a:tabLst>
            </a:pP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connected.</a:t>
            </a:r>
            <a:endParaRPr sz="1400">
              <a:latin typeface="Times New Roman"/>
              <a:cs typeface="Times New Roman"/>
            </a:endParaRPr>
          </a:p>
          <a:p>
            <a:pPr marL="127000" algn="just">
              <a:lnSpc>
                <a:spcPct val="100000"/>
              </a:lnSpc>
              <a:spcBef>
                <a:spcPts val="156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2.1.3</a:t>
            </a:r>
            <a:endParaRPr sz="1400">
              <a:latin typeface="Times New Roman"/>
              <a:cs typeface="Times New Roman"/>
            </a:endParaRPr>
          </a:p>
          <a:p>
            <a:pPr marL="127000" marR="118110" algn="just">
              <a:lnSpc>
                <a:spcPct val="145700"/>
              </a:lnSpc>
              <a:spcBef>
                <a:spcPts val="86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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only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both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closed.</a:t>
            </a:r>
            <a:endParaRPr sz="1400">
              <a:latin typeface="Times New Roman"/>
              <a:cs typeface="Times New Roman"/>
            </a:endParaRPr>
          </a:p>
          <a:p>
            <a:pPr marL="127000" algn="just">
              <a:lnSpc>
                <a:spcPct val="100000"/>
              </a:lnSpc>
              <a:spcBef>
                <a:spcPts val="1560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2.1.4</a:t>
            </a:r>
            <a:endParaRPr sz="1400">
              <a:latin typeface="Times New Roman"/>
              <a:cs typeface="Times New Roman"/>
            </a:endParaRPr>
          </a:p>
          <a:p>
            <a:pPr marL="127000" marR="118745" indent="132080" algn="just">
              <a:lnSpc>
                <a:spcPct val="153000"/>
              </a:lnSpc>
              <a:spcBef>
                <a:spcPts val="74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nonempty </a:t>
            </a:r>
            <a:r>
              <a:rPr sz="1400" dirty="0">
                <a:latin typeface="Times New Roman"/>
                <a:cs typeface="Times New Roman"/>
              </a:rPr>
              <a:t>subsets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clo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Times New Roman"/>
                <a:cs typeface="Times New Roman"/>
              </a:rPr>
              <a:t>))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B</a:t>
            </a:r>
            <a:r>
              <a:rPr sz="1400" spc="-10" dirty="0">
                <a:latin typeface="Symbol"/>
                <a:cs typeface="Symbol"/>
              </a:rPr>
              <a:t></a:t>
            </a:r>
            <a:r>
              <a:rPr sz="1400" i="1" spc="-10" dirty="0">
                <a:latin typeface="Times New Roman"/>
                <a:cs typeface="Times New Roman"/>
              </a:rPr>
              <a:t>clo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))=</a:t>
            </a:r>
            <a:r>
              <a:rPr sz="1400" spc="-10" dirty="0">
                <a:latin typeface="Symbol"/>
                <a:cs typeface="Symbol"/>
              </a:rPr>
              <a:t>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Furthermore,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separated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denoted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|</a:t>
            </a:r>
            <a:r>
              <a:rPr sz="1400" i="1" spc="-20" dirty="0">
                <a:latin typeface="Times New Roman"/>
                <a:cs typeface="Times New Roman"/>
              </a:rPr>
              <a:t>B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2.1.5</a:t>
            </a:r>
            <a:endParaRPr sz="1400">
              <a:latin typeface="Times New Roman"/>
              <a:cs typeface="Times New Roman"/>
            </a:endParaRPr>
          </a:p>
          <a:p>
            <a:pPr marL="127000" marR="121285">
              <a:lnSpc>
                <a:spcPct val="152900"/>
              </a:lnSpc>
              <a:spcBef>
                <a:spcPts val="925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space.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subspace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connected.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6904" y="786739"/>
            <a:ext cx="6087745" cy="8471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7800" marR="167005" indent="132080">
              <a:lnSpc>
                <a:spcPct val="1529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“</a:t>
            </a:r>
            <a:r>
              <a:rPr sz="1400" i="1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”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said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hereditary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every </a:t>
            </a:r>
            <a:r>
              <a:rPr sz="1400" dirty="0">
                <a:latin typeface="Times New Roman"/>
                <a:cs typeface="Times New Roman"/>
              </a:rPr>
              <a:t>subspace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also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possesses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“</a:t>
            </a:r>
            <a:r>
              <a:rPr sz="1400" i="1" spc="-20" dirty="0">
                <a:latin typeface="Times New Roman"/>
                <a:cs typeface="Times New Roman"/>
              </a:rPr>
              <a:t>P</a:t>
            </a:r>
            <a:r>
              <a:rPr sz="1400" spc="-20" dirty="0">
                <a:latin typeface="Times New Roman"/>
                <a:cs typeface="Times New Roman"/>
              </a:rPr>
              <a:t>”.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Remark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hereditary.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2.1.8</a:t>
            </a:r>
            <a:endParaRPr sz="1400">
              <a:latin typeface="Times New Roman"/>
              <a:cs typeface="Times New Roman"/>
            </a:endParaRPr>
          </a:p>
          <a:p>
            <a:pPr marL="177800" marR="170180">
              <a:lnSpc>
                <a:spcPct val="152900"/>
              </a:lnSpc>
              <a:spcBef>
                <a:spcPts val="940"/>
              </a:spcBef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dirty="0">
                <a:latin typeface="Symbol"/>
                <a:cs typeface="Symbol"/>
              </a:rPr>
              <a:t>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},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}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={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}.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Clearly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connected,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while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350" i="1" baseline="-12345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disconnected.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2.1.9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={(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baseline="40123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;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350" baseline="40123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350" baseline="40123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Symbol"/>
                <a:cs typeface="Symbol"/>
              </a:rPr>
              <a:t></a:t>
            </a:r>
            <a:r>
              <a:rPr sz="1400" dirty="0">
                <a:latin typeface="Times New Roman"/>
                <a:cs typeface="Times New Roman"/>
              </a:rPr>
              <a:t>9}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disconnected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baseline="40123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U</a:t>
            </a:r>
            <a:r>
              <a:rPr sz="1350" spc="-30" baseline="40123" dirty="0">
                <a:latin typeface="Times New Roman"/>
                <a:cs typeface="Times New Roman"/>
              </a:rPr>
              <a:t>2</a:t>
            </a:r>
            <a:r>
              <a:rPr sz="1400" spc="-2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2.1.10</a:t>
            </a:r>
            <a:endParaRPr sz="1400">
              <a:latin typeface="Times New Roman"/>
              <a:cs typeface="Times New Roman"/>
            </a:endParaRPr>
          </a:p>
          <a:p>
            <a:pPr marL="177800" marR="168275">
              <a:lnSpc>
                <a:spcPct val="152900"/>
              </a:lnSpc>
              <a:spcBef>
                <a:spcPts val="940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(</a:t>
            </a:r>
            <a:r>
              <a:rPr sz="1400" i="1" spc="-10" dirty="0">
                <a:latin typeface="Times New Roman"/>
                <a:cs typeface="Times New Roman"/>
              </a:rPr>
              <a:t>Y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-10" dirty="0">
                <a:latin typeface="Symbol"/>
                <a:cs typeface="Symbol"/>
              </a:rPr>
              <a:t></a:t>
            </a:r>
            <a:r>
              <a:rPr sz="1350" i="1" spc="-15" baseline="-12345" dirty="0">
                <a:latin typeface="Times New Roman"/>
                <a:cs typeface="Times New Roman"/>
              </a:rPr>
              <a:t>E</a:t>
            </a:r>
            <a:r>
              <a:rPr sz="1400" spc="-10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|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subset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  <a:spcBef>
                <a:spcPts val="900"/>
              </a:spcBef>
            </a:pP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xor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20" dirty="0">
                <a:latin typeface="Times New Roman"/>
                <a:cs typeface="Times New Roman"/>
              </a:rPr>
              <a:t>E</a:t>
            </a:r>
            <a:r>
              <a:rPr sz="1400" spc="-20" dirty="0">
                <a:latin typeface="Symbol"/>
                <a:cs typeface="Symbol"/>
              </a:rPr>
              <a:t></a:t>
            </a:r>
            <a:r>
              <a:rPr sz="1400" i="1" spc="-20" dirty="0">
                <a:latin typeface="Times New Roman"/>
                <a:cs typeface="Times New Roman"/>
              </a:rPr>
              <a:t>B</a:t>
            </a:r>
            <a:r>
              <a:rPr sz="1400" spc="-2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2.1.12</a:t>
            </a:r>
            <a:endParaRPr sz="1400">
              <a:latin typeface="Times New Roman"/>
              <a:cs typeface="Times New Roman"/>
            </a:endParaRPr>
          </a:p>
          <a:p>
            <a:pPr marL="177800" marR="173990" indent="132080">
              <a:lnSpc>
                <a:spcPct val="147100"/>
              </a:lnSpc>
              <a:spcBef>
                <a:spcPts val="1019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only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continuous </a:t>
            </a:r>
            <a:r>
              <a:rPr sz="1400" dirty="0">
                <a:latin typeface="Times New Roman"/>
                <a:cs typeface="Times New Roman"/>
              </a:rPr>
              <a:t>functions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{0,1}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constant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functions,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2.1.13</a:t>
            </a:r>
            <a:endParaRPr sz="1400">
              <a:latin typeface="Times New Roman"/>
              <a:cs typeface="Times New Roman"/>
            </a:endParaRPr>
          </a:p>
          <a:p>
            <a:pPr marL="177800" marR="172720">
              <a:lnSpc>
                <a:spcPct val="146500"/>
              </a:lnSpc>
              <a:spcBef>
                <a:spcPts val="1045"/>
              </a:spcBef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</a:t>
            </a:r>
            <a:r>
              <a:rPr sz="1400" i="1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Symbol"/>
                <a:cs typeface="Symbol"/>
              </a:rPr>
              <a:t>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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onto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mapping,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every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connected.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88237"/>
            <a:ext cx="5861050" cy="7769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2.1.14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set,</a:t>
            </a:r>
            <a:endParaRPr sz="1400">
              <a:latin typeface="Times New Roman"/>
              <a:cs typeface="Times New Roman"/>
            </a:endParaRPr>
          </a:p>
          <a:p>
            <a:pPr marL="50800" marR="1417955" indent="1346835">
              <a:lnSpc>
                <a:spcPct val="206400"/>
              </a:lnSpc>
              <a:spcBef>
                <a:spcPts val="100"/>
              </a:spcBef>
            </a:pP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]=</a:t>
            </a:r>
            <a:r>
              <a:rPr sz="1400" dirty="0">
                <a:latin typeface="Symbol"/>
                <a:cs typeface="Symbol"/>
              </a:rPr>
              <a:t>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Symbol"/>
                <a:cs typeface="Symbol"/>
              </a:rPr>
              <a:t>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;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Symbol"/>
                <a:cs typeface="Symbol"/>
              </a:rPr>
              <a:t>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connected}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component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corresponding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y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Clearly,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</a:t>
            </a:r>
            <a:r>
              <a:rPr sz="1400" dirty="0">
                <a:latin typeface="Times New Roman"/>
                <a:cs typeface="Times New Roman"/>
              </a:rPr>
              <a:t>[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Y</a:t>
            </a:r>
            <a:r>
              <a:rPr sz="1400" dirty="0">
                <a:latin typeface="Times New Roman"/>
                <a:cs typeface="Times New Roman"/>
              </a:rPr>
              <a:t>]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connected.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Theorem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2.1.15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components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2.2 </a:t>
            </a:r>
            <a:r>
              <a:rPr sz="1400" b="1" spc="-10" dirty="0">
                <a:latin typeface="Times New Roman"/>
                <a:cs typeface="Times New Roman"/>
              </a:rPr>
              <a:t>Compactness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latin typeface="Times New Roman"/>
                <a:cs typeface="Times New Roman"/>
              </a:rPr>
              <a:t>Definition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2.2.1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Let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topological</a:t>
            </a:r>
            <a:r>
              <a:rPr sz="1400" spc="-10" dirty="0">
                <a:latin typeface="Times New Roman"/>
                <a:cs typeface="Times New Roman"/>
              </a:rPr>
              <a:t> space,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400">
              <a:latin typeface="Times New Roman"/>
              <a:cs typeface="Times New Roman"/>
            </a:endParaRPr>
          </a:p>
          <a:p>
            <a:pPr marL="322580" indent="-2279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22580" algn="l"/>
              </a:tabLst>
            </a:pP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cover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class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{</a:t>
            </a:r>
            <a:r>
              <a:rPr sz="1400" i="1" dirty="0">
                <a:latin typeface="Times New Roman"/>
                <a:cs typeface="Times New Roman"/>
              </a:rPr>
              <a:t>G</a:t>
            </a:r>
            <a:r>
              <a:rPr sz="1425" i="1" baseline="-11695" dirty="0">
                <a:latin typeface="Symbol"/>
                <a:cs typeface="Symbol"/>
              </a:rPr>
              <a:t></a:t>
            </a:r>
            <a:r>
              <a:rPr sz="1400" dirty="0">
                <a:latin typeface="Times New Roman"/>
                <a:cs typeface="Times New Roman"/>
              </a:rPr>
              <a:t>;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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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arbitrary}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  <a:p>
            <a:pPr marL="2495550">
              <a:lnSpc>
                <a:spcPct val="100000"/>
              </a:lnSpc>
              <a:spcBef>
                <a:spcPts val="900"/>
              </a:spcBef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{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350" spc="-15" baseline="-12345" dirty="0">
                <a:latin typeface="Symbol"/>
                <a:cs typeface="Symbol"/>
              </a:rPr>
              <a:t></a:t>
            </a:r>
            <a:r>
              <a:rPr sz="1400" spc="-10" dirty="0">
                <a:latin typeface="Times New Roman"/>
                <a:cs typeface="Times New Roman"/>
              </a:rPr>
              <a:t>;</a:t>
            </a:r>
            <a:r>
              <a:rPr sz="1400" spc="-10" dirty="0">
                <a:latin typeface="Symbol"/>
                <a:cs typeface="Symbol"/>
              </a:rPr>
              <a:t></a:t>
            </a:r>
            <a:r>
              <a:rPr sz="1400" spc="-10" dirty="0">
                <a:latin typeface="Times New Roman"/>
                <a:cs typeface="Times New Roman"/>
              </a:rPr>
              <a:t>}</a:t>
            </a:r>
            <a:endParaRPr sz="1400">
              <a:latin typeface="Times New Roman"/>
              <a:cs typeface="Times New Roman"/>
            </a:endParaRPr>
          </a:p>
          <a:p>
            <a:pPr marL="323215" marR="68580" indent="-228600">
              <a:lnSpc>
                <a:spcPct val="146400"/>
              </a:lnSpc>
              <a:spcBef>
                <a:spcPts val="105"/>
              </a:spcBef>
              <a:buAutoNum type="arabicPeriod" startAt="2"/>
              <a:tabLst>
                <a:tab pos="323215" algn="l"/>
                <a:tab pos="367665" algn="l"/>
              </a:tabLst>
            </a:pPr>
            <a:r>
              <a:rPr sz="1400" dirty="0">
                <a:latin typeface="Times New Roman"/>
                <a:cs typeface="Times New Roman"/>
              </a:rPr>
              <a:t>	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called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cover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reducible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finite </a:t>
            </a:r>
            <a:r>
              <a:rPr sz="1400" dirty="0">
                <a:latin typeface="Times New Roman"/>
                <a:cs typeface="Times New Roman"/>
              </a:rPr>
              <a:t>subcover.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948055">
              <a:lnSpc>
                <a:spcPct val="100000"/>
              </a:lnSpc>
              <a:spcBef>
                <a:spcPts val="855"/>
              </a:spcBef>
            </a:pP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{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350" spc="-15" baseline="-12345" dirty="0">
                <a:latin typeface="Symbol"/>
                <a:cs typeface="Symbol"/>
              </a:rPr>
              <a:t></a:t>
            </a:r>
            <a:r>
              <a:rPr sz="1400" spc="-10" dirty="0">
                <a:latin typeface="Times New Roman"/>
                <a:cs typeface="Times New Roman"/>
              </a:rPr>
              <a:t>;</a:t>
            </a:r>
            <a:r>
              <a:rPr sz="1400" spc="-10" dirty="0">
                <a:latin typeface="Symbol"/>
                <a:cs typeface="Symbol"/>
              </a:rPr>
              <a:t></a:t>
            </a:r>
            <a:r>
              <a:rPr sz="1400" spc="-10" dirty="0">
                <a:latin typeface="Times New Roman"/>
                <a:cs typeface="Times New Roman"/>
              </a:rPr>
              <a:t>}</a:t>
            </a:r>
            <a:r>
              <a:rPr sz="1400" spc="-10" dirty="0">
                <a:latin typeface="Symbol"/>
                <a:cs typeface="Symbol"/>
              </a:rPr>
              <a:t></a:t>
            </a:r>
            <a:r>
              <a:rPr sz="1400" i="1" spc="-10" dirty="0">
                <a:latin typeface="Times New Roman"/>
                <a:cs typeface="Times New Roman"/>
              </a:rPr>
              <a:t>X</a:t>
            </a:r>
            <a:r>
              <a:rPr sz="1400" spc="-10" dirty="0">
                <a:latin typeface="Times New Roman"/>
                <a:cs typeface="Times New Roman"/>
              </a:rPr>
              <a:t>=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350" spc="-15" baseline="-12345" dirty="0">
                <a:latin typeface="Symbol"/>
                <a:cs typeface="Symbol"/>
              </a:rPr>
              <a:t></a:t>
            </a:r>
            <a:r>
              <a:rPr sz="1350" spc="-15" baseline="-12345" dirty="0">
                <a:latin typeface="Times New Roman"/>
                <a:cs typeface="Times New Roman"/>
              </a:rPr>
              <a:t>1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spc="-10" dirty="0">
                <a:latin typeface="Times New Roman"/>
                <a:cs typeface="Times New Roman"/>
              </a:rPr>
              <a:t>…</a:t>
            </a:r>
            <a:r>
              <a:rPr sz="1400" spc="-10" dirty="0">
                <a:latin typeface="Symbol"/>
                <a:cs typeface="Symbol"/>
              </a:rPr>
              <a:t></a:t>
            </a:r>
            <a:r>
              <a:rPr sz="1400" i="1" spc="-10" dirty="0">
                <a:latin typeface="Times New Roman"/>
                <a:cs typeface="Times New Roman"/>
              </a:rPr>
              <a:t>G</a:t>
            </a:r>
            <a:r>
              <a:rPr sz="1350" spc="-15" baseline="-12345" dirty="0">
                <a:latin typeface="Symbol"/>
                <a:cs typeface="Symbol"/>
              </a:rPr>
              <a:t></a:t>
            </a:r>
            <a:r>
              <a:rPr sz="1350" i="1" spc="-15" baseline="-12345" dirty="0">
                <a:latin typeface="Times New Roman"/>
                <a:cs typeface="Times New Roman"/>
              </a:rPr>
              <a:t>n</a:t>
            </a:r>
            <a:r>
              <a:rPr sz="1400" spc="-10" dirty="0">
                <a:latin typeface="Times New Roman"/>
                <a:cs typeface="Times New Roman"/>
              </a:rPr>
              <a:t>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some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+ve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integer </a:t>
            </a:r>
            <a:r>
              <a:rPr sz="1400" i="1" spc="-25" dirty="0">
                <a:latin typeface="Times New Roman"/>
                <a:cs typeface="Times New Roman"/>
              </a:rPr>
              <a:t>n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Example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2.2.2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5"/>
              </a:spcBef>
            </a:pPr>
            <a:endParaRPr sz="1400">
              <a:latin typeface="Times New Roman"/>
              <a:cs typeface="Times New Roman"/>
            </a:endParaRPr>
          </a:p>
          <a:p>
            <a:pPr marL="507365" lvl="1" indent="-227965">
              <a:lnSpc>
                <a:spcPct val="100000"/>
              </a:lnSpc>
              <a:buAutoNum type="arabicPeriod"/>
              <a:tabLst>
                <a:tab pos="507365" algn="l"/>
              </a:tabLst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finite,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compact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topology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Symbol"/>
                <a:cs typeface="Symbol"/>
              </a:rPr>
              <a:t>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X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507365" lvl="1" indent="-227965">
              <a:lnSpc>
                <a:spcPct val="100000"/>
              </a:lnSpc>
              <a:spcBef>
                <a:spcPts val="780"/>
              </a:spcBef>
              <a:buAutoNum type="arabicPeriod"/>
              <a:tabLst>
                <a:tab pos="507365" algn="l"/>
              </a:tabLst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infinite,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discrete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space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10" dirty="0">
                <a:latin typeface="Times New Roman"/>
                <a:cs typeface="Times New Roman"/>
              </a:rPr>
              <a:t> compact.</a:t>
            </a:r>
            <a:endParaRPr sz="1400">
              <a:latin typeface="Times New Roman"/>
              <a:cs typeface="Times New Roman"/>
            </a:endParaRPr>
          </a:p>
          <a:p>
            <a:pPr marL="507365" lvl="1" indent="-227965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07365" algn="l"/>
              </a:tabLst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interval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compact.</a:t>
            </a:r>
            <a:endParaRPr sz="1400">
              <a:latin typeface="Times New Roman"/>
              <a:cs typeface="Times New Roman"/>
            </a:endParaRPr>
          </a:p>
          <a:p>
            <a:pPr marL="507365" lvl="1" indent="-22796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507365" algn="l"/>
              </a:tabLst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U</a:t>
            </a:r>
            <a:r>
              <a:rPr sz="1350" baseline="40123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interval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compact.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3080</Words>
  <Application>Microsoft Office PowerPoint</Application>
  <PresentationFormat>Custom</PresentationFormat>
  <Paragraphs>514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wuriaxoshnaw@gmail.com</dc:creator>
  <cp:lastModifiedBy>wuriaxoshnaw@gmail.com</cp:lastModifiedBy>
  <cp:revision>1</cp:revision>
  <dcterms:created xsi:type="dcterms:W3CDTF">2024-06-04T14:10:51Z</dcterms:created>
  <dcterms:modified xsi:type="dcterms:W3CDTF">2024-06-04T14:11:26Z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2024-06-04T00:00:00Z</vt:filetime>
  </property>
  <property fmtid="{D5CDD505-2E9C-101B-9397-08002B2CF9AE}" pid="5" name="Producer">
    <vt:lpwstr>3-Heights(TM) PDF Security Shell 4.8.25.2 (http://www.pdf-tools.com)</vt:lpwstr>
  </property>
</Properties>
</file>