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992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85481" y="2639948"/>
            <a:ext cx="5472595" cy="541070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71951" y="9916159"/>
            <a:ext cx="23241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1554" y="2682977"/>
            <a:ext cx="2998470" cy="1153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3590" marR="5080" indent="-771525">
              <a:lnSpc>
                <a:spcPct val="142300"/>
              </a:lnSpc>
              <a:spcBef>
                <a:spcPts val="100"/>
              </a:spcBef>
            </a:pPr>
            <a:r>
              <a:rPr sz="2600" b="1" dirty="0">
                <a:latin typeface="Times New Roman"/>
                <a:cs typeface="Times New Roman"/>
              </a:rPr>
              <a:t>General</a:t>
            </a:r>
            <a:r>
              <a:rPr sz="2600" b="1" spc="-3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Topology</a:t>
            </a:r>
            <a:r>
              <a:rPr sz="2600" b="1" spc="-25" dirty="0">
                <a:latin typeface="Times New Roman"/>
                <a:cs typeface="Times New Roman"/>
              </a:rPr>
              <a:t> (I) </a:t>
            </a:r>
            <a:r>
              <a:rPr sz="2600" b="1" spc="-10" dirty="0">
                <a:latin typeface="Times New Roman"/>
                <a:cs typeface="Times New Roman"/>
              </a:rPr>
              <a:t>2023-</a:t>
            </a:r>
            <a:r>
              <a:rPr sz="2600" b="1" spc="-20" dirty="0">
                <a:latin typeface="Times New Roman"/>
                <a:cs typeface="Times New Roman"/>
              </a:rPr>
              <a:t>2024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625854" y="4938750"/>
            <a:ext cx="4310380" cy="1153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17320">
              <a:lnSpc>
                <a:spcPct val="142300"/>
              </a:lnSpc>
              <a:spcBef>
                <a:spcPts val="100"/>
              </a:spcBef>
            </a:pPr>
            <a:r>
              <a:rPr sz="2600" b="1" spc="-10" dirty="0">
                <a:latin typeface="Times New Roman"/>
                <a:cs typeface="Times New Roman"/>
              </a:rPr>
              <a:t>Instructor </a:t>
            </a:r>
            <a:r>
              <a:rPr sz="2600" b="1" dirty="0">
                <a:latin typeface="Times New Roman"/>
                <a:cs typeface="Times New Roman"/>
              </a:rPr>
              <a:t>Dr.Wuria</a:t>
            </a:r>
            <a:r>
              <a:rPr sz="2600" b="1" spc="-3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Muhammad</a:t>
            </a:r>
            <a:r>
              <a:rPr sz="2600" b="1" spc="-20" dirty="0">
                <a:latin typeface="Times New Roman"/>
                <a:cs typeface="Times New Roman"/>
              </a:rPr>
              <a:t> </a:t>
            </a:r>
            <a:r>
              <a:rPr sz="2600" b="1" spc="-10" dirty="0">
                <a:latin typeface="Times New Roman"/>
                <a:cs typeface="Times New Roman"/>
              </a:rPr>
              <a:t>Ameen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5804" y="799845"/>
            <a:ext cx="5934075" cy="789432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002665" indent="-228600">
              <a:lnSpc>
                <a:spcPct val="100000"/>
              </a:lnSpc>
              <a:spcBef>
                <a:spcPts val="880"/>
              </a:spcBef>
              <a:buFont typeface="Times New Roman"/>
              <a:buAutoNum type="arabicPeriod" startAt="2"/>
              <a:tabLst>
                <a:tab pos="1002665" algn="l"/>
              </a:tabLst>
            </a:pPr>
            <a:r>
              <a:rPr sz="1200" i="1" dirty="0">
                <a:latin typeface="Times New Roman"/>
                <a:cs typeface="Times New Roman"/>
              </a:rPr>
              <a:t>N</a:t>
            </a:r>
            <a:r>
              <a:rPr sz="1200" baseline="-10416" dirty="0">
                <a:latin typeface="Times New Roman"/>
                <a:cs typeface="Times New Roman"/>
              </a:rPr>
              <a:t>1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</a:t>
            </a:r>
            <a:r>
              <a:rPr sz="1200" baseline="-10416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dirty="0">
                <a:latin typeface="Symbol"/>
                <a:cs typeface="Symbol"/>
              </a:rPr>
              <a:t>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N</a:t>
            </a:r>
            <a:r>
              <a:rPr sz="1200" spc="-15" baseline="-10416" dirty="0">
                <a:latin typeface="Times New Roman"/>
                <a:cs typeface="Times New Roman"/>
              </a:rPr>
              <a:t>1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N</a:t>
            </a:r>
            <a:r>
              <a:rPr sz="1200" spc="-15" baseline="-10416" dirty="0">
                <a:latin typeface="Times New Roman"/>
                <a:cs typeface="Times New Roman"/>
              </a:rPr>
              <a:t>2</a:t>
            </a:r>
            <a:r>
              <a:rPr sz="1200" spc="-10" dirty="0">
                <a:latin typeface="Symbol"/>
                <a:cs typeface="Symbol"/>
              </a:rPr>
              <a:t></a:t>
            </a:r>
            <a:r>
              <a:rPr sz="1200" i="1" spc="-10" dirty="0">
                <a:latin typeface="Times New Roman"/>
                <a:cs typeface="Times New Roman"/>
              </a:rPr>
              <a:t>N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x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1002665" indent="-228600">
              <a:lnSpc>
                <a:spcPct val="100000"/>
              </a:lnSpc>
              <a:spcBef>
                <a:spcPts val="780"/>
              </a:spcBef>
              <a:buFont typeface="Times New Roman"/>
              <a:buAutoNum type="arabicPeriod" startAt="2"/>
              <a:tabLst>
                <a:tab pos="1002665" algn="l"/>
              </a:tabLst>
            </a:pPr>
            <a:r>
              <a:rPr sz="1200" i="1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),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M</a:t>
            </a:r>
            <a:r>
              <a:rPr sz="1200" i="1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M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dirty="0">
                <a:latin typeface="Symbol"/>
                <a:cs typeface="Symbol"/>
              </a:rPr>
              <a:t>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M</a:t>
            </a:r>
            <a:r>
              <a:rPr sz="1200" spc="-10" dirty="0">
                <a:latin typeface="Symbol"/>
                <a:cs typeface="Symbol"/>
              </a:rPr>
              <a:t></a:t>
            </a:r>
            <a:r>
              <a:rPr sz="1200" i="1" spc="-10" dirty="0">
                <a:latin typeface="Times New Roman"/>
                <a:cs typeface="Times New Roman"/>
              </a:rPr>
              <a:t>N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x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90"/>
              </a:spcBef>
            </a:pPr>
            <a:endParaRPr sz="12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2.1.11</a:t>
            </a:r>
            <a:endParaRPr sz="1400">
              <a:latin typeface="Times New Roman"/>
              <a:cs typeface="Times New Roman"/>
            </a:endParaRPr>
          </a:p>
          <a:p>
            <a:pPr marL="88900" marR="104139" indent="77470">
              <a:lnSpc>
                <a:spcPct val="146900"/>
              </a:lnSpc>
              <a:spcBef>
                <a:spcPts val="1050"/>
              </a:spcBef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subset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only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nbd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its</a:t>
            </a:r>
            <a:r>
              <a:rPr sz="1200" spc="-10" dirty="0">
                <a:latin typeface="Times New Roman"/>
                <a:cs typeface="Times New Roman"/>
              </a:rPr>
              <a:t> points.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12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Definition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2.1.12</a:t>
            </a:r>
            <a:endParaRPr sz="1200">
              <a:latin typeface="Times New Roman"/>
              <a:cs typeface="Times New Roman"/>
            </a:endParaRPr>
          </a:p>
          <a:p>
            <a:pPr marL="88900" marR="104139">
              <a:lnSpc>
                <a:spcPct val="152600"/>
              </a:lnSpc>
              <a:spcBef>
                <a:spcPts val="825"/>
              </a:spcBef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subset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said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nbd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there </a:t>
            </a:r>
            <a:r>
              <a:rPr sz="1200" dirty="0">
                <a:latin typeface="Times New Roman"/>
                <a:cs typeface="Times New Roman"/>
              </a:rPr>
              <a:t>exists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</a:t>
            </a:r>
            <a:r>
              <a:rPr sz="1200" i="1" spc="-10" dirty="0">
                <a:latin typeface="Times New Roman"/>
                <a:cs typeface="Times New Roman"/>
              </a:rPr>
              <a:t>G</a:t>
            </a:r>
            <a:r>
              <a:rPr sz="1200" spc="-10" dirty="0">
                <a:latin typeface="Symbol"/>
                <a:cs typeface="Symbol"/>
              </a:rPr>
              <a:t>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5"/>
              </a:spcBef>
            </a:pPr>
            <a:endParaRPr sz="12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Exercise</a:t>
            </a:r>
            <a:r>
              <a:rPr sz="1200" b="1" spc="-5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2.1.13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endParaRPr sz="1200">
              <a:latin typeface="Times New Roman"/>
              <a:cs typeface="Times New Roman"/>
            </a:endParaRPr>
          </a:p>
          <a:p>
            <a:pPr marL="545465" indent="-227965">
              <a:lnSpc>
                <a:spcPct val="100000"/>
              </a:lnSpc>
              <a:buAutoNum type="arabicPeriod"/>
              <a:tabLst>
                <a:tab pos="545465" algn="l"/>
              </a:tabLst>
            </a:pPr>
            <a:r>
              <a:rPr sz="1300" dirty="0">
                <a:latin typeface="Times New Roman"/>
                <a:cs typeface="Times New Roman"/>
              </a:rPr>
              <a:t>List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all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topologies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on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the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set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X</a:t>
            </a:r>
            <a:r>
              <a:rPr sz="1300" dirty="0">
                <a:latin typeface="Times New Roman"/>
                <a:cs typeface="Times New Roman"/>
              </a:rPr>
              <a:t>={1,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2,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3}.</a:t>
            </a:r>
            <a:endParaRPr sz="1300">
              <a:latin typeface="Times New Roman"/>
              <a:cs typeface="Times New Roman"/>
            </a:endParaRPr>
          </a:p>
          <a:p>
            <a:pPr marL="545465" indent="-227965">
              <a:lnSpc>
                <a:spcPct val="100000"/>
              </a:lnSpc>
              <a:spcBef>
                <a:spcPts val="685"/>
              </a:spcBef>
              <a:buAutoNum type="arabicPeriod"/>
              <a:tabLst>
                <a:tab pos="545465" algn="l"/>
              </a:tabLst>
            </a:pPr>
            <a:r>
              <a:rPr sz="1300" dirty="0">
                <a:latin typeface="Times New Roman"/>
                <a:cs typeface="Times New Roman"/>
              </a:rPr>
              <a:t>List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all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topologies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of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cardinality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seven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on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the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set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X</a:t>
            </a:r>
            <a:r>
              <a:rPr sz="1300" dirty="0">
                <a:latin typeface="Times New Roman"/>
                <a:cs typeface="Times New Roman"/>
              </a:rPr>
              <a:t>={1,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2,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3,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4}.</a:t>
            </a:r>
            <a:endParaRPr sz="1300">
              <a:latin typeface="Times New Roman"/>
              <a:cs typeface="Times New Roman"/>
            </a:endParaRPr>
          </a:p>
          <a:p>
            <a:pPr marL="545465" indent="-227965">
              <a:lnSpc>
                <a:spcPct val="100000"/>
              </a:lnSpc>
              <a:spcBef>
                <a:spcPts val="690"/>
              </a:spcBef>
              <a:buAutoNum type="arabicPeriod"/>
              <a:tabLst>
                <a:tab pos="545465" algn="l"/>
              </a:tabLst>
            </a:pP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define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usual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Symbol"/>
                <a:cs typeface="Symbol"/>
              </a:rPr>
              <a:t></a:t>
            </a:r>
            <a:r>
              <a:rPr sz="1200" spc="-37" baseline="38194" dirty="0">
                <a:latin typeface="Times New Roman"/>
                <a:cs typeface="Times New Roman"/>
              </a:rPr>
              <a:t>2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545465" indent="-227965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545465" algn="l"/>
              </a:tabLst>
            </a:pPr>
            <a:r>
              <a:rPr sz="1300" dirty="0">
                <a:latin typeface="Times New Roman"/>
                <a:cs typeface="Times New Roman"/>
              </a:rPr>
              <a:t>Is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there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any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way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to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define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the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right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ray</a:t>
            </a:r>
            <a:r>
              <a:rPr sz="1300" spc="-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topology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on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Symbol"/>
                <a:cs typeface="Symbol"/>
              </a:rPr>
              <a:t></a:t>
            </a:r>
            <a:r>
              <a:rPr sz="1300" spc="-25" dirty="0">
                <a:latin typeface="Times New Roman"/>
                <a:cs typeface="Times New Roman"/>
              </a:rPr>
              <a:t>?</a:t>
            </a:r>
            <a:endParaRPr sz="1300">
              <a:latin typeface="Times New Roman"/>
              <a:cs typeface="Times New Roman"/>
            </a:endParaRPr>
          </a:p>
          <a:p>
            <a:pPr marL="545465" indent="-227965">
              <a:lnSpc>
                <a:spcPct val="100000"/>
              </a:lnSpc>
              <a:spcBef>
                <a:spcPts val="825"/>
              </a:spcBef>
              <a:buAutoNum type="arabicPeriod"/>
              <a:tabLst>
                <a:tab pos="545465" algn="l"/>
              </a:tabLst>
            </a:pPr>
            <a:r>
              <a:rPr sz="1300" dirty="0">
                <a:latin typeface="Times New Roman"/>
                <a:cs typeface="Times New Roman"/>
              </a:rPr>
              <a:t>Let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X</a:t>
            </a:r>
            <a:r>
              <a:rPr sz="1300" dirty="0">
                <a:latin typeface="Symbol"/>
                <a:cs typeface="Symbol"/>
              </a:rPr>
              <a:t></a:t>
            </a:r>
            <a:r>
              <a:rPr sz="1300" dirty="0">
                <a:latin typeface="Times New Roman"/>
                <a:cs typeface="Times New Roman"/>
              </a:rPr>
              <a:t>,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and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a</a:t>
            </a:r>
            <a:r>
              <a:rPr sz="1300" i="1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be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fixed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element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in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X</a:t>
            </a:r>
            <a:r>
              <a:rPr sz="1300" dirty="0">
                <a:latin typeface="Times New Roman"/>
                <a:cs typeface="Times New Roman"/>
              </a:rPr>
              <a:t>,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define</a:t>
            </a:r>
            <a:endParaRPr sz="1300">
              <a:latin typeface="Times New Roman"/>
              <a:cs typeface="Times New Roman"/>
            </a:endParaRPr>
          </a:p>
          <a:p>
            <a:pPr marL="2420620">
              <a:lnSpc>
                <a:spcPct val="100000"/>
              </a:lnSpc>
              <a:spcBef>
                <a:spcPts val="825"/>
              </a:spcBef>
            </a:pP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|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Symbol"/>
                <a:cs typeface="Symbol"/>
              </a:rPr>
              <a:t>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i="1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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Times New Roman"/>
                <a:cs typeface="Times New Roman"/>
              </a:rPr>
              <a:t>G</a:t>
            </a:r>
            <a:r>
              <a:rPr sz="1200" spc="-20" dirty="0">
                <a:latin typeface="Times New Roman"/>
                <a:cs typeface="Times New Roman"/>
              </a:rPr>
              <a:t>=</a:t>
            </a:r>
            <a:r>
              <a:rPr sz="1200" i="1" spc="-20" dirty="0">
                <a:latin typeface="Times New Roman"/>
                <a:cs typeface="Times New Roman"/>
              </a:rPr>
              <a:t>X</a:t>
            </a:r>
            <a:r>
              <a:rPr sz="1400" spc="-20" dirty="0">
                <a:latin typeface="Times New Roman"/>
                <a:cs typeface="Times New Roman"/>
              </a:rPr>
              <a:t>}</a:t>
            </a:r>
            <a:r>
              <a:rPr sz="1200" spc="-2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545465" algn="just">
              <a:lnSpc>
                <a:spcPct val="100000"/>
              </a:lnSpc>
              <a:spcBef>
                <a:spcPts val="925"/>
              </a:spcBef>
            </a:pPr>
            <a:r>
              <a:rPr sz="1200" dirty="0">
                <a:latin typeface="Times New Roman"/>
                <a:cs typeface="Times New Roman"/>
              </a:rPr>
              <a:t>Is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 </a:t>
            </a:r>
            <a:r>
              <a:rPr sz="1200" i="1" spc="-25" dirty="0">
                <a:latin typeface="Times New Roman"/>
                <a:cs typeface="Times New Roman"/>
              </a:rPr>
              <a:t>X</a:t>
            </a:r>
            <a:r>
              <a:rPr sz="1200" spc="-25" dirty="0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  <a:p>
            <a:pPr marL="545465" indent="-227965">
              <a:lnSpc>
                <a:spcPct val="100000"/>
              </a:lnSpc>
              <a:spcBef>
                <a:spcPts val="760"/>
              </a:spcBef>
              <a:buAutoNum type="arabicPeriod" startAt="6"/>
              <a:tabLst>
                <a:tab pos="545465" algn="l"/>
              </a:tabLst>
            </a:pPr>
            <a:r>
              <a:rPr sz="1300" dirty="0">
                <a:latin typeface="Times New Roman"/>
                <a:cs typeface="Times New Roman"/>
              </a:rPr>
              <a:t>Consider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the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natural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numbers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N</a:t>
            </a:r>
            <a:r>
              <a:rPr sz="1300" dirty="0">
                <a:latin typeface="Times New Roman"/>
                <a:cs typeface="Times New Roman"/>
              </a:rPr>
              <a:t>,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define,</a:t>
            </a:r>
            <a:endParaRPr sz="1300">
              <a:latin typeface="Times New Roman"/>
              <a:cs typeface="Times New Roman"/>
            </a:endParaRPr>
          </a:p>
          <a:p>
            <a:pPr marL="545465" algn="just">
              <a:lnSpc>
                <a:spcPct val="100000"/>
              </a:lnSpc>
              <a:spcBef>
                <a:spcPts val="640"/>
              </a:spcBef>
            </a:pPr>
            <a:r>
              <a:rPr sz="1400" dirty="0">
                <a:latin typeface="Symbol"/>
                <a:cs typeface="Symbol"/>
              </a:rPr>
              <a:t>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800" dirty="0">
                <a:latin typeface="Times New Roman"/>
                <a:cs typeface="Times New Roman"/>
              </a:rPr>
              <a:t>{</a:t>
            </a:r>
            <a:r>
              <a:rPr sz="1200" dirty="0">
                <a:latin typeface="Times New Roman"/>
                <a:cs typeface="Times New Roman"/>
              </a:rPr>
              <a:t>{</a:t>
            </a:r>
            <a:r>
              <a:rPr sz="1200" i="1" dirty="0">
                <a:latin typeface="Times New Roman"/>
                <a:cs typeface="Times New Roman"/>
              </a:rPr>
              <a:t>m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m</a:t>
            </a:r>
            <a:r>
              <a:rPr sz="1200" dirty="0">
                <a:latin typeface="Times New Roman"/>
                <a:cs typeface="Times New Roman"/>
              </a:rPr>
              <a:t>+1,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…}|</a:t>
            </a:r>
            <a:r>
              <a:rPr sz="1200" i="1" dirty="0">
                <a:latin typeface="Times New Roman"/>
                <a:cs typeface="Times New Roman"/>
              </a:rPr>
              <a:t>m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}</a:t>
            </a:r>
            <a:r>
              <a:rPr sz="1200" dirty="0">
                <a:latin typeface="Symbol"/>
                <a:cs typeface="Symbol"/>
              </a:rPr>
              <a:t></a:t>
            </a:r>
            <a:r>
              <a:rPr sz="1200" dirty="0">
                <a:latin typeface="Times New Roman"/>
                <a:cs typeface="Times New Roman"/>
              </a:rPr>
              <a:t>{</a:t>
            </a:r>
            <a:r>
              <a:rPr sz="1200" dirty="0">
                <a:latin typeface="Symbol"/>
                <a:cs typeface="Symbol"/>
              </a:rPr>
              <a:t></a:t>
            </a:r>
            <a:r>
              <a:rPr sz="1200" dirty="0">
                <a:latin typeface="Times New Roman"/>
                <a:cs typeface="Times New Roman"/>
              </a:rPr>
              <a:t>}.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?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Explain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10" dirty="0">
                <a:latin typeface="Times New Roman"/>
                <a:cs typeface="Times New Roman"/>
              </a:rPr>
              <a:t> answer.</a:t>
            </a:r>
            <a:endParaRPr sz="1200">
              <a:latin typeface="Times New Roman"/>
              <a:cs typeface="Times New Roman"/>
            </a:endParaRPr>
          </a:p>
          <a:p>
            <a:pPr marL="545465" indent="-227965">
              <a:lnSpc>
                <a:spcPct val="100000"/>
              </a:lnSpc>
              <a:spcBef>
                <a:spcPts val="1110"/>
              </a:spcBef>
              <a:buAutoNum type="arabicPeriod" startAt="7"/>
              <a:tabLst>
                <a:tab pos="545465" algn="l"/>
              </a:tabLst>
            </a:pPr>
            <a:r>
              <a:rPr sz="1300" dirty="0">
                <a:latin typeface="Times New Roman"/>
                <a:cs typeface="Times New Roman"/>
              </a:rPr>
              <a:t>Consider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Symbol"/>
                <a:cs typeface="Symbol"/>
              </a:rPr>
              <a:t></a:t>
            </a:r>
            <a:r>
              <a:rPr sz="1300" dirty="0">
                <a:latin typeface="Times New Roman"/>
                <a:cs typeface="Times New Roman"/>
              </a:rPr>
              <a:t>,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let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closed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intervals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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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on</a:t>
            </a:r>
            <a:endParaRPr sz="1200">
              <a:latin typeface="Times New Roman"/>
              <a:cs typeface="Times New Roman"/>
            </a:endParaRPr>
          </a:p>
          <a:p>
            <a:pPr marL="545465" algn="just">
              <a:lnSpc>
                <a:spcPct val="100000"/>
              </a:lnSpc>
              <a:spcBef>
                <a:spcPts val="869"/>
              </a:spcBef>
            </a:pPr>
            <a:r>
              <a:rPr sz="1200" dirty="0">
                <a:latin typeface="Symbol"/>
                <a:cs typeface="Symbol"/>
              </a:rPr>
              <a:t></a:t>
            </a:r>
            <a:r>
              <a:rPr sz="1200" dirty="0">
                <a:latin typeface="Times New Roman"/>
                <a:cs typeface="Times New Roman"/>
              </a:rPr>
              <a:t>?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Explain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answer.</a:t>
            </a:r>
            <a:endParaRPr sz="1200">
              <a:latin typeface="Times New Roman"/>
              <a:cs typeface="Times New Roman"/>
            </a:endParaRPr>
          </a:p>
          <a:p>
            <a:pPr marL="545465" marR="107950" indent="-228600" algn="just">
              <a:lnSpc>
                <a:spcPct val="145200"/>
              </a:lnSpc>
              <a:spcBef>
                <a:spcPts val="40"/>
              </a:spcBef>
              <a:buSzPct val="108333"/>
              <a:buAutoNum type="arabicPeriod" startAt="8"/>
              <a:tabLst>
                <a:tab pos="545465" algn="l"/>
              </a:tabLst>
            </a:pP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),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subset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called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clopen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both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closed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Give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 example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 which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subsets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are </a:t>
            </a:r>
            <a:r>
              <a:rPr sz="1200" spc="-10" dirty="0">
                <a:latin typeface="Times New Roman"/>
                <a:cs typeface="Times New Roman"/>
              </a:rPr>
              <a:t>clopen.</a:t>
            </a:r>
            <a:endParaRPr sz="1200">
              <a:latin typeface="Times New Roman"/>
              <a:cs typeface="Times New Roman"/>
            </a:endParaRPr>
          </a:p>
          <a:p>
            <a:pPr marL="545465" indent="-227965" algn="just">
              <a:lnSpc>
                <a:spcPct val="100000"/>
              </a:lnSpc>
              <a:spcBef>
                <a:spcPts val="620"/>
              </a:spcBef>
              <a:buSzPct val="108333"/>
              <a:buAutoNum type="arabicPeriod" startAt="8"/>
              <a:tabLst>
                <a:tab pos="545465" algn="l"/>
              </a:tabLst>
            </a:pPr>
            <a:r>
              <a:rPr sz="1200" dirty="0">
                <a:latin typeface="Times New Roman"/>
                <a:cs typeface="Times New Roman"/>
              </a:rPr>
              <a:t>Find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(3),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(18)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(100)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Exercise</a:t>
            </a:r>
            <a:r>
              <a:rPr sz="1200" spc="-25" dirty="0">
                <a:latin typeface="Times New Roman"/>
                <a:cs typeface="Times New Roman"/>
              </a:rPr>
              <a:t> 6.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6904" y="888237"/>
            <a:ext cx="6087110" cy="8013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Chapter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3: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Bases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and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Subbases</a:t>
            </a:r>
            <a:endParaRPr sz="1400">
              <a:latin typeface="Times New Roman"/>
              <a:cs typeface="Times New Roman"/>
            </a:endParaRPr>
          </a:p>
          <a:p>
            <a:pPr marL="177800" marR="5019040" indent="228600">
              <a:lnSpc>
                <a:spcPct val="212500"/>
              </a:lnSpc>
              <a:spcBef>
                <a:spcPts val="145"/>
              </a:spcBef>
              <a:tabLst>
                <a:tab pos="634365" algn="l"/>
              </a:tabLst>
            </a:pPr>
            <a:r>
              <a:rPr sz="1200" spc="-50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20" dirty="0">
                <a:latin typeface="Times New Roman"/>
                <a:cs typeface="Times New Roman"/>
              </a:rPr>
              <a:t>Base </a:t>
            </a:r>
            <a:r>
              <a:rPr sz="1200" b="1" dirty="0">
                <a:latin typeface="Times New Roman"/>
                <a:cs typeface="Times New Roman"/>
              </a:rPr>
              <a:t>Definition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3.1</a:t>
            </a:r>
            <a:endParaRPr sz="1200">
              <a:latin typeface="Times New Roman"/>
              <a:cs typeface="Times New Roman"/>
            </a:endParaRPr>
          </a:p>
          <a:p>
            <a:pPr marL="634365" marR="170180">
              <a:lnSpc>
                <a:spcPct val="146900"/>
              </a:lnSpc>
              <a:spcBef>
                <a:spcPts val="930"/>
              </a:spcBef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space.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subclass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a"/>
                <a:cs typeface="Symbola"/>
              </a:rPr>
              <a:t>𝔅</a:t>
            </a:r>
            <a:r>
              <a:rPr sz="1200" dirty="0">
                <a:latin typeface="Symbol"/>
                <a:cs typeface="Symbol"/>
              </a:rPr>
              <a:t>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called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base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implication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holds,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19"/>
              </a:spcBef>
            </a:pPr>
            <a:endParaRPr sz="1200">
              <a:latin typeface="Times New Roman"/>
              <a:cs typeface="Times New Roman"/>
            </a:endParaRPr>
          </a:p>
          <a:p>
            <a:pPr marR="1136650" algn="r">
              <a:lnSpc>
                <a:spcPct val="100000"/>
              </a:lnSpc>
            </a:pPr>
            <a:r>
              <a:rPr sz="1200" dirty="0">
                <a:latin typeface="Symbola"/>
                <a:cs typeface="Symbola"/>
              </a:rPr>
              <a:t>𝐺</a:t>
            </a:r>
            <a:r>
              <a:rPr sz="1200" spc="45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∈</a:t>
            </a:r>
            <a:r>
              <a:rPr sz="1200" spc="15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τ</a:t>
            </a:r>
            <a:r>
              <a:rPr sz="1200" spc="15" dirty="0">
                <a:latin typeface="Symbola"/>
                <a:cs typeface="Symbola"/>
              </a:rPr>
              <a:t> </a:t>
            </a:r>
            <a:r>
              <a:rPr sz="1200" spc="-210" dirty="0">
                <a:latin typeface="Symbola"/>
                <a:cs typeface="Symbola"/>
              </a:rPr>
              <a:t>→</a:t>
            </a:r>
            <a:r>
              <a:rPr sz="1200" spc="35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𝐺</a:t>
            </a:r>
            <a:r>
              <a:rPr sz="1200" spc="65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=</a:t>
            </a:r>
            <a:r>
              <a:rPr sz="1200" spc="20" dirty="0">
                <a:latin typeface="Symbola"/>
                <a:cs typeface="Symbola"/>
              </a:rPr>
              <a:t> </a:t>
            </a:r>
            <a:r>
              <a:rPr sz="1200" spc="670" dirty="0">
                <a:latin typeface="Symbola"/>
                <a:cs typeface="Symbola"/>
              </a:rPr>
              <a:t>⋃</a:t>
            </a:r>
            <a:r>
              <a:rPr sz="1200" spc="-114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𝐵</a:t>
            </a:r>
            <a:r>
              <a:rPr sz="1275" baseline="-16339" dirty="0">
                <a:latin typeface="Symbola"/>
                <a:cs typeface="Symbola"/>
              </a:rPr>
              <a:t>𝛼</a:t>
            </a:r>
            <a:r>
              <a:rPr sz="1275" spc="75" baseline="-16339" dirty="0">
                <a:latin typeface="Symbola"/>
                <a:cs typeface="Symbola"/>
              </a:rPr>
              <a:t> </a:t>
            </a:r>
            <a:r>
              <a:rPr sz="1200" spc="-60" dirty="0">
                <a:latin typeface="Symbola"/>
                <a:cs typeface="Symbola"/>
              </a:rPr>
              <a:t>,</a:t>
            </a:r>
            <a:r>
              <a:rPr sz="1200" spc="-105" dirty="0">
                <a:latin typeface="Symbola"/>
                <a:cs typeface="Symbola"/>
              </a:rPr>
              <a:t> </a:t>
            </a:r>
            <a:r>
              <a:rPr sz="1200" spc="-20" dirty="0">
                <a:latin typeface="Symbola"/>
                <a:cs typeface="Symbola"/>
              </a:rPr>
              <a:t>for</a:t>
            </a:r>
            <a:r>
              <a:rPr sz="1200" spc="-4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some</a:t>
            </a:r>
            <a:r>
              <a:rPr sz="1200" spc="-45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𝐵</a:t>
            </a:r>
            <a:r>
              <a:rPr sz="1275" baseline="-16339" dirty="0">
                <a:latin typeface="Symbola"/>
                <a:cs typeface="Symbola"/>
              </a:rPr>
              <a:t>𝛼</a:t>
            </a:r>
            <a:r>
              <a:rPr sz="1275" spc="254" baseline="-16339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∈</a:t>
            </a:r>
            <a:r>
              <a:rPr sz="1200" spc="2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𝔅</a:t>
            </a:r>
            <a:r>
              <a:rPr sz="1200" spc="-40" dirty="0">
                <a:latin typeface="Symbola"/>
                <a:cs typeface="Symbola"/>
              </a:rPr>
              <a:t> </a:t>
            </a:r>
            <a:r>
              <a:rPr sz="1200" spc="-25" dirty="0">
                <a:latin typeface="Symbola"/>
                <a:cs typeface="Symbola"/>
              </a:rPr>
              <a:t>and</a:t>
            </a:r>
            <a:r>
              <a:rPr sz="1200" spc="-5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some</a:t>
            </a:r>
            <a:r>
              <a:rPr sz="1200" spc="-45" dirty="0">
                <a:latin typeface="Symbola"/>
                <a:cs typeface="Symbola"/>
              </a:rPr>
              <a:t> </a:t>
            </a:r>
            <a:r>
              <a:rPr sz="1200" spc="-25" dirty="0">
                <a:latin typeface="Symbola"/>
                <a:cs typeface="Symbola"/>
              </a:rPr>
              <a:t>index</a:t>
            </a:r>
            <a:r>
              <a:rPr sz="1200" spc="-5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set</a:t>
            </a:r>
            <a:r>
              <a:rPr sz="1200" spc="-45" dirty="0">
                <a:latin typeface="Symbola"/>
                <a:cs typeface="Symbola"/>
              </a:rPr>
              <a:t> </a:t>
            </a:r>
            <a:r>
              <a:rPr sz="1200" spc="-340" dirty="0">
                <a:latin typeface="Symbola"/>
                <a:cs typeface="Symbola"/>
              </a:rPr>
              <a:t>∆</a:t>
            </a:r>
            <a:endParaRPr sz="1200">
              <a:latin typeface="Symbola"/>
              <a:cs typeface="Symbola"/>
            </a:endParaRPr>
          </a:p>
          <a:p>
            <a:pPr marL="1983739">
              <a:lnSpc>
                <a:spcPct val="100000"/>
              </a:lnSpc>
              <a:spcBef>
                <a:spcPts val="445"/>
              </a:spcBef>
            </a:pPr>
            <a:r>
              <a:rPr sz="850" spc="-25" dirty="0">
                <a:latin typeface="Symbola"/>
                <a:cs typeface="Symbola"/>
              </a:rPr>
              <a:t>𝛼∈∆</a:t>
            </a:r>
            <a:endParaRPr sz="85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395"/>
              </a:spcBef>
            </a:pPr>
            <a:endParaRPr sz="850">
              <a:latin typeface="Symbola"/>
              <a:cs typeface="Symbola"/>
            </a:endParaRPr>
          </a:p>
          <a:p>
            <a:pPr marL="1778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Theorem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3.2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0"/>
              </a:spcBef>
            </a:pPr>
            <a:endParaRPr sz="120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subclass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a"/>
                <a:cs typeface="Symbola"/>
              </a:rPr>
              <a:t>𝔅</a:t>
            </a:r>
            <a:r>
              <a:rPr sz="1200" dirty="0">
                <a:latin typeface="Symbol"/>
                <a:cs typeface="Symbol"/>
              </a:rPr>
              <a:t>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base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only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if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5"/>
              </a:spcBef>
            </a:pPr>
            <a:endParaRPr sz="1200">
              <a:latin typeface="Times New Roman"/>
              <a:cs typeface="Times New Roman"/>
            </a:endParaRPr>
          </a:p>
          <a:p>
            <a:pPr marL="2017395">
              <a:lnSpc>
                <a:spcPct val="100000"/>
              </a:lnSpc>
            </a:pP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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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dirty="0">
                <a:latin typeface="Symbola"/>
                <a:cs typeface="Symbola"/>
              </a:rPr>
              <a:t>𝔅</a:t>
            </a:r>
            <a:r>
              <a:rPr sz="1200" spc="-15" dirty="0">
                <a:latin typeface="Symbola"/>
                <a:cs typeface="Symbola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s.t.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Times New Roman"/>
                <a:cs typeface="Times New Roman"/>
              </a:rPr>
              <a:t>x</a:t>
            </a:r>
            <a:r>
              <a:rPr sz="1200" spc="-20" dirty="0">
                <a:latin typeface="Symbol"/>
                <a:cs typeface="Symbol"/>
              </a:rPr>
              <a:t></a:t>
            </a:r>
            <a:r>
              <a:rPr sz="1200" i="1" spc="-20" dirty="0">
                <a:latin typeface="Times New Roman"/>
                <a:cs typeface="Times New Roman"/>
              </a:rPr>
              <a:t>B</a:t>
            </a:r>
            <a:r>
              <a:rPr sz="1200" spc="-20" dirty="0">
                <a:latin typeface="Symbol"/>
                <a:cs typeface="Symbol"/>
              </a:rPr>
              <a:t></a:t>
            </a:r>
            <a:r>
              <a:rPr sz="1200" i="1" spc="-20" dirty="0">
                <a:latin typeface="Times New Roman"/>
                <a:cs typeface="Times New Roman"/>
              </a:rPr>
              <a:t>G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20"/>
              </a:spcBef>
            </a:pPr>
            <a:endParaRPr sz="120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Example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3.3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9"/>
              </a:spcBef>
            </a:pPr>
            <a:endParaRPr sz="120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We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discuss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base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examples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been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discussed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Chapter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2.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120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Theorem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3.4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(Necessary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and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Sufficient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conditions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for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base)</a:t>
            </a:r>
            <a:endParaRPr sz="1200">
              <a:latin typeface="Times New Roman"/>
              <a:cs typeface="Times New Roman"/>
            </a:endParaRPr>
          </a:p>
          <a:p>
            <a:pPr marL="406400" marR="842010" indent="-228600">
              <a:lnSpc>
                <a:spcPts val="3279"/>
              </a:lnSpc>
              <a:spcBef>
                <a:spcPts val="495"/>
              </a:spcBef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Symbol"/>
                <a:cs typeface="Symbol"/>
              </a:rPr>
              <a:t>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subclass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a"/>
                <a:cs typeface="Symbola"/>
              </a:rPr>
              <a:t>𝔅</a:t>
            </a:r>
            <a:r>
              <a:rPr sz="12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power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base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only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if 1.</a:t>
            </a:r>
            <a:endParaRPr sz="1200">
              <a:latin typeface="Times New Roman"/>
              <a:cs typeface="Times New Roman"/>
            </a:endParaRPr>
          </a:p>
          <a:p>
            <a:pPr marR="1174750" algn="r">
              <a:lnSpc>
                <a:spcPct val="100000"/>
              </a:lnSpc>
              <a:spcBef>
                <a:spcPts val="770"/>
              </a:spcBef>
            </a:pPr>
            <a:r>
              <a:rPr sz="1200" dirty="0">
                <a:latin typeface="Symbola"/>
                <a:cs typeface="Symbola"/>
              </a:rPr>
              <a:t>𝑋</a:t>
            </a:r>
            <a:r>
              <a:rPr sz="1200" spc="5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=</a:t>
            </a:r>
            <a:r>
              <a:rPr sz="1200" spc="15" dirty="0">
                <a:latin typeface="Symbola"/>
                <a:cs typeface="Symbola"/>
              </a:rPr>
              <a:t> </a:t>
            </a:r>
            <a:r>
              <a:rPr sz="1200" spc="670" dirty="0">
                <a:latin typeface="Symbola"/>
                <a:cs typeface="Symbola"/>
              </a:rPr>
              <a:t>⋃</a:t>
            </a:r>
            <a:r>
              <a:rPr sz="1200" spc="-10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𝐵</a:t>
            </a:r>
            <a:r>
              <a:rPr sz="1275" baseline="-16339" dirty="0">
                <a:latin typeface="Symbola"/>
                <a:cs typeface="Symbola"/>
              </a:rPr>
              <a:t>𝛼</a:t>
            </a:r>
            <a:r>
              <a:rPr sz="1275" spc="82" baseline="-16339" dirty="0">
                <a:latin typeface="Symbola"/>
                <a:cs typeface="Symbola"/>
              </a:rPr>
              <a:t> </a:t>
            </a:r>
            <a:r>
              <a:rPr sz="1200" spc="-60" dirty="0">
                <a:latin typeface="Symbola"/>
                <a:cs typeface="Symbola"/>
              </a:rPr>
              <a:t>,</a:t>
            </a:r>
            <a:r>
              <a:rPr sz="1200" spc="-105" dirty="0">
                <a:latin typeface="Symbola"/>
                <a:cs typeface="Symbola"/>
              </a:rPr>
              <a:t> </a:t>
            </a:r>
            <a:r>
              <a:rPr sz="1200" spc="-20" dirty="0">
                <a:latin typeface="Symbola"/>
                <a:cs typeface="Symbola"/>
              </a:rPr>
              <a:t>for</a:t>
            </a:r>
            <a:r>
              <a:rPr sz="1200" spc="-35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some</a:t>
            </a:r>
            <a:r>
              <a:rPr sz="1200" spc="-35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𝐵</a:t>
            </a:r>
            <a:r>
              <a:rPr sz="1275" baseline="-16339" dirty="0">
                <a:latin typeface="Symbola"/>
                <a:cs typeface="Symbola"/>
              </a:rPr>
              <a:t>𝛼</a:t>
            </a:r>
            <a:r>
              <a:rPr sz="1275" spc="270" baseline="-16339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∈</a:t>
            </a:r>
            <a:r>
              <a:rPr sz="1200" spc="25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𝔅</a:t>
            </a:r>
            <a:r>
              <a:rPr sz="1200" spc="-50" dirty="0">
                <a:latin typeface="Symbola"/>
                <a:cs typeface="Symbola"/>
              </a:rPr>
              <a:t> </a:t>
            </a:r>
            <a:r>
              <a:rPr sz="1200" spc="-25" dirty="0">
                <a:latin typeface="Symbola"/>
                <a:cs typeface="Symbola"/>
              </a:rPr>
              <a:t>and</a:t>
            </a:r>
            <a:r>
              <a:rPr sz="1200" spc="-5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some</a:t>
            </a:r>
            <a:r>
              <a:rPr sz="1200" spc="-30" dirty="0">
                <a:latin typeface="Symbola"/>
                <a:cs typeface="Symbola"/>
              </a:rPr>
              <a:t> </a:t>
            </a:r>
            <a:r>
              <a:rPr sz="1200" spc="-25" dirty="0">
                <a:latin typeface="Symbola"/>
                <a:cs typeface="Symbola"/>
              </a:rPr>
              <a:t>index</a:t>
            </a:r>
            <a:r>
              <a:rPr sz="1200" spc="-4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set</a:t>
            </a:r>
            <a:r>
              <a:rPr sz="1200" spc="-40" dirty="0">
                <a:latin typeface="Symbola"/>
                <a:cs typeface="Symbola"/>
              </a:rPr>
              <a:t> </a:t>
            </a:r>
            <a:r>
              <a:rPr sz="1200" spc="-340" dirty="0">
                <a:latin typeface="Symbola"/>
                <a:cs typeface="Symbola"/>
              </a:rPr>
              <a:t>∆</a:t>
            </a:r>
            <a:endParaRPr sz="1200">
              <a:latin typeface="Symbola"/>
              <a:cs typeface="Symbola"/>
            </a:endParaRPr>
          </a:p>
          <a:p>
            <a:pPr marL="1944370">
              <a:lnSpc>
                <a:spcPct val="100000"/>
              </a:lnSpc>
              <a:spcBef>
                <a:spcPts val="450"/>
              </a:spcBef>
            </a:pPr>
            <a:r>
              <a:rPr sz="850" spc="-25" dirty="0">
                <a:latin typeface="Symbola"/>
                <a:cs typeface="Symbola"/>
              </a:rPr>
              <a:t>𝛼∈∆</a:t>
            </a:r>
            <a:endParaRPr sz="850">
              <a:latin typeface="Symbola"/>
              <a:cs typeface="Symbola"/>
            </a:endParaRPr>
          </a:p>
          <a:p>
            <a:pPr marL="406400">
              <a:lnSpc>
                <a:spcPct val="100000"/>
              </a:lnSpc>
              <a:spcBef>
                <a:spcPts val="535"/>
              </a:spcBef>
            </a:pPr>
            <a:r>
              <a:rPr sz="1200" dirty="0">
                <a:latin typeface="Times New Roman"/>
                <a:cs typeface="Times New Roman"/>
              </a:rPr>
              <a:t>2.</a:t>
            </a:r>
            <a:r>
              <a:rPr sz="1200" spc="120" dirty="0">
                <a:latin typeface="Times New Roman"/>
                <a:cs typeface="Times New Roman"/>
              </a:rPr>
              <a:t>  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200" baseline="-10416" dirty="0">
                <a:latin typeface="Times New Roman"/>
                <a:cs typeface="Times New Roman"/>
              </a:rPr>
              <a:t>1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200" baseline="-10416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dirty="0">
                <a:latin typeface="Symbola"/>
                <a:cs typeface="Symbola"/>
              </a:rPr>
              <a:t>𝔅</a:t>
            </a:r>
            <a:r>
              <a:rPr sz="1200" spc="-20" dirty="0">
                <a:latin typeface="Symbola"/>
                <a:cs typeface="Symbola"/>
              </a:rPr>
              <a:t> </a:t>
            </a:r>
            <a:r>
              <a:rPr sz="1200" dirty="0">
                <a:latin typeface="Symbol"/>
                <a:cs typeface="Symbol"/>
              </a:rPr>
              <a:t>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200" baseline="-10416" dirty="0">
                <a:latin typeface="Times New Roman"/>
                <a:cs typeface="Times New Roman"/>
              </a:rPr>
              <a:t>1</a:t>
            </a:r>
            <a:r>
              <a:rPr sz="1200" dirty="0">
                <a:latin typeface="Symbol"/>
                <a:cs typeface="Symbol"/>
              </a:rPr>
              <a:t>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200" baseline="-10416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Symbol"/>
                <a:cs typeface="Symbol"/>
              </a:rPr>
              <a:t>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dirty="0">
                <a:latin typeface="Symbola"/>
                <a:cs typeface="Symbola"/>
              </a:rPr>
              <a:t>𝔅</a:t>
            </a:r>
            <a:r>
              <a:rPr sz="1200" spc="-25" dirty="0">
                <a:latin typeface="Symbola"/>
                <a:cs typeface="Symbola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x</a:t>
            </a:r>
            <a:r>
              <a:rPr sz="1200" spc="-10" dirty="0">
                <a:latin typeface="Symbol"/>
                <a:cs typeface="Symbol"/>
              </a:rPr>
              <a:t>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Symbol"/>
                <a:cs typeface="Symbol"/>
              </a:rPr>
              <a:t>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5" baseline="-10416" dirty="0">
                <a:latin typeface="Times New Roman"/>
                <a:cs typeface="Times New Roman"/>
              </a:rPr>
              <a:t>1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5" baseline="-10416" dirty="0">
                <a:latin typeface="Times New Roman"/>
                <a:cs typeface="Times New Roman"/>
              </a:rPr>
              <a:t>2</a:t>
            </a:r>
            <a:endParaRPr sz="1200" baseline="-10416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25"/>
              </a:spcBef>
            </a:pPr>
            <a:endParaRPr sz="120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Definition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3.5</a:t>
            </a:r>
            <a:endParaRPr sz="1200">
              <a:latin typeface="Times New Roman"/>
              <a:cs typeface="Times New Roman"/>
            </a:endParaRPr>
          </a:p>
          <a:p>
            <a:pPr marL="177800" marR="170180">
              <a:lnSpc>
                <a:spcPct val="149000"/>
              </a:lnSpc>
              <a:spcBef>
                <a:spcPts val="885"/>
              </a:spcBef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{</a:t>
            </a:r>
            <a:r>
              <a:rPr sz="1200" dirty="0">
                <a:latin typeface="Symbola"/>
                <a:cs typeface="Symbola"/>
              </a:rPr>
              <a:t>𝔅</a:t>
            </a:r>
            <a:r>
              <a:rPr sz="1275" baseline="-16339" dirty="0">
                <a:latin typeface="Symbola"/>
                <a:cs typeface="Symbola"/>
              </a:rPr>
              <a:t>𝛼</a:t>
            </a:r>
            <a:r>
              <a:rPr sz="1200" dirty="0">
                <a:latin typeface="Symbola"/>
                <a:cs typeface="Symbola"/>
              </a:rPr>
              <a:t>:</a:t>
            </a:r>
            <a:r>
              <a:rPr sz="1200" spc="-105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𝛼</a:t>
            </a:r>
            <a:r>
              <a:rPr sz="1200" spc="55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∈</a:t>
            </a:r>
            <a:r>
              <a:rPr sz="1200" spc="20" dirty="0">
                <a:latin typeface="Symbola"/>
                <a:cs typeface="Symbola"/>
              </a:rPr>
              <a:t> </a:t>
            </a:r>
            <a:r>
              <a:rPr sz="1200" spc="-150" dirty="0">
                <a:latin typeface="Symbola"/>
                <a:cs typeface="Symbola"/>
              </a:rPr>
              <a:t>∆</a:t>
            </a:r>
            <a:r>
              <a:rPr sz="1200" spc="-150" dirty="0">
                <a:latin typeface="Times New Roman"/>
                <a:cs typeface="Times New Roman"/>
              </a:rPr>
              <a:t>}</a:t>
            </a:r>
            <a:r>
              <a:rPr sz="1200" dirty="0">
                <a:latin typeface="Times New Roman"/>
                <a:cs typeface="Times New Roman"/>
              </a:rPr>
              <a:t> be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class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bases 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weight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smallest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cardinality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elements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{</a:t>
            </a:r>
            <a:r>
              <a:rPr sz="1200" dirty="0">
                <a:latin typeface="Symbola"/>
                <a:cs typeface="Symbola"/>
              </a:rPr>
              <a:t>𝔅</a:t>
            </a:r>
            <a:r>
              <a:rPr sz="1275" baseline="-16339" dirty="0">
                <a:latin typeface="Symbola"/>
                <a:cs typeface="Symbola"/>
              </a:rPr>
              <a:t>𝛼</a:t>
            </a:r>
            <a:r>
              <a:rPr sz="1200" dirty="0">
                <a:latin typeface="Symbola"/>
                <a:cs typeface="Symbola"/>
              </a:rPr>
              <a:t>:</a:t>
            </a:r>
            <a:r>
              <a:rPr sz="1200" spc="-105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𝛼</a:t>
            </a:r>
            <a:r>
              <a:rPr sz="1200" spc="6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∈</a:t>
            </a:r>
            <a:r>
              <a:rPr sz="1200" spc="20" dirty="0">
                <a:latin typeface="Symbola"/>
                <a:cs typeface="Symbola"/>
              </a:rPr>
              <a:t> </a:t>
            </a:r>
            <a:r>
              <a:rPr sz="1200" spc="-100" dirty="0">
                <a:latin typeface="Symbola"/>
                <a:cs typeface="Symbola"/>
              </a:rPr>
              <a:t>∆</a:t>
            </a:r>
            <a:r>
              <a:rPr sz="1200" spc="-100" dirty="0">
                <a:latin typeface="Times New Roman"/>
                <a:cs typeface="Times New Roman"/>
              </a:rPr>
              <a:t>}.</a:t>
            </a:r>
            <a:r>
              <a:rPr sz="1200" dirty="0">
                <a:latin typeface="Times New Roman"/>
                <a:cs typeface="Times New Roman"/>
              </a:rPr>
              <a:t> 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75"/>
              </a:spcBef>
            </a:pP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200" i="1" spc="10" dirty="0">
                <a:latin typeface="Times New Roman"/>
                <a:cs typeface="Times New Roman"/>
              </a:rPr>
              <a:t>W</a:t>
            </a:r>
            <a:r>
              <a:rPr sz="1200" spc="10" dirty="0">
                <a:latin typeface="Times New Roman"/>
                <a:cs typeface="Times New Roman"/>
              </a:rPr>
              <a:t>(</a:t>
            </a:r>
            <a:r>
              <a:rPr sz="1400" spc="10" dirty="0">
                <a:latin typeface="Symbol"/>
                <a:cs typeface="Symbol"/>
              </a:rPr>
              <a:t></a:t>
            </a:r>
            <a:r>
              <a:rPr sz="1200" spc="10" dirty="0">
                <a:latin typeface="Times New Roman"/>
                <a:cs typeface="Times New Roman"/>
              </a:rPr>
              <a:t>)=minimum{</a:t>
            </a:r>
            <a:r>
              <a:rPr sz="1800" spc="15" baseline="2314" dirty="0">
                <a:latin typeface="Symbola"/>
                <a:cs typeface="Symbola"/>
              </a:rPr>
              <a:t>|</a:t>
            </a:r>
            <a:r>
              <a:rPr sz="1200" spc="10" dirty="0">
                <a:latin typeface="Symbola"/>
                <a:cs typeface="Symbola"/>
              </a:rPr>
              <a:t>𝔅</a:t>
            </a:r>
            <a:r>
              <a:rPr sz="1275" spc="15" baseline="-16339" dirty="0">
                <a:latin typeface="Symbola"/>
                <a:cs typeface="Symbola"/>
              </a:rPr>
              <a:t>𝛼</a:t>
            </a:r>
            <a:r>
              <a:rPr sz="1800" spc="15" baseline="2314" dirty="0">
                <a:latin typeface="Symbola"/>
                <a:cs typeface="Symbola"/>
              </a:rPr>
              <a:t>|</a:t>
            </a:r>
            <a:r>
              <a:rPr sz="1200" spc="10" dirty="0">
                <a:latin typeface="Symbola"/>
                <a:cs typeface="Symbola"/>
              </a:rPr>
              <a:t>:</a:t>
            </a:r>
            <a:r>
              <a:rPr sz="1200" spc="-90" dirty="0">
                <a:latin typeface="Symbola"/>
                <a:cs typeface="Symbola"/>
              </a:rPr>
              <a:t> </a:t>
            </a:r>
            <a:r>
              <a:rPr sz="1200" spc="10" dirty="0">
                <a:latin typeface="Symbola"/>
                <a:cs typeface="Symbola"/>
              </a:rPr>
              <a:t>𝛼</a:t>
            </a:r>
            <a:r>
              <a:rPr sz="1200" spc="95" dirty="0">
                <a:latin typeface="Symbola"/>
                <a:cs typeface="Symbola"/>
              </a:rPr>
              <a:t> </a:t>
            </a:r>
            <a:r>
              <a:rPr sz="1200" spc="10" dirty="0">
                <a:latin typeface="Symbola"/>
                <a:cs typeface="Symbola"/>
              </a:rPr>
              <a:t>∈</a:t>
            </a:r>
            <a:r>
              <a:rPr sz="1200" spc="60" dirty="0">
                <a:latin typeface="Symbola"/>
                <a:cs typeface="Symbola"/>
              </a:rPr>
              <a:t> </a:t>
            </a:r>
            <a:r>
              <a:rPr sz="1200" spc="-25" dirty="0">
                <a:latin typeface="Symbola"/>
                <a:cs typeface="Symbola"/>
              </a:rPr>
              <a:t>∆</a:t>
            </a:r>
            <a:r>
              <a:rPr sz="1200" spc="-25" dirty="0">
                <a:latin typeface="Times New Roman"/>
                <a:cs typeface="Times New Roman"/>
              </a:rPr>
              <a:t>}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1285"/>
            <a:ext cx="5758815" cy="8439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227965">
              <a:lnSpc>
                <a:spcPct val="100000"/>
              </a:lnSpc>
              <a:spcBef>
                <a:spcPts val="100"/>
              </a:spcBef>
              <a:buFont typeface="Times New Roman"/>
              <a:buChar char="-"/>
              <a:tabLst>
                <a:tab pos="469265" algn="l"/>
              </a:tabLst>
            </a:pPr>
            <a:r>
              <a:rPr sz="1200" b="1" spc="-10" dirty="0">
                <a:latin typeface="Times New Roman"/>
                <a:cs typeface="Times New Roman"/>
              </a:rPr>
              <a:t>Subbase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  <a:buFont typeface="Times New Roman"/>
              <a:buChar char="-"/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Definition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3.6</a:t>
            </a:r>
            <a:endParaRPr sz="1200">
              <a:latin typeface="Times New Roman"/>
              <a:cs typeface="Times New Roman"/>
            </a:endParaRPr>
          </a:p>
          <a:p>
            <a:pPr marL="12700" marR="8255">
              <a:lnSpc>
                <a:spcPct val="152900"/>
              </a:lnSpc>
              <a:spcBef>
                <a:spcPts val="830"/>
              </a:spcBef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space.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subclass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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called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subbase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all </a:t>
            </a:r>
            <a:r>
              <a:rPr sz="1200" dirty="0">
                <a:latin typeface="Times New Roman"/>
                <a:cs typeface="Times New Roman"/>
              </a:rPr>
              <a:t>possible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finite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intersections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members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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forms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base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Symbol"/>
                <a:cs typeface="Symbol"/>
              </a:rPr>
              <a:t>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3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Example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3.7</a:t>
            </a:r>
            <a:endParaRPr sz="1200">
              <a:latin typeface="Times New Roman"/>
              <a:cs typeface="Times New Roman"/>
            </a:endParaRPr>
          </a:p>
          <a:p>
            <a:pPr marL="12700" marR="6350">
              <a:lnSpc>
                <a:spcPct val="143300"/>
              </a:lnSpc>
              <a:spcBef>
                <a:spcPts val="985"/>
              </a:spcBef>
            </a:pPr>
            <a:r>
              <a:rPr sz="1200" dirty="0">
                <a:latin typeface="Times New Roman"/>
                <a:cs typeface="Times New Roman"/>
              </a:rPr>
              <a:t>We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discuss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subbase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examples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been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discussed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Chapter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Example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3.3</a:t>
            </a:r>
            <a:endParaRPr sz="1200">
              <a:latin typeface="Times New Roman"/>
              <a:cs typeface="Times New Roman"/>
            </a:endParaRPr>
          </a:p>
          <a:p>
            <a:pPr marL="12700" marR="2762250" indent="494665">
              <a:lnSpc>
                <a:spcPct val="143300"/>
              </a:lnSpc>
              <a:spcBef>
                <a:spcPts val="1035"/>
              </a:spcBef>
              <a:buFont typeface="Times New Roman"/>
              <a:buChar char="-"/>
              <a:tabLst>
                <a:tab pos="507365" algn="l"/>
              </a:tabLst>
            </a:pPr>
            <a:r>
              <a:rPr sz="1200" b="1" dirty="0">
                <a:latin typeface="Times New Roman"/>
                <a:cs typeface="Times New Roman"/>
              </a:rPr>
              <a:t>Topologies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generated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by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class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Times New Roman"/>
                <a:cs typeface="Times New Roman"/>
              </a:rPr>
              <a:t>sets </a:t>
            </a:r>
            <a:r>
              <a:rPr sz="1200" b="1" dirty="0">
                <a:latin typeface="Times New Roman"/>
                <a:cs typeface="Times New Roman"/>
              </a:rPr>
              <a:t>Remark</a:t>
            </a:r>
            <a:r>
              <a:rPr sz="1200" b="1" spc="-6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3.8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nonempty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subset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a"/>
                <a:cs typeface="Symbola"/>
              </a:rPr>
              <a:t>𝒜</a:t>
            </a:r>
            <a:r>
              <a:rPr sz="1200" spc="210" dirty="0">
                <a:latin typeface="Symbola"/>
                <a:cs typeface="Symbola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generate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(unique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topology)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i="1" spc="-50" dirty="0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1200" dirty="0">
                <a:latin typeface="Times New Roman"/>
                <a:cs typeface="Times New Roman"/>
              </a:rPr>
              <a:t>called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generated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Symbola"/>
                <a:cs typeface="Symbola"/>
              </a:rPr>
              <a:t>𝒜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mechanism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follows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Step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Find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possible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finite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intersection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members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Symbola"/>
                <a:cs typeface="Symbola"/>
              </a:rPr>
              <a:t>𝒜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 marR="10795">
              <a:lnSpc>
                <a:spcPct val="144200"/>
              </a:lnSpc>
              <a:spcBef>
                <a:spcPts val="1010"/>
              </a:spcBef>
            </a:pPr>
            <a:r>
              <a:rPr sz="1200" dirty="0">
                <a:latin typeface="Times New Roman"/>
                <a:cs typeface="Times New Roman"/>
              </a:rPr>
              <a:t>Step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2: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Find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possible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arbitrary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(finite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infinite)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union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members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induced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set </a:t>
            </a:r>
            <a:r>
              <a:rPr sz="1200" dirty="0">
                <a:latin typeface="Times New Roman"/>
                <a:cs typeface="Times New Roman"/>
              </a:rPr>
              <a:t>found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Step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Example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3.9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={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}.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generated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induced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set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35"/>
              </a:spcBef>
            </a:pP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200" dirty="0">
                <a:latin typeface="Symbola"/>
                <a:cs typeface="Symbola"/>
              </a:rPr>
              <a:t>𝒜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200" dirty="0">
                <a:latin typeface="Times New Roman"/>
                <a:cs typeface="Times New Roman"/>
              </a:rPr>
              <a:t>{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},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{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},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{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e</a:t>
            </a:r>
            <a:r>
              <a:rPr sz="1200" spc="-25" dirty="0">
                <a:latin typeface="Times New Roman"/>
                <a:cs typeface="Times New Roman"/>
              </a:rPr>
              <a:t>}</a:t>
            </a:r>
            <a:r>
              <a:rPr sz="1400" spc="-25" dirty="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Exercise</a:t>
            </a:r>
            <a:r>
              <a:rPr sz="1200" b="1" spc="-55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Times New Roman"/>
                <a:cs typeface="Times New Roman"/>
              </a:rPr>
              <a:t>3.10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5"/>
              </a:spcBef>
            </a:pP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buAutoNum type="arabicPeriod"/>
              <a:tabLst>
                <a:tab pos="469265" algn="l"/>
              </a:tabLst>
            </a:pPr>
            <a:r>
              <a:rPr sz="1300" dirty="0">
                <a:latin typeface="Times New Roman"/>
                <a:cs typeface="Times New Roman"/>
              </a:rPr>
              <a:t>Let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X</a:t>
            </a:r>
            <a:r>
              <a:rPr sz="1300" dirty="0">
                <a:latin typeface="Times New Roman"/>
                <a:cs typeface="Times New Roman"/>
              </a:rPr>
              <a:t>={1,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2,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3,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4}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and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600" dirty="0">
                <a:latin typeface="Times New Roman"/>
                <a:cs typeface="Times New Roman"/>
              </a:rPr>
              <a:t>{</a:t>
            </a:r>
            <a:r>
              <a:rPr sz="1400" dirty="0">
                <a:latin typeface="Symbol"/>
                <a:cs typeface="Symbol"/>
              </a:rPr>
              <a:t></a:t>
            </a:r>
            <a:r>
              <a:rPr sz="1400" dirty="0">
                <a:latin typeface="Times New Roman"/>
                <a:cs typeface="Times New Roman"/>
              </a:rPr>
              <a:t>,{2,4},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{1,4},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{4},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{1,2,4},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}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Find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W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spc="-10" dirty="0">
                <a:latin typeface="Symbol"/>
                <a:cs typeface="Symbol"/>
              </a:rPr>
              <a:t></a:t>
            </a:r>
            <a:r>
              <a:rPr sz="1400" spc="-10" dirty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980"/>
              </a:spcBef>
              <a:buAutoNum type="arabicPeriod"/>
              <a:tabLst>
                <a:tab pos="469265" algn="l"/>
              </a:tabLst>
            </a:pPr>
            <a:r>
              <a:rPr sz="1300" dirty="0">
                <a:latin typeface="Times New Roman"/>
                <a:cs typeface="Times New Roman"/>
              </a:rPr>
              <a:t>Let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X</a:t>
            </a:r>
            <a:r>
              <a:rPr sz="1300" dirty="0">
                <a:latin typeface="Times New Roman"/>
                <a:cs typeface="Times New Roman"/>
              </a:rPr>
              <a:t>={</a:t>
            </a:r>
            <a:r>
              <a:rPr sz="1300" i="1" dirty="0">
                <a:latin typeface="Times New Roman"/>
                <a:cs typeface="Times New Roman"/>
              </a:rPr>
              <a:t>a</a:t>
            </a:r>
            <a:r>
              <a:rPr sz="1300" dirty="0">
                <a:latin typeface="Times New Roman"/>
                <a:cs typeface="Times New Roman"/>
              </a:rPr>
              <a:t>,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b</a:t>
            </a:r>
            <a:r>
              <a:rPr sz="1300" dirty="0">
                <a:latin typeface="Times New Roman"/>
                <a:cs typeface="Times New Roman"/>
              </a:rPr>
              <a:t>,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c</a:t>
            </a:r>
            <a:r>
              <a:rPr sz="1300" dirty="0">
                <a:latin typeface="Times New Roman"/>
                <a:cs typeface="Times New Roman"/>
              </a:rPr>
              <a:t>,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d</a:t>
            </a:r>
            <a:r>
              <a:rPr sz="1300" dirty="0">
                <a:latin typeface="Times New Roman"/>
                <a:cs typeface="Times New Roman"/>
              </a:rPr>
              <a:t>,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e</a:t>
            </a:r>
            <a:r>
              <a:rPr sz="1300" dirty="0">
                <a:latin typeface="Times New Roman"/>
                <a:cs typeface="Times New Roman"/>
              </a:rPr>
              <a:t>}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and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a"/>
                <a:cs typeface="Symbola"/>
              </a:rPr>
              <a:t>𝒜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200" dirty="0">
                <a:latin typeface="Times New Roman"/>
                <a:cs typeface="Times New Roman"/>
              </a:rPr>
              <a:t>{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},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{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},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{</a:t>
            </a:r>
            <a:r>
              <a:rPr sz="1200" i="1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}</a:t>
            </a:r>
            <a:r>
              <a:rPr sz="1400" dirty="0">
                <a:latin typeface="Times New Roman"/>
                <a:cs typeface="Times New Roman"/>
              </a:rPr>
              <a:t>}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Find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i="1" spc="-50" dirty="0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815"/>
              </a:spcBef>
            </a:pPr>
            <a:r>
              <a:rPr sz="1200" dirty="0">
                <a:latin typeface="Times New Roman"/>
                <a:cs typeface="Times New Roman"/>
              </a:rPr>
              <a:t>generated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Symbola"/>
                <a:cs typeface="Symbola"/>
              </a:rPr>
              <a:t>𝒜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750"/>
              </a:spcBef>
              <a:buAutoNum type="arabicPeriod" startAt="3"/>
              <a:tabLst>
                <a:tab pos="469265" algn="l"/>
              </a:tabLst>
            </a:pPr>
            <a:r>
              <a:rPr sz="1300" dirty="0">
                <a:latin typeface="Times New Roman"/>
                <a:cs typeface="Times New Roman"/>
              </a:rPr>
              <a:t>Let </a:t>
            </a:r>
            <a:r>
              <a:rPr sz="1300" i="1" dirty="0">
                <a:latin typeface="Times New Roman"/>
                <a:cs typeface="Times New Roman"/>
              </a:rPr>
              <a:t>Y</a:t>
            </a:r>
            <a:r>
              <a:rPr sz="1300" dirty="0">
                <a:latin typeface="Times New Roman"/>
                <a:cs typeface="Times New Roman"/>
              </a:rPr>
              <a:t>={1,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2, 3,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4,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5, 6}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and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a"/>
                <a:cs typeface="Symbola"/>
              </a:rPr>
              <a:t>𝒜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200" dirty="0">
                <a:latin typeface="Times New Roman"/>
                <a:cs typeface="Times New Roman"/>
              </a:rPr>
              <a:t>{2,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6}, {1,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4},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{4,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5}</a:t>
            </a:r>
            <a:r>
              <a:rPr sz="1400" dirty="0">
                <a:latin typeface="Times New Roman"/>
                <a:cs typeface="Times New Roman"/>
              </a:rPr>
              <a:t>}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Find the topology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i="1" spc="-50" dirty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810"/>
              </a:spcBef>
            </a:pPr>
            <a:r>
              <a:rPr sz="1200" dirty="0">
                <a:latin typeface="Times New Roman"/>
                <a:cs typeface="Times New Roman"/>
              </a:rPr>
              <a:t>generated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Symbola"/>
                <a:cs typeface="Symbola"/>
              </a:rPr>
              <a:t>𝒜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5204" y="771785"/>
            <a:ext cx="5579110" cy="150749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66065" marR="30480" indent="-228600">
              <a:lnSpc>
                <a:spcPct val="145500"/>
              </a:lnSpc>
              <a:spcBef>
                <a:spcPts val="229"/>
              </a:spcBef>
              <a:buAutoNum type="arabicPeriod" startAt="4"/>
              <a:tabLst>
                <a:tab pos="266065" algn="l"/>
              </a:tabLst>
            </a:pPr>
            <a:r>
              <a:rPr sz="1300" dirty="0">
                <a:latin typeface="Times New Roman"/>
                <a:cs typeface="Times New Roman"/>
              </a:rPr>
              <a:t>Let</a:t>
            </a:r>
            <a:r>
              <a:rPr sz="1300" spc="140" dirty="0">
                <a:latin typeface="Times New Roman"/>
                <a:cs typeface="Times New Roman"/>
              </a:rPr>
              <a:t> </a:t>
            </a:r>
            <a:r>
              <a:rPr sz="1300" i="1" dirty="0">
                <a:latin typeface="Times New Roman"/>
                <a:cs typeface="Times New Roman"/>
              </a:rPr>
              <a:t>X</a:t>
            </a:r>
            <a:r>
              <a:rPr sz="1300" dirty="0">
                <a:latin typeface="Times New Roman"/>
                <a:cs typeface="Times New Roman"/>
              </a:rPr>
              <a:t>={1,</a:t>
            </a:r>
            <a:r>
              <a:rPr sz="1300" spc="1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2,</a:t>
            </a:r>
            <a:r>
              <a:rPr sz="1300" spc="1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3,</a:t>
            </a:r>
            <a:r>
              <a:rPr sz="1300" spc="1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4,</a:t>
            </a:r>
            <a:r>
              <a:rPr sz="1300" spc="1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5}</a:t>
            </a:r>
            <a:r>
              <a:rPr sz="1300" spc="1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and</a:t>
            </a:r>
            <a:r>
              <a:rPr sz="13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a"/>
                <a:cs typeface="Symbola"/>
              </a:rPr>
              <a:t>𝔅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200" dirty="0">
                <a:latin typeface="Times New Roman"/>
                <a:cs typeface="Times New Roman"/>
              </a:rPr>
              <a:t>{2,3,4},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{3,4,5}</a:t>
            </a:r>
            <a:r>
              <a:rPr sz="1400" dirty="0">
                <a:latin typeface="Times New Roman"/>
                <a:cs typeface="Times New Roman"/>
              </a:rPr>
              <a:t>}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there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for </a:t>
            </a: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a"/>
                <a:cs typeface="Symbola"/>
              </a:rPr>
              <a:t>𝔅</a:t>
            </a:r>
            <a:r>
              <a:rPr sz="1200" spc="-10" dirty="0">
                <a:latin typeface="Symbola"/>
                <a:cs typeface="Symbola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base?</a:t>
            </a:r>
            <a:endParaRPr sz="1200">
              <a:latin typeface="Times New Roman"/>
              <a:cs typeface="Times New Roman"/>
            </a:endParaRPr>
          </a:p>
          <a:p>
            <a:pPr marL="266065" indent="-227965">
              <a:lnSpc>
                <a:spcPct val="100000"/>
              </a:lnSpc>
              <a:spcBef>
                <a:spcPts val="655"/>
              </a:spcBef>
              <a:buSzPct val="108333"/>
              <a:buAutoNum type="arabicPeriod" startAt="4"/>
              <a:tabLst>
                <a:tab pos="266065" algn="l"/>
              </a:tabLst>
            </a:pPr>
            <a:r>
              <a:rPr sz="1200" dirty="0">
                <a:latin typeface="Times New Roman"/>
                <a:cs typeface="Times New Roman"/>
              </a:rPr>
              <a:t>Find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subbase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right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Symbol"/>
                <a:cs typeface="Symbol"/>
              </a:rPr>
              <a:t>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66065" marR="30480" indent="-228600">
              <a:lnSpc>
                <a:spcPts val="2270"/>
              </a:lnSpc>
              <a:spcBef>
                <a:spcPts val="235"/>
              </a:spcBef>
              <a:buSzPct val="108333"/>
              <a:buAutoNum type="arabicPeriod" startAt="4"/>
              <a:tabLst>
                <a:tab pos="266065" algn="l"/>
              </a:tabLst>
            </a:pPr>
            <a:r>
              <a:rPr sz="1200" dirty="0">
                <a:latin typeface="Times New Roman"/>
                <a:cs typeface="Times New Roman"/>
              </a:rPr>
              <a:t>In a topological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 subclass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a"/>
                <a:cs typeface="Symbola"/>
              </a:rPr>
              <a:t>𝔅</a:t>
            </a:r>
            <a:r>
              <a:rPr sz="1275" baseline="-16339" dirty="0">
                <a:latin typeface="Symbola"/>
                <a:cs typeface="Symbola"/>
              </a:rPr>
              <a:t>𝑥</a:t>
            </a:r>
            <a:r>
              <a:rPr sz="1275" spc="277" baseline="-16339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⊆</a:t>
            </a:r>
            <a:r>
              <a:rPr sz="1200" spc="5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τ</a:t>
            </a:r>
            <a:r>
              <a:rPr sz="1200" spc="15" dirty="0">
                <a:latin typeface="Symbola"/>
                <a:cs typeface="Symbola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called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 local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base 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 point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Times New Roman"/>
                <a:cs typeface="Times New Roman"/>
              </a:rPr>
              <a:t>x</a:t>
            </a:r>
            <a:r>
              <a:rPr sz="1200" spc="-20" dirty="0">
                <a:latin typeface="Symbol"/>
                <a:cs typeface="Symbol"/>
              </a:rPr>
              <a:t></a:t>
            </a:r>
            <a:r>
              <a:rPr sz="1200" i="1" spc="-20" dirty="0">
                <a:latin typeface="Times New Roman"/>
                <a:cs typeface="Times New Roman"/>
              </a:rPr>
              <a:t>X</a:t>
            </a:r>
            <a:r>
              <a:rPr sz="1200" spc="-20" dirty="0">
                <a:latin typeface="Times New Roman"/>
                <a:cs typeface="Times New Roman"/>
              </a:rPr>
              <a:t>,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conditions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satisfy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816354" y="2247645"/>
            <a:ext cx="149225" cy="5867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200" spc="-25" dirty="0">
                <a:latin typeface="Times New Roman"/>
                <a:cs typeface="Times New Roman"/>
              </a:rPr>
              <a:t>i.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1200" spc="-25" dirty="0">
                <a:latin typeface="Times New Roman"/>
                <a:cs typeface="Times New Roman"/>
              </a:rPr>
              <a:t>ii.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48535" y="2247645"/>
            <a:ext cx="2454275" cy="58674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65"/>
              </a:spcBef>
            </a:pP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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Symbol"/>
                <a:cs typeface="Symbol"/>
              </a:rPr>
              <a:t></a:t>
            </a:r>
            <a:r>
              <a:rPr sz="1200" spc="-10" dirty="0">
                <a:latin typeface="Symbola"/>
                <a:cs typeface="Symbola"/>
              </a:rPr>
              <a:t>𝔅</a:t>
            </a:r>
            <a:r>
              <a:rPr sz="1275" spc="-15" baseline="-16339" dirty="0">
                <a:latin typeface="Symbola"/>
                <a:cs typeface="Symbola"/>
              </a:rPr>
              <a:t>𝑥</a:t>
            </a:r>
            <a:r>
              <a:rPr sz="1200" spc="-1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770"/>
              </a:spcBef>
            </a:pP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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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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dirty="0">
                <a:latin typeface="Symbola"/>
                <a:cs typeface="Symbola"/>
              </a:rPr>
              <a:t>𝔅</a:t>
            </a:r>
            <a:r>
              <a:rPr sz="1275" baseline="-16339" dirty="0">
                <a:latin typeface="Symbola"/>
                <a:cs typeface="Symbola"/>
              </a:rPr>
              <a:t>𝑥</a:t>
            </a:r>
            <a:r>
              <a:rPr sz="1275" spc="217" baseline="-16339" dirty="0">
                <a:latin typeface="Symbola"/>
                <a:cs typeface="Symbola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Times New Roman"/>
                <a:cs typeface="Times New Roman"/>
              </a:rPr>
              <a:t>G</a:t>
            </a:r>
            <a:r>
              <a:rPr sz="1200" spc="-20" dirty="0">
                <a:latin typeface="Symbol"/>
                <a:cs typeface="Symbol"/>
              </a:rPr>
              <a:t></a:t>
            </a:r>
            <a:r>
              <a:rPr sz="1200" i="1" spc="-20" dirty="0">
                <a:latin typeface="Times New Roman"/>
                <a:cs typeface="Times New Roman"/>
              </a:rPr>
              <a:t>B</a:t>
            </a:r>
            <a:r>
              <a:rPr sz="1200" spc="-2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9153" y="2933827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Times New Roman"/>
                <a:cs typeface="Times New Roman"/>
              </a:rPr>
              <a:t>I.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3753" y="2790949"/>
            <a:ext cx="5362575" cy="122301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495300" marR="43180">
              <a:lnSpc>
                <a:spcPct val="146900"/>
              </a:lnSpc>
              <a:spcBef>
                <a:spcPts val="235"/>
              </a:spcBef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a"/>
                <a:cs typeface="Symbola"/>
              </a:rPr>
              <a:t>𝔅</a:t>
            </a:r>
            <a:r>
              <a:rPr sz="1200" spc="10" dirty="0">
                <a:latin typeface="Symbola"/>
                <a:cs typeface="Symbola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base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show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that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class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sets</a:t>
            </a:r>
            <a:endParaRPr sz="1200">
              <a:latin typeface="Times New Roman"/>
              <a:cs typeface="Times New Roman"/>
            </a:endParaRPr>
          </a:p>
          <a:p>
            <a:pPr marL="495300">
              <a:lnSpc>
                <a:spcPct val="100000"/>
              </a:lnSpc>
              <a:spcBef>
                <a:spcPts val="630"/>
              </a:spcBef>
            </a:pPr>
            <a:r>
              <a:rPr sz="1200" dirty="0">
                <a:latin typeface="Symbol"/>
                <a:cs typeface="Symbol"/>
              </a:rPr>
              <a:t>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dirty="0">
                <a:latin typeface="Symbola"/>
                <a:cs typeface="Symbola"/>
              </a:rPr>
              <a:t>𝔅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}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local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base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words,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show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Symbol"/>
                <a:cs typeface="Symbol"/>
              </a:rPr>
              <a:t></a:t>
            </a:r>
            <a:r>
              <a:rPr sz="1200" spc="-10" dirty="0">
                <a:latin typeface="Times New Roman"/>
                <a:cs typeface="Times New Roman"/>
              </a:rPr>
              <a:t>=</a:t>
            </a:r>
            <a:r>
              <a:rPr sz="1200" spc="-10" dirty="0">
                <a:latin typeface="Symbola"/>
                <a:cs typeface="Symbola"/>
              </a:rPr>
              <a:t>𝔅</a:t>
            </a:r>
            <a:r>
              <a:rPr sz="1275" spc="-15" baseline="-16339" dirty="0">
                <a:latin typeface="Symbola"/>
                <a:cs typeface="Symbola"/>
              </a:rPr>
              <a:t>𝑦</a:t>
            </a:r>
            <a:r>
              <a:rPr sz="1200" spc="-1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844"/>
              </a:spcBef>
              <a:tabLst>
                <a:tab pos="494665" algn="l"/>
              </a:tabLst>
            </a:pPr>
            <a:r>
              <a:rPr sz="1200" spc="-25" dirty="0">
                <a:latin typeface="Times New Roman"/>
                <a:cs typeface="Times New Roman"/>
              </a:rPr>
              <a:t>II.</a:t>
            </a:r>
            <a:r>
              <a:rPr sz="1200" dirty="0">
                <a:latin typeface="Times New Roman"/>
                <a:cs typeface="Times New Roman"/>
              </a:rPr>
              <a:t>	For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Exercise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2, find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Symbola"/>
                <a:cs typeface="Symbola"/>
              </a:rPr>
              <a:t>𝔅</a:t>
            </a:r>
            <a:r>
              <a:rPr sz="1275" spc="75" baseline="-16339" dirty="0">
                <a:latin typeface="Symbola"/>
                <a:cs typeface="Symbola"/>
              </a:rPr>
              <a:t>𝑎</a:t>
            </a:r>
            <a:r>
              <a:rPr sz="1200" spc="50" dirty="0">
                <a:latin typeface="Times New Roman"/>
                <a:cs typeface="Times New Roman"/>
              </a:rPr>
              <a:t>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a"/>
                <a:cs typeface="Symbola"/>
              </a:rPr>
              <a:t>𝔅</a:t>
            </a:r>
            <a:r>
              <a:rPr sz="1275" baseline="-16339" dirty="0">
                <a:latin typeface="Symbola"/>
                <a:cs typeface="Symbola"/>
              </a:rPr>
              <a:t>𝑐</a:t>
            </a:r>
            <a:r>
              <a:rPr sz="1275" spc="240" baseline="-16339" dirty="0">
                <a:latin typeface="Symbola"/>
                <a:cs typeface="Symbola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25" dirty="0">
                <a:latin typeface="Symbola"/>
                <a:cs typeface="Symbola"/>
              </a:rPr>
              <a:t>𝔅</a:t>
            </a:r>
            <a:r>
              <a:rPr sz="1275" spc="37" baseline="-16339" dirty="0">
                <a:latin typeface="Symbola"/>
                <a:cs typeface="Symbola"/>
              </a:rPr>
              <a:t>𝑒</a:t>
            </a:r>
            <a:r>
              <a:rPr sz="1200" spc="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8237"/>
            <a:ext cx="5757545" cy="8780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Chapter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4: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Closure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Operator</a:t>
            </a:r>
            <a:endParaRPr sz="1400">
              <a:latin typeface="Times New Roman"/>
              <a:cs typeface="Times New Roman"/>
            </a:endParaRPr>
          </a:p>
          <a:p>
            <a:pPr marL="12700" marR="2447290" indent="228600">
              <a:lnSpc>
                <a:spcPct val="212500"/>
              </a:lnSpc>
              <a:spcBef>
                <a:spcPts val="145"/>
              </a:spcBef>
              <a:tabLst>
                <a:tab pos="469265" algn="l"/>
              </a:tabLst>
            </a:pPr>
            <a:r>
              <a:rPr sz="1200" spc="-50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spc="-10" dirty="0">
                <a:latin typeface="Times New Roman"/>
                <a:cs typeface="Times New Roman"/>
              </a:rPr>
              <a:t>Accumulation, </a:t>
            </a:r>
            <a:r>
              <a:rPr sz="1200" b="1" dirty="0">
                <a:latin typeface="Times New Roman"/>
                <a:cs typeface="Times New Roman"/>
              </a:rPr>
              <a:t>adherent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and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isolated</a:t>
            </a:r>
            <a:r>
              <a:rPr sz="1200" b="1" spc="-10" dirty="0">
                <a:latin typeface="Times New Roman"/>
                <a:cs typeface="Times New Roman"/>
              </a:rPr>
              <a:t> points </a:t>
            </a:r>
            <a:r>
              <a:rPr sz="1200" b="1" dirty="0">
                <a:latin typeface="Times New Roman"/>
                <a:cs typeface="Times New Roman"/>
              </a:rPr>
              <a:t>Definition</a:t>
            </a:r>
            <a:r>
              <a:rPr sz="1200" b="1" spc="-4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4.1</a:t>
            </a:r>
            <a:endParaRPr sz="1200">
              <a:latin typeface="Times New Roman"/>
              <a:cs typeface="Times New Roman"/>
            </a:endParaRPr>
          </a:p>
          <a:p>
            <a:pPr marL="12700" marR="6350" indent="115570">
              <a:lnSpc>
                <a:spcPct val="146900"/>
              </a:lnSpc>
              <a:spcBef>
                <a:spcPts val="930"/>
              </a:spcBef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point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1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called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accumulation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(limit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or </a:t>
            </a:r>
            <a:r>
              <a:rPr sz="1200" dirty="0">
                <a:latin typeface="Times New Roman"/>
                <a:cs typeface="Times New Roman"/>
              </a:rPr>
              <a:t>cluster)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point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implication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satisfies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5"/>
              </a:spcBef>
            </a:pPr>
            <a:endParaRPr sz="1200">
              <a:latin typeface="Times New Roman"/>
              <a:cs typeface="Times New Roman"/>
            </a:endParaRPr>
          </a:p>
          <a:p>
            <a:pPr marL="683260" algn="ctr">
              <a:lnSpc>
                <a:spcPct val="100000"/>
              </a:lnSpc>
            </a:pP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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x</a:t>
            </a:r>
            <a:r>
              <a:rPr sz="1200" spc="-10" dirty="0">
                <a:latin typeface="Symbol"/>
                <a:cs typeface="Symbol"/>
              </a:rPr>
              <a:t></a:t>
            </a:r>
            <a:r>
              <a:rPr sz="1200" i="1" spc="-10" dirty="0">
                <a:latin typeface="Times New Roman"/>
                <a:cs typeface="Times New Roman"/>
              </a:rPr>
              <a:t>G</a:t>
            </a:r>
            <a:r>
              <a:rPr sz="1200" spc="-10" dirty="0">
                <a:latin typeface="Symbol"/>
                <a:cs typeface="Symbol"/>
              </a:rPr>
              <a:t>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G</a:t>
            </a:r>
            <a:r>
              <a:rPr sz="1200" spc="-10" dirty="0">
                <a:latin typeface="Times New Roman"/>
                <a:cs typeface="Times New Roman"/>
              </a:rPr>
              <a:t>\{</a:t>
            </a:r>
            <a:r>
              <a:rPr sz="1200" i="1" spc="-10" dirty="0">
                <a:latin typeface="Times New Roman"/>
                <a:cs typeface="Times New Roman"/>
              </a:rPr>
              <a:t>x</a:t>
            </a:r>
            <a:r>
              <a:rPr sz="1200" spc="-10" dirty="0">
                <a:latin typeface="Times New Roman"/>
                <a:cs typeface="Times New Roman"/>
              </a:rPr>
              <a:t>}</a:t>
            </a:r>
            <a:r>
              <a:rPr sz="1200" spc="-10" dirty="0">
                <a:latin typeface="Symbol"/>
                <a:cs typeface="Symbol"/>
              </a:rPr>
              <a:t></a:t>
            </a:r>
            <a:r>
              <a:rPr sz="1200" spc="-1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accumulation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points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called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derived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denoted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drv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Definition</a:t>
            </a:r>
            <a:r>
              <a:rPr sz="1200" b="1" spc="-4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4.2</a:t>
            </a:r>
            <a:endParaRPr sz="1200">
              <a:latin typeface="Times New Roman"/>
              <a:cs typeface="Times New Roman"/>
            </a:endParaRPr>
          </a:p>
          <a:p>
            <a:pPr marL="12700" marR="5080" indent="115570">
              <a:lnSpc>
                <a:spcPct val="146200"/>
              </a:lnSpc>
              <a:spcBef>
                <a:spcPts val="944"/>
              </a:spcBef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point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1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called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adherent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(closure) </a:t>
            </a:r>
            <a:r>
              <a:rPr sz="1200" dirty="0">
                <a:latin typeface="Times New Roman"/>
                <a:cs typeface="Times New Roman"/>
              </a:rPr>
              <a:t>point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implication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satisfies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65"/>
              </a:spcBef>
            </a:pPr>
            <a:endParaRPr sz="1200">
              <a:latin typeface="Times New Roman"/>
              <a:cs typeface="Times New Roman"/>
            </a:endParaRPr>
          </a:p>
          <a:p>
            <a:pPr marL="686435" algn="ctr">
              <a:lnSpc>
                <a:spcPct val="100000"/>
              </a:lnSpc>
            </a:pP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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x</a:t>
            </a:r>
            <a:r>
              <a:rPr sz="1200" spc="-10" dirty="0">
                <a:latin typeface="Symbol"/>
                <a:cs typeface="Symbol"/>
              </a:rPr>
              <a:t></a:t>
            </a:r>
            <a:r>
              <a:rPr sz="1200" i="1" spc="-10" dirty="0">
                <a:latin typeface="Times New Roman"/>
                <a:cs typeface="Times New Roman"/>
              </a:rPr>
              <a:t>G</a:t>
            </a:r>
            <a:r>
              <a:rPr sz="1200" spc="-10" dirty="0">
                <a:latin typeface="Symbol"/>
                <a:cs typeface="Symbol"/>
              </a:rPr>
              <a:t>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G</a:t>
            </a:r>
            <a:r>
              <a:rPr sz="1200" spc="-10" dirty="0">
                <a:latin typeface="Symbol"/>
                <a:cs typeface="Symbol"/>
              </a:rPr>
              <a:t></a:t>
            </a:r>
            <a:endParaRPr sz="12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335"/>
              </a:spcBef>
            </a:pPr>
            <a:endParaRPr sz="12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latin typeface="Times New Roman"/>
                <a:cs typeface="Times New Roman"/>
              </a:rPr>
              <a:t>Remark</a:t>
            </a:r>
            <a:r>
              <a:rPr sz="1200" b="1" spc="-6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4.3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Clearly,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accumulation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point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adherent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point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conversely.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Definition</a:t>
            </a:r>
            <a:r>
              <a:rPr sz="1200" b="1" spc="-4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4.4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0"/>
              </a:spcBef>
            </a:pPr>
            <a:endParaRPr sz="1200">
              <a:latin typeface="Times New Roman"/>
              <a:cs typeface="Times New Roman"/>
            </a:endParaRPr>
          </a:p>
          <a:p>
            <a:pPr marL="12827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point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1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called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isolated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point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i="1" spc="-50" dirty="0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accumulation </a:t>
            </a:r>
            <a:r>
              <a:rPr sz="1200" dirty="0">
                <a:latin typeface="Times New Roman"/>
                <a:cs typeface="Times New Roman"/>
              </a:rPr>
              <a:t>point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A.</a:t>
            </a:r>
            <a:r>
              <a:rPr sz="1200" i="1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words,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0"/>
              </a:spcBef>
            </a:pPr>
            <a:endParaRPr sz="1200">
              <a:latin typeface="Times New Roman"/>
              <a:cs typeface="Times New Roman"/>
            </a:endParaRPr>
          </a:p>
          <a:p>
            <a:pPr marL="683260" algn="ctr">
              <a:lnSpc>
                <a:spcPct val="100000"/>
              </a:lnSpc>
              <a:spcBef>
                <a:spcPts val="5"/>
              </a:spcBef>
            </a:pPr>
            <a:r>
              <a:rPr sz="1200" spc="-10" dirty="0">
                <a:latin typeface="Symbol"/>
                <a:cs typeface="Symbol"/>
              </a:rPr>
              <a:t></a:t>
            </a:r>
            <a:r>
              <a:rPr sz="1200" i="1" spc="-10" dirty="0">
                <a:latin typeface="Times New Roman"/>
                <a:cs typeface="Times New Roman"/>
              </a:rPr>
              <a:t>G</a:t>
            </a:r>
            <a:r>
              <a:rPr sz="1200" spc="-10" dirty="0">
                <a:latin typeface="Symbol"/>
                <a:cs typeface="Symbol"/>
              </a:rPr>
              <a:t></a:t>
            </a:r>
            <a:r>
              <a:rPr sz="1400" spc="-10" dirty="0">
                <a:latin typeface="Symbol"/>
                <a:cs typeface="Symbol"/>
              </a:rPr>
              <a:t>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that,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G </a:t>
            </a:r>
            <a:r>
              <a:rPr sz="1200" dirty="0">
                <a:latin typeface="Symbol"/>
                <a:cs typeface="Symbol"/>
              </a:rPr>
              <a:t>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G</a:t>
            </a:r>
            <a:r>
              <a:rPr sz="1200" spc="-10" dirty="0">
                <a:latin typeface="Times New Roman"/>
                <a:cs typeface="Times New Roman"/>
              </a:rPr>
              <a:t>={</a:t>
            </a:r>
            <a:r>
              <a:rPr sz="1200" i="1" spc="-10" dirty="0">
                <a:latin typeface="Times New Roman"/>
                <a:cs typeface="Times New Roman"/>
              </a:rPr>
              <a:t>x</a:t>
            </a:r>
            <a:r>
              <a:rPr sz="1200" spc="-10" dirty="0">
                <a:latin typeface="Times New Roman"/>
                <a:cs typeface="Times New Roman"/>
              </a:rPr>
              <a:t>}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2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Example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4.5</a:t>
            </a:r>
            <a:endParaRPr sz="1200">
              <a:latin typeface="Times New Roman"/>
              <a:cs typeface="Times New Roman"/>
            </a:endParaRPr>
          </a:p>
          <a:p>
            <a:pPr marL="12700" marR="6985">
              <a:lnSpc>
                <a:spcPct val="143300"/>
              </a:lnSpc>
              <a:spcBef>
                <a:spcPts val="985"/>
              </a:spcBef>
            </a:pPr>
            <a:r>
              <a:rPr sz="1200" dirty="0">
                <a:latin typeface="Times New Roman"/>
                <a:cs typeface="Times New Roman"/>
              </a:rPr>
              <a:t>We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discuss</a:t>
            </a:r>
            <a:r>
              <a:rPr sz="1200" spc="-10" dirty="0">
                <a:latin typeface="Times New Roman"/>
                <a:cs typeface="Times New Roman"/>
              </a:rPr>
              <a:t> accumulation;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adherent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isolated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points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examples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been </a:t>
            </a:r>
            <a:r>
              <a:rPr sz="1200" dirty="0">
                <a:latin typeface="Times New Roman"/>
                <a:cs typeface="Times New Roman"/>
              </a:rPr>
              <a:t>discussed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Chapter</a:t>
            </a:r>
            <a:r>
              <a:rPr sz="1200" spc="-25" dirty="0">
                <a:latin typeface="Times New Roman"/>
                <a:cs typeface="Times New Roman"/>
              </a:rPr>
              <a:t> 1.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Theorem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4.6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1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</a:t>
            </a:r>
            <a:r>
              <a:rPr sz="1200" i="1" dirty="0">
                <a:latin typeface="Times New Roman"/>
                <a:cs typeface="Times New Roman"/>
              </a:rPr>
              <a:t>drv</a:t>
            </a:r>
            <a:r>
              <a:rPr sz="1200" dirty="0">
                <a:latin typeface="Times New Roman"/>
                <a:cs typeface="Times New Roman"/>
              </a:rPr>
              <a:t>”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properties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84"/>
              </a:spcBef>
            </a:pP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1.</a:t>
            </a:r>
            <a:r>
              <a:rPr sz="1200" spc="145" dirty="0">
                <a:latin typeface="Times New Roman"/>
                <a:cs typeface="Times New Roman"/>
              </a:rPr>
              <a:t>  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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Symbol"/>
                <a:cs typeface="Symbol"/>
              </a:rPr>
              <a:t></a:t>
            </a:r>
            <a:r>
              <a:rPr sz="1200" i="1" spc="-10" dirty="0">
                <a:latin typeface="Times New Roman"/>
                <a:cs typeface="Times New Roman"/>
              </a:rPr>
              <a:t>drv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</a:t>
            </a:r>
            <a:r>
              <a:rPr sz="1200" i="1" spc="-10" dirty="0">
                <a:latin typeface="Times New Roman"/>
                <a:cs typeface="Times New Roman"/>
              </a:rPr>
              <a:t>drv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01369"/>
            <a:ext cx="5729605" cy="802322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469265" indent="-227965">
              <a:lnSpc>
                <a:spcPct val="100000"/>
              </a:lnSpc>
              <a:spcBef>
                <a:spcPts val="865"/>
              </a:spcBef>
              <a:buFont typeface="Times New Roman"/>
              <a:buAutoNum type="arabicPeriod" startAt="2"/>
              <a:tabLst>
                <a:tab pos="469265" algn="l"/>
              </a:tabLst>
            </a:pPr>
            <a:r>
              <a:rPr sz="1200" i="1" spc="-10" dirty="0">
                <a:latin typeface="Times New Roman"/>
                <a:cs typeface="Times New Roman"/>
              </a:rPr>
              <a:t>drv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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Times New Roman"/>
                <a:cs typeface="Times New Roman"/>
              </a:rPr>
              <a:t>)=</a:t>
            </a:r>
            <a:r>
              <a:rPr sz="1200" i="1" spc="-10" dirty="0">
                <a:latin typeface="Times New Roman"/>
                <a:cs typeface="Times New Roman"/>
              </a:rPr>
              <a:t>drv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</a:t>
            </a:r>
            <a:r>
              <a:rPr sz="1200" i="1" spc="-10" dirty="0">
                <a:latin typeface="Times New Roman"/>
                <a:cs typeface="Times New Roman"/>
              </a:rPr>
              <a:t>drv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770"/>
              </a:spcBef>
              <a:buFont typeface="Times New Roman"/>
              <a:buAutoNum type="arabicPeriod" startAt="2"/>
              <a:tabLst>
                <a:tab pos="469265" algn="l"/>
              </a:tabLst>
            </a:pPr>
            <a:r>
              <a:rPr sz="1200" i="1" spc="-10" dirty="0">
                <a:latin typeface="Times New Roman"/>
                <a:cs typeface="Times New Roman"/>
              </a:rPr>
              <a:t>drv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</a:t>
            </a:r>
            <a:r>
              <a:rPr sz="1200" i="1" spc="-10" dirty="0">
                <a:latin typeface="Times New Roman"/>
                <a:cs typeface="Times New Roman"/>
              </a:rPr>
              <a:t>drv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drv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770"/>
              </a:spcBef>
              <a:buFont typeface="Times New Roman"/>
              <a:buAutoNum type="arabicPeriod" startAt="2"/>
              <a:tabLst>
                <a:tab pos="469265" algn="l"/>
              </a:tabLst>
            </a:pP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closed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X</a:t>
            </a:r>
            <a:r>
              <a:rPr sz="1200" spc="-10" dirty="0">
                <a:latin typeface="Symbol"/>
                <a:cs typeface="Symbol"/>
              </a:rPr>
              <a:t></a:t>
            </a:r>
            <a:r>
              <a:rPr sz="1200" i="1" spc="-10" dirty="0">
                <a:latin typeface="Times New Roman"/>
                <a:cs typeface="Times New Roman"/>
              </a:rPr>
              <a:t>drv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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695"/>
              </a:spcBef>
              <a:tabLst>
                <a:tab pos="469265" algn="l"/>
              </a:tabLst>
            </a:pPr>
            <a:r>
              <a:rPr sz="1200" spc="-50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dirty="0">
                <a:latin typeface="Times New Roman"/>
                <a:cs typeface="Times New Roman"/>
              </a:rPr>
              <a:t>Closure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set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Definition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4.7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closure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</a:t>
            </a:r>
            <a:r>
              <a:rPr sz="1200" i="1" dirty="0">
                <a:latin typeface="Times New Roman"/>
                <a:cs typeface="Times New Roman"/>
              </a:rPr>
              <a:t>clo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)”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defined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follows,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94"/>
              </a:spcBef>
            </a:pPr>
            <a:endParaRPr sz="1200">
              <a:latin typeface="Times New Roman"/>
              <a:cs typeface="Times New Roman"/>
            </a:endParaRPr>
          </a:p>
          <a:p>
            <a:pPr marL="28575" algn="ctr">
              <a:lnSpc>
                <a:spcPct val="100000"/>
              </a:lnSpc>
            </a:pPr>
            <a:r>
              <a:rPr sz="1200" dirty="0">
                <a:latin typeface="Symbola"/>
                <a:cs typeface="Symbola"/>
              </a:rPr>
              <a:t>𝑐𝑙𝑜</a:t>
            </a:r>
            <a:r>
              <a:rPr sz="1800" baseline="2314" dirty="0">
                <a:latin typeface="Symbola"/>
                <a:cs typeface="Symbola"/>
              </a:rPr>
              <a:t>(</a:t>
            </a:r>
            <a:r>
              <a:rPr sz="1200" dirty="0">
                <a:latin typeface="Symbola"/>
                <a:cs typeface="Symbola"/>
              </a:rPr>
              <a:t>𝐴</a:t>
            </a:r>
            <a:r>
              <a:rPr sz="1800" baseline="2314" dirty="0">
                <a:latin typeface="Symbola"/>
                <a:cs typeface="Symbola"/>
              </a:rPr>
              <a:t>)</a:t>
            </a:r>
            <a:r>
              <a:rPr sz="1800" spc="60" baseline="2314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=</a:t>
            </a:r>
            <a:r>
              <a:rPr sz="1200" spc="45" dirty="0">
                <a:latin typeface="Symbola"/>
                <a:cs typeface="Symbola"/>
              </a:rPr>
              <a:t> </a:t>
            </a:r>
            <a:r>
              <a:rPr sz="1200" spc="250" dirty="0">
                <a:latin typeface="Symbola"/>
                <a:cs typeface="Symbola"/>
              </a:rPr>
              <a:t>∩</a:t>
            </a:r>
            <a:r>
              <a:rPr sz="1800" spc="375" baseline="2314" dirty="0">
                <a:latin typeface="Symbola"/>
                <a:cs typeface="Symbola"/>
              </a:rPr>
              <a:t>{</a:t>
            </a:r>
            <a:r>
              <a:rPr sz="1200" spc="250" dirty="0">
                <a:latin typeface="Symbola"/>
                <a:cs typeface="Symbola"/>
              </a:rPr>
              <a:t>𝐹</a:t>
            </a:r>
            <a:r>
              <a:rPr sz="1200" spc="8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⊆</a:t>
            </a:r>
            <a:r>
              <a:rPr sz="1200" spc="45" dirty="0">
                <a:latin typeface="Symbola"/>
                <a:cs typeface="Symbola"/>
              </a:rPr>
              <a:t> </a:t>
            </a:r>
            <a:r>
              <a:rPr sz="1200" spc="-25" dirty="0">
                <a:latin typeface="Symbola"/>
                <a:cs typeface="Symbola"/>
              </a:rPr>
              <a:t>𝑋;</a:t>
            </a:r>
            <a:r>
              <a:rPr sz="1200" spc="-10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𝐹</a:t>
            </a:r>
            <a:r>
              <a:rPr sz="1200" spc="2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is</a:t>
            </a:r>
            <a:r>
              <a:rPr sz="1200" spc="-30" dirty="0">
                <a:latin typeface="Symbola"/>
                <a:cs typeface="Symbola"/>
              </a:rPr>
              <a:t> </a:t>
            </a:r>
            <a:r>
              <a:rPr sz="1200" spc="-50" dirty="0">
                <a:latin typeface="Symbola"/>
                <a:cs typeface="Symbola"/>
              </a:rPr>
              <a:t>a</a:t>
            </a:r>
            <a:r>
              <a:rPr sz="1200" spc="-3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closed</a:t>
            </a:r>
            <a:r>
              <a:rPr sz="1200" spc="-35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set</a:t>
            </a:r>
            <a:r>
              <a:rPr sz="1200" spc="-3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in</a:t>
            </a:r>
            <a:r>
              <a:rPr sz="1200" spc="-25" dirty="0">
                <a:latin typeface="Symbola"/>
                <a:cs typeface="Symbola"/>
              </a:rPr>
              <a:t> </a:t>
            </a:r>
            <a:r>
              <a:rPr sz="1200" spc="-60" dirty="0">
                <a:latin typeface="Symbola"/>
                <a:cs typeface="Symbola"/>
              </a:rPr>
              <a:t>𝑋</a:t>
            </a:r>
            <a:r>
              <a:rPr sz="1200" spc="-10" dirty="0">
                <a:latin typeface="Symbola"/>
                <a:cs typeface="Symbola"/>
              </a:rPr>
              <a:t> </a:t>
            </a:r>
            <a:r>
              <a:rPr sz="1200" spc="-25" dirty="0">
                <a:latin typeface="Symbola"/>
                <a:cs typeface="Symbola"/>
              </a:rPr>
              <a:t>and</a:t>
            </a:r>
            <a:r>
              <a:rPr sz="1200" spc="-4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𝐴</a:t>
            </a:r>
            <a:r>
              <a:rPr sz="1200" spc="7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⊆</a:t>
            </a:r>
            <a:r>
              <a:rPr sz="1200" spc="40" dirty="0">
                <a:latin typeface="Symbola"/>
                <a:cs typeface="Symbola"/>
              </a:rPr>
              <a:t> </a:t>
            </a:r>
            <a:r>
              <a:rPr sz="1200" spc="-25" dirty="0">
                <a:latin typeface="Symbola"/>
                <a:cs typeface="Symbola"/>
              </a:rPr>
              <a:t>𝐹</a:t>
            </a:r>
            <a:r>
              <a:rPr sz="1800" spc="-37" baseline="2314" dirty="0">
                <a:latin typeface="Symbola"/>
                <a:cs typeface="Symbola"/>
              </a:rPr>
              <a:t>}</a:t>
            </a:r>
            <a:endParaRPr sz="1800" baseline="2314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665"/>
              </a:spcBef>
            </a:pPr>
            <a:endParaRPr sz="1200">
              <a:latin typeface="Symbola"/>
              <a:cs typeface="Symbola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Remark</a:t>
            </a:r>
            <a:r>
              <a:rPr sz="1200" b="1" spc="-6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4.8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Times New Roman"/>
                <a:cs typeface="Times New Roman"/>
              </a:rPr>
              <a:t>A</a:t>
            </a:r>
            <a:r>
              <a:rPr sz="1100" spc="-20" dirty="0">
                <a:latin typeface="Symbol"/>
                <a:cs typeface="Symbol"/>
              </a:rPr>
              <a:t></a:t>
            </a:r>
            <a:r>
              <a:rPr sz="1200" i="1" spc="-20" dirty="0">
                <a:latin typeface="Times New Roman"/>
                <a:cs typeface="Times New Roman"/>
              </a:rPr>
              <a:t>X</a:t>
            </a:r>
            <a:r>
              <a:rPr sz="1200" spc="-2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  <a:tabLst>
                <a:tab pos="469265" algn="l"/>
              </a:tabLst>
            </a:pPr>
            <a:r>
              <a:rPr sz="1200" i="1" dirty="0">
                <a:latin typeface="Times New Roman"/>
                <a:cs typeface="Times New Roman"/>
              </a:rPr>
              <a:t>clo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smallest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closed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containing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620"/>
              </a:spcBef>
              <a:buAutoNum type="arabicPeriod"/>
              <a:tabLst>
                <a:tab pos="469265" algn="l"/>
              </a:tabLst>
            </a:pPr>
            <a:r>
              <a:rPr sz="1200" dirty="0">
                <a:latin typeface="Times New Roman"/>
                <a:cs typeface="Times New Roman"/>
              </a:rPr>
              <a:t>“</a:t>
            </a:r>
            <a:r>
              <a:rPr sz="1200" i="1" dirty="0">
                <a:latin typeface="Times New Roman"/>
                <a:cs typeface="Times New Roman"/>
              </a:rPr>
              <a:t>clo</a:t>
            </a:r>
            <a:r>
              <a:rPr sz="1200" dirty="0">
                <a:latin typeface="Times New Roman"/>
                <a:cs typeface="Times New Roman"/>
              </a:rPr>
              <a:t>”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considered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operator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form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Power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itself.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8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Example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4.9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We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discuss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closure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examples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been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discussed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Chapter</a:t>
            </a:r>
            <a:r>
              <a:rPr sz="1200" spc="-25" dirty="0">
                <a:latin typeface="Times New Roman"/>
                <a:cs typeface="Times New Roman"/>
              </a:rPr>
              <a:t> 1.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Theorem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Times New Roman"/>
                <a:cs typeface="Times New Roman"/>
              </a:rPr>
              <a:t>4.10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2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1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</a:t>
            </a:r>
            <a:r>
              <a:rPr sz="1200" i="1" dirty="0">
                <a:latin typeface="Times New Roman"/>
                <a:cs typeface="Times New Roman"/>
              </a:rPr>
              <a:t>clo</a:t>
            </a:r>
            <a:r>
              <a:rPr sz="1200" dirty="0">
                <a:latin typeface="Times New Roman"/>
                <a:cs typeface="Times New Roman"/>
              </a:rPr>
              <a:t>”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properties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90"/>
              </a:spcBef>
            </a:pP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sz="1200" i="1" dirty="0">
                <a:latin typeface="Times New Roman"/>
                <a:cs typeface="Times New Roman"/>
              </a:rPr>
              <a:t>clo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dirty="0">
                <a:latin typeface="Symbol"/>
                <a:cs typeface="Symbol"/>
              </a:rPr>
              <a:t></a:t>
            </a:r>
            <a:r>
              <a:rPr sz="1200" dirty="0">
                <a:latin typeface="Times New Roman"/>
                <a:cs typeface="Times New Roman"/>
              </a:rPr>
              <a:t>)=</a:t>
            </a:r>
            <a:r>
              <a:rPr sz="1200" dirty="0">
                <a:latin typeface="Symbol"/>
                <a:cs typeface="Symbol"/>
              </a:rPr>
              <a:t>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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clo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X</a:t>
            </a:r>
            <a:r>
              <a:rPr sz="1200" spc="-10" dirty="0">
                <a:latin typeface="Times New Roman"/>
                <a:cs typeface="Times New Roman"/>
              </a:rPr>
              <a:t>)=</a:t>
            </a:r>
            <a:r>
              <a:rPr sz="1200" i="1" spc="-10" dirty="0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770"/>
              </a:spcBef>
              <a:buFont typeface="Times New Roman"/>
              <a:buAutoNum type="arabicPeriod"/>
              <a:tabLst>
                <a:tab pos="469265" algn="l"/>
              </a:tabLst>
            </a:pP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</a:t>
            </a:r>
            <a:r>
              <a:rPr sz="1200" i="1" spc="-10" dirty="0">
                <a:latin typeface="Times New Roman"/>
                <a:cs typeface="Times New Roman"/>
              </a:rPr>
              <a:t>clo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770"/>
              </a:spcBef>
              <a:buFont typeface="Times New Roman"/>
              <a:buAutoNum type="arabicPeriod"/>
              <a:tabLst>
                <a:tab pos="469265" algn="l"/>
              </a:tabLst>
            </a:pP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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Symbol"/>
                <a:cs typeface="Symbol"/>
              </a:rPr>
              <a:t></a:t>
            </a:r>
            <a:r>
              <a:rPr sz="1200" i="1" spc="-10" dirty="0">
                <a:latin typeface="Times New Roman"/>
                <a:cs typeface="Times New Roman"/>
              </a:rPr>
              <a:t>clo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</a:t>
            </a:r>
            <a:r>
              <a:rPr sz="1200" i="1" spc="-10" dirty="0">
                <a:latin typeface="Times New Roman"/>
                <a:cs typeface="Times New Roman"/>
              </a:rPr>
              <a:t>clo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755"/>
              </a:spcBef>
              <a:buFont typeface="Times New Roman"/>
              <a:buAutoNum type="arabicPeriod"/>
              <a:tabLst>
                <a:tab pos="469265" algn="l"/>
              </a:tabLst>
            </a:pPr>
            <a:r>
              <a:rPr sz="1200" i="1" spc="-10" dirty="0">
                <a:latin typeface="Times New Roman"/>
                <a:cs typeface="Times New Roman"/>
              </a:rPr>
              <a:t>clo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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Times New Roman"/>
                <a:cs typeface="Times New Roman"/>
              </a:rPr>
              <a:t>)=</a:t>
            </a:r>
            <a:r>
              <a:rPr sz="1200" i="1" spc="-10" dirty="0">
                <a:latin typeface="Times New Roman"/>
                <a:cs typeface="Times New Roman"/>
              </a:rPr>
              <a:t>clo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</a:t>
            </a:r>
            <a:r>
              <a:rPr sz="1200" i="1" spc="-10" dirty="0">
                <a:latin typeface="Times New Roman"/>
                <a:cs typeface="Times New Roman"/>
              </a:rPr>
              <a:t>clo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770"/>
              </a:spcBef>
              <a:buFont typeface="Times New Roman"/>
              <a:buAutoNum type="arabicPeriod"/>
              <a:tabLst>
                <a:tab pos="469265" algn="l"/>
              </a:tabLst>
            </a:pPr>
            <a:r>
              <a:rPr sz="1200" i="1" spc="-10" dirty="0">
                <a:latin typeface="Times New Roman"/>
                <a:cs typeface="Times New Roman"/>
              </a:rPr>
              <a:t>clo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</a:t>
            </a:r>
            <a:r>
              <a:rPr sz="1200" i="1" spc="-10" dirty="0">
                <a:latin typeface="Times New Roman"/>
                <a:cs typeface="Times New Roman"/>
              </a:rPr>
              <a:t>clo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clo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765"/>
              </a:spcBef>
              <a:buFont typeface="Times New Roman"/>
              <a:buAutoNum type="arabicPeriod"/>
              <a:tabLst>
                <a:tab pos="469265" algn="l"/>
              </a:tabLst>
            </a:pP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closed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X</a:t>
            </a:r>
            <a:r>
              <a:rPr sz="1200" spc="-10" dirty="0">
                <a:latin typeface="Symbol"/>
                <a:cs typeface="Symbol"/>
              </a:rPr>
              <a:t></a:t>
            </a:r>
            <a:r>
              <a:rPr sz="1200" i="1" spc="-10" dirty="0">
                <a:latin typeface="Times New Roman"/>
                <a:cs typeface="Times New Roman"/>
              </a:rPr>
              <a:t>clo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)=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770"/>
              </a:spcBef>
              <a:buFont typeface="Times New Roman"/>
              <a:buAutoNum type="arabicPeriod"/>
              <a:tabLst>
                <a:tab pos="469265" algn="l"/>
              </a:tabLst>
            </a:pPr>
            <a:r>
              <a:rPr sz="1200" i="1" spc="-10" dirty="0">
                <a:latin typeface="Times New Roman"/>
                <a:cs typeface="Times New Roman"/>
              </a:rPr>
              <a:t>clo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)=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</a:t>
            </a:r>
            <a:r>
              <a:rPr sz="1200" i="1" spc="-10" dirty="0">
                <a:latin typeface="Times New Roman"/>
                <a:cs typeface="Times New Roman"/>
              </a:rPr>
              <a:t>drv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635"/>
              </a:spcBef>
              <a:buFont typeface="Times New Roman"/>
              <a:buAutoNum type="arabicPeriod"/>
              <a:tabLst>
                <a:tab pos="469265" algn="l"/>
              </a:tabLst>
            </a:pPr>
            <a:r>
              <a:rPr sz="1200" i="1" spc="-10" dirty="0">
                <a:latin typeface="Times New Roman"/>
                <a:cs typeface="Times New Roman"/>
              </a:rPr>
              <a:t>clo</a:t>
            </a:r>
            <a:r>
              <a:rPr sz="15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clo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5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Times New Roman"/>
                <a:cs typeface="Times New Roman"/>
              </a:rPr>
              <a:t>=</a:t>
            </a:r>
            <a:r>
              <a:rPr sz="1200" i="1" spc="-10" dirty="0">
                <a:latin typeface="Times New Roman"/>
                <a:cs typeface="Times New Roman"/>
              </a:rPr>
              <a:t>clo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4204" y="891285"/>
            <a:ext cx="6017260" cy="8690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9100">
              <a:lnSpc>
                <a:spcPct val="100000"/>
              </a:lnSpc>
              <a:spcBef>
                <a:spcPts val="100"/>
              </a:spcBef>
              <a:tabLst>
                <a:tab pos="647065" algn="l"/>
              </a:tabLst>
            </a:pPr>
            <a:r>
              <a:rPr sz="1200" spc="-50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dirty="0">
                <a:latin typeface="Times New Roman"/>
                <a:cs typeface="Times New Roman"/>
              </a:rPr>
              <a:t>Interior,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exterior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and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boundary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set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2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Definition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Times New Roman"/>
                <a:cs typeface="Times New Roman"/>
              </a:rPr>
              <a:t>4.11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0"/>
              </a:spcBef>
            </a:pPr>
            <a:endParaRPr sz="12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interior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</a:t>
            </a:r>
            <a:r>
              <a:rPr sz="1200" i="1" dirty="0">
                <a:latin typeface="Times New Roman"/>
                <a:cs typeface="Times New Roman"/>
              </a:rPr>
              <a:t>int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)”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defined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follows,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90"/>
              </a:spcBef>
            </a:pPr>
            <a:endParaRPr sz="1200">
              <a:latin typeface="Times New Roman"/>
              <a:cs typeface="Times New Roman"/>
            </a:endParaRPr>
          </a:p>
          <a:p>
            <a:pPr marL="97155" algn="ctr">
              <a:lnSpc>
                <a:spcPct val="100000"/>
              </a:lnSpc>
              <a:spcBef>
                <a:spcPts val="5"/>
              </a:spcBef>
            </a:pPr>
            <a:r>
              <a:rPr sz="1200" i="1" spc="-10" dirty="0">
                <a:latin typeface="Times New Roman"/>
                <a:cs typeface="Times New Roman"/>
              </a:rPr>
              <a:t>int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)=[</a:t>
            </a:r>
            <a:r>
              <a:rPr sz="1200" i="1" spc="-10" dirty="0">
                <a:latin typeface="Times New Roman"/>
                <a:cs typeface="Times New Roman"/>
              </a:rPr>
              <a:t>clo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i="1" spc="-15" baseline="38194" dirty="0">
                <a:latin typeface="Times New Roman"/>
                <a:cs typeface="Times New Roman"/>
              </a:rPr>
              <a:t>c</a:t>
            </a:r>
            <a:r>
              <a:rPr sz="1200" spc="-10" dirty="0">
                <a:latin typeface="Times New Roman"/>
                <a:cs typeface="Times New Roman"/>
              </a:rPr>
              <a:t>)]</a:t>
            </a:r>
            <a:r>
              <a:rPr sz="1200" i="1" spc="-15" baseline="38194" dirty="0">
                <a:latin typeface="Times New Roman"/>
                <a:cs typeface="Times New Roman"/>
              </a:rPr>
              <a:t>c</a:t>
            </a:r>
            <a:endParaRPr sz="1200" baseline="38194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12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Remark</a:t>
            </a:r>
            <a:r>
              <a:rPr sz="1200" b="1" spc="-6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4.12: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0"/>
              </a:spcBef>
            </a:pPr>
            <a:endParaRPr sz="12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</a:t>
            </a:r>
            <a:r>
              <a:rPr sz="1200" i="1" dirty="0">
                <a:latin typeface="Times New Roman"/>
                <a:cs typeface="Times New Roman"/>
              </a:rPr>
              <a:t>int</a:t>
            </a:r>
            <a:r>
              <a:rPr sz="1200" dirty="0">
                <a:latin typeface="Times New Roman"/>
                <a:cs typeface="Times New Roman"/>
              </a:rPr>
              <a:t>”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properties,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45"/>
              </a:spcBef>
            </a:pPr>
            <a:endParaRPr sz="1200">
              <a:latin typeface="Times New Roman"/>
              <a:cs typeface="Times New Roman"/>
            </a:endParaRPr>
          </a:p>
          <a:p>
            <a:pPr marL="647065" indent="-227965">
              <a:lnSpc>
                <a:spcPct val="100000"/>
              </a:lnSpc>
              <a:buAutoNum type="arabicPeriod"/>
              <a:tabLst>
                <a:tab pos="647065" algn="l"/>
              </a:tabLst>
            </a:pPr>
            <a:r>
              <a:rPr sz="1200" dirty="0">
                <a:latin typeface="Times New Roman"/>
                <a:cs typeface="Times New Roman"/>
              </a:rPr>
              <a:t>“</a:t>
            </a:r>
            <a:r>
              <a:rPr sz="1200" i="1" dirty="0">
                <a:latin typeface="Times New Roman"/>
                <a:cs typeface="Times New Roman"/>
              </a:rPr>
              <a:t>int</a:t>
            </a:r>
            <a:r>
              <a:rPr sz="1200" dirty="0">
                <a:latin typeface="Times New Roman"/>
                <a:cs typeface="Times New Roman"/>
              </a:rPr>
              <a:t>”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largest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contained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647065" indent="-227965">
              <a:lnSpc>
                <a:spcPct val="100000"/>
              </a:lnSpc>
              <a:spcBef>
                <a:spcPts val="1335"/>
              </a:spcBef>
              <a:buAutoNum type="arabicPeriod"/>
              <a:tabLst>
                <a:tab pos="647065" algn="l"/>
              </a:tabLst>
            </a:pPr>
            <a:r>
              <a:rPr sz="1200" dirty="0">
                <a:latin typeface="Times New Roman"/>
                <a:cs typeface="Times New Roman"/>
              </a:rPr>
              <a:t>“</a:t>
            </a:r>
            <a:r>
              <a:rPr sz="1200" i="1" dirty="0">
                <a:latin typeface="Times New Roman"/>
                <a:cs typeface="Times New Roman"/>
              </a:rPr>
              <a:t>int</a:t>
            </a:r>
            <a:r>
              <a:rPr sz="1200" dirty="0">
                <a:latin typeface="Times New Roman"/>
                <a:cs typeface="Times New Roman"/>
              </a:rPr>
              <a:t>”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considered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operator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Power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into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itself.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5"/>
              </a:spcBef>
            </a:pPr>
            <a:endParaRPr sz="12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latin typeface="Times New Roman"/>
                <a:cs typeface="Times New Roman"/>
              </a:rPr>
              <a:t>Example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Times New Roman"/>
                <a:cs typeface="Times New Roman"/>
              </a:rPr>
              <a:t>4.13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200">
              <a:latin typeface="Times New Roman"/>
              <a:cs typeface="Times New Roman"/>
            </a:endParaRPr>
          </a:p>
          <a:p>
            <a:pPr marL="76200" algn="ctr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We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discuss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interior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examples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been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discussed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Chapter</a:t>
            </a:r>
            <a:r>
              <a:rPr sz="1200" spc="-25" dirty="0">
                <a:latin typeface="Times New Roman"/>
                <a:cs typeface="Times New Roman"/>
              </a:rPr>
              <a:t> 1.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80"/>
              </a:spcBef>
            </a:pPr>
            <a:endParaRPr sz="12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Theorem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Times New Roman"/>
                <a:cs typeface="Times New Roman"/>
              </a:rPr>
              <a:t>4.14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0"/>
              </a:spcBef>
            </a:pPr>
            <a:endParaRPr sz="12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1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</a:t>
            </a:r>
            <a:r>
              <a:rPr sz="1200" i="1" dirty="0">
                <a:latin typeface="Times New Roman"/>
                <a:cs typeface="Times New Roman"/>
              </a:rPr>
              <a:t>clo</a:t>
            </a:r>
            <a:r>
              <a:rPr sz="1200" dirty="0">
                <a:latin typeface="Times New Roman"/>
                <a:cs typeface="Times New Roman"/>
              </a:rPr>
              <a:t>”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properties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84"/>
              </a:spcBef>
            </a:pPr>
            <a:endParaRPr sz="1200">
              <a:latin typeface="Times New Roman"/>
              <a:cs typeface="Times New Roman"/>
            </a:endParaRPr>
          </a:p>
          <a:p>
            <a:pPr marL="647065" indent="-227965"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  <a:tabLst>
                <a:tab pos="647065" algn="l"/>
              </a:tabLst>
            </a:pPr>
            <a:r>
              <a:rPr sz="1200" i="1" dirty="0">
                <a:latin typeface="Times New Roman"/>
                <a:cs typeface="Times New Roman"/>
              </a:rPr>
              <a:t>int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dirty="0">
                <a:latin typeface="Symbol"/>
                <a:cs typeface="Symbol"/>
              </a:rPr>
              <a:t></a:t>
            </a:r>
            <a:r>
              <a:rPr sz="1200" dirty="0">
                <a:latin typeface="Times New Roman"/>
                <a:cs typeface="Times New Roman"/>
              </a:rPr>
              <a:t>)=</a:t>
            </a:r>
            <a:r>
              <a:rPr sz="1200" dirty="0">
                <a:latin typeface="Symbol"/>
                <a:cs typeface="Symbol"/>
              </a:rPr>
              <a:t>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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int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X</a:t>
            </a:r>
            <a:r>
              <a:rPr sz="1200" spc="-10" dirty="0">
                <a:latin typeface="Times New Roman"/>
                <a:cs typeface="Times New Roman"/>
              </a:rPr>
              <a:t>)=</a:t>
            </a:r>
            <a:r>
              <a:rPr sz="1200" i="1" spc="-10" dirty="0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  <a:p>
            <a:pPr marL="647065" indent="-227965">
              <a:lnSpc>
                <a:spcPct val="100000"/>
              </a:lnSpc>
              <a:spcBef>
                <a:spcPts val="755"/>
              </a:spcBef>
              <a:buFont typeface="Times New Roman"/>
              <a:buAutoNum type="arabicPeriod"/>
              <a:tabLst>
                <a:tab pos="647065" algn="l"/>
              </a:tabLst>
            </a:pPr>
            <a:r>
              <a:rPr sz="1200" i="1" spc="-10" dirty="0">
                <a:latin typeface="Times New Roman"/>
                <a:cs typeface="Times New Roman"/>
              </a:rPr>
              <a:t>int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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647065" indent="-227965">
              <a:lnSpc>
                <a:spcPct val="100000"/>
              </a:lnSpc>
              <a:spcBef>
                <a:spcPts val="765"/>
              </a:spcBef>
              <a:buFont typeface="Times New Roman"/>
              <a:buAutoNum type="arabicPeriod"/>
              <a:tabLst>
                <a:tab pos="647065" algn="l"/>
              </a:tabLst>
            </a:pP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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Symbol"/>
                <a:cs typeface="Symbol"/>
              </a:rPr>
              <a:t></a:t>
            </a:r>
            <a:r>
              <a:rPr sz="1200" i="1" spc="-10" dirty="0">
                <a:latin typeface="Times New Roman"/>
                <a:cs typeface="Times New Roman"/>
              </a:rPr>
              <a:t>int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</a:t>
            </a:r>
            <a:r>
              <a:rPr sz="1200" i="1" spc="-10" dirty="0">
                <a:latin typeface="Times New Roman"/>
                <a:cs typeface="Times New Roman"/>
              </a:rPr>
              <a:t>int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647065" indent="-227965">
              <a:lnSpc>
                <a:spcPct val="100000"/>
              </a:lnSpc>
              <a:spcBef>
                <a:spcPts val="770"/>
              </a:spcBef>
              <a:buFont typeface="Times New Roman"/>
              <a:buAutoNum type="arabicPeriod"/>
              <a:tabLst>
                <a:tab pos="647065" algn="l"/>
              </a:tabLst>
            </a:pPr>
            <a:r>
              <a:rPr sz="1200" i="1" spc="-10" dirty="0">
                <a:latin typeface="Times New Roman"/>
                <a:cs typeface="Times New Roman"/>
              </a:rPr>
              <a:t>int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Times New Roman"/>
                <a:cs typeface="Times New Roman"/>
              </a:rPr>
              <a:t>)=</a:t>
            </a:r>
            <a:r>
              <a:rPr sz="1200" i="1" spc="-10" dirty="0">
                <a:latin typeface="Times New Roman"/>
                <a:cs typeface="Times New Roman"/>
              </a:rPr>
              <a:t>int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int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647065" indent="-227965">
              <a:lnSpc>
                <a:spcPct val="100000"/>
              </a:lnSpc>
              <a:spcBef>
                <a:spcPts val="770"/>
              </a:spcBef>
              <a:buFont typeface="Times New Roman"/>
              <a:buAutoNum type="arabicPeriod"/>
              <a:tabLst>
                <a:tab pos="647065" algn="l"/>
              </a:tabLst>
            </a:pPr>
            <a:r>
              <a:rPr sz="1200" i="1" spc="-10" dirty="0">
                <a:latin typeface="Times New Roman"/>
                <a:cs typeface="Times New Roman"/>
              </a:rPr>
              <a:t>int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</a:t>
            </a:r>
            <a:r>
              <a:rPr sz="1200" i="1" spc="-10" dirty="0">
                <a:latin typeface="Times New Roman"/>
                <a:cs typeface="Times New Roman"/>
              </a:rPr>
              <a:t>int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</a:t>
            </a:r>
            <a:r>
              <a:rPr sz="1200" i="1" spc="-10" dirty="0">
                <a:latin typeface="Times New Roman"/>
                <a:cs typeface="Times New Roman"/>
              </a:rPr>
              <a:t>int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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647065" indent="-227965">
              <a:lnSpc>
                <a:spcPct val="100000"/>
              </a:lnSpc>
              <a:spcBef>
                <a:spcPts val="755"/>
              </a:spcBef>
              <a:buFont typeface="Times New Roman"/>
              <a:buAutoNum type="arabicPeriod"/>
              <a:tabLst>
                <a:tab pos="647065" algn="l"/>
              </a:tabLst>
            </a:pP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X</a:t>
            </a:r>
            <a:r>
              <a:rPr sz="1200" spc="-10" dirty="0">
                <a:latin typeface="Symbol"/>
                <a:cs typeface="Symbol"/>
              </a:rPr>
              <a:t></a:t>
            </a:r>
            <a:r>
              <a:rPr sz="1200" i="1" spc="-10" dirty="0">
                <a:latin typeface="Times New Roman"/>
                <a:cs typeface="Times New Roman"/>
              </a:rPr>
              <a:t>int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)=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647065" indent="-227965">
              <a:lnSpc>
                <a:spcPct val="100000"/>
              </a:lnSpc>
              <a:spcBef>
                <a:spcPts val="650"/>
              </a:spcBef>
              <a:buFont typeface="Times New Roman"/>
              <a:buAutoNum type="arabicPeriod"/>
              <a:tabLst>
                <a:tab pos="647065" algn="l"/>
              </a:tabLst>
            </a:pPr>
            <a:r>
              <a:rPr sz="1200" i="1" spc="-10" dirty="0">
                <a:latin typeface="Times New Roman"/>
                <a:cs typeface="Times New Roman"/>
              </a:rPr>
              <a:t>int</a:t>
            </a:r>
            <a:r>
              <a:rPr sz="15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int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5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Times New Roman"/>
                <a:cs typeface="Times New Roman"/>
              </a:rPr>
              <a:t>=</a:t>
            </a:r>
            <a:r>
              <a:rPr sz="1200" i="1" spc="-10" dirty="0">
                <a:latin typeface="Times New Roman"/>
                <a:cs typeface="Times New Roman"/>
              </a:rPr>
              <a:t>int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65"/>
              </a:spcBef>
            </a:pPr>
            <a:endParaRPr sz="12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latin typeface="Times New Roman"/>
                <a:cs typeface="Times New Roman"/>
              </a:rPr>
              <a:t>Definition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Times New Roman"/>
                <a:cs typeface="Times New Roman"/>
              </a:rPr>
              <a:t>4.15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35"/>
              </a:spcBef>
            </a:pPr>
            <a:endParaRPr sz="12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Times New Roman"/>
                <a:cs typeface="Times New Roman"/>
              </a:rPr>
              <a:t>A</a:t>
            </a:r>
            <a:r>
              <a:rPr sz="1100" spc="-20" dirty="0">
                <a:latin typeface="Symbol"/>
                <a:cs typeface="Symbol"/>
              </a:rPr>
              <a:t></a:t>
            </a:r>
            <a:r>
              <a:rPr sz="1200" i="1" spc="-20" dirty="0">
                <a:latin typeface="Times New Roman"/>
                <a:cs typeface="Times New Roman"/>
              </a:rPr>
              <a:t>X</a:t>
            </a:r>
            <a:r>
              <a:rPr sz="1200" spc="-2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5"/>
              </a:spcBef>
            </a:pPr>
            <a:endParaRPr sz="1200">
              <a:latin typeface="Times New Roman"/>
              <a:cs typeface="Times New Roman"/>
            </a:endParaRPr>
          </a:p>
          <a:p>
            <a:pPr marL="647065" indent="-227965">
              <a:lnSpc>
                <a:spcPct val="100000"/>
              </a:lnSpc>
              <a:buAutoNum type="arabicPeriod"/>
              <a:tabLst>
                <a:tab pos="647065" algn="l"/>
              </a:tabLst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exterior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</a:t>
            </a:r>
            <a:r>
              <a:rPr sz="1200" i="1" dirty="0">
                <a:latin typeface="Times New Roman"/>
                <a:cs typeface="Times New Roman"/>
              </a:rPr>
              <a:t>ext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)”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defined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10" dirty="0">
                <a:latin typeface="Times New Roman"/>
                <a:cs typeface="Times New Roman"/>
              </a:rPr>
              <a:t> follows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35"/>
              </a:spcBef>
            </a:pPr>
            <a:endParaRPr sz="1200">
              <a:latin typeface="Times New Roman"/>
              <a:cs typeface="Times New Roman"/>
            </a:endParaRPr>
          </a:p>
          <a:p>
            <a:pPr marL="93345" algn="ctr">
              <a:lnSpc>
                <a:spcPct val="100000"/>
              </a:lnSpc>
            </a:pPr>
            <a:r>
              <a:rPr sz="1200" i="1" spc="-10" dirty="0">
                <a:latin typeface="Times New Roman"/>
                <a:cs typeface="Times New Roman"/>
              </a:rPr>
              <a:t>ext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)=</a:t>
            </a:r>
            <a:r>
              <a:rPr sz="1200" i="1" spc="-10" dirty="0">
                <a:latin typeface="Times New Roman"/>
                <a:cs typeface="Times New Roman"/>
              </a:rPr>
              <a:t>int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i="1" spc="-15" baseline="38194" dirty="0">
                <a:latin typeface="Times New Roman"/>
                <a:cs typeface="Times New Roman"/>
              </a:rPr>
              <a:t>c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86714"/>
            <a:ext cx="1397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Times New Roman"/>
                <a:cs typeface="Times New Roman"/>
              </a:rPr>
              <a:t>2.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816354" y="886714"/>
            <a:ext cx="30626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boundary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</a:t>
            </a:r>
            <a:r>
              <a:rPr sz="1200" i="1" dirty="0">
                <a:latin typeface="Times New Roman"/>
                <a:cs typeface="Times New Roman"/>
              </a:rPr>
              <a:t>bou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)”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defined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follows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4204" y="1249426"/>
            <a:ext cx="6101715" cy="6360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04265">
              <a:lnSpc>
                <a:spcPct val="100000"/>
              </a:lnSpc>
              <a:spcBef>
                <a:spcPts val="100"/>
              </a:spcBef>
            </a:pPr>
            <a:r>
              <a:rPr sz="1200" i="1" dirty="0">
                <a:latin typeface="Times New Roman"/>
                <a:cs typeface="Times New Roman"/>
              </a:rPr>
              <a:t>bou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)=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[</a:t>
            </a:r>
            <a:r>
              <a:rPr sz="1200" i="1" spc="-10" dirty="0">
                <a:latin typeface="Times New Roman"/>
                <a:cs typeface="Times New Roman"/>
              </a:rPr>
              <a:t>int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</a:t>
            </a:r>
            <a:r>
              <a:rPr sz="1200" i="1" spc="-10" dirty="0">
                <a:latin typeface="Times New Roman"/>
                <a:cs typeface="Times New Roman"/>
              </a:rPr>
              <a:t>ext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)]</a:t>
            </a:r>
            <a:r>
              <a:rPr sz="1200" i="1" spc="-15" baseline="38194" dirty="0">
                <a:latin typeface="Times New Roman"/>
                <a:cs typeface="Times New Roman"/>
              </a:rPr>
              <a:t>c</a:t>
            </a:r>
            <a:endParaRPr sz="1200" baseline="38194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5"/>
              </a:spcBef>
            </a:pPr>
            <a:endParaRPr sz="12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Theorem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Times New Roman"/>
                <a:cs typeface="Times New Roman"/>
              </a:rPr>
              <a:t>4.16</a:t>
            </a:r>
            <a:endParaRPr sz="1200">
              <a:latin typeface="Times New Roman"/>
              <a:cs typeface="Times New Roman"/>
            </a:endParaRPr>
          </a:p>
          <a:p>
            <a:pPr marL="190500" marR="170180">
              <a:lnSpc>
                <a:spcPct val="198300"/>
              </a:lnSpc>
              <a:spcBef>
                <a:spcPts val="750"/>
              </a:spcBef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Then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class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{</a:t>
            </a:r>
            <a:r>
              <a:rPr sz="1200" i="1" dirty="0">
                <a:latin typeface="Times New Roman"/>
                <a:cs typeface="Times New Roman"/>
              </a:rPr>
              <a:t>int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),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ext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),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)}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partition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X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90500" marR="4294505" indent="228600">
              <a:lnSpc>
                <a:spcPct val="260800"/>
              </a:lnSpc>
              <a:spcBef>
                <a:spcPts val="30"/>
              </a:spcBef>
              <a:tabLst>
                <a:tab pos="647065" algn="l"/>
              </a:tabLst>
            </a:pPr>
            <a:r>
              <a:rPr sz="1200" spc="-50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dirty="0">
                <a:latin typeface="Times New Roman"/>
                <a:cs typeface="Times New Roman"/>
              </a:rPr>
              <a:t>Dense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in</a:t>
            </a:r>
            <a:r>
              <a:rPr sz="1200" b="1" spc="-10" dirty="0">
                <a:latin typeface="Times New Roman"/>
                <a:cs typeface="Times New Roman"/>
              </a:rPr>
              <a:t> topology </a:t>
            </a:r>
            <a:r>
              <a:rPr sz="1200" b="1" dirty="0">
                <a:latin typeface="Times New Roman"/>
                <a:cs typeface="Times New Roman"/>
              </a:rPr>
              <a:t>Definition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Times New Roman"/>
                <a:cs typeface="Times New Roman"/>
              </a:rPr>
              <a:t>4.17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25"/>
              </a:spcBef>
            </a:pPr>
            <a:endParaRPr sz="12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Times New Roman"/>
                <a:cs typeface="Times New Roman"/>
              </a:rPr>
              <a:t>B</a:t>
            </a:r>
            <a:r>
              <a:rPr sz="1100" spc="-20" dirty="0">
                <a:latin typeface="Symbol"/>
                <a:cs typeface="Symbol"/>
              </a:rPr>
              <a:t></a:t>
            </a:r>
            <a:r>
              <a:rPr sz="1200" i="1" spc="-20" dirty="0">
                <a:latin typeface="Times New Roman"/>
                <a:cs typeface="Times New Roman"/>
              </a:rPr>
              <a:t>X</a:t>
            </a:r>
            <a:r>
              <a:rPr sz="1200" spc="-2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5"/>
              </a:spcBef>
            </a:pPr>
            <a:endParaRPr sz="1200">
              <a:latin typeface="Times New Roman"/>
              <a:cs typeface="Times New Roman"/>
            </a:endParaRPr>
          </a:p>
          <a:p>
            <a:pPr marL="647065" indent="-227965">
              <a:lnSpc>
                <a:spcPct val="100000"/>
              </a:lnSpc>
              <a:buAutoNum type="arabicPeriod"/>
              <a:tabLst>
                <a:tab pos="647065" algn="l"/>
              </a:tabLst>
            </a:pP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said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dense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if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marL="467995" algn="ctr">
              <a:lnSpc>
                <a:spcPct val="100000"/>
              </a:lnSpc>
              <a:spcBef>
                <a:spcPts val="5"/>
              </a:spcBef>
            </a:pP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Symbol"/>
                <a:cs typeface="Symbol"/>
              </a:rPr>
              <a:t></a:t>
            </a:r>
            <a:r>
              <a:rPr sz="1200" i="1" spc="-10" dirty="0">
                <a:latin typeface="Times New Roman"/>
                <a:cs typeface="Times New Roman"/>
              </a:rPr>
              <a:t>clo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647065" indent="-227965">
              <a:lnSpc>
                <a:spcPct val="100000"/>
              </a:lnSpc>
              <a:buAutoNum type="arabicPeriod" startAt="2"/>
              <a:tabLst>
                <a:tab pos="647065" algn="l"/>
              </a:tabLst>
            </a:pP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said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dense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(everywhere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dense),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if</a:t>
            </a:r>
            <a:endParaRPr sz="1200">
              <a:latin typeface="Times New Roman"/>
              <a:cs typeface="Times New Roman"/>
            </a:endParaRPr>
          </a:p>
          <a:p>
            <a:pPr marL="467995" algn="ctr">
              <a:lnSpc>
                <a:spcPct val="100000"/>
              </a:lnSpc>
              <a:spcBef>
                <a:spcPts val="1320"/>
              </a:spcBef>
            </a:pPr>
            <a:r>
              <a:rPr sz="1200" i="1" spc="-10" dirty="0">
                <a:latin typeface="Times New Roman"/>
                <a:cs typeface="Times New Roman"/>
              </a:rPr>
              <a:t>clo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)=</a:t>
            </a:r>
            <a:r>
              <a:rPr sz="1200" i="1" spc="-10" dirty="0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  <a:p>
            <a:pPr marL="647065" indent="-227965">
              <a:lnSpc>
                <a:spcPct val="100000"/>
              </a:lnSpc>
              <a:spcBef>
                <a:spcPts val="1320"/>
              </a:spcBef>
              <a:buAutoNum type="arabicPeriod" startAt="3"/>
              <a:tabLst>
                <a:tab pos="647065" algn="l"/>
              </a:tabLst>
            </a:pP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said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dense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itself,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if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469265" algn="ctr">
              <a:lnSpc>
                <a:spcPct val="100000"/>
              </a:lnSpc>
              <a:spcBef>
                <a:spcPts val="5"/>
              </a:spcBef>
            </a:pP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</a:t>
            </a:r>
            <a:r>
              <a:rPr sz="1200" i="1" spc="-10" dirty="0">
                <a:latin typeface="Times New Roman"/>
                <a:cs typeface="Times New Roman"/>
              </a:rPr>
              <a:t>drv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5"/>
              </a:spcBef>
            </a:pPr>
            <a:endParaRPr sz="12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Example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Times New Roman"/>
                <a:cs typeface="Times New Roman"/>
              </a:rPr>
              <a:t>4.18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12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We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discuss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dense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concept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examples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been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discussed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Chapter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1.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8359902"/>
            <a:ext cx="5757545" cy="1185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Exercises</a:t>
            </a:r>
            <a:r>
              <a:rPr sz="1200" b="1" spc="-40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Times New Roman"/>
                <a:cs typeface="Times New Roman"/>
              </a:rPr>
              <a:t>4.20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2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buAutoNum type="arabicPeriod"/>
              <a:tabLst>
                <a:tab pos="469265" algn="l"/>
              </a:tabLst>
            </a:pP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closure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operator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bijective?</a:t>
            </a:r>
            <a:endParaRPr sz="1200">
              <a:latin typeface="Times New Roman"/>
              <a:cs typeface="Times New Roman"/>
            </a:endParaRPr>
          </a:p>
          <a:p>
            <a:pPr marL="469265" marR="5080" indent="-228600">
              <a:lnSpc>
                <a:spcPts val="2270"/>
              </a:lnSpc>
              <a:spcBef>
                <a:spcPts val="209"/>
              </a:spcBef>
              <a:buAutoNum type="arabicPeriod"/>
              <a:tabLst>
                <a:tab pos="469265" algn="l"/>
              </a:tabLst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Find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result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analogous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Theorem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4.14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term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of </a:t>
            </a:r>
            <a:r>
              <a:rPr sz="1200" spc="-10" dirty="0">
                <a:latin typeface="Times New Roman"/>
                <a:cs typeface="Times New Roman"/>
              </a:rPr>
              <a:t>“</a:t>
            </a:r>
            <a:r>
              <a:rPr sz="1200" i="1" spc="-10" dirty="0">
                <a:latin typeface="Times New Roman"/>
                <a:cs typeface="Times New Roman"/>
              </a:rPr>
              <a:t>ext</a:t>
            </a:r>
            <a:r>
              <a:rPr sz="1200" spc="-10" dirty="0">
                <a:latin typeface="Times New Roman"/>
                <a:cs typeface="Times New Roman"/>
              </a:rPr>
              <a:t>”.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104" y="808990"/>
            <a:ext cx="5669280" cy="345186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04165" indent="-227965">
              <a:lnSpc>
                <a:spcPct val="100000"/>
              </a:lnSpc>
              <a:spcBef>
                <a:spcPts val="720"/>
              </a:spcBef>
              <a:buAutoNum type="arabicPeriod" startAt="3"/>
              <a:tabLst>
                <a:tab pos="304165" algn="l"/>
              </a:tabLst>
            </a:pP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Exercise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Page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find</a:t>
            </a:r>
            <a:endParaRPr sz="1200">
              <a:latin typeface="Times New Roman"/>
              <a:cs typeface="Times New Roman"/>
            </a:endParaRPr>
          </a:p>
          <a:p>
            <a:pPr marL="532765" lvl="1" indent="-228600">
              <a:lnSpc>
                <a:spcPct val="100000"/>
              </a:lnSpc>
              <a:spcBef>
                <a:spcPts val="625"/>
              </a:spcBef>
              <a:buFont typeface="Times New Roman"/>
              <a:buAutoNum type="arabicPeriod"/>
              <a:tabLst>
                <a:tab pos="532765" algn="l"/>
              </a:tabLst>
            </a:pPr>
            <a:r>
              <a:rPr sz="1200" i="1" dirty="0">
                <a:latin typeface="Times New Roman"/>
                <a:cs typeface="Times New Roman"/>
              </a:rPr>
              <a:t>drv</a:t>
            </a:r>
            <a:r>
              <a:rPr sz="1200" dirty="0">
                <a:latin typeface="Times New Roman"/>
                <a:cs typeface="Times New Roman"/>
              </a:rPr>
              <a:t>({4,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…}),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drv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Z</a:t>
            </a:r>
            <a:r>
              <a:rPr sz="1200" i="1" baseline="-10416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),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drv</a:t>
            </a:r>
            <a:r>
              <a:rPr sz="1200" dirty="0">
                <a:latin typeface="Times New Roman"/>
                <a:cs typeface="Times New Roman"/>
              </a:rPr>
              <a:t>({10,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16})</a:t>
            </a:r>
            <a:endParaRPr sz="1200">
              <a:latin typeface="Times New Roman"/>
              <a:cs typeface="Times New Roman"/>
            </a:endParaRPr>
          </a:p>
          <a:p>
            <a:pPr marL="532765" lvl="1" indent="-228600">
              <a:lnSpc>
                <a:spcPct val="100000"/>
              </a:lnSpc>
              <a:spcBef>
                <a:spcPts val="635"/>
              </a:spcBef>
              <a:buFont typeface="Times New Roman"/>
              <a:buAutoNum type="arabicPeriod"/>
              <a:tabLst>
                <a:tab pos="532765" algn="l"/>
              </a:tabLst>
            </a:pPr>
            <a:r>
              <a:rPr sz="1200" i="1" dirty="0">
                <a:latin typeface="Times New Roman"/>
                <a:cs typeface="Times New Roman"/>
              </a:rPr>
              <a:t>clo</a:t>
            </a:r>
            <a:r>
              <a:rPr sz="1200" dirty="0">
                <a:latin typeface="Times New Roman"/>
                <a:cs typeface="Times New Roman"/>
              </a:rPr>
              <a:t>({4,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…}),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clo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Z</a:t>
            </a:r>
            <a:r>
              <a:rPr sz="1200" i="1" baseline="-10416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),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clo</a:t>
            </a:r>
            <a:r>
              <a:rPr sz="1200" dirty="0">
                <a:latin typeface="Times New Roman"/>
                <a:cs typeface="Times New Roman"/>
              </a:rPr>
              <a:t>({10,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16})</a:t>
            </a:r>
            <a:endParaRPr sz="1200">
              <a:latin typeface="Times New Roman"/>
              <a:cs typeface="Times New Roman"/>
            </a:endParaRPr>
          </a:p>
          <a:p>
            <a:pPr marL="532765" lvl="1" indent="-228600">
              <a:lnSpc>
                <a:spcPct val="100000"/>
              </a:lnSpc>
              <a:spcBef>
                <a:spcPts val="625"/>
              </a:spcBef>
              <a:buFont typeface="Times New Roman"/>
              <a:buAutoNum type="arabicPeriod"/>
              <a:tabLst>
                <a:tab pos="532765" algn="l"/>
              </a:tabLst>
            </a:pPr>
            <a:r>
              <a:rPr sz="1200" i="1" dirty="0">
                <a:latin typeface="Times New Roman"/>
                <a:cs typeface="Times New Roman"/>
              </a:rPr>
              <a:t>int</a:t>
            </a:r>
            <a:r>
              <a:rPr sz="1200" dirty="0">
                <a:latin typeface="Times New Roman"/>
                <a:cs typeface="Times New Roman"/>
              </a:rPr>
              <a:t>({4,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…}),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int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Z</a:t>
            </a:r>
            <a:r>
              <a:rPr sz="1200" i="1" baseline="-10416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),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int</a:t>
            </a:r>
            <a:r>
              <a:rPr sz="1200" dirty="0">
                <a:latin typeface="Times New Roman"/>
                <a:cs typeface="Times New Roman"/>
              </a:rPr>
              <a:t>({10,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16})</a:t>
            </a:r>
            <a:endParaRPr sz="1200">
              <a:latin typeface="Times New Roman"/>
              <a:cs typeface="Times New Roman"/>
            </a:endParaRPr>
          </a:p>
          <a:p>
            <a:pPr marL="532765" lvl="1" indent="-228600">
              <a:lnSpc>
                <a:spcPct val="100000"/>
              </a:lnSpc>
              <a:spcBef>
                <a:spcPts val="635"/>
              </a:spcBef>
              <a:buFont typeface="Times New Roman"/>
              <a:buAutoNum type="arabicPeriod"/>
              <a:tabLst>
                <a:tab pos="532765" algn="l"/>
              </a:tabLst>
            </a:pPr>
            <a:r>
              <a:rPr sz="1200" i="1" dirty="0">
                <a:latin typeface="Times New Roman"/>
                <a:cs typeface="Times New Roman"/>
              </a:rPr>
              <a:t>bou</a:t>
            </a:r>
            <a:r>
              <a:rPr sz="1200" dirty="0">
                <a:latin typeface="Times New Roman"/>
                <a:cs typeface="Times New Roman"/>
              </a:rPr>
              <a:t>({4,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5, 6, …}), </a:t>
            </a:r>
            <a:r>
              <a:rPr sz="1200" i="1" dirty="0">
                <a:latin typeface="Times New Roman"/>
                <a:cs typeface="Times New Roman"/>
              </a:rPr>
              <a:t>bou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Z</a:t>
            </a:r>
            <a:r>
              <a:rPr sz="1200" i="1" baseline="-10416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),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bou</a:t>
            </a:r>
            <a:r>
              <a:rPr sz="1200" dirty="0">
                <a:latin typeface="Times New Roman"/>
                <a:cs typeface="Times New Roman"/>
              </a:rPr>
              <a:t>({10,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5, </a:t>
            </a:r>
            <a:r>
              <a:rPr sz="1200" spc="-20" dirty="0">
                <a:latin typeface="Times New Roman"/>
                <a:cs typeface="Times New Roman"/>
              </a:rPr>
              <a:t>16})</a:t>
            </a:r>
            <a:endParaRPr sz="1200">
              <a:latin typeface="Times New Roman"/>
              <a:cs typeface="Times New Roman"/>
            </a:endParaRPr>
          </a:p>
          <a:p>
            <a:pPr marL="304165" marR="81280" indent="-228600">
              <a:lnSpc>
                <a:spcPts val="2290"/>
              </a:lnSpc>
              <a:spcBef>
                <a:spcPts val="280"/>
              </a:spcBef>
              <a:buAutoNum type="arabicPeriod" startAt="3"/>
              <a:tabLst>
                <a:tab pos="304165" algn="l"/>
              </a:tabLst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350" spc="502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baseline="-12345" dirty="0">
                <a:latin typeface="Times New Roman"/>
                <a:cs typeface="Times New Roman"/>
              </a:rPr>
              <a:t>2</a:t>
            </a:r>
            <a:r>
              <a:rPr sz="1350" spc="630" baseline="-123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be</a:t>
            </a:r>
            <a:r>
              <a:rPr sz="1000" spc="29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two</a:t>
            </a:r>
            <a:r>
              <a:rPr sz="1000" spc="29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topologies</a:t>
            </a:r>
            <a:r>
              <a:rPr sz="1000" spc="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3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which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350" spc="487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coarser</a:t>
            </a:r>
            <a:r>
              <a:rPr sz="1200" spc="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baseline="-12345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Symbol"/>
                <a:cs typeface="Symbol"/>
              </a:rPr>
              <a:t></a:t>
            </a:r>
            <a:r>
              <a:rPr sz="1200" i="1" spc="-20" dirty="0">
                <a:latin typeface="Times New Roman"/>
                <a:cs typeface="Times New Roman"/>
              </a:rPr>
              <a:t>X</a:t>
            </a:r>
            <a:r>
              <a:rPr sz="1200" spc="-20" dirty="0">
                <a:latin typeface="Times New Roman"/>
                <a:cs typeface="Times New Roman"/>
              </a:rPr>
              <a:t>. </a:t>
            </a:r>
            <a:r>
              <a:rPr sz="1200" dirty="0">
                <a:latin typeface="Times New Roman"/>
                <a:cs typeface="Times New Roman"/>
              </a:rPr>
              <a:t>Prove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disprove</a:t>
            </a:r>
            <a:endParaRPr sz="1200">
              <a:latin typeface="Times New Roman"/>
              <a:cs typeface="Times New Roman"/>
            </a:endParaRPr>
          </a:p>
          <a:p>
            <a:pPr marL="532765" lvl="1" indent="-228600">
              <a:lnSpc>
                <a:spcPct val="100000"/>
              </a:lnSpc>
              <a:spcBef>
                <a:spcPts val="500"/>
              </a:spcBef>
              <a:buAutoNum type="arabicPeriod"/>
              <a:tabLst>
                <a:tab pos="532765" algn="l"/>
              </a:tabLst>
            </a:pP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accumulation </a:t>
            </a:r>
            <a:r>
              <a:rPr sz="1200" dirty="0">
                <a:latin typeface="Times New Roman"/>
                <a:cs typeface="Times New Roman"/>
              </a:rPr>
              <a:t>point 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accumulation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point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Symbol"/>
                <a:cs typeface="Symbol"/>
              </a:rPr>
              <a:t></a:t>
            </a:r>
            <a:r>
              <a:rPr sz="1350" spc="-30" baseline="-12345" dirty="0">
                <a:latin typeface="Times New Roman"/>
                <a:cs typeface="Times New Roman"/>
              </a:rPr>
              <a:t>2</a:t>
            </a:r>
            <a:r>
              <a:rPr sz="1200" spc="-20" dirty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 marL="532765" lvl="1" indent="-228600">
              <a:lnSpc>
                <a:spcPct val="100000"/>
              </a:lnSpc>
              <a:spcBef>
                <a:spcPts val="900"/>
              </a:spcBef>
              <a:buAutoNum type="arabicPeriod"/>
              <a:tabLst>
                <a:tab pos="532765" algn="l"/>
              </a:tabLst>
            </a:pP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accumulation </a:t>
            </a:r>
            <a:r>
              <a:rPr sz="1200" dirty="0">
                <a:latin typeface="Times New Roman"/>
                <a:cs typeface="Times New Roman"/>
              </a:rPr>
              <a:t>point 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baseline="-12345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accumulation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point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Symbol"/>
                <a:cs typeface="Symbol"/>
              </a:rPr>
              <a:t></a:t>
            </a:r>
            <a:r>
              <a:rPr sz="1350" spc="-30" baseline="-12345" dirty="0">
                <a:latin typeface="Times New Roman"/>
                <a:cs typeface="Times New Roman"/>
              </a:rPr>
              <a:t>1</a:t>
            </a:r>
            <a:r>
              <a:rPr sz="1200" spc="-20" dirty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 marL="304165" indent="-227965">
              <a:lnSpc>
                <a:spcPct val="100000"/>
              </a:lnSpc>
              <a:spcBef>
                <a:spcPts val="915"/>
              </a:spcBef>
              <a:buAutoNum type="arabicPeriod" startAt="3"/>
              <a:tabLst>
                <a:tab pos="304165" algn="l"/>
              </a:tabLst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that</a:t>
            </a:r>
            <a:endParaRPr sz="1200">
              <a:latin typeface="Times New Roman"/>
              <a:cs typeface="Times New Roman"/>
            </a:endParaRPr>
          </a:p>
          <a:p>
            <a:pPr marL="2206625">
              <a:lnSpc>
                <a:spcPct val="100000"/>
              </a:lnSpc>
              <a:spcBef>
                <a:spcPts val="860"/>
              </a:spcBef>
            </a:pPr>
            <a:r>
              <a:rPr sz="1200" i="1" spc="-10" dirty="0">
                <a:latin typeface="Times New Roman"/>
                <a:cs typeface="Times New Roman"/>
              </a:rPr>
              <a:t>bou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)=</a:t>
            </a:r>
            <a:r>
              <a:rPr sz="1200" i="1" spc="-10" dirty="0">
                <a:latin typeface="Times New Roman"/>
                <a:cs typeface="Times New Roman"/>
              </a:rPr>
              <a:t>clo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clo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i="1" spc="-15" baseline="38194" dirty="0">
                <a:latin typeface="Times New Roman"/>
                <a:cs typeface="Times New Roman"/>
              </a:rPr>
              <a:t>c</a:t>
            </a:r>
            <a:r>
              <a:rPr sz="1200" spc="-10" dirty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 marL="304165" indent="-227965">
              <a:lnSpc>
                <a:spcPct val="100000"/>
              </a:lnSpc>
              <a:spcBef>
                <a:spcPts val="680"/>
              </a:spcBef>
              <a:buAutoNum type="arabicPeriod" startAt="6"/>
              <a:tabLst>
                <a:tab pos="304165" algn="l"/>
              </a:tabLst>
            </a:pPr>
            <a:r>
              <a:rPr sz="1200" dirty="0">
                <a:latin typeface="Times New Roman"/>
                <a:cs typeface="Times New Roman"/>
              </a:rPr>
              <a:t>Discuss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dense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Exercise</a:t>
            </a:r>
            <a:r>
              <a:rPr sz="1200" spc="-25" dirty="0">
                <a:latin typeface="Times New Roman"/>
                <a:cs typeface="Times New Roman"/>
              </a:rPr>
              <a:t> 3.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9604" y="888237"/>
            <a:ext cx="6036945" cy="7390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Chapter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5: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Subspace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and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Relative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Topologies</a:t>
            </a:r>
            <a:endParaRPr sz="1400">
              <a:latin typeface="Times New Roman"/>
              <a:cs typeface="Times New Roman"/>
            </a:endParaRPr>
          </a:p>
          <a:p>
            <a:pPr marL="165100" marR="3375660" indent="228600">
              <a:lnSpc>
                <a:spcPct val="212500"/>
              </a:lnSpc>
              <a:spcBef>
                <a:spcPts val="145"/>
              </a:spcBef>
              <a:tabLst>
                <a:tab pos="621665" algn="l"/>
              </a:tabLst>
            </a:pPr>
            <a:r>
              <a:rPr sz="1200" spc="-50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dirty="0">
                <a:latin typeface="Times New Roman"/>
                <a:cs typeface="Times New Roman"/>
              </a:rPr>
              <a:t>Subspace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topological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Times New Roman"/>
                <a:cs typeface="Times New Roman"/>
              </a:rPr>
              <a:t>space </a:t>
            </a:r>
            <a:r>
              <a:rPr sz="1200" b="1" dirty="0">
                <a:latin typeface="Times New Roman"/>
                <a:cs typeface="Times New Roman"/>
              </a:rPr>
              <a:t>Theorem</a:t>
            </a:r>
            <a:r>
              <a:rPr sz="1200" b="1" spc="-5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5.1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5"/>
              </a:spcBef>
            </a:pPr>
            <a:endParaRPr sz="1200">
              <a:latin typeface="Times New Roman"/>
              <a:cs typeface="Times New Roman"/>
            </a:endParaRPr>
          </a:p>
          <a:p>
            <a:pPr marL="28067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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1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Define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subclass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power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follows,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5"/>
              </a:spcBef>
            </a:pPr>
            <a:endParaRPr sz="1200">
              <a:latin typeface="Times New Roman"/>
              <a:cs typeface="Times New Roman"/>
            </a:endParaRPr>
          </a:p>
          <a:p>
            <a:pPr marR="1893570" algn="r">
              <a:lnSpc>
                <a:spcPct val="100000"/>
              </a:lnSpc>
            </a:pP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600" dirty="0">
                <a:latin typeface="Times New Roman"/>
                <a:cs typeface="Times New Roman"/>
              </a:rPr>
              <a:t>{</a:t>
            </a:r>
            <a:r>
              <a:rPr sz="1200" i="1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|</a:t>
            </a:r>
            <a:r>
              <a:rPr sz="1200" i="1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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Times New Roman"/>
                <a:cs typeface="Times New Roman"/>
              </a:rPr>
              <a:t>G</a:t>
            </a:r>
            <a:r>
              <a:rPr sz="1200" spc="-20" dirty="0">
                <a:latin typeface="Symbol"/>
                <a:cs typeface="Symbol"/>
              </a:rPr>
              <a:t></a:t>
            </a:r>
            <a:r>
              <a:rPr sz="1400" spc="-20" dirty="0">
                <a:latin typeface="Symbol"/>
                <a:cs typeface="Symbol"/>
              </a:rPr>
              <a:t></a:t>
            </a:r>
            <a:r>
              <a:rPr sz="1600" spc="-20" dirty="0">
                <a:latin typeface="Times New Roman"/>
                <a:cs typeface="Times New Roman"/>
              </a:rPr>
              <a:t>}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90"/>
              </a:spcBef>
            </a:pP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Then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Y</a:t>
            </a:r>
            <a:r>
              <a:rPr sz="1350" i="1" spc="89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Definition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5.2</a:t>
            </a:r>
            <a:endParaRPr sz="1200">
              <a:latin typeface="Times New Roman"/>
              <a:cs typeface="Times New Roman"/>
            </a:endParaRPr>
          </a:p>
          <a:p>
            <a:pPr marL="165100" marR="132080">
              <a:lnSpc>
                <a:spcPct val="152900"/>
              </a:lnSpc>
              <a:spcBef>
                <a:spcPts val="810"/>
              </a:spcBef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1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Y</a:t>
            </a:r>
            <a:r>
              <a:rPr sz="1350" i="1" spc="97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defined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Theorem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5.1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called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relative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Y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pair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called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subspace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Symbol"/>
                <a:cs typeface="Symbol"/>
              </a:rPr>
              <a:t></a:t>
            </a:r>
            <a:r>
              <a:rPr sz="1200" spc="-25" dirty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Example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5.3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9"/>
              </a:spcBef>
            </a:pP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We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discuss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base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examples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been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discussed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Chapter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2.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Theorem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5.4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5"/>
              </a:spcBef>
            </a:pPr>
            <a:endParaRPr sz="1200">
              <a:latin typeface="Times New Roman"/>
              <a:cs typeface="Times New Roman"/>
            </a:endParaRPr>
          </a:p>
          <a:p>
            <a:pPr marR="1850389" algn="r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</a:t>
            </a:r>
            <a:r>
              <a:rPr sz="1400" spc="-10" dirty="0">
                <a:latin typeface="Symbol"/>
                <a:cs typeface="Symbol"/>
              </a:rPr>
              <a:t></a:t>
            </a:r>
            <a:r>
              <a:rPr sz="1350" i="1" spc="-15" baseline="-12345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latin typeface="Times New Roman"/>
                <a:cs typeface="Times New Roman"/>
              </a:rPr>
              <a:t>Theorem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5.5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5"/>
              </a:spcBef>
            </a:pP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subspace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20" dirty="0">
                <a:latin typeface="Times New Roman"/>
                <a:cs typeface="Times New Roman"/>
              </a:rPr>
              <a:t> then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5"/>
              </a:spcBef>
            </a:pPr>
            <a:endParaRPr sz="1200">
              <a:latin typeface="Times New Roman"/>
              <a:cs typeface="Times New Roman"/>
            </a:endParaRPr>
          </a:p>
          <a:p>
            <a:pPr marL="621665" indent="-227965">
              <a:lnSpc>
                <a:spcPct val="100000"/>
              </a:lnSpc>
              <a:buFont typeface="Times New Roman"/>
              <a:buAutoNum type="arabicPeriod"/>
              <a:tabLst>
                <a:tab pos="621665" algn="l"/>
              </a:tabLst>
            </a:pPr>
            <a:r>
              <a:rPr sz="1200" i="1" dirty="0">
                <a:latin typeface="Times New Roman"/>
                <a:cs typeface="Times New Roman"/>
              </a:rPr>
              <a:t>E</a:t>
            </a:r>
            <a:r>
              <a:rPr sz="1200" i="1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closed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</a:t>
            </a:r>
            <a:r>
              <a:rPr sz="1200" i="1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i="1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Symbol"/>
                <a:cs typeface="Symbol"/>
              </a:rPr>
              <a:t>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closed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F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X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621665" indent="-227965">
              <a:lnSpc>
                <a:spcPct val="100000"/>
              </a:lnSpc>
              <a:spcBef>
                <a:spcPts val="760"/>
              </a:spcBef>
              <a:buFont typeface="Times New Roman"/>
              <a:buAutoNum type="arabicPeriod"/>
              <a:tabLst>
                <a:tab pos="621665" algn="l"/>
              </a:tabLst>
            </a:pPr>
            <a:r>
              <a:rPr sz="1200" i="1" spc="-10" dirty="0">
                <a:latin typeface="Times New Roman"/>
                <a:cs typeface="Times New Roman"/>
              </a:rPr>
              <a:t>clo</a:t>
            </a:r>
            <a:r>
              <a:rPr sz="1200" i="1" spc="-15" baseline="-10416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)=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clo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), </a:t>
            </a:r>
            <a:r>
              <a:rPr sz="1200" dirty="0">
                <a:latin typeface="Times New Roman"/>
                <a:cs typeface="Times New Roman"/>
              </a:rPr>
              <a:t>where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clo</a:t>
            </a:r>
            <a:r>
              <a:rPr sz="1200" i="1" baseline="-10416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closure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Symbol"/>
                <a:cs typeface="Symbol"/>
              </a:rPr>
              <a:t></a:t>
            </a:r>
            <a:r>
              <a:rPr sz="1350" i="1" spc="-30" baseline="-12345" dirty="0">
                <a:latin typeface="Times New Roman"/>
                <a:cs typeface="Times New Roman"/>
              </a:rPr>
              <a:t>Y</a:t>
            </a:r>
            <a:r>
              <a:rPr sz="1200" spc="-20" dirty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 marL="621665" indent="-227965">
              <a:lnSpc>
                <a:spcPct val="100000"/>
              </a:lnSpc>
              <a:spcBef>
                <a:spcPts val="900"/>
              </a:spcBef>
              <a:buFont typeface="Times New Roman"/>
              <a:buAutoNum type="arabicPeriod"/>
              <a:tabLst>
                <a:tab pos="621665" algn="l"/>
              </a:tabLst>
            </a:pPr>
            <a:r>
              <a:rPr sz="1200" i="1" dirty="0">
                <a:latin typeface="Times New Roman"/>
                <a:cs typeface="Times New Roman"/>
              </a:rPr>
              <a:t>M</a:t>
            </a:r>
            <a:r>
              <a:rPr sz="1200" i="1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neighbourhood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Y</a:t>
            </a:r>
            <a:r>
              <a:rPr sz="1350" i="1" spc="82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</a:t>
            </a:r>
            <a:r>
              <a:rPr sz="1200" i="1" dirty="0">
                <a:latin typeface="Times New Roman"/>
                <a:cs typeface="Times New Roman"/>
              </a:rPr>
              <a:t>M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</a:t>
            </a:r>
            <a:r>
              <a:rPr sz="1200" i="1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N</a:t>
            </a:r>
            <a:r>
              <a:rPr sz="1200" spc="-10" dirty="0">
                <a:latin typeface="Symbol"/>
                <a:cs typeface="Symbol"/>
              </a:rPr>
              <a:t></a:t>
            </a:r>
            <a:r>
              <a:rPr sz="1200" spc="-10" dirty="0">
                <a:latin typeface="Times New Roman"/>
                <a:cs typeface="Times New Roman"/>
              </a:rPr>
              <a:t>N(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 marL="621665" indent="-227965">
              <a:lnSpc>
                <a:spcPct val="100000"/>
              </a:lnSpc>
              <a:spcBef>
                <a:spcPts val="894"/>
              </a:spcBef>
              <a:buFont typeface="Times New Roman"/>
              <a:buAutoNum type="arabicPeriod"/>
              <a:tabLst>
                <a:tab pos="621665" algn="l"/>
              </a:tabLst>
            </a:pPr>
            <a:r>
              <a:rPr sz="1200" i="1" spc="-10" dirty="0">
                <a:latin typeface="Times New Roman"/>
                <a:cs typeface="Times New Roman"/>
              </a:rPr>
              <a:t>drv</a:t>
            </a:r>
            <a:r>
              <a:rPr sz="1200" i="1" spc="-15" baseline="-10416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)=</a:t>
            </a:r>
            <a:r>
              <a:rPr sz="1200" i="1" spc="-10" dirty="0">
                <a:latin typeface="Times New Roman"/>
                <a:cs typeface="Times New Roman"/>
              </a:rPr>
              <a:t>drv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88237"/>
            <a:ext cx="4210050" cy="8775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Times New Roman"/>
                <a:cs typeface="Times New Roman"/>
              </a:rPr>
              <a:t>Chapter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1: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Review</a:t>
            </a:r>
            <a:endParaRPr sz="16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1830"/>
              </a:spcBef>
              <a:tabLst>
                <a:tab pos="697865" algn="l"/>
              </a:tabLst>
            </a:pPr>
            <a:r>
              <a:rPr sz="1400" spc="-50" dirty="0">
                <a:latin typeface="Times New Roman"/>
                <a:cs typeface="Times New Roman"/>
              </a:rPr>
              <a:t>-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b="1" dirty="0">
                <a:latin typeface="Times New Roman"/>
                <a:cs typeface="Times New Roman"/>
              </a:rPr>
              <a:t>Set </a:t>
            </a:r>
            <a:r>
              <a:rPr sz="1400" b="1" spc="-10" dirty="0">
                <a:latin typeface="Times New Roman"/>
                <a:cs typeface="Times New Roman"/>
              </a:rPr>
              <a:t>properties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0"/>
              </a:spcBef>
            </a:pPr>
            <a:r>
              <a:rPr sz="1400" b="1" i="1" dirty="0">
                <a:latin typeface="Times New Roman"/>
                <a:cs typeface="Times New Roman"/>
              </a:rPr>
              <a:t>Theorem</a:t>
            </a:r>
            <a:r>
              <a:rPr sz="1400" b="1" i="1" spc="-4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1.1.1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X,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Z</a:t>
            </a:r>
            <a:r>
              <a:rPr sz="1400" spc="-25" dirty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5"/>
              </a:spcBef>
            </a:pP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buFont typeface="Times New Roman"/>
              <a:buAutoNum type="arabicPeriod"/>
              <a:tabLst>
                <a:tab pos="469265" algn="l"/>
              </a:tabLst>
            </a:pP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Z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X</a:t>
            </a:r>
            <a:r>
              <a:rPr sz="1400" spc="-25" dirty="0">
                <a:latin typeface="Symbol"/>
                <a:cs typeface="Symbol"/>
              </a:rPr>
              <a:t></a:t>
            </a:r>
            <a:r>
              <a:rPr sz="1400" i="1" spc="-25" dirty="0">
                <a:latin typeface="Times New Roman"/>
                <a:cs typeface="Times New Roman"/>
              </a:rPr>
              <a:t>Z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905"/>
              </a:spcBef>
              <a:buFont typeface="Times New Roman"/>
              <a:buAutoNum type="arabicPeriod"/>
              <a:tabLst>
                <a:tab pos="469265" algn="l"/>
              </a:tabLst>
            </a:pP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Symbol"/>
                <a:cs typeface="Symbol"/>
              </a:rPr>
              <a:t>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spc="-20" dirty="0">
                <a:latin typeface="Times New Roman"/>
                <a:cs typeface="Times New Roman"/>
              </a:rPr>
              <a:t>Y</a:t>
            </a:r>
            <a:r>
              <a:rPr sz="1400" spc="-20" dirty="0">
                <a:latin typeface="Symbol"/>
                <a:cs typeface="Symbol"/>
              </a:rPr>
              <a:t></a:t>
            </a:r>
            <a:r>
              <a:rPr sz="1400" i="1" spc="-20" dirty="0">
                <a:latin typeface="Times New Roman"/>
                <a:cs typeface="Times New Roman"/>
              </a:rPr>
              <a:t>X</a:t>
            </a:r>
            <a:r>
              <a:rPr sz="1400" spc="-20" dirty="0">
                <a:latin typeface="Symbol"/>
                <a:cs typeface="Symbol"/>
              </a:rPr>
              <a:t></a:t>
            </a:r>
            <a:r>
              <a:rPr sz="1400" i="1" spc="-20" dirty="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890"/>
              </a:spcBef>
              <a:buFont typeface="Times New Roman"/>
              <a:buAutoNum type="arabicPeriod"/>
              <a:tabLst>
                <a:tab pos="469265" algn="l"/>
              </a:tabLst>
            </a:pP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Symbol"/>
                <a:cs typeface="Symbol"/>
              </a:rPr>
              <a:t>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i="1" spc="-20" dirty="0">
                <a:latin typeface="Times New Roman"/>
                <a:cs typeface="Times New Roman"/>
              </a:rPr>
              <a:t>X</a:t>
            </a:r>
            <a:r>
              <a:rPr sz="1400" spc="-20" dirty="0">
                <a:latin typeface="Symbol"/>
                <a:cs typeface="Symbol"/>
              </a:rPr>
              <a:t></a:t>
            </a:r>
            <a:r>
              <a:rPr sz="1400" i="1" spc="-20" dirty="0">
                <a:latin typeface="Times New Roman"/>
                <a:cs typeface="Times New Roman"/>
              </a:rPr>
              <a:t>Y</a:t>
            </a:r>
            <a:r>
              <a:rPr sz="1400" spc="-20" dirty="0">
                <a:latin typeface="Symbol"/>
                <a:cs typeface="Symbol"/>
              </a:rPr>
              <a:t></a:t>
            </a:r>
            <a:r>
              <a:rPr sz="1400" i="1" spc="-20" dirty="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900"/>
              </a:spcBef>
              <a:buFont typeface="Times New Roman"/>
              <a:buAutoNum type="arabicPeriod"/>
              <a:tabLst>
                <a:tab pos="469265" algn="l"/>
              </a:tabLst>
            </a:pP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Symbol"/>
                <a:cs typeface="Symbol"/>
              </a:rPr>
              <a:t>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X</a:t>
            </a:r>
            <a:r>
              <a:rPr sz="1400" spc="-25" dirty="0">
                <a:latin typeface="Symbol"/>
                <a:cs typeface="Symbol"/>
              </a:rPr>
              <a:t></a:t>
            </a:r>
            <a:r>
              <a:rPr sz="1400" i="1" spc="-25" dirty="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885"/>
              </a:spcBef>
              <a:buFont typeface="Times New Roman"/>
              <a:buAutoNum type="arabicPeriod"/>
              <a:tabLst>
                <a:tab pos="469265" algn="l"/>
              </a:tabLst>
            </a:pP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</a:t>
            </a:r>
            <a:r>
              <a:rPr sz="1400" i="1" spc="-10" dirty="0">
                <a:latin typeface="Times New Roman"/>
                <a:cs typeface="Times New Roman"/>
              </a:rPr>
              <a:t>Y</a:t>
            </a: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890"/>
              </a:spcBef>
              <a:buFont typeface="Times New Roman"/>
              <a:buAutoNum type="arabicPeriod"/>
              <a:tabLst>
                <a:tab pos="469265" algn="l"/>
              </a:tabLst>
            </a:pP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</a:t>
            </a:r>
            <a:r>
              <a:rPr sz="1400" i="1" spc="-10" dirty="0">
                <a:latin typeface="Times New Roman"/>
                <a:cs typeface="Times New Roman"/>
              </a:rPr>
              <a:t>Y</a:t>
            </a: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400" i="1" spc="-10" dirty="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780"/>
              </a:spcBef>
              <a:buAutoNum type="arabicPeriod"/>
              <a:tabLst>
                <a:tab pos="469265" algn="l"/>
              </a:tabLst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converse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Task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Task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need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true.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75"/>
              </a:spcBef>
            </a:pPr>
            <a:r>
              <a:rPr sz="1400" b="1" i="1" dirty="0">
                <a:latin typeface="Times New Roman"/>
                <a:cs typeface="Times New Roman"/>
              </a:rPr>
              <a:t>Theorem</a:t>
            </a:r>
            <a:r>
              <a:rPr sz="1400" b="1" i="1" spc="-4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1.1.2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Z</a:t>
            </a:r>
            <a:r>
              <a:rPr sz="1400" i="1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subsets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universal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Symbol"/>
                <a:cs typeface="Symbol"/>
              </a:rPr>
              <a:t></a:t>
            </a:r>
            <a:endParaRPr sz="14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400">
              <a:latin typeface="Symbol"/>
              <a:cs typeface="Symbol"/>
            </a:endParaRPr>
          </a:p>
          <a:p>
            <a:pPr marL="469265" indent="-22796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</a:tabLst>
            </a:pPr>
            <a:r>
              <a:rPr sz="1400" dirty="0">
                <a:latin typeface="Times New Roman"/>
                <a:cs typeface="Times New Roman"/>
              </a:rPr>
              <a:t>Commutative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property</a:t>
            </a:r>
            <a:endParaRPr sz="1400">
              <a:latin typeface="Times New Roman"/>
              <a:cs typeface="Times New Roman"/>
            </a:endParaRPr>
          </a:p>
          <a:p>
            <a:pPr marL="926465" lvl="1" indent="-457200">
              <a:lnSpc>
                <a:spcPct val="100000"/>
              </a:lnSpc>
              <a:spcBef>
                <a:spcPts val="840"/>
              </a:spcBef>
              <a:buFont typeface="Times New Roman"/>
              <a:buAutoNum type="romanLcPeriod"/>
              <a:tabLst>
                <a:tab pos="926465" algn="l"/>
              </a:tabLst>
            </a:pP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</a:t>
            </a:r>
            <a:r>
              <a:rPr sz="1400" i="1" spc="-10" dirty="0">
                <a:latin typeface="Times New Roman"/>
                <a:cs typeface="Times New Roman"/>
              </a:rPr>
              <a:t>Y</a:t>
            </a: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400" i="1" spc="-10" dirty="0">
                <a:latin typeface="Times New Roman"/>
                <a:cs typeface="Times New Roman"/>
              </a:rPr>
              <a:t>Y</a:t>
            </a:r>
            <a:r>
              <a:rPr sz="1400" spc="-10" dirty="0">
                <a:latin typeface="Symbol"/>
                <a:cs typeface="Symbol"/>
              </a:rPr>
              <a:t>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 marL="926465" lvl="1" indent="-457200">
              <a:lnSpc>
                <a:spcPct val="100000"/>
              </a:lnSpc>
              <a:spcBef>
                <a:spcPts val="900"/>
              </a:spcBef>
              <a:buFont typeface="Times New Roman"/>
              <a:buAutoNum type="romanLcPeriod"/>
              <a:tabLst>
                <a:tab pos="926465" algn="l"/>
              </a:tabLst>
            </a:pP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</a:t>
            </a:r>
            <a:r>
              <a:rPr sz="1400" i="1" spc="-10" dirty="0">
                <a:latin typeface="Times New Roman"/>
                <a:cs typeface="Times New Roman"/>
              </a:rPr>
              <a:t>Y</a:t>
            </a: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400" i="1" spc="-10" dirty="0">
                <a:latin typeface="Times New Roman"/>
                <a:cs typeface="Times New Roman"/>
              </a:rPr>
              <a:t>Y</a:t>
            </a:r>
            <a:r>
              <a:rPr sz="1400" spc="-10" dirty="0">
                <a:latin typeface="Symbol"/>
                <a:cs typeface="Symbol"/>
              </a:rPr>
              <a:t>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780"/>
              </a:spcBef>
              <a:buAutoNum type="arabicPeriod"/>
              <a:tabLst>
                <a:tab pos="469265" algn="l"/>
              </a:tabLst>
            </a:pPr>
            <a:r>
              <a:rPr sz="1400" dirty="0">
                <a:latin typeface="Times New Roman"/>
                <a:cs typeface="Times New Roman"/>
              </a:rPr>
              <a:t>Associative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Property</a:t>
            </a:r>
            <a:endParaRPr sz="1400">
              <a:latin typeface="Times New Roman"/>
              <a:cs typeface="Times New Roman"/>
            </a:endParaRPr>
          </a:p>
          <a:p>
            <a:pPr marL="970915" lvl="1" indent="-501650">
              <a:lnSpc>
                <a:spcPct val="100000"/>
              </a:lnSpc>
              <a:spcBef>
                <a:spcPts val="840"/>
              </a:spcBef>
              <a:buFont typeface="Times New Roman"/>
              <a:buAutoNum type="romanLcPeriod"/>
              <a:tabLst>
                <a:tab pos="970915" algn="l"/>
              </a:tabLst>
            </a:pP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Symbol"/>
                <a:cs typeface="Symbol"/>
              </a:rPr>
              <a:t>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Symbol"/>
                <a:cs typeface="Symbol"/>
              </a:rPr>
              <a:t></a:t>
            </a:r>
            <a:r>
              <a:rPr sz="1400" i="1" dirty="0">
                <a:latin typeface="Times New Roman"/>
                <a:cs typeface="Times New Roman"/>
              </a:rPr>
              <a:t>Z</a:t>
            </a:r>
            <a:r>
              <a:rPr sz="1400" dirty="0">
                <a:latin typeface="Times New Roman"/>
                <a:cs typeface="Times New Roman"/>
              </a:rPr>
              <a:t>)=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</a:t>
            </a:r>
            <a:r>
              <a:rPr sz="1400" i="1" spc="-10" dirty="0">
                <a:latin typeface="Times New Roman"/>
                <a:cs typeface="Times New Roman"/>
              </a:rPr>
              <a:t>Y</a:t>
            </a:r>
            <a:r>
              <a:rPr sz="1400" spc="-1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Symbol"/>
                <a:cs typeface="Symbol"/>
              </a:rPr>
              <a:t></a:t>
            </a:r>
            <a:r>
              <a:rPr sz="1400" i="1" spc="-10" dirty="0">
                <a:latin typeface="Times New Roman"/>
                <a:cs typeface="Times New Roman"/>
              </a:rPr>
              <a:t>Z</a:t>
            </a:r>
            <a:endParaRPr sz="1400">
              <a:latin typeface="Times New Roman"/>
              <a:cs typeface="Times New Roman"/>
            </a:endParaRPr>
          </a:p>
          <a:p>
            <a:pPr marL="926465" lvl="1" indent="-457200">
              <a:lnSpc>
                <a:spcPct val="100000"/>
              </a:lnSpc>
              <a:spcBef>
                <a:spcPts val="900"/>
              </a:spcBef>
              <a:buFont typeface="Times New Roman"/>
              <a:buAutoNum type="romanLcPeriod"/>
              <a:tabLst>
                <a:tab pos="926465" algn="l"/>
              </a:tabLst>
            </a:pP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Symbol"/>
                <a:cs typeface="Symbol"/>
              </a:rPr>
              <a:t>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Symbol"/>
                <a:cs typeface="Symbol"/>
              </a:rPr>
              <a:t></a:t>
            </a:r>
            <a:r>
              <a:rPr sz="1400" i="1" dirty="0">
                <a:latin typeface="Times New Roman"/>
                <a:cs typeface="Times New Roman"/>
              </a:rPr>
              <a:t>Z</a:t>
            </a:r>
            <a:r>
              <a:rPr sz="1400" dirty="0">
                <a:latin typeface="Times New Roman"/>
                <a:cs typeface="Times New Roman"/>
              </a:rPr>
              <a:t>)=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</a:t>
            </a:r>
            <a:r>
              <a:rPr sz="1400" i="1" spc="-10" dirty="0">
                <a:latin typeface="Times New Roman"/>
                <a:cs typeface="Times New Roman"/>
              </a:rPr>
              <a:t>Y</a:t>
            </a:r>
            <a:r>
              <a:rPr sz="1400" spc="-1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Symbol"/>
                <a:cs typeface="Symbol"/>
              </a:rPr>
              <a:t></a:t>
            </a:r>
            <a:r>
              <a:rPr sz="1400" i="1" spc="-10" dirty="0">
                <a:latin typeface="Times New Roman"/>
                <a:cs typeface="Times New Roman"/>
              </a:rPr>
              <a:t>Z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780"/>
              </a:spcBef>
              <a:buAutoNum type="arabicPeriod"/>
              <a:tabLst>
                <a:tab pos="469265" algn="l"/>
              </a:tabLst>
            </a:pPr>
            <a:r>
              <a:rPr sz="1400" dirty="0">
                <a:latin typeface="Times New Roman"/>
                <a:cs typeface="Times New Roman"/>
              </a:rPr>
              <a:t>Distributive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Property</a:t>
            </a:r>
            <a:endParaRPr sz="1400">
              <a:latin typeface="Times New Roman"/>
              <a:cs typeface="Times New Roman"/>
            </a:endParaRPr>
          </a:p>
          <a:p>
            <a:pPr marL="926465" lvl="1" indent="-457200">
              <a:lnSpc>
                <a:spcPct val="100000"/>
              </a:lnSpc>
              <a:spcBef>
                <a:spcPts val="840"/>
              </a:spcBef>
              <a:buFont typeface="Times New Roman"/>
              <a:buAutoNum type="romanLcPeriod"/>
              <a:tabLst>
                <a:tab pos="926465" algn="l"/>
              </a:tabLst>
            </a:pP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Symbol"/>
                <a:cs typeface="Symbol"/>
              </a:rPr>
              <a:t>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Symbol"/>
                <a:cs typeface="Symbol"/>
              </a:rPr>
              <a:t></a:t>
            </a:r>
            <a:r>
              <a:rPr sz="1400" i="1" dirty="0">
                <a:latin typeface="Times New Roman"/>
                <a:cs typeface="Times New Roman"/>
              </a:rPr>
              <a:t>Z</a:t>
            </a:r>
            <a:r>
              <a:rPr sz="1400" dirty="0">
                <a:latin typeface="Times New Roman"/>
                <a:cs typeface="Times New Roman"/>
              </a:rPr>
              <a:t>)=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</a:t>
            </a:r>
            <a:r>
              <a:rPr sz="1400" i="1" spc="-10" dirty="0">
                <a:latin typeface="Times New Roman"/>
                <a:cs typeface="Times New Roman"/>
              </a:rPr>
              <a:t>Y</a:t>
            </a:r>
            <a:r>
              <a:rPr sz="1400" spc="-1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Symbol"/>
                <a:cs typeface="Symbol"/>
              </a:rPr>
              <a:t>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</a:t>
            </a:r>
            <a:r>
              <a:rPr sz="1400" i="1" spc="-10" dirty="0">
                <a:latin typeface="Times New Roman"/>
                <a:cs typeface="Times New Roman"/>
              </a:rPr>
              <a:t>Z</a:t>
            </a:r>
            <a:r>
              <a:rPr sz="1400" spc="-10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926465" lvl="1" indent="-457200">
              <a:lnSpc>
                <a:spcPct val="100000"/>
              </a:lnSpc>
              <a:spcBef>
                <a:spcPts val="900"/>
              </a:spcBef>
              <a:buFont typeface="Times New Roman"/>
              <a:buAutoNum type="romanLcPeriod"/>
              <a:tabLst>
                <a:tab pos="926465" algn="l"/>
              </a:tabLst>
            </a:pP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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Y</a:t>
            </a:r>
            <a:r>
              <a:rPr sz="1400" spc="-10" dirty="0">
                <a:latin typeface="Symbol"/>
                <a:cs typeface="Symbol"/>
              </a:rPr>
              <a:t></a:t>
            </a:r>
            <a:r>
              <a:rPr sz="1400" i="1" spc="-10" dirty="0">
                <a:latin typeface="Times New Roman"/>
                <a:cs typeface="Times New Roman"/>
              </a:rPr>
              <a:t>Z</a:t>
            </a:r>
            <a:r>
              <a:rPr sz="1400" spc="-10" dirty="0">
                <a:latin typeface="Times New Roman"/>
                <a:cs typeface="Times New Roman"/>
              </a:rPr>
              <a:t>)=(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</a:t>
            </a:r>
            <a:r>
              <a:rPr sz="1400" i="1" spc="-10" dirty="0">
                <a:latin typeface="Times New Roman"/>
                <a:cs typeface="Times New Roman"/>
              </a:rPr>
              <a:t>Y</a:t>
            </a:r>
            <a:r>
              <a:rPr sz="1400" spc="-1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Symbol"/>
                <a:cs typeface="Symbol"/>
              </a:rPr>
              <a:t>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</a:t>
            </a:r>
            <a:r>
              <a:rPr sz="1400" i="1" spc="-10" dirty="0">
                <a:latin typeface="Times New Roman"/>
                <a:cs typeface="Times New Roman"/>
              </a:rPr>
              <a:t>Z</a:t>
            </a:r>
            <a:r>
              <a:rPr sz="1400" spc="-10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785"/>
              </a:spcBef>
              <a:buAutoNum type="arabicPeriod"/>
              <a:tabLst>
                <a:tab pos="469265" algn="l"/>
              </a:tabLst>
            </a:pPr>
            <a:r>
              <a:rPr sz="1400" dirty="0">
                <a:latin typeface="Times New Roman"/>
                <a:cs typeface="Times New Roman"/>
              </a:rPr>
              <a:t>Idempotent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Property</a:t>
            </a:r>
            <a:endParaRPr sz="1400">
              <a:latin typeface="Times New Roman"/>
              <a:cs typeface="Times New Roman"/>
            </a:endParaRPr>
          </a:p>
          <a:p>
            <a:pPr marL="926465" lvl="1" indent="-457200">
              <a:lnSpc>
                <a:spcPct val="100000"/>
              </a:lnSpc>
              <a:spcBef>
                <a:spcPts val="840"/>
              </a:spcBef>
              <a:buFont typeface="Times New Roman"/>
              <a:buAutoNum type="romanLcPeriod"/>
              <a:tabLst>
                <a:tab pos="926465" algn="l"/>
              </a:tabLst>
            </a:pP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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 marL="926465" lvl="1" indent="-457200">
              <a:lnSpc>
                <a:spcPct val="100000"/>
              </a:lnSpc>
              <a:spcBef>
                <a:spcPts val="900"/>
              </a:spcBef>
              <a:buFont typeface="Times New Roman"/>
              <a:buAutoNum type="romanLcPeriod"/>
              <a:tabLst>
                <a:tab pos="926465" algn="l"/>
              </a:tabLst>
            </a:pP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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204" y="888238"/>
            <a:ext cx="4400550" cy="7868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Proof: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</a:pPr>
            <a:r>
              <a:rPr sz="1200" spc="-25" dirty="0">
                <a:latin typeface="Times New Roman"/>
                <a:cs typeface="Times New Roman"/>
              </a:rPr>
              <a:t>3.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0"/>
              </a:spcBef>
            </a:pP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M</a:t>
            </a:r>
            <a:r>
              <a:rPr sz="1200" i="1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neighbourhood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Y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Symbol"/>
                <a:cs typeface="Symbol"/>
              </a:rPr>
              <a:t></a:t>
            </a:r>
            <a:r>
              <a:rPr sz="1350" i="1" spc="-15" baseline="-12345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),</a:t>
            </a:r>
            <a:endParaRPr sz="1200">
              <a:latin typeface="Times New Roman"/>
              <a:cs typeface="Times New Roman"/>
            </a:endParaRPr>
          </a:p>
          <a:p>
            <a:pPr marL="165100" marR="144780">
              <a:lnSpc>
                <a:spcPts val="3579"/>
              </a:lnSpc>
              <a:spcBef>
                <a:spcPts val="420"/>
              </a:spcBef>
            </a:pPr>
            <a:r>
              <a:rPr sz="1200" i="1" dirty="0">
                <a:latin typeface="Times New Roman"/>
                <a:cs typeface="Times New Roman"/>
              </a:rPr>
              <a:t>M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neighbourhood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i="1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(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Symbol"/>
                <a:cs typeface="Symbol"/>
              </a:rPr>
              <a:t></a:t>
            </a:r>
            <a:r>
              <a:rPr sz="1350" i="1" spc="-15" baseline="-12345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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Symbol"/>
                <a:cs typeface="Symbol"/>
              </a:rPr>
              <a:t></a:t>
            </a:r>
            <a:r>
              <a:rPr sz="1200" i="1" spc="-10" dirty="0">
                <a:latin typeface="Times New Roman"/>
                <a:cs typeface="Times New Roman"/>
              </a:rPr>
              <a:t>H</a:t>
            </a:r>
            <a:r>
              <a:rPr sz="1200" spc="-10" dirty="0">
                <a:latin typeface="Symbol"/>
                <a:cs typeface="Symbol"/>
              </a:rPr>
              <a:t></a:t>
            </a:r>
            <a:r>
              <a:rPr sz="1200" i="1" spc="-10" dirty="0">
                <a:latin typeface="Times New Roman"/>
                <a:cs typeface="Times New Roman"/>
              </a:rPr>
              <a:t>M</a:t>
            </a:r>
            <a:r>
              <a:rPr sz="1200" spc="-10" dirty="0">
                <a:latin typeface="Times New Roman"/>
                <a:cs typeface="Times New Roman"/>
              </a:rPr>
              <a:t>,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Times New Roman"/>
                <a:cs typeface="Times New Roman"/>
              </a:rPr>
              <a:t>H</a:t>
            </a:r>
            <a:r>
              <a:rPr sz="1200" spc="-20" dirty="0">
                <a:latin typeface="Symbol"/>
                <a:cs typeface="Symbol"/>
              </a:rPr>
              <a:t></a:t>
            </a:r>
            <a:r>
              <a:rPr sz="1400" spc="-20" dirty="0">
                <a:latin typeface="Symbol"/>
                <a:cs typeface="Symbol"/>
              </a:rPr>
              <a:t></a:t>
            </a:r>
            <a:r>
              <a:rPr sz="1350" i="1" spc="-30" baseline="-12345" dirty="0">
                <a:latin typeface="Times New Roman"/>
                <a:cs typeface="Times New Roman"/>
              </a:rPr>
              <a:t>Y 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M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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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M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G</a:t>
            </a:r>
            <a:r>
              <a:rPr sz="1200" spc="-25" dirty="0">
                <a:latin typeface="Symbol"/>
                <a:cs typeface="Symbol"/>
              </a:rPr>
              <a:t></a:t>
            </a:r>
            <a:r>
              <a:rPr sz="1400" spc="-25" dirty="0">
                <a:latin typeface="Symbol"/>
                <a:cs typeface="Symbol"/>
              </a:rPr>
              <a:t></a:t>
            </a:r>
            <a:endParaRPr sz="1400">
              <a:latin typeface="Symbol"/>
              <a:cs typeface="Symbol"/>
            </a:endParaRPr>
          </a:p>
          <a:p>
            <a:pPr marL="165100" marR="1516380">
              <a:lnSpc>
                <a:spcPts val="3110"/>
              </a:lnSpc>
              <a:spcBef>
                <a:spcPts val="180"/>
              </a:spcBef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</a:t>
            </a:r>
            <a:r>
              <a:rPr sz="1200" i="1" dirty="0">
                <a:latin typeface="Times New Roman"/>
                <a:cs typeface="Times New Roman"/>
              </a:rPr>
              <a:t>M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clearly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N</a:t>
            </a:r>
            <a:r>
              <a:rPr sz="1200" spc="-10" dirty="0">
                <a:latin typeface="Symbol"/>
                <a:cs typeface="Symbol"/>
              </a:rPr>
              <a:t></a:t>
            </a:r>
            <a:r>
              <a:rPr sz="1200" spc="-10" dirty="0">
                <a:latin typeface="Times New Roman"/>
                <a:cs typeface="Times New Roman"/>
              </a:rPr>
              <a:t>N(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).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hand,</a:t>
            </a:r>
            <a:endParaRPr sz="12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  <a:spcBef>
                <a:spcPts val="1345"/>
              </a:spcBef>
            </a:pPr>
            <a:r>
              <a:rPr sz="1200" i="1" spc="-10" dirty="0">
                <a:latin typeface="Times New Roman"/>
                <a:cs typeface="Times New Roman"/>
              </a:rPr>
              <a:t>N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=(</a:t>
            </a:r>
            <a:r>
              <a:rPr sz="1200" i="1" spc="-10" dirty="0">
                <a:latin typeface="Times New Roman"/>
                <a:cs typeface="Times New Roman"/>
              </a:rPr>
              <a:t>G</a:t>
            </a:r>
            <a:r>
              <a:rPr sz="1200" spc="-10" dirty="0">
                <a:latin typeface="Symbol"/>
                <a:cs typeface="Symbol"/>
              </a:rPr>
              <a:t></a:t>
            </a:r>
            <a:r>
              <a:rPr sz="1200" i="1" spc="-10" dirty="0">
                <a:latin typeface="Times New Roman"/>
                <a:cs typeface="Times New Roman"/>
              </a:rPr>
              <a:t>M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=(</a:t>
            </a:r>
            <a:r>
              <a:rPr sz="1200" i="1" spc="-10" dirty="0">
                <a:latin typeface="Times New Roman"/>
                <a:cs typeface="Times New Roman"/>
              </a:rPr>
              <a:t>G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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M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)=(</a:t>
            </a:r>
            <a:r>
              <a:rPr sz="1200" i="1" spc="-10" dirty="0">
                <a:latin typeface="Times New Roman"/>
                <a:cs typeface="Times New Roman"/>
              </a:rPr>
              <a:t>G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</a:t>
            </a:r>
            <a:r>
              <a:rPr sz="1200" i="1" spc="-10" dirty="0">
                <a:latin typeface="Times New Roman"/>
                <a:cs typeface="Times New Roman"/>
              </a:rPr>
              <a:t>M</a:t>
            </a:r>
            <a:r>
              <a:rPr sz="1200" spc="-10" dirty="0">
                <a:latin typeface="Times New Roman"/>
                <a:cs typeface="Times New Roman"/>
              </a:rPr>
              <a:t>=</a:t>
            </a:r>
            <a:r>
              <a:rPr sz="1200" i="1" spc="-10" dirty="0">
                <a:latin typeface="Times New Roman"/>
                <a:cs typeface="Times New Roman"/>
              </a:rPr>
              <a:t>M</a:t>
            </a:r>
            <a:endParaRPr sz="1200">
              <a:latin typeface="Times New Roman"/>
              <a:cs typeface="Times New Roman"/>
            </a:endParaRPr>
          </a:p>
          <a:p>
            <a:pPr marL="165100" marR="880744">
              <a:lnSpc>
                <a:spcPct val="222300"/>
              </a:lnSpc>
            </a:pPr>
            <a:r>
              <a:rPr sz="1200" dirty="0">
                <a:latin typeface="Times New Roman"/>
                <a:cs typeface="Times New Roman"/>
              </a:rPr>
              <a:t>Conversely,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M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</a:t>
            </a:r>
            <a:r>
              <a:rPr sz="1200" i="1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N</a:t>
            </a:r>
            <a:r>
              <a:rPr sz="1200" spc="-10" dirty="0">
                <a:latin typeface="Symbol"/>
                <a:cs typeface="Symbol"/>
              </a:rPr>
              <a:t></a:t>
            </a:r>
            <a:r>
              <a:rPr sz="1200" spc="-10" dirty="0">
                <a:latin typeface="Times New Roman"/>
                <a:cs typeface="Times New Roman"/>
              </a:rPr>
              <a:t>N(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), </a:t>
            </a:r>
            <a:r>
              <a:rPr sz="1200" i="1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dirty="0">
                <a:latin typeface="Times New Roman"/>
                <a:cs typeface="Times New Roman"/>
              </a:rPr>
              <a:t>N(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dirty="0">
                <a:latin typeface="Symbol"/>
                <a:cs typeface="Symbol"/>
              </a:rPr>
              <a:t>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G</a:t>
            </a:r>
            <a:r>
              <a:rPr sz="1200" spc="-25" dirty="0">
                <a:latin typeface="Symbol"/>
                <a:cs typeface="Symbol"/>
              </a:rPr>
              <a:t>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100" spc="-10" dirty="0">
                <a:latin typeface="Symbol"/>
                <a:cs typeface="Symbol"/>
              </a:rPr>
              <a:t></a:t>
            </a:r>
            <a:r>
              <a:rPr sz="1200" i="1" spc="-10" dirty="0">
                <a:latin typeface="Times New Roman"/>
                <a:cs typeface="Times New Roman"/>
              </a:rPr>
              <a:t>G</a:t>
            </a:r>
            <a:r>
              <a:rPr sz="1100" spc="-10" dirty="0">
                <a:latin typeface="Symbol"/>
                <a:cs typeface="Symbol"/>
              </a:rPr>
              <a:t></a:t>
            </a:r>
            <a:r>
              <a:rPr sz="1200" i="1" spc="-10" dirty="0">
                <a:latin typeface="Times New Roman"/>
                <a:cs typeface="Times New Roman"/>
              </a:rPr>
              <a:t>N</a:t>
            </a:r>
            <a:r>
              <a:rPr sz="1100" spc="-10" dirty="0">
                <a:latin typeface="Symbol"/>
                <a:cs typeface="Symbol"/>
              </a:rPr>
              <a:t>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100" spc="-10" dirty="0">
                <a:latin typeface="Symbol"/>
                <a:cs typeface="Symbol"/>
              </a:rPr>
              <a:t></a:t>
            </a:r>
            <a:r>
              <a:rPr sz="1200" i="1" spc="-10" dirty="0">
                <a:latin typeface="Times New Roman"/>
                <a:cs typeface="Times New Roman"/>
              </a:rPr>
              <a:t>G</a:t>
            </a:r>
            <a:r>
              <a:rPr sz="11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100" spc="-10" dirty="0">
                <a:latin typeface="Symbol"/>
                <a:cs typeface="Symbol"/>
              </a:rPr>
              <a:t></a:t>
            </a:r>
            <a:r>
              <a:rPr sz="1200" i="1" spc="-10" dirty="0">
                <a:latin typeface="Times New Roman"/>
                <a:cs typeface="Times New Roman"/>
              </a:rPr>
              <a:t>N</a:t>
            </a:r>
            <a:r>
              <a:rPr sz="11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100" spc="-10" dirty="0">
                <a:latin typeface="Symbol"/>
                <a:cs typeface="Symbol"/>
              </a:rPr>
              <a:t>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100" spc="-10" dirty="0">
                <a:latin typeface="Symbol"/>
                <a:cs typeface="Symbol"/>
              </a:rPr>
              <a:t></a:t>
            </a:r>
            <a:r>
              <a:rPr sz="1200" i="1" spc="-10" dirty="0">
                <a:latin typeface="Times New Roman"/>
                <a:cs typeface="Times New Roman"/>
              </a:rPr>
              <a:t>H</a:t>
            </a:r>
            <a:r>
              <a:rPr sz="1100" spc="-10" dirty="0">
                <a:latin typeface="Symbol"/>
                <a:cs typeface="Symbol"/>
              </a:rPr>
              <a:t></a:t>
            </a:r>
            <a:r>
              <a:rPr sz="1200" i="1" spc="-10" dirty="0">
                <a:latin typeface="Times New Roman"/>
                <a:cs typeface="Times New Roman"/>
              </a:rPr>
              <a:t>M</a:t>
            </a:r>
            <a:r>
              <a:rPr sz="1200" spc="-10" dirty="0">
                <a:latin typeface="Times New Roman"/>
                <a:cs typeface="Times New Roman"/>
              </a:rPr>
              <a:t>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where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H</a:t>
            </a:r>
            <a:r>
              <a:rPr sz="1200" spc="-10" dirty="0">
                <a:latin typeface="Times New Roman"/>
                <a:cs typeface="Times New Roman"/>
              </a:rPr>
              <a:t>=</a:t>
            </a:r>
            <a:r>
              <a:rPr sz="1200" i="1" spc="-10" dirty="0">
                <a:latin typeface="Times New Roman"/>
                <a:cs typeface="Times New Roman"/>
              </a:rPr>
              <a:t>G</a:t>
            </a:r>
            <a:r>
              <a:rPr sz="11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100" spc="-10" dirty="0">
                <a:latin typeface="Symbol"/>
                <a:cs typeface="Symbol"/>
              </a:rPr>
              <a:t></a:t>
            </a:r>
            <a:r>
              <a:rPr sz="1400" spc="-10" dirty="0">
                <a:latin typeface="Symbol"/>
                <a:cs typeface="Symbol"/>
              </a:rPr>
              <a:t></a:t>
            </a:r>
            <a:r>
              <a:rPr sz="1350" i="1" spc="-15" baseline="-12345" dirty="0">
                <a:latin typeface="Times New Roman"/>
                <a:cs typeface="Times New Roman"/>
              </a:rPr>
              <a:t>Y</a:t>
            </a:r>
            <a:endParaRPr sz="1350" baseline="-12345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15"/>
              </a:spcBef>
            </a:pPr>
            <a:endParaRPr sz="1200">
              <a:latin typeface="Times New Roman"/>
              <a:cs typeface="Times New Roman"/>
            </a:endParaRPr>
          </a:p>
          <a:p>
            <a:pPr marL="15748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Symbol"/>
                <a:cs typeface="Symbol"/>
              </a:rPr>
              <a:t>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M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neighbourhood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Y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Symbol"/>
                <a:cs typeface="Symbol"/>
              </a:rPr>
              <a:t></a:t>
            </a:r>
            <a:r>
              <a:rPr sz="1350" i="1" spc="-37" baseline="-12345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393065" marR="1804670" indent="-228600">
              <a:lnSpc>
                <a:spcPct val="152400"/>
              </a:lnSpc>
              <a:spcBef>
                <a:spcPts val="30"/>
              </a:spcBef>
            </a:pPr>
            <a:r>
              <a:rPr sz="1200" dirty="0">
                <a:latin typeface="Times New Roman"/>
                <a:cs typeface="Times New Roman"/>
              </a:rPr>
              <a:t>4.</a:t>
            </a:r>
            <a:r>
              <a:rPr sz="1200" spc="12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drv</a:t>
            </a:r>
            <a:r>
              <a:rPr sz="1200" i="1" baseline="-10416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),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Times New Roman"/>
                <a:cs typeface="Times New Roman"/>
              </a:rPr>
              <a:t>y</a:t>
            </a:r>
            <a:r>
              <a:rPr sz="1200" spc="-20" dirty="0">
                <a:latin typeface="Symbol"/>
                <a:cs typeface="Symbol"/>
              </a:rPr>
              <a:t></a:t>
            </a:r>
            <a:r>
              <a:rPr sz="1200" i="1" spc="-20" dirty="0">
                <a:latin typeface="Times New Roman"/>
                <a:cs typeface="Times New Roman"/>
              </a:rPr>
              <a:t>G</a:t>
            </a:r>
            <a:r>
              <a:rPr sz="1200" spc="-20" dirty="0">
                <a:latin typeface="Times New Roman"/>
                <a:cs typeface="Times New Roman"/>
              </a:rPr>
              <a:t>,</a:t>
            </a:r>
            <a:r>
              <a:rPr sz="1200" spc="50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</a:t>
            </a:r>
            <a:r>
              <a:rPr sz="1200" i="1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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Times New Roman"/>
                <a:cs typeface="Times New Roman"/>
              </a:rPr>
              <a:t>H</a:t>
            </a:r>
            <a:r>
              <a:rPr sz="1200" spc="-20" dirty="0">
                <a:latin typeface="Symbol"/>
                <a:cs typeface="Symbol"/>
              </a:rPr>
              <a:t></a:t>
            </a:r>
            <a:r>
              <a:rPr sz="1400" spc="-20" dirty="0">
                <a:latin typeface="Symbol"/>
                <a:cs typeface="Symbol"/>
              </a:rPr>
              <a:t></a:t>
            </a:r>
            <a:r>
              <a:rPr sz="1350" i="1" spc="-30" baseline="-12345" dirty="0">
                <a:latin typeface="Times New Roman"/>
                <a:cs typeface="Times New Roman"/>
              </a:rPr>
              <a:t>Y </a:t>
            </a:r>
            <a:r>
              <a:rPr sz="1200" dirty="0">
                <a:latin typeface="Times New Roman"/>
                <a:cs typeface="Times New Roman"/>
              </a:rPr>
              <a:t>Clearly,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Symbol"/>
                <a:cs typeface="Symbol"/>
              </a:rPr>
              <a:t></a:t>
            </a:r>
            <a:r>
              <a:rPr sz="1200" i="1" spc="-25" dirty="0">
                <a:latin typeface="Times New Roman"/>
                <a:cs typeface="Times New Roman"/>
              </a:rPr>
              <a:t>H</a:t>
            </a:r>
            <a:endParaRPr sz="1200">
              <a:latin typeface="Times New Roman"/>
              <a:cs typeface="Times New Roman"/>
            </a:endParaRPr>
          </a:p>
          <a:p>
            <a:pPr marL="393065">
              <a:lnSpc>
                <a:spcPct val="100000"/>
              </a:lnSpc>
              <a:spcBef>
                <a:spcPts val="765"/>
              </a:spcBef>
            </a:pP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Symbol"/>
                <a:cs typeface="Symbol"/>
              </a:rPr>
              <a:t></a:t>
            </a:r>
            <a:r>
              <a:rPr sz="1200" i="1" spc="-10" dirty="0">
                <a:latin typeface="Times New Roman"/>
                <a:cs typeface="Times New Roman"/>
              </a:rPr>
              <a:t>H</a:t>
            </a:r>
            <a:r>
              <a:rPr sz="1200" spc="-10" dirty="0">
                <a:latin typeface="Symbol"/>
                <a:cs typeface="Symbol"/>
              </a:rPr>
              <a:t>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H</a:t>
            </a:r>
            <a:r>
              <a:rPr sz="1200" spc="-10" dirty="0">
                <a:latin typeface="Times New Roman"/>
                <a:cs typeface="Times New Roman"/>
              </a:rPr>
              <a:t>-{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}</a:t>
            </a:r>
            <a:r>
              <a:rPr sz="1200" spc="-10" dirty="0">
                <a:latin typeface="Symbol"/>
                <a:cs typeface="Symbol"/>
              </a:rPr>
              <a:t>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G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)-{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}</a:t>
            </a:r>
            <a:r>
              <a:rPr sz="1200" spc="-10" dirty="0">
                <a:latin typeface="Symbol"/>
                <a:cs typeface="Symbol"/>
              </a:rPr>
              <a:t>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G</a:t>
            </a:r>
            <a:r>
              <a:rPr sz="1200" spc="-10" dirty="0">
                <a:latin typeface="Times New Roman"/>
                <a:cs typeface="Times New Roman"/>
              </a:rPr>
              <a:t>-{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}</a:t>
            </a:r>
            <a:r>
              <a:rPr sz="1200" spc="-10" dirty="0">
                <a:latin typeface="Symbol"/>
                <a:cs typeface="Symbol"/>
              </a:rPr>
              <a:t></a:t>
            </a:r>
            <a:endParaRPr sz="1200">
              <a:latin typeface="Symbol"/>
              <a:cs typeface="Symbol"/>
            </a:endParaRPr>
          </a:p>
          <a:p>
            <a:pPr marL="1536700">
              <a:lnSpc>
                <a:spcPct val="100000"/>
              </a:lnSpc>
              <a:spcBef>
                <a:spcPts val="760"/>
              </a:spcBef>
            </a:pPr>
            <a:r>
              <a:rPr sz="1200" spc="-10" dirty="0">
                <a:latin typeface="Symbol"/>
                <a:cs typeface="Symbol"/>
              </a:rPr>
              <a:t>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G</a:t>
            </a:r>
            <a:r>
              <a:rPr sz="1200" spc="-10" dirty="0">
                <a:latin typeface="Times New Roman"/>
                <a:cs typeface="Times New Roman"/>
              </a:rPr>
              <a:t>-{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}</a:t>
            </a:r>
            <a:r>
              <a:rPr sz="1200" spc="-10" dirty="0">
                <a:latin typeface="Symbol"/>
                <a:cs typeface="Symbol"/>
              </a:rPr>
              <a:t>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Symbol"/>
                <a:cs typeface="Symbol"/>
              </a:rPr>
              <a:t></a:t>
            </a:r>
            <a:r>
              <a:rPr sz="1200" i="1" spc="-10" dirty="0">
                <a:latin typeface="Times New Roman"/>
                <a:cs typeface="Times New Roman"/>
              </a:rPr>
              <a:t>drv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 marL="393065" marR="1993900">
              <a:lnSpc>
                <a:spcPts val="259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drv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),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Y</a:t>
            </a:r>
            <a:r>
              <a:rPr sz="1350" i="1" spc="97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Times New Roman"/>
                <a:cs typeface="Times New Roman"/>
              </a:rPr>
              <a:t>y</a:t>
            </a:r>
            <a:r>
              <a:rPr sz="1200" spc="-20" dirty="0">
                <a:latin typeface="Symbol"/>
                <a:cs typeface="Symbol"/>
              </a:rPr>
              <a:t></a:t>
            </a:r>
            <a:r>
              <a:rPr sz="1200" i="1" spc="-20" dirty="0">
                <a:latin typeface="Times New Roman"/>
                <a:cs typeface="Times New Roman"/>
              </a:rPr>
              <a:t>H</a:t>
            </a:r>
            <a:r>
              <a:rPr sz="1200" spc="-20" dirty="0">
                <a:latin typeface="Times New Roman"/>
                <a:cs typeface="Times New Roman"/>
              </a:rPr>
              <a:t>, </a:t>
            </a:r>
            <a:r>
              <a:rPr sz="1200" i="1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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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Times New Roman"/>
                <a:cs typeface="Times New Roman"/>
              </a:rPr>
              <a:t>G</a:t>
            </a:r>
            <a:r>
              <a:rPr sz="1200" spc="-20" dirty="0">
                <a:latin typeface="Symbol"/>
                <a:cs typeface="Symbol"/>
              </a:rPr>
              <a:t></a:t>
            </a:r>
            <a:r>
              <a:rPr sz="1400" spc="-20" dirty="0">
                <a:latin typeface="Symbol"/>
                <a:cs typeface="Symbol"/>
              </a:rPr>
              <a:t></a:t>
            </a:r>
            <a:r>
              <a:rPr sz="1200" spc="-2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393065">
              <a:lnSpc>
                <a:spcPct val="100000"/>
              </a:lnSpc>
              <a:spcBef>
                <a:spcPts val="650"/>
              </a:spcBef>
            </a:pPr>
            <a:r>
              <a:rPr sz="1200" dirty="0">
                <a:latin typeface="Times New Roman"/>
                <a:cs typeface="Times New Roman"/>
              </a:rPr>
              <a:t>Clearly,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Symbol"/>
                <a:cs typeface="Symbol"/>
              </a:rPr>
              <a:t></a:t>
            </a:r>
            <a:r>
              <a:rPr sz="1200" i="1" spc="-25" dirty="0">
                <a:latin typeface="Times New Roman"/>
                <a:cs typeface="Times New Roman"/>
              </a:rPr>
              <a:t>G</a:t>
            </a:r>
            <a:endParaRPr sz="1200">
              <a:latin typeface="Times New Roman"/>
              <a:cs typeface="Times New Roman"/>
            </a:endParaRPr>
          </a:p>
          <a:p>
            <a:pPr marL="393065">
              <a:lnSpc>
                <a:spcPct val="100000"/>
              </a:lnSpc>
              <a:spcBef>
                <a:spcPts val="765"/>
              </a:spcBef>
            </a:pP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Symbol"/>
                <a:cs typeface="Symbol"/>
              </a:rPr>
              <a:t></a:t>
            </a:r>
            <a:r>
              <a:rPr sz="1200" i="1" spc="-10" dirty="0">
                <a:latin typeface="Times New Roman"/>
                <a:cs typeface="Times New Roman"/>
              </a:rPr>
              <a:t>G</a:t>
            </a:r>
            <a:r>
              <a:rPr sz="1200" spc="-10" dirty="0">
                <a:latin typeface="Symbol"/>
                <a:cs typeface="Symbol"/>
              </a:rPr>
              <a:t>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G</a:t>
            </a:r>
            <a:r>
              <a:rPr sz="1200" spc="-10" dirty="0">
                <a:latin typeface="Times New Roman"/>
                <a:cs typeface="Times New Roman"/>
              </a:rPr>
              <a:t>-{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}</a:t>
            </a:r>
            <a:r>
              <a:rPr sz="1200" spc="-10" dirty="0">
                <a:latin typeface="Symbol"/>
                <a:cs typeface="Symbol"/>
              </a:rPr>
              <a:t>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G</a:t>
            </a:r>
            <a:r>
              <a:rPr sz="1200" spc="-10" dirty="0">
                <a:latin typeface="Times New Roman"/>
                <a:cs typeface="Times New Roman"/>
              </a:rPr>
              <a:t>-{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}</a:t>
            </a:r>
            <a:r>
              <a:rPr sz="1200" spc="-10" dirty="0">
                <a:latin typeface="Symbol"/>
                <a:cs typeface="Symbol"/>
              </a:rPr>
              <a:t>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G</a:t>
            </a:r>
            <a:r>
              <a:rPr sz="1200" spc="-10" dirty="0">
                <a:latin typeface="Times New Roman"/>
                <a:cs typeface="Times New Roman"/>
              </a:rPr>
              <a:t>)-{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}</a:t>
            </a:r>
            <a:r>
              <a:rPr sz="1200" spc="-10" dirty="0">
                <a:latin typeface="Symbol"/>
                <a:cs typeface="Symbol"/>
              </a:rPr>
              <a:t></a:t>
            </a:r>
            <a:endParaRPr sz="1200">
              <a:latin typeface="Symbol"/>
              <a:cs typeface="Symbol"/>
            </a:endParaRPr>
          </a:p>
          <a:p>
            <a:pPr marL="1536700">
              <a:lnSpc>
                <a:spcPct val="100000"/>
              </a:lnSpc>
              <a:spcBef>
                <a:spcPts val="770"/>
              </a:spcBef>
            </a:pPr>
            <a:r>
              <a:rPr sz="1200" spc="-10" dirty="0">
                <a:latin typeface="Symbol"/>
                <a:cs typeface="Symbol"/>
              </a:rPr>
              <a:t>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H</a:t>
            </a:r>
            <a:r>
              <a:rPr sz="1200" spc="-10" dirty="0">
                <a:latin typeface="Times New Roman"/>
                <a:cs typeface="Times New Roman"/>
              </a:rPr>
              <a:t>-{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}</a:t>
            </a:r>
            <a:r>
              <a:rPr sz="1200" spc="-10" dirty="0">
                <a:latin typeface="Symbol"/>
                <a:cs typeface="Symbol"/>
              </a:rPr>
              <a:t>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Symbol"/>
                <a:cs typeface="Symbol"/>
              </a:rPr>
              <a:t></a:t>
            </a:r>
            <a:r>
              <a:rPr sz="1200" i="1" spc="-10" dirty="0">
                <a:latin typeface="Times New Roman"/>
                <a:cs typeface="Times New Roman"/>
              </a:rPr>
              <a:t>drv</a:t>
            </a:r>
            <a:r>
              <a:rPr sz="1200" i="1" spc="-15" baseline="-10416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20</a:t>
            </a:fld>
            <a:endParaRPr spc="-25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0704" y="891285"/>
            <a:ext cx="6051550" cy="8091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2600">
              <a:lnSpc>
                <a:spcPct val="100000"/>
              </a:lnSpc>
              <a:spcBef>
                <a:spcPts val="100"/>
              </a:spcBef>
              <a:tabLst>
                <a:tab pos="710565" algn="l"/>
              </a:tabLst>
            </a:pPr>
            <a:r>
              <a:rPr sz="1200" spc="-50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dirty="0">
                <a:latin typeface="Times New Roman"/>
                <a:cs typeface="Times New Roman"/>
              </a:rPr>
              <a:t>The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base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relative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topology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2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Theorem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5.6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5"/>
              </a:spcBef>
            </a:pPr>
            <a:endParaRPr sz="12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subspace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a"/>
                <a:cs typeface="Symbola"/>
              </a:rPr>
              <a:t>𝔅</a:t>
            </a:r>
            <a:r>
              <a:rPr sz="1200" spc="-20" dirty="0">
                <a:latin typeface="Symbola"/>
                <a:cs typeface="Symbola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base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then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65"/>
              </a:spcBef>
            </a:pPr>
            <a:endParaRPr sz="1200">
              <a:latin typeface="Times New Roman"/>
              <a:cs typeface="Times New Roman"/>
            </a:endParaRPr>
          </a:p>
          <a:p>
            <a:pPr marL="190500" algn="ctr">
              <a:lnSpc>
                <a:spcPct val="100000"/>
              </a:lnSpc>
            </a:pPr>
            <a:r>
              <a:rPr sz="1200" dirty="0">
                <a:latin typeface="Symbola"/>
                <a:cs typeface="Symbola"/>
              </a:rPr>
              <a:t>𝔅</a:t>
            </a:r>
            <a:r>
              <a:rPr sz="1275" baseline="-16339" dirty="0">
                <a:latin typeface="Symbola"/>
                <a:cs typeface="Symbola"/>
              </a:rPr>
              <a:t>𝑌</a:t>
            </a:r>
            <a:r>
              <a:rPr sz="1275" spc="209" baseline="-16339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=</a:t>
            </a:r>
            <a:r>
              <a:rPr sz="1200" spc="-15" dirty="0">
                <a:latin typeface="Symbola"/>
                <a:cs typeface="Symbola"/>
              </a:rPr>
              <a:t> </a:t>
            </a:r>
            <a:r>
              <a:rPr sz="1800" spc="-44" baseline="2314" dirty="0">
                <a:latin typeface="Symbola"/>
                <a:cs typeface="Symbola"/>
              </a:rPr>
              <a:t>{</a:t>
            </a:r>
            <a:r>
              <a:rPr sz="1200" spc="-30" dirty="0">
                <a:latin typeface="Symbola"/>
                <a:cs typeface="Symbola"/>
              </a:rPr>
              <a:t>𝐵</a:t>
            </a:r>
            <a:r>
              <a:rPr sz="1200" spc="-4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∩</a:t>
            </a:r>
            <a:r>
              <a:rPr sz="1200" spc="-55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𝑌</a:t>
            </a:r>
            <a:r>
              <a:rPr sz="1800" baseline="2314" dirty="0">
                <a:latin typeface="Symbola"/>
                <a:cs typeface="Symbola"/>
              </a:rPr>
              <a:t>|</a:t>
            </a:r>
            <a:r>
              <a:rPr sz="1200" dirty="0">
                <a:latin typeface="Symbola"/>
                <a:cs typeface="Symbola"/>
              </a:rPr>
              <a:t>𝐵</a:t>
            </a:r>
            <a:r>
              <a:rPr sz="1200" spc="2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∈</a:t>
            </a:r>
            <a:r>
              <a:rPr sz="1200" spc="-10" dirty="0">
                <a:latin typeface="Symbola"/>
                <a:cs typeface="Symbola"/>
              </a:rPr>
              <a:t> </a:t>
            </a:r>
            <a:r>
              <a:rPr sz="1200" spc="-25" dirty="0">
                <a:latin typeface="Symbola"/>
                <a:cs typeface="Symbola"/>
              </a:rPr>
              <a:t>𝔅</a:t>
            </a:r>
            <a:r>
              <a:rPr sz="1800" spc="-37" baseline="2314" dirty="0">
                <a:latin typeface="Symbola"/>
                <a:cs typeface="Symbola"/>
              </a:rPr>
              <a:t>}</a:t>
            </a:r>
            <a:endParaRPr sz="1800" baseline="2314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200">
              <a:latin typeface="Symbola"/>
              <a:cs typeface="Symbola"/>
            </a:endParaRPr>
          </a:p>
          <a:p>
            <a:pPr marL="2540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Form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base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400" spc="-25" dirty="0">
                <a:latin typeface="Symbol"/>
                <a:cs typeface="Symbol"/>
              </a:rPr>
              <a:t></a:t>
            </a:r>
            <a:r>
              <a:rPr sz="1350" i="1" spc="-37" baseline="-12345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40"/>
              </a:spcBef>
            </a:pPr>
            <a:endParaRPr sz="12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latin typeface="Times New Roman"/>
                <a:cs typeface="Times New Roman"/>
              </a:rPr>
              <a:t>Proof: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5"/>
              </a:spcBef>
            </a:pPr>
            <a:endParaRPr sz="12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Y</a:t>
            </a:r>
            <a:r>
              <a:rPr sz="1350" i="1" spc="150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Symbol"/>
                <a:cs typeface="Symbol"/>
              </a:rPr>
              <a:t></a:t>
            </a:r>
            <a:r>
              <a:rPr sz="1200" i="1" spc="-25" dirty="0">
                <a:latin typeface="Times New Roman"/>
                <a:cs typeface="Times New Roman"/>
              </a:rPr>
              <a:t>H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25"/>
              </a:spcBef>
            </a:pPr>
            <a:endParaRPr sz="12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</a:pPr>
            <a:r>
              <a:rPr sz="1200" i="1" dirty="0">
                <a:latin typeface="Times New Roman"/>
                <a:cs typeface="Times New Roman"/>
              </a:rPr>
              <a:t>H</a:t>
            </a:r>
            <a:r>
              <a:rPr sz="1100" dirty="0">
                <a:latin typeface="Symbol"/>
                <a:cs typeface="Symbol"/>
              </a:rPr>
              <a:t>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Y</a:t>
            </a:r>
            <a:r>
              <a:rPr sz="1100" dirty="0">
                <a:latin typeface="Symbol"/>
                <a:cs typeface="Symbol"/>
              </a:rPr>
              <a:t>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100" dirty="0">
                <a:latin typeface="Symbol"/>
                <a:cs typeface="Symbol"/>
              </a:rPr>
              <a:t>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Times New Roman"/>
                <a:cs typeface="Times New Roman"/>
              </a:rPr>
              <a:t>G</a:t>
            </a:r>
            <a:r>
              <a:rPr sz="1100" spc="-20" dirty="0">
                <a:latin typeface="Symbol"/>
                <a:cs typeface="Symbol"/>
              </a:rPr>
              <a:t></a:t>
            </a:r>
            <a:r>
              <a:rPr sz="1400" spc="-20" dirty="0">
                <a:latin typeface="Symbol"/>
                <a:cs typeface="Symbol"/>
              </a:rPr>
              <a:t></a:t>
            </a:r>
            <a:r>
              <a:rPr sz="1200" spc="-2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25"/>
              </a:spcBef>
            </a:pPr>
            <a:endParaRPr sz="12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Clearly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hypothesis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5"/>
              </a:spcBef>
            </a:pPr>
            <a:endParaRPr sz="12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</a:pP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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Symbola"/>
                <a:cs typeface="Symbola"/>
              </a:rPr>
              <a:t>𝔅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5"/>
              </a:spcBef>
            </a:pPr>
            <a:endParaRPr sz="1200">
              <a:latin typeface="Times New Roman"/>
              <a:cs typeface="Times New Roman"/>
            </a:endParaRPr>
          </a:p>
          <a:p>
            <a:pPr marL="558800">
              <a:lnSpc>
                <a:spcPct val="100000"/>
              </a:lnSpc>
            </a:pPr>
            <a:r>
              <a:rPr sz="1200" dirty="0">
                <a:latin typeface="Symbol"/>
                <a:cs typeface="Symbol"/>
              </a:rPr>
              <a:t>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Symbol"/>
                <a:cs typeface="Symbol"/>
              </a:rPr>
              <a:t>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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i="1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Symbol"/>
                <a:cs typeface="Symbol"/>
              </a:rPr>
              <a:t></a:t>
            </a:r>
            <a:r>
              <a:rPr sz="1200" spc="-10" dirty="0">
                <a:latin typeface="Symbola"/>
                <a:cs typeface="Symbola"/>
              </a:rPr>
              <a:t>𝔅</a:t>
            </a:r>
            <a:r>
              <a:rPr sz="1275" spc="-15" baseline="-16339" dirty="0">
                <a:latin typeface="Symbola"/>
                <a:cs typeface="Symbola"/>
              </a:rPr>
              <a:t>𝑌</a:t>
            </a:r>
            <a:r>
              <a:rPr sz="1200" spc="-1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90"/>
              </a:spcBef>
            </a:pPr>
            <a:endParaRPr sz="12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Then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a"/>
                <a:cs typeface="Symbola"/>
              </a:rPr>
              <a:t>𝔅</a:t>
            </a:r>
            <a:r>
              <a:rPr sz="1275" baseline="-16339" dirty="0">
                <a:latin typeface="Symbola"/>
                <a:cs typeface="Symbola"/>
              </a:rPr>
              <a:t>𝑌</a:t>
            </a:r>
            <a:r>
              <a:rPr sz="1275" spc="172" baseline="-16339" dirty="0">
                <a:latin typeface="Symbola"/>
                <a:cs typeface="Symbola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base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Symbol"/>
                <a:cs typeface="Symbol"/>
              </a:rPr>
              <a:t></a:t>
            </a:r>
            <a:r>
              <a:rPr sz="1350" i="1" spc="-37" baseline="-12345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40"/>
              </a:spcBef>
            </a:pPr>
            <a:endParaRPr sz="12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Theorem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5.7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0"/>
              </a:spcBef>
            </a:pPr>
            <a:endParaRPr sz="12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which </a:t>
            </a:r>
            <a:r>
              <a:rPr sz="1200" dirty="0">
                <a:latin typeface="Symbol"/>
                <a:cs typeface="Symbol"/>
              </a:rPr>
              <a:t>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subbase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1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class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endParaRPr sz="1200">
              <a:latin typeface="Times New Roman"/>
              <a:cs typeface="Times New Roman"/>
            </a:endParaRPr>
          </a:p>
          <a:p>
            <a:pPr marL="186055" algn="ctr">
              <a:lnSpc>
                <a:spcPct val="100000"/>
              </a:lnSpc>
              <a:spcBef>
                <a:spcPts val="5"/>
              </a:spcBef>
            </a:pPr>
            <a:r>
              <a:rPr sz="1200" spc="-10" dirty="0">
                <a:latin typeface="Symbol"/>
                <a:cs typeface="Symbol"/>
              </a:rPr>
              <a:t></a:t>
            </a:r>
            <a:r>
              <a:rPr sz="1200" i="1" spc="-15" baseline="-10416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={</a:t>
            </a:r>
            <a:r>
              <a:rPr sz="1200" i="1" spc="-10" dirty="0">
                <a:latin typeface="Times New Roman"/>
                <a:cs typeface="Times New Roman"/>
              </a:rPr>
              <a:t>s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|</a:t>
            </a:r>
            <a:r>
              <a:rPr sz="1200" i="1" spc="-10" dirty="0">
                <a:latin typeface="Times New Roman"/>
                <a:cs typeface="Times New Roman"/>
              </a:rPr>
              <a:t>s</a:t>
            </a:r>
            <a:r>
              <a:rPr sz="1200" spc="-10" dirty="0">
                <a:latin typeface="Symbol"/>
                <a:cs typeface="Symbol"/>
              </a:rPr>
              <a:t></a:t>
            </a:r>
            <a:r>
              <a:rPr sz="1200" spc="-10" dirty="0">
                <a:latin typeface="Times New Roman"/>
                <a:cs typeface="Times New Roman"/>
              </a:rPr>
              <a:t>}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75"/>
              </a:spcBef>
            </a:pPr>
            <a:endParaRPr sz="12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subbase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400" spc="-25" dirty="0">
                <a:latin typeface="Symbol"/>
                <a:cs typeface="Symbol"/>
              </a:rPr>
              <a:t></a:t>
            </a:r>
            <a:r>
              <a:rPr sz="1350" i="1" spc="-37" baseline="-12345" dirty="0">
                <a:latin typeface="Times New Roman"/>
                <a:cs typeface="Times New Roman"/>
              </a:rPr>
              <a:t>Y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sz="12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</a:pPr>
            <a:r>
              <a:rPr sz="1200" b="1" spc="-10" dirty="0">
                <a:latin typeface="Times New Roman"/>
                <a:cs typeface="Times New Roman"/>
              </a:rPr>
              <a:t>Proof: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5"/>
              </a:spcBef>
            </a:pPr>
            <a:endParaRPr sz="1200">
              <a:latin typeface="Times New Roman"/>
              <a:cs typeface="Times New Roman"/>
            </a:endParaRPr>
          </a:p>
          <a:p>
            <a:pPr marL="190500" algn="ctr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a"/>
                <a:cs typeface="Symbola"/>
              </a:rPr>
              <a:t>𝔅</a:t>
            </a:r>
            <a:r>
              <a:rPr sz="1200" spc="-5" dirty="0">
                <a:latin typeface="Symbola"/>
                <a:cs typeface="Symbola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base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generated by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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a"/>
                <a:cs typeface="Symbola"/>
              </a:rPr>
              <a:t>𝔅</a:t>
            </a:r>
            <a:r>
              <a:rPr sz="1275" baseline="-16339" dirty="0">
                <a:latin typeface="Symbola"/>
                <a:cs typeface="Symbola"/>
              </a:rPr>
              <a:t>𝑌</a:t>
            </a:r>
            <a:r>
              <a:rPr sz="1275" spc="225" baseline="-16339" dirty="0">
                <a:latin typeface="Symbola"/>
                <a:cs typeface="Symbola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corresponding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Y</a:t>
            </a:r>
            <a:r>
              <a:rPr sz="1350" i="1" spc="120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generated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by</a:t>
            </a:r>
            <a:endParaRPr sz="12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  <a:spcBef>
                <a:spcPts val="835"/>
              </a:spcBef>
            </a:pPr>
            <a:r>
              <a:rPr sz="1200" spc="-25" dirty="0">
                <a:latin typeface="Symbola"/>
                <a:cs typeface="Symbola"/>
              </a:rPr>
              <a:t>𝔅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sz="1200">
              <a:latin typeface="Times New Roman"/>
              <a:cs typeface="Times New Roman"/>
            </a:endParaRPr>
          </a:p>
          <a:p>
            <a:pPr marL="2540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spc="-10" dirty="0">
                <a:latin typeface="Symbol"/>
                <a:cs typeface="Symbol"/>
              </a:rPr>
              <a:t></a:t>
            </a:r>
            <a:r>
              <a:rPr sz="1200" i="1" spc="-1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Symbol"/>
                <a:cs typeface="Symbol"/>
              </a:rPr>
              <a:t></a:t>
            </a:r>
            <a:r>
              <a:rPr sz="1200" spc="-10" dirty="0">
                <a:latin typeface="Symbola"/>
                <a:cs typeface="Symbola"/>
              </a:rPr>
              <a:t>𝔅</a:t>
            </a:r>
            <a:r>
              <a:rPr sz="1275" spc="-15" baseline="-16339" dirty="0">
                <a:latin typeface="Symbola"/>
                <a:cs typeface="Symbola"/>
              </a:rPr>
              <a:t>𝑌</a:t>
            </a:r>
            <a:r>
              <a:rPr sz="1200" spc="-10" dirty="0"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21</a:t>
            </a:fld>
            <a:endParaRPr spc="-25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604" y="826649"/>
            <a:ext cx="5820410" cy="325374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423160">
              <a:lnSpc>
                <a:spcPct val="100000"/>
              </a:lnSpc>
              <a:spcBef>
                <a:spcPts val="415"/>
              </a:spcBef>
              <a:tabLst>
                <a:tab pos="4686935" algn="l"/>
              </a:tabLst>
            </a:pPr>
            <a:r>
              <a:rPr sz="850" spc="-50" dirty="0">
                <a:latin typeface="Symbola"/>
                <a:cs typeface="Symbola"/>
              </a:rPr>
              <a:t>𝑛</a:t>
            </a:r>
            <a:r>
              <a:rPr sz="850" dirty="0">
                <a:latin typeface="Symbola"/>
                <a:cs typeface="Symbola"/>
              </a:rPr>
              <a:t>	</a:t>
            </a:r>
            <a:r>
              <a:rPr sz="850" spc="-50" dirty="0">
                <a:latin typeface="Symbola"/>
                <a:cs typeface="Symbola"/>
              </a:rPr>
              <a:t>𝑛</a:t>
            </a:r>
            <a:endParaRPr sz="850">
              <a:latin typeface="Symbola"/>
              <a:cs typeface="Symbola"/>
            </a:endParaRPr>
          </a:p>
          <a:p>
            <a:pPr marL="479425">
              <a:lnSpc>
                <a:spcPct val="100000"/>
              </a:lnSpc>
              <a:spcBef>
                <a:spcPts val="445"/>
              </a:spcBef>
            </a:pPr>
            <a:r>
              <a:rPr sz="1200" dirty="0">
                <a:latin typeface="Symbola"/>
                <a:cs typeface="Symbola"/>
              </a:rPr>
              <a:t>𝐵</a:t>
            </a:r>
            <a:r>
              <a:rPr sz="1200" spc="-6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∩</a:t>
            </a:r>
            <a:r>
              <a:rPr sz="1200" spc="-35" dirty="0">
                <a:latin typeface="Symbola"/>
                <a:cs typeface="Symbola"/>
              </a:rPr>
              <a:t> </a:t>
            </a:r>
            <a:r>
              <a:rPr sz="1200" spc="-180" dirty="0">
                <a:latin typeface="Symbola"/>
                <a:cs typeface="Symbola"/>
              </a:rPr>
              <a:t>𝑌</a:t>
            </a:r>
            <a:r>
              <a:rPr sz="1200" spc="55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∈</a:t>
            </a:r>
            <a:r>
              <a:rPr sz="1200" spc="25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𝔅</a:t>
            </a:r>
            <a:r>
              <a:rPr sz="1275" baseline="-16339" dirty="0">
                <a:latin typeface="Symbola"/>
                <a:cs typeface="Symbola"/>
              </a:rPr>
              <a:t>𝑌</a:t>
            </a:r>
            <a:r>
              <a:rPr sz="1275" spc="262" baseline="-16339" dirty="0">
                <a:latin typeface="Symbola"/>
                <a:cs typeface="Symbola"/>
              </a:rPr>
              <a:t> </a:t>
            </a:r>
            <a:r>
              <a:rPr sz="1200" spc="-210" dirty="0">
                <a:latin typeface="Symbola"/>
                <a:cs typeface="Symbola"/>
              </a:rPr>
              <a:t>→</a:t>
            </a:r>
            <a:r>
              <a:rPr sz="1200" spc="4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𝐵</a:t>
            </a:r>
            <a:r>
              <a:rPr sz="1200" spc="55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∈</a:t>
            </a:r>
            <a:r>
              <a:rPr sz="1200" spc="2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𝔅</a:t>
            </a:r>
            <a:r>
              <a:rPr sz="1200" spc="25" dirty="0">
                <a:latin typeface="Symbola"/>
                <a:cs typeface="Symbola"/>
              </a:rPr>
              <a:t> </a:t>
            </a:r>
            <a:r>
              <a:rPr sz="1200" spc="-210" dirty="0">
                <a:latin typeface="Symbola"/>
                <a:cs typeface="Symbola"/>
              </a:rPr>
              <a:t>→</a:t>
            </a:r>
            <a:r>
              <a:rPr sz="1200" spc="35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𝐵</a:t>
            </a:r>
            <a:r>
              <a:rPr sz="1200" spc="55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=</a:t>
            </a:r>
            <a:r>
              <a:rPr sz="1200" spc="20" dirty="0">
                <a:latin typeface="Symbola"/>
                <a:cs typeface="Symbola"/>
              </a:rPr>
              <a:t> </a:t>
            </a:r>
            <a:r>
              <a:rPr sz="1200" spc="860" dirty="0">
                <a:latin typeface="Symbola"/>
                <a:cs typeface="Symbola"/>
              </a:rPr>
              <a:t>∩</a:t>
            </a:r>
            <a:r>
              <a:rPr sz="1200" spc="-10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𝑠</a:t>
            </a:r>
            <a:r>
              <a:rPr sz="1275" baseline="-16339" dirty="0">
                <a:latin typeface="Symbola"/>
                <a:cs typeface="Symbola"/>
              </a:rPr>
              <a:t>𝑖</a:t>
            </a:r>
            <a:r>
              <a:rPr sz="1200" dirty="0">
                <a:latin typeface="Symbola"/>
                <a:cs typeface="Symbola"/>
              </a:rPr>
              <a:t>,</a:t>
            </a:r>
            <a:r>
              <a:rPr sz="1200" spc="-105" dirty="0">
                <a:latin typeface="Symbola"/>
                <a:cs typeface="Symbola"/>
              </a:rPr>
              <a:t> </a:t>
            </a:r>
            <a:r>
              <a:rPr sz="1200" spc="-20" dirty="0">
                <a:latin typeface="Symbola"/>
                <a:cs typeface="Symbola"/>
              </a:rPr>
              <a:t>for</a:t>
            </a:r>
            <a:r>
              <a:rPr sz="1200" spc="-35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some</a:t>
            </a:r>
            <a:r>
              <a:rPr sz="1200" spc="-4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𝑠</a:t>
            </a:r>
            <a:r>
              <a:rPr sz="1275" baseline="-16339" dirty="0">
                <a:latin typeface="Symbola"/>
                <a:cs typeface="Symbola"/>
              </a:rPr>
              <a:t>𝑖</a:t>
            </a:r>
            <a:r>
              <a:rPr sz="1275" spc="270" baseline="-16339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∈</a:t>
            </a:r>
            <a:r>
              <a:rPr sz="1200" spc="25" dirty="0">
                <a:latin typeface="Symbola"/>
                <a:cs typeface="Symbola"/>
              </a:rPr>
              <a:t> </a:t>
            </a:r>
            <a:r>
              <a:rPr sz="1200" spc="75" dirty="0">
                <a:latin typeface="Symbola"/>
                <a:cs typeface="Symbola"/>
              </a:rPr>
              <a:t>δ</a:t>
            </a:r>
            <a:r>
              <a:rPr sz="1200" spc="35" dirty="0">
                <a:latin typeface="Symbola"/>
                <a:cs typeface="Symbola"/>
              </a:rPr>
              <a:t> </a:t>
            </a:r>
            <a:r>
              <a:rPr sz="1200" spc="-210" dirty="0">
                <a:latin typeface="Symbola"/>
                <a:cs typeface="Symbola"/>
              </a:rPr>
              <a:t>→</a:t>
            </a:r>
            <a:r>
              <a:rPr sz="1200" spc="25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𝐵</a:t>
            </a:r>
            <a:r>
              <a:rPr sz="1200" spc="-5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∩</a:t>
            </a:r>
            <a:r>
              <a:rPr sz="1200" spc="-45" dirty="0">
                <a:latin typeface="Symbola"/>
                <a:cs typeface="Symbola"/>
              </a:rPr>
              <a:t> </a:t>
            </a:r>
            <a:r>
              <a:rPr sz="1200" spc="-180" dirty="0">
                <a:latin typeface="Symbola"/>
                <a:cs typeface="Symbola"/>
              </a:rPr>
              <a:t>𝑌</a:t>
            </a:r>
            <a:r>
              <a:rPr sz="1200" spc="6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=</a:t>
            </a:r>
            <a:r>
              <a:rPr sz="1200" spc="25" dirty="0">
                <a:latin typeface="Symbola"/>
                <a:cs typeface="Symbola"/>
              </a:rPr>
              <a:t> </a:t>
            </a:r>
            <a:r>
              <a:rPr sz="1200" spc="595" dirty="0">
                <a:latin typeface="Symbola"/>
                <a:cs typeface="Symbola"/>
              </a:rPr>
              <a:t>(∩</a:t>
            </a:r>
            <a:r>
              <a:rPr sz="1200" spc="-100" dirty="0">
                <a:latin typeface="Symbola"/>
                <a:cs typeface="Symbola"/>
              </a:rPr>
              <a:t> </a:t>
            </a:r>
            <a:r>
              <a:rPr sz="1200" spc="130" dirty="0">
                <a:latin typeface="Symbola"/>
                <a:cs typeface="Symbola"/>
              </a:rPr>
              <a:t>𝑠</a:t>
            </a:r>
            <a:r>
              <a:rPr sz="1275" spc="195" baseline="-16339" dirty="0">
                <a:latin typeface="Symbola"/>
                <a:cs typeface="Symbola"/>
              </a:rPr>
              <a:t>𝑖</a:t>
            </a:r>
            <a:r>
              <a:rPr sz="1200" spc="130" dirty="0">
                <a:latin typeface="Symbola"/>
                <a:cs typeface="Symbola"/>
              </a:rPr>
              <a:t>)</a:t>
            </a:r>
            <a:r>
              <a:rPr sz="1200" spc="-45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∩</a:t>
            </a:r>
            <a:r>
              <a:rPr sz="1200" spc="-45" dirty="0">
                <a:latin typeface="Symbola"/>
                <a:cs typeface="Symbola"/>
              </a:rPr>
              <a:t> </a:t>
            </a:r>
            <a:r>
              <a:rPr sz="1200" spc="-50" dirty="0">
                <a:latin typeface="Symbola"/>
                <a:cs typeface="Symbola"/>
              </a:rPr>
              <a:t>𝑌</a:t>
            </a:r>
            <a:endParaRPr sz="1200">
              <a:latin typeface="Symbola"/>
              <a:cs typeface="Symbola"/>
            </a:endParaRPr>
          </a:p>
          <a:p>
            <a:pPr marL="2366645">
              <a:lnSpc>
                <a:spcPct val="100000"/>
              </a:lnSpc>
              <a:spcBef>
                <a:spcPts val="445"/>
              </a:spcBef>
              <a:tabLst>
                <a:tab pos="4630420" algn="l"/>
              </a:tabLst>
            </a:pPr>
            <a:r>
              <a:rPr sz="850" spc="-25" dirty="0">
                <a:latin typeface="Symbola"/>
                <a:cs typeface="Symbola"/>
              </a:rPr>
              <a:t>𝑖=1</a:t>
            </a:r>
            <a:r>
              <a:rPr sz="850" dirty="0">
                <a:latin typeface="Symbola"/>
                <a:cs typeface="Symbola"/>
              </a:rPr>
              <a:t>	</a:t>
            </a:r>
            <a:r>
              <a:rPr sz="850" spc="-25" dirty="0">
                <a:latin typeface="Symbola"/>
                <a:cs typeface="Symbola"/>
              </a:rPr>
              <a:t>𝑖=1</a:t>
            </a:r>
            <a:endParaRPr sz="850">
              <a:latin typeface="Symbola"/>
              <a:cs typeface="Symbola"/>
            </a:endParaRPr>
          </a:p>
          <a:p>
            <a:pPr marL="1713230">
              <a:lnSpc>
                <a:spcPct val="100000"/>
              </a:lnSpc>
              <a:spcBef>
                <a:spcPts val="290"/>
              </a:spcBef>
            </a:pPr>
            <a:r>
              <a:rPr sz="850" spc="-50" dirty="0">
                <a:latin typeface="Symbola"/>
                <a:cs typeface="Symbola"/>
              </a:rPr>
              <a:t>𝑛</a:t>
            </a:r>
            <a:endParaRPr sz="850">
              <a:latin typeface="Symbola"/>
              <a:cs typeface="Symbola"/>
            </a:endParaRPr>
          </a:p>
          <a:p>
            <a:pPr marL="1394460">
              <a:lnSpc>
                <a:spcPct val="100000"/>
              </a:lnSpc>
              <a:spcBef>
                <a:spcPts val="440"/>
              </a:spcBef>
            </a:pPr>
            <a:r>
              <a:rPr sz="1200" dirty="0">
                <a:latin typeface="Symbola"/>
                <a:cs typeface="Symbola"/>
              </a:rPr>
              <a:t>=</a:t>
            </a:r>
            <a:r>
              <a:rPr sz="1200" spc="15" dirty="0">
                <a:latin typeface="Symbola"/>
                <a:cs typeface="Symbola"/>
              </a:rPr>
              <a:t> </a:t>
            </a:r>
            <a:r>
              <a:rPr sz="1200" spc="254" dirty="0">
                <a:latin typeface="Symbola"/>
                <a:cs typeface="Symbola"/>
              </a:rPr>
              <a:t>(∩(𝑠</a:t>
            </a:r>
            <a:r>
              <a:rPr sz="1275" spc="382" baseline="-16339" dirty="0">
                <a:latin typeface="Symbola"/>
                <a:cs typeface="Symbola"/>
              </a:rPr>
              <a:t>𝑖</a:t>
            </a:r>
            <a:r>
              <a:rPr sz="1275" spc="165" baseline="-16339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∩</a:t>
            </a:r>
            <a:r>
              <a:rPr sz="1200" spc="-40" dirty="0">
                <a:latin typeface="Symbola"/>
                <a:cs typeface="Symbola"/>
              </a:rPr>
              <a:t> </a:t>
            </a:r>
            <a:r>
              <a:rPr sz="1200" spc="60" dirty="0">
                <a:latin typeface="Symbola"/>
                <a:cs typeface="Symbola"/>
              </a:rPr>
              <a:t>𝑌))</a:t>
            </a:r>
            <a:endParaRPr sz="1200">
              <a:latin typeface="Symbola"/>
              <a:cs typeface="Symbola"/>
            </a:endParaRPr>
          </a:p>
          <a:p>
            <a:pPr marL="1656714">
              <a:lnSpc>
                <a:spcPct val="100000"/>
              </a:lnSpc>
              <a:spcBef>
                <a:spcPts val="445"/>
              </a:spcBef>
            </a:pPr>
            <a:r>
              <a:rPr sz="850" spc="-25" dirty="0">
                <a:latin typeface="Symbola"/>
                <a:cs typeface="Symbola"/>
              </a:rPr>
              <a:t>𝑖=1</a:t>
            </a:r>
            <a:endParaRPr sz="85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395"/>
              </a:spcBef>
            </a:pPr>
            <a:endParaRPr sz="850">
              <a:latin typeface="Symbola"/>
              <a:cs typeface="Symbola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latin typeface="Times New Roman"/>
                <a:cs typeface="Times New Roman"/>
              </a:rPr>
              <a:t>Exercise</a:t>
            </a:r>
            <a:r>
              <a:rPr sz="1200" b="1" spc="-55" dirty="0">
                <a:latin typeface="Times New Roman"/>
                <a:cs typeface="Times New Roman"/>
              </a:rPr>
              <a:t> </a:t>
            </a:r>
            <a:r>
              <a:rPr sz="1200" b="1" spc="-25" dirty="0">
                <a:latin typeface="Times New Roman"/>
                <a:cs typeface="Times New Roman"/>
              </a:rPr>
              <a:t>5.8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200">
              <a:latin typeface="Times New Roman"/>
              <a:cs typeface="Times New Roman"/>
            </a:endParaRPr>
          </a:p>
          <a:p>
            <a:pPr marL="494665" indent="-227965">
              <a:lnSpc>
                <a:spcPct val="100000"/>
              </a:lnSpc>
              <a:buAutoNum type="arabicPeriod"/>
              <a:tabLst>
                <a:tab pos="494665" algn="l"/>
              </a:tabLst>
            </a:pP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left-</a:t>
            </a:r>
            <a:r>
              <a:rPr sz="1200" dirty="0">
                <a:latin typeface="Times New Roman"/>
                <a:cs typeface="Times New Roman"/>
              </a:rPr>
              <a:t>ray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=[0,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1].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Describe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subspace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Y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494665" marR="43180" indent="-228600">
              <a:lnSpc>
                <a:spcPts val="2570"/>
              </a:lnSpc>
              <a:spcBef>
                <a:spcPts val="70"/>
              </a:spcBef>
              <a:buAutoNum type="arabicPeriod"/>
              <a:tabLst>
                <a:tab pos="494665" algn="l"/>
              </a:tabLst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subspace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there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relation </a:t>
            </a:r>
            <a:r>
              <a:rPr sz="1200" dirty="0">
                <a:latin typeface="Times New Roman"/>
                <a:cs typeface="Times New Roman"/>
              </a:rPr>
              <a:t>between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int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int</a:t>
            </a:r>
            <a:r>
              <a:rPr sz="1200" i="1" baseline="-10416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),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where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int</a:t>
            </a:r>
            <a:r>
              <a:rPr sz="1200" i="1" baseline="-10416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interior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Symbol"/>
                <a:cs typeface="Symbol"/>
              </a:rPr>
              <a:t></a:t>
            </a:r>
            <a:r>
              <a:rPr sz="1350" i="1" spc="-30" baseline="-12345" dirty="0">
                <a:latin typeface="Times New Roman"/>
                <a:cs typeface="Times New Roman"/>
              </a:rPr>
              <a:t>Y</a:t>
            </a:r>
            <a:r>
              <a:rPr sz="1200" spc="-20" dirty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  <a:p>
            <a:pPr marL="494665" marR="43180" indent="-228600">
              <a:lnSpc>
                <a:spcPts val="2570"/>
              </a:lnSpc>
              <a:buAutoNum type="arabicPeriod"/>
              <a:tabLst>
                <a:tab pos="494665" algn="l"/>
              </a:tabLst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subspace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Z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800" baseline="2314" dirty="0">
                <a:latin typeface="Symbola"/>
                <a:cs typeface="Symbola"/>
              </a:rPr>
              <a:t>(</a:t>
            </a:r>
            <a:r>
              <a:rPr sz="1200" dirty="0">
                <a:latin typeface="Symbola"/>
                <a:cs typeface="Symbola"/>
              </a:rPr>
              <a:t>τ</a:t>
            </a:r>
            <a:r>
              <a:rPr sz="1275" baseline="-16339" dirty="0">
                <a:latin typeface="Symbola"/>
                <a:cs typeface="Symbola"/>
              </a:rPr>
              <a:t>𝑌</a:t>
            </a:r>
            <a:r>
              <a:rPr sz="1800" baseline="2314" dirty="0">
                <a:latin typeface="Symbola"/>
                <a:cs typeface="Symbola"/>
              </a:rPr>
              <a:t>)</a:t>
            </a:r>
            <a:r>
              <a:rPr sz="1275" baseline="-16339" dirty="0">
                <a:latin typeface="Symbola"/>
                <a:cs typeface="Symbola"/>
              </a:rPr>
              <a:t>𝑍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subspace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Y</a:t>
            </a:r>
            <a:r>
              <a:rPr sz="1200" dirty="0">
                <a:latin typeface="Times New Roman"/>
                <a:cs typeface="Times New Roman"/>
              </a:rPr>
              <a:t>).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Then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Z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800" baseline="2314" dirty="0">
                <a:latin typeface="Symbola"/>
                <a:cs typeface="Symbola"/>
              </a:rPr>
              <a:t>(</a:t>
            </a:r>
            <a:r>
              <a:rPr sz="1200" dirty="0">
                <a:latin typeface="Symbola"/>
                <a:cs typeface="Symbola"/>
              </a:rPr>
              <a:t>τ</a:t>
            </a:r>
            <a:r>
              <a:rPr sz="1275" baseline="-16339" dirty="0">
                <a:latin typeface="Symbola"/>
                <a:cs typeface="Symbola"/>
              </a:rPr>
              <a:t>𝑌</a:t>
            </a:r>
            <a:r>
              <a:rPr sz="1800" baseline="2314" dirty="0">
                <a:latin typeface="Symbola"/>
                <a:cs typeface="Symbola"/>
              </a:rPr>
              <a:t>)</a:t>
            </a:r>
            <a:r>
              <a:rPr sz="1275" baseline="-16339" dirty="0">
                <a:latin typeface="Symbola"/>
                <a:cs typeface="Symbola"/>
              </a:rPr>
              <a:t>𝑍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subspace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Symbol"/>
                <a:cs typeface="Symbol"/>
              </a:rPr>
              <a:t></a:t>
            </a:r>
            <a:r>
              <a:rPr sz="1200" spc="-25" dirty="0">
                <a:latin typeface="Times New Roman"/>
                <a:cs typeface="Times New Roman"/>
              </a:rPr>
              <a:t>).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22</a:t>
            </a:fld>
            <a:endParaRPr spc="-2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63519" y="8406129"/>
            <a:ext cx="2311400" cy="218440"/>
          </a:xfrm>
          <a:custGeom>
            <a:avLst/>
            <a:gdLst/>
            <a:ahLst/>
            <a:cxnLst/>
            <a:rect l="l" t="t" r="r" b="b"/>
            <a:pathLst>
              <a:path w="2311400" h="218440">
                <a:moveTo>
                  <a:pt x="2311019" y="0"/>
                </a:moveTo>
                <a:lnTo>
                  <a:pt x="0" y="0"/>
                </a:lnTo>
                <a:lnTo>
                  <a:pt x="0" y="217931"/>
                </a:lnTo>
                <a:lnTo>
                  <a:pt x="2311019" y="217931"/>
                </a:lnTo>
                <a:lnTo>
                  <a:pt x="2311019" y="0"/>
                </a:lnTo>
                <a:close/>
              </a:path>
            </a:pathLst>
          </a:custGeom>
          <a:solidFill>
            <a:srgbClr val="00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25804" y="779119"/>
            <a:ext cx="5860415" cy="848360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545465" indent="-227965">
              <a:lnSpc>
                <a:spcPct val="100000"/>
              </a:lnSpc>
              <a:spcBef>
                <a:spcPts val="940"/>
              </a:spcBef>
              <a:buAutoNum type="arabicPeriod" startAt="5"/>
              <a:tabLst>
                <a:tab pos="545465" algn="l"/>
              </a:tabLst>
            </a:pPr>
            <a:r>
              <a:rPr sz="1400" dirty="0">
                <a:latin typeface="Times New Roman"/>
                <a:cs typeface="Times New Roman"/>
              </a:rPr>
              <a:t>Identity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Property</a:t>
            </a:r>
            <a:endParaRPr sz="1400">
              <a:latin typeface="Times New Roman"/>
              <a:cs typeface="Times New Roman"/>
            </a:endParaRPr>
          </a:p>
          <a:p>
            <a:pPr marL="1002665" lvl="1" indent="-457200">
              <a:lnSpc>
                <a:spcPct val="100000"/>
              </a:lnSpc>
              <a:spcBef>
                <a:spcPts val="840"/>
              </a:spcBef>
              <a:buFont typeface="Times New Roman"/>
              <a:buAutoNum type="romanLcPeriod"/>
              <a:tabLst>
                <a:tab pos="1002665" algn="l"/>
              </a:tabLst>
            </a:pP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</a:t>
            </a: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 marL="1002665" lvl="1" indent="-457200">
              <a:lnSpc>
                <a:spcPct val="100000"/>
              </a:lnSpc>
              <a:spcBef>
                <a:spcPts val="900"/>
              </a:spcBef>
              <a:buFont typeface="Times New Roman"/>
              <a:buAutoNum type="romanLcPeriod"/>
              <a:tabLst>
                <a:tab pos="1002665" algn="l"/>
              </a:tabLst>
            </a:pP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</a:t>
            </a: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 marL="545465" indent="-227965">
              <a:lnSpc>
                <a:spcPct val="100000"/>
              </a:lnSpc>
              <a:spcBef>
                <a:spcPts val="780"/>
              </a:spcBef>
              <a:buAutoNum type="arabicPeriod" startAt="5"/>
              <a:tabLst>
                <a:tab pos="545465" algn="l"/>
              </a:tabLst>
            </a:pPr>
            <a:r>
              <a:rPr sz="1400" dirty="0">
                <a:latin typeface="Times New Roman"/>
                <a:cs typeface="Times New Roman"/>
              </a:rPr>
              <a:t>Bound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Property</a:t>
            </a:r>
            <a:endParaRPr sz="1400">
              <a:latin typeface="Times New Roman"/>
              <a:cs typeface="Times New Roman"/>
            </a:endParaRPr>
          </a:p>
          <a:p>
            <a:pPr marL="545465">
              <a:lnSpc>
                <a:spcPct val="100000"/>
              </a:lnSpc>
              <a:spcBef>
                <a:spcPts val="840"/>
              </a:spcBef>
              <a:tabLst>
                <a:tab pos="1002665" algn="l"/>
              </a:tabLst>
            </a:pPr>
            <a:r>
              <a:rPr sz="1400" spc="-25" dirty="0">
                <a:latin typeface="Times New Roman"/>
                <a:cs typeface="Times New Roman"/>
              </a:rPr>
              <a:t>i.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i="1" spc="-20" dirty="0">
                <a:latin typeface="Times New Roman"/>
                <a:cs typeface="Times New Roman"/>
              </a:rPr>
              <a:t>X</a:t>
            </a:r>
            <a:r>
              <a:rPr sz="1400" spc="-20" dirty="0">
                <a:latin typeface="Symbol"/>
                <a:cs typeface="Symbol"/>
              </a:rPr>
              <a:t></a:t>
            </a:r>
            <a:r>
              <a:rPr sz="1400" spc="-20" dirty="0">
                <a:latin typeface="Times New Roman"/>
                <a:cs typeface="Times New Roman"/>
              </a:rPr>
              <a:t>=</a:t>
            </a:r>
            <a:r>
              <a:rPr sz="1400" spc="-20" dirty="0">
                <a:latin typeface="Symbol"/>
                <a:cs typeface="Symbol"/>
              </a:rPr>
              <a:t></a:t>
            </a:r>
            <a:endParaRPr sz="1400">
              <a:latin typeface="Symbol"/>
              <a:cs typeface="Symbol"/>
            </a:endParaRPr>
          </a:p>
          <a:p>
            <a:pPr marL="545465">
              <a:lnSpc>
                <a:spcPct val="100000"/>
              </a:lnSpc>
              <a:spcBef>
                <a:spcPts val="900"/>
              </a:spcBef>
              <a:tabLst>
                <a:tab pos="1002665" algn="l"/>
              </a:tabLst>
            </a:pPr>
            <a:r>
              <a:rPr sz="1400" spc="-25" dirty="0">
                <a:latin typeface="Times New Roman"/>
                <a:cs typeface="Times New Roman"/>
              </a:rPr>
              <a:t>ii.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</a:t>
            </a: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400" spc="-10" dirty="0">
                <a:latin typeface="Symbol"/>
                <a:cs typeface="Symbol"/>
              </a:rPr>
              <a:t></a:t>
            </a:r>
            <a:endParaRPr sz="1400">
              <a:latin typeface="Symbol"/>
              <a:cs typeface="Symbol"/>
            </a:endParaRPr>
          </a:p>
          <a:p>
            <a:pPr marL="545465" indent="-227965">
              <a:lnSpc>
                <a:spcPct val="100000"/>
              </a:lnSpc>
              <a:spcBef>
                <a:spcPts val="780"/>
              </a:spcBef>
              <a:buAutoNum type="arabicPeriod" startAt="7"/>
              <a:tabLst>
                <a:tab pos="545465" algn="l"/>
              </a:tabLst>
            </a:pPr>
            <a:r>
              <a:rPr sz="1400" dirty="0">
                <a:latin typeface="Times New Roman"/>
                <a:cs typeface="Times New Roman"/>
              </a:rPr>
              <a:t>Complement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Property</a:t>
            </a:r>
            <a:endParaRPr sz="1400">
              <a:latin typeface="Times New Roman"/>
              <a:cs typeface="Times New Roman"/>
            </a:endParaRPr>
          </a:p>
          <a:p>
            <a:pPr marL="1002665" lvl="1" indent="-457200">
              <a:lnSpc>
                <a:spcPct val="100000"/>
              </a:lnSpc>
              <a:spcBef>
                <a:spcPts val="840"/>
              </a:spcBef>
              <a:buFont typeface="Times New Roman"/>
              <a:buAutoNum type="romanLcPeriod"/>
              <a:tabLst>
                <a:tab pos="1002665" algn="l"/>
              </a:tabLst>
            </a:pP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Symbol"/>
                <a:cs typeface="Symbol"/>
              </a:rPr>
              <a:t>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350" i="1" baseline="40123" dirty="0">
                <a:latin typeface="Times New Roman"/>
                <a:cs typeface="Times New Roman"/>
              </a:rPr>
              <a:t>c</a:t>
            </a:r>
            <a:r>
              <a:rPr sz="1350" i="1" spc="142" baseline="40123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dirty="0">
                <a:latin typeface="Symbol"/>
                <a:cs typeface="Symbol"/>
              </a:rPr>
              <a:t>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where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350" i="1" baseline="40123" dirty="0">
                <a:latin typeface="Times New Roman"/>
                <a:cs typeface="Times New Roman"/>
              </a:rPr>
              <a:t>c</a:t>
            </a:r>
            <a:r>
              <a:rPr sz="1400" dirty="0">
                <a:latin typeface="Times New Roman"/>
                <a:cs typeface="Times New Roman"/>
              </a:rPr>
              <a:t>={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Symbol"/>
                <a:cs typeface="Symbol"/>
              </a:rPr>
              <a:t></a:t>
            </a:r>
            <a:r>
              <a:rPr sz="1400" dirty="0">
                <a:latin typeface="Times New Roman"/>
                <a:cs typeface="Times New Roman"/>
              </a:rPr>
              <a:t>|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Symbol"/>
                <a:cs typeface="Symbol"/>
              </a:rPr>
              <a:t>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}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called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complement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i="1" spc="-25" dirty="0">
                <a:latin typeface="Times New Roman"/>
                <a:cs typeface="Times New Roman"/>
              </a:rPr>
              <a:t>X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002665" lvl="1" indent="-457200">
              <a:lnSpc>
                <a:spcPct val="100000"/>
              </a:lnSpc>
              <a:spcBef>
                <a:spcPts val="900"/>
              </a:spcBef>
              <a:buFont typeface="Times New Roman"/>
              <a:buAutoNum type="romanLcPeriod"/>
              <a:tabLst>
                <a:tab pos="1002665" algn="l"/>
              </a:tabLst>
            </a:pP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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350" i="1" spc="-15" baseline="40123" dirty="0">
                <a:latin typeface="Times New Roman"/>
                <a:cs typeface="Times New Roman"/>
              </a:rPr>
              <a:t>c</a:t>
            </a: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400" spc="-10" dirty="0">
                <a:latin typeface="Symbol"/>
                <a:cs typeface="Symbol"/>
              </a:rPr>
              <a:t></a:t>
            </a:r>
            <a:endParaRPr sz="1400">
              <a:latin typeface="Symbol"/>
              <a:cs typeface="Symbol"/>
            </a:endParaRPr>
          </a:p>
          <a:p>
            <a:pPr marL="1002665" lvl="1" indent="-457200">
              <a:lnSpc>
                <a:spcPct val="100000"/>
              </a:lnSpc>
              <a:spcBef>
                <a:spcPts val="890"/>
              </a:spcBef>
              <a:buFont typeface="Times New Roman"/>
              <a:buAutoNum type="romanLcPeriod"/>
              <a:tabLst>
                <a:tab pos="1002665" algn="l"/>
              </a:tabLst>
            </a:pPr>
            <a:r>
              <a:rPr sz="1400" dirty="0">
                <a:latin typeface="Symbol"/>
                <a:cs typeface="Symbol"/>
              </a:rPr>
              <a:t></a:t>
            </a:r>
            <a:r>
              <a:rPr sz="1350" i="1" baseline="40123" dirty="0">
                <a:latin typeface="Times New Roman"/>
                <a:cs typeface="Times New Roman"/>
              </a:rPr>
              <a:t>c</a:t>
            </a:r>
            <a:r>
              <a:rPr sz="1350" i="1" spc="165" baseline="40123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=</a:t>
            </a:r>
            <a:r>
              <a:rPr sz="1400" spc="-25" dirty="0">
                <a:latin typeface="Symbol"/>
                <a:cs typeface="Symbol"/>
              </a:rPr>
              <a:t></a:t>
            </a:r>
            <a:endParaRPr sz="1400">
              <a:latin typeface="Symbol"/>
              <a:cs typeface="Symbol"/>
            </a:endParaRPr>
          </a:p>
          <a:p>
            <a:pPr marL="1002665" lvl="1" indent="-457200">
              <a:lnSpc>
                <a:spcPct val="100000"/>
              </a:lnSpc>
              <a:spcBef>
                <a:spcPts val="885"/>
              </a:spcBef>
              <a:buFont typeface="Times New Roman"/>
              <a:buAutoNum type="romanLcPeriod"/>
              <a:tabLst>
                <a:tab pos="1002665" algn="l"/>
              </a:tabLst>
            </a:pPr>
            <a:r>
              <a:rPr sz="1400" spc="-20" dirty="0">
                <a:latin typeface="Symbol"/>
                <a:cs typeface="Symbol"/>
              </a:rPr>
              <a:t></a:t>
            </a:r>
            <a:r>
              <a:rPr sz="1350" i="1" spc="-30" baseline="40123" dirty="0">
                <a:latin typeface="Times New Roman"/>
                <a:cs typeface="Times New Roman"/>
              </a:rPr>
              <a:t>c</a:t>
            </a:r>
            <a:r>
              <a:rPr sz="1400" spc="-20" dirty="0">
                <a:latin typeface="Times New Roman"/>
                <a:cs typeface="Times New Roman"/>
              </a:rPr>
              <a:t>=</a:t>
            </a:r>
            <a:r>
              <a:rPr sz="1400" spc="-20" dirty="0">
                <a:latin typeface="Symbol"/>
                <a:cs typeface="Symbol"/>
              </a:rPr>
              <a:t></a:t>
            </a:r>
            <a:endParaRPr sz="1400">
              <a:latin typeface="Symbol"/>
              <a:cs typeface="Symbol"/>
            </a:endParaRPr>
          </a:p>
          <a:p>
            <a:pPr marL="545465" indent="-227965">
              <a:lnSpc>
                <a:spcPct val="100000"/>
              </a:lnSpc>
              <a:spcBef>
                <a:spcPts val="795"/>
              </a:spcBef>
              <a:buAutoNum type="arabicPeriod" startAt="7"/>
              <a:tabLst>
                <a:tab pos="545465" algn="l"/>
              </a:tabLst>
            </a:pPr>
            <a:r>
              <a:rPr sz="1400" dirty="0">
                <a:latin typeface="Times New Roman"/>
                <a:cs typeface="Times New Roman"/>
              </a:rPr>
              <a:t>Involution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Property: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350" i="1" spc="-15" baseline="40123" dirty="0">
                <a:latin typeface="Times New Roman"/>
                <a:cs typeface="Times New Roman"/>
              </a:rPr>
              <a:t>c</a:t>
            </a:r>
            <a:r>
              <a:rPr sz="1400" spc="-10" dirty="0">
                <a:latin typeface="Times New Roman"/>
                <a:cs typeface="Times New Roman"/>
              </a:rPr>
              <a:t>)</a:t>
            </a:r>
            <a:r>
              <a:rPr sz="1350" i="1" spc="-15" baseline="40123" dirty="0">
                <a:latin typeface="Times New Roman"/>
                <a:cs typeface="Times New Roman"/>
              </a:rPr>
              <a:t>c</a:t>
            </a: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 marL="545465" indent="-227965">
              <a:lnSpc>
                <a:spcPct val="100000"/>
              </a:lnSpc>
              <a:spcBef>
                <a:spcPts val="730"/>
              </a:spcBef>
              <a:buAutoNum type="arabicPeriod" startAt="7"/>
              <a:tabLst>
                <a:tab pos="545465" algn="l"/>
              </a:tabLst>
            </a:pPr>
            <a:r>
              <a:rPr sz="1400" dirty="0">
                <a:latin typeface="Times New Roman"/>
                <a:cs typeface="Times New Roman"/>
              </a:rPr>
              <a:t>De’Morgans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Property</a:t>
            </a:r>
            <a:endParaRPr sz="1400">
              <a:latin typeface="Times New Roman"/>
              <a:cs typeface="Times New Roman"/>
            </a:endParaRPr>
          </a:p>
          <a:p>
            <a:pPr marL="1002665" lvl="1" indent="-457200">
              <a:lnSpc>
                <a:spcPct val="100000"/>
              </a:lnSpc>
              <a:spcBef>
                <a:spcPts val="845"/>
              </a:spcBef>
              <a:buAutoNum type="romanLcPeriod"/>
              <a:tabLst>
                <a:tab pos="1002665" algn="l"/>
              </a:tabLst>
            </a:pP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</a:t>
            </a:r>
            <a:r>
              <a:rPr sz="1400" i="1" spc="-10" dirty="0">
                <a:latin typeface="Times New Roman"/>
                <a:cs typeface="Times New Roman"/>
              </a:rPr>
              <a:t>Y</a:t>
            </a:r>
            <a:r>
              <a:rPr sz="1400" spc="-10" dirty="0">
                <a:latin typeface="Times New Roman"/>
                <a:cs typeface="Times New Roman"/>
              </a:rPr>
              <a:t>)</a:t>
            </a:r>
            <a:r>
              <a:rPr sz="1350" i="1" spc="-15" baseline="40123" dirty="0">
                <a:latin typeface="Times New Roman"/>
                <a:cs typeface="Times New Roman"/>
              </a:rPr>
              <a:t>c</a:t>
            </a: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350" i="1" spc="-15" baseline="40123" dirty="0">
                <a:latin typeface="Times New Roman"/>
                <a:cs typeface="Times New Roman"/>
              </a:rPr>
              <a:t>c</a:t>
            </a:r>
            <a:r>
              <a:rPr sz="1400" spc="-10" dirty="0">
                <a:latin typeface="Symbol"/>
                <a:cs typeface="Symbol"/>
              </a:rPr>
              <a:t></a:t>
            </a:r>
            <a:r>
              <a:rPr sz="1400" i="1" spc="-10" dirty="0">
                <a:latin typeface="Times New Roman"/>
                <a:cs typeface="Times New Roman"/>
              </a:rPr>
              <a:t>Y</a:t>
            </a:r>
            <a:r>
              <a:rPr sz="1350" i="1" spc="-15" baseline="40123" dirty="0">
                <a:latin typeface="Times New Roman"/>
                <a:cs typeface="Times New Roman"/>
              </a:rPr>
              <a:t>c</a:t>
            </a:r>
            <a:endParaRPr sz="1350" baseline="40123">
              <a:latin typeface="Times New Roman"/>
              <a:cs typeface="Times New Roman"/>
            </a:endParaRPr>
          </a:p>
          <a:p>
            <a:pPr marL="1002665" lvl="1" indent="-457200">
              <a:lnSpc>
                <a:spcPct val="100000"/>
              </a:lnSpc>
              <a:spcBef>
                <a:spcPts val="900"/>
              </a:spcBef>
              <a:buAutoNum type="romanLcPeriod"/>
              <a:tabLst>
                <a:tab pos="1002665" algn="l"/>
              </a:tabLst>
            </a:pP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</a:t>
            </a:r>
            <a:r>
              <a:rPr sz="1400" i="1" spc="-10" dirty="0">
                <a:latin typeface="Times New Roman"/>
                <a:cs typeface="Times New Roman"/>
              </a:rPr>
              <a:t>Y</a:t>
            </a:r>
            <a:r>
              <a:rPr sz="1400" spc="-10" dirty="0">
                <a:latin typeface="Times New Roman"/>
                <a:cs typeface="Times New Roman"/>
              </a:rPr>
              <a:t>)</a:t>
            </a:r>
            <a:r>
              <a:rPr sz="1350" i="1" spc="-15" baseline="40123" dirty="0">
                <a:latin typeface="Times New Roman"/>
                <a:cs typeface="Times New Roman"/>
              </a:rPr>
              <a:t>c</a:t>
            </a: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350" i="1" spc="-15" baseline="40123" dirty="0">
                <a:latin typeface="Times New Roman"/>
                <a:cs typeface="Times New Roman"/>
              </a:rPr>
              <a:t>c</a:t>
            </a:r>
            <a:r>
              <a:rPr sz="1400" spc="-10" dirty="0">
                <a:latin typeface="Symbol"/>
                <a:cs typeface="Symbol"/>
              </a:rPr>
              <a:t></a:t>
            </a:r>
            <a:r>
              <a:rPr sz="1400" i="1" spc="-10" dirty="0">
                <a:latin typeface="Times New Roman"/>
                <a:cs typeface="Times New Roman"/>
              </a:rPr>
              <a:t>Y</a:t>
            </a:r>
            <a:r>
              <a:rPr sz="1350" i="1" spc="-15" baseline="40123" dirty="0">
                <a:latin typeface="Times New Roman"/>
                <a:cs typeface="Times New Roman"/>
              </a:rPr>
              <a:t>c</a:t>
            </a:r>
            <a:endParaRPr sz="1350" baseline="40123">
              <a:latin typeface="Times New Roman"/>
              <a:cs typeface="Times New Roman"/>
            </a:endParaRPr>
          </a:p>
          <a:p>
            <a:pPr marL="545465" indent="-227965">
              <a:lnSpc>
                <a:spcPct val="100000"/>
              </a:lnSpc>
              <a:spcBef>
                <a:spcPts val="790"/>
              </a:spcBef>
              <a:buFont typeface="Times New Roman"/>
              <a:buChar char="-"/>
              <a:tabLst>
                <a:tab pos="545465" algn="l"/>
              </a:tabLst>
            </a:pPr>
            <a:r>
              <a:rPr sz="1400" b="1" dirty="0">
                <a:latin typeface="Times New Roman"/>
                <a:cs typeface="Times New Roman"/>
              </a:rPr>
              <a:t>Difference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between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two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sets</a:t>
            </a:r>
            <a:endParaRPr sz="1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1525"/>
              </a:spcBef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 </a:t>
            </a:r>
            <a:r>
              <a:rPr sz="1400" spc="-10" dirty="0">
                <a:latin typeface="Times New Roman"/>
                <a:cs typeface="Times New Roman"/>
              </a:rPr>
              <a:t>sets.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0"/>
              </a:spcBef>
            </a:pPr>
            <a:endParaRPr sz="1400">
              <a:latin typeface="Times New Roman"/>
              <a:cs typeface="Times New Roman"/>
            </a:endParaRPr>
          </a:p>
          <a:p>
            <a:pPr marL="545465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difference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denoted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Times New Roman"/>
                <a:cs typeface="Times New Roman"/>
              </a:rPr>
              <a:t>-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i="1" spc="3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defined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-10" dirty="0">
                <a:latin typeface="Times New Roman"/>
                <a:cs typeface="Times New Roman"/>
              </a:rPr>
              <a:t> follows:</a:t>
            </a:r>
            <a:endParaRPr sz="1400">
              <a:latin typeface="Times New Roman"/>
              <a:cs typeface="Times New Roman"/>
            </a:endParaRPr>
          </a:p>
          <a:p>
            <a:pPr marL="545465" marR="1778635" indent="1749425">
              <a:lnSpc>
                <a:spcPts val="2570"/>
              </a:lnSpc>
              <a:spcBef>
                <a:spcPts val="185"/>
              </a:spcBef>
            </a:pP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Times New Roman"/>
                <a:cs typeface="Times New Roman"/>
              </a:rPr>
              <a:t>-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={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Symbol"/>
                <a:cs typeface="Symbol"/>
              </a:rPr>
              <a:t></a:t>
            </a:r>
            <a:r>
              <a:rPr sz="1400" dirty="0">
                <a:latin typeface="Times New Roman"/>
                <a:cs typeface="Times New Roman"/>
              </a:rPr>
              <a:t>|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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spc="-20" dirty="0">
                <a:latin typeface="Times New Roman"/>
                <a:cs typeface="Times New Roman"/>
              </a:rPr>
              <a:t>x</a:t>
            </a:r>
            <a:r>
              <a:rPr sz="1400" spc="-20" dirty="0">
                <a:latin typeface="Symbol"/>
                <a:cs typeface="Symbol"/>
              </a:rPr>
              <a:t></a:t>
            </a:r>
            <a:r>
              <a:rPr sz="1400" i="1" spc="-20" dirty="0">
                <a:latin typeface="Times New Roman"/>
                <a:cs typeface="Times New Roman"/>
              </a:rPr>
              <a:t>Y</a:t>
            </a:r>
            <a:r>
              <a:rPr sz="1400" spc="-20" dirty="0">
                <a:latin typeface="Times New Roman"/>
                <a:cs typeface="Times New Roman"/>
              </a:rPr>
              <a:t>} </a:t>
            </a:r>
            <a:r>
              <a:rPr sz="1400" dirty="0">
                <a:latin typeface="Times New Roman"/>
                <a:cs typeface="Times New Roman"/>
              </a:rPr>
              <a:t>Clearly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350" i="1" spc="-15" baseline="40123" dirty="0">
                <a:latin typeface="Times New Roman"/>
                <a:cs typeface="Times New Roman"/>
              </a:rPr>
              <a:t>c</a:t>
            </a: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400" spc="-10" dirty="0">
                <a:latin typeface="Symbol"/>
                <a:cs typeface="Symbol"/>
              </a:rPr>
              <a:t></a:t>
            </a:r>
            <a:r>
              <a:rPr sz="1400" spc="-10" dirty="0">
                <a:latin typeface="Times New Roman"/>
                <a:cs typeface="Times New Roman"/>
              </a:rPr>
              <a:t>-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 for 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Y</a:t>
            </a:r>
            <a:r>
              <a:rPr sz="1400" spc="-25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52069" algn="ctr">
              <a:lnSpc>
                <a:spcPct val="100000"/>
              </a:lnSpc>
            </a:pP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Times New Roman"/>
                <a:cs typeface="Times New Roman"/>
              </a:rPr>
              <a:t>-</a:t>
            </a:r>
            <a:r>
              <a:rPr sz="1400" i="1" spc="-10" dirty="0">
                <a:latin typeface="Times New Roman"/>
                <a:cs typeface="Times New Roman"/>
              </a:rPr>
              <a:t>Y=X</a:t>
            </a:r>
            <a:r>
              <a:rPr sz="1400" spc="-10" dirty="0">
                <a:latin typeface="Symbol"/>
                <a:cs typeface="Symbol"/>
              </a:rPr>
              <a:t></a:t>
            </a:r>
            <a:r>
              <a:rPr sz="1400" i="1" spc="-10" dirty="0">
                <a:latin typeface="Times New Roman"/>
                <a:cs typeface="Times New Roman"/>
              </a:rPr>
              <a:t>Y</a:t>
            </a:r>
            <a:r>
              <a:rPr sz="1350" i="1" spc="-15" baseline="40123" dirty="0">
                <a:latin typeface="Times New Roman"/>
                <a:cs typeface="Times New Roman"/>
              </a:rPr>
              <a:t>c</a:t>
            </a:r>
            <a:endParaRPr sz="1350" baseline="40123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400">
              <a:latin typeface="Times New Roman"/>
              <a:cs typeface="Times New Roman"/>
            </a:endParaRPr>
          </a:p>
          <a:p>
            <a:pPr marL="545465" indent="-227965">
              <a:lnSpc>
                <a:spcPct val="100000"/>
              </a:lnSpc>
              <a:spcBef>
                <a:spcPts val="5"/>
              </a:spcBef>
              <a:buFont typeface="Times New Roman"/>
              <a:buChar char="-"/>
              <a:tabLst>
                <a:tab pos="545465" algn="l"/>
              </a:tabLst>
            </a:pPr>
            <a:r>
              <a:rPr sz="1400" b="1" dirty="0">
                <a:latin typeface="Times New Roman"/>
                <a:cs typeface="Times New Roman"/>
              </a:rPr>
              <a:t>Partition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of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a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25" dirty="0">
                <a:latin typeface="Times New Roman"/>
                <a:cs typeface="Times New Roman"/>
              </a:rPr>
              <a:t>set</a:t>
            </a:r>
            <a:endParaRPr sz="1400">
              <a:latin typeface="Times New Roman"/>
              <a:cs typeface="Times New Roman"/>
            </a:endParaRPr>
          </a:p>
          <a:p>
            <a:pPr marL="545465" marR="30480">
              <a:lnSpc>
                <a:spcPct val="146400"/>
              </a:lnSpc>
              <a:spcBef>
                <a:spcPts val="35"/>
              </a:spcBef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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nonempty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subsets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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called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a </a:t>
            </a:r>
            <a:r>
              <a:rPr sz="1400" dirty="0">
                <a:latin typeface="Times New Roman"/>
                <a:cs typeface="Times New Roman"/>
              </a:rPr>
              <a:t>partition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if,</a:t>
            </a:r>
            <a:endParaRPr sz="1400">
              <a:latin typeface="Times New Roman"/>
              <a:cs typeface="Times New Roman"/>
            </a:endParaRPr>
          </a:p>
          <a:p>
            <a:pPr marL="545465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latin typeface="Times New Roman"/>
                <a:cs typeface="Times New Roman"/>
              </a:rPr>
              <a:t>1.</a:t>
            </a:r>
            <a:r>
              <a:rPr sz="1400" spc="38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350" i="1" baseline="-12345" dirty="0">
                <a:latin typeface="Times New Roman"/>
                <a:cs typeface="Times New Roman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350" i="1" baseline="-12345" dirty="0">
                <a:latin typeface="Times New Roman"/>
                <a:cs typeface="Times New Roman"/>
              </a:rPr>
              <a:t>j</a:t>
            </a:r>
            <a:r>
              <a:rPr sz="1400" dirty="0">
                <a:latin typeface="Symbol"/>
                <a:cs typeface="Symbol"/>
              </a:rPr>
              <a:t>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400" dirty="0">
                <a:latin typeface="Symbol"/>
                <a:cs typeface="Symbol"/>
              </a:rPr>
              <a:t></a:t>
            </a:r>
            <a:r>
              <a:rPr sz="1400" i="1" dirty="0">
                <a:latin typeface="Times New Roman"/>
                <a:cs typeface="Times New Roman"/>
              </a:rPr>
              <a:t>j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350" i="1" spc="-15" baseline="-12345" dirty="0">
                <a:latin typeface="Times New Roman"/>
                <a:cs typeface="Times New Roman"/>
              </a:rPr>
              <a:t>i</a:t>
            </a:r>
            <a:r>
              <a:rPr sz="1400" spc="-10" dirty="0">
                <a:latin typeface="Symbol"/>
                <a:cs typeface="Symbol"/>
              </a:rPr>
              <a:t>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350" i="1" spc="-15" baseline="-12345" dirty="0">
                <a:latin typeface="Times New Roman"/>
                <a:cs typeface="Times New Roman"/>
              </a:rPr>
              <a:t>j</a:t>
            </a: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400" spc="-10" dirty="0">
                <a:latin typeface="Symbol"/>
                <a:cs typeface="Symbol"/>
              </a:rPr>
              <a:t></a:t>
            </a:r>
            <a:r>
              <a:rPr sz="1400" spc="-1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9153" y="885189"/>
            <a:ext cx="1606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Times New Roman"/>
                <a:cs typeface="Times New Roman"/>
              </a:rPr>
              <a:t>2.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787704" y="1188388"/>
            <a:ext cx="6011545" cy="795845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648970" algn="ctr">
              <a:lnSpc>
                <a:spcPct val="100000"/>
              </a:lnSpc>
              <a:spcBef>
                <a:spcPts val="825"/>
              </a:spcBef>
            </a:pPr>
            <a:r>
              <a:rPr sz="1400" dirty="0">
                <a:latin typeface="Symbola"/>
                <a:cs typeface="Symbola"/>
              </a:rPr>
              <a:t>𝑋</a:t>
            </a:r>
            <a:r>
              <a:rPr sz="1400" spc="6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=</a:t>
            </a:r>
            <a:r>
              <a:rPr sz="1400" spc="20" dirty="0">
                <a:latin typeface="Symbola"/>
                <a:cs typeface="Symbola"/>
              </a:rPr>
              <a:t> </a:t>
            </a:r>
            <a:r>
              <a:rPr sz="1400" spc="790" dirty="0">
                <a:latin typeface="Symbola"/>
                <a:cs typeface="Symbola"/>
              </a:rPr>
              <a:t>⋃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spc="-35" dirty="0">
                <a:latin typeface="Symbola"/>
                <a:cs typeface="Symbola"/>
              </a:rPr>
              <a:t>𝐴</a:t>
            </a:r>
            <a:r>
              <a:rPr sz="1500" spc="-52" baseline="-13888" dirty="0">
                <a:latin typeface="Symbola"/>
                <a:cs typeface="Symbola"/>
              </a:rPr>
              <a:t>𝑖</a:t>
            </a:r>
            <a:endParaRPr sz="1500" baseline="-13888">
              <a:latin typeface="Symbola"/>
              <a:cs typeface="Symbola"/>
            </a:endParaRPr>
          </a:p>
          <a:p>
            <a:pPr marL="812165" algn="ctr">
              <a:lnSpc>
                <a:spcPct val="100000"/>
              </a:lnSpc>
              <a:spcBef>
                <a:spcPts val="505"/>
              </a:spcBef>
            </a:pPr>
            <a:r>
              <a:rPr sz="1000" spc="-25" dirty="0">
                <a:latin typeface="Symbola"/>
                <a:cs typeface="Symbola"/>
              </a:rPr>
              <a:t>𝑖∈△</a:t>
            </a:r>
            <a:endParaRPr sz="1000">
              <a:latin typeface="Symbola"/>
              <a:cs typeface="Symbola"/>
            </a:endParaRPr>
          </a:p>
          <a:p>
            <a:pPr marL="355600">
              <a:lnSpc>
                <a:spcPct val="100000"/>
              </a:lnSpc>
              <a:spcBef>
                <a:spcPts val="515"/>
              </a:spcBef>
              <a:tabLst>
                <a:tab pos="583565" algn="l"/>
              </a:tabLst>
            </a:pPr>
            <a:r>
              <a:rPr sz="1400" spc="-50" dirty="0">
                <a:latin typeface="Times New Roman"/>
                <a:cs typeface="Times New Roman"/>
              </a:rPr>
              <a:t>-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b="1" dirty="0">
                <a:latin typeface="Times New Roman"/>
                <a:cs typeface="Times New Roman"/>
              </a:rPr>
              <a:t>Power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25" dirty="0">
                <a:latin typeface="Times New Roman"/>
                <a:cs typeface="Times New Roman"/>
              </a:rPr>
              <a:t>set</a:t>
            </a:r>
            <a:endParaRPr sz="1400">
              <a:latin typeface="Times New Roman"/>
              <a:cs typeface="Times New Roman"/>
            </a:endParaRPr>
          </a:p>
          <a:p>
            <a:pPr marL="355600" marR="144780">
              <a:lnSpc>
                <a:spcPct val="143600"/>
              </a:lnSpc>
              <a:spcBef>
                <a:spcPts val="790"/>
              </a:spcBef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set.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power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denoted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Power</a:t>
            </a:r>
            <a:r>
              <a:rPr sz="1400" i="1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defined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as </a:t>
            </a:r>
            <a:r>
              <a:rPr sz="1400" spc="-10" dirty="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0"/>
              </a:spcBef>
            </a:pPr>
            <a:endParaRPr sz="1400">
              <a:latin typeface="Times New Roman"/>
              <a:cs typeface="Times New Roman"/>
            </a:endParaRPr>
          </a:p>
          <a:p>
            <a:pPr marL="201930" algn="ctr">
              <a:lnSpc>
                <a:spcPct val="100000"/>
              </a:lnSpc>
            </a:pPr>
            <a:r>
              <a:rPr sz="1400" i="1" dirty="0">
                <a:latin typeface="Times New Roman"/>
                <a:cs typeface="Times New Roman"/>
              </a:rPr>
              <a:t>Power</a:t>
            </a:r>
            <a:r>
              <a:rPr sz="1400" i="1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)={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Times New Roman"/>
                <a:cs typeface="Times New Roman"/>
              </a:rPr>
              <a:t>|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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}.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</a:pPr>
            <a:r>
              <a:rPr sz="1400" b="1" i="1" dirty="0">
                <a:latin typeface="Times New Roman"/>
                <a:cs typeface="Times New Roman"/>
              </a:rPr>
              <a:t>Theorem</a:t>
            </a:r>
            <a:r>
              <a:rPr sz="1400" b="1" i="1" spc="-4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1.1.3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sets,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0"/>
              </a:spcBef>
            </a:pPr>
            <a:endParaRPr sz="1400">
              <a:latin typeface="Times New Roman"/>
              <a:cs typeface="Times New Roman"/>
            </a:endParaRPr>
          </a:p>
          <a:p>
            <a:pPr marL="583565" indent="-227965">
              <a:lnSpc>
                <a:spcPct val="100000"/>
              </a:lnSpc>
              <a:buFont typeface="Times New Roman"/>
              <a:buAutoNum type="arabicPeriod"/>
              <a:tabLst>
                <a:tab pos="583565" algn="l"/>
              </a:tabLst>
            </a:pP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Symbol"/>
                <a:cs typeface="Symbol"/>
              </a:rPr>
              <a:t></a:t>
            </a:r>
            <a:r>
              <a:rPr sz="1400" i="1" dirty="0">
                <a:latin typeface="Times New Roman"/>
                <a:cs typeface="Times New Roman"/>
              </a:rPr>
              <a:t>Power</a:t>
            </a:r>
            <a:r>
              <a:rPr sz="1400" i="1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Power</a:t>
            </a:r>
            <a:r>
              <a:rPr sz="1400" i="1" spc="-5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(</a:t>
            </a:r>
            <a:r>
              <a:rPr sz="1400" i="1" spc="-20" dirty="0">
                <a:latin typeface="Times New Roman"/>
                <a:cs typeface="Times New Roman"/>
              </a:rPr>
              <a:t>B</a:t>
            </a:r>
            <a:r>
              <a:rPr sz="1400" spc="-20" dirty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583565" indent="-227965">
              <a:lnSpc>
                <a:spcPct val="100000"/>
              </a:lnSpc>
              <a:spcBef>
                <a:spcPts val="890"/>
              </a:spcBef>
              <a:buFont typeface="Times New Roman"/>
              <a:buAutoNum type="arabicPeriod"/>
              <a:tabLst>
                <a:tab pos="583565" algn="l"/>
              </a:tabLst>
            </a:pPr>
            <a:r>
              <a:rPr sz="1400" i="1" dirty="0">
                <a:latin typeface="Times New Roman"/>
                <a:cs typeface="Times New Roman"/>
              </a:rPr>
              <a:t>Power</a:t>
            </a:r>
            <a:r>
              <a:rPr sz="1400" i="1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Symbol"/>
                <a:cs typeface="Symbol"/>
              </a:rPr>
              <a:t>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)=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Power</a:t>
            </a:r>
            <a:r>
              <a:rPr sz="1400" i="1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</a:t>
            </a:r>
            <a:r>
              <a:rPr sz="1400" i="1" dirty="0">
                <a:latin typeface="Times New Roman"/>
                <a:cs typeface="Times New Roman"/>
              </a:rPr>
              <a:t>Power</a:t>
            </a:r>
            <a:r>
              <a:rPr sz="1400" i="1" spc="-3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(</a:t>
            </a:r>
            <a:r>
              <a:rPr sz="1400" i="1" spc="-20" dirty="0">
                <a:latin typeface="Times New Roman"/>
                <a:cs typeface="Times New Roman"/>
              </a:rPr>
              <a:t>B</a:t>
            </a:r>
            <a:r>
              <a:rPr sz="1400" spc="-20" dirty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583565" indent="-227965">
              <a:lnSpc>
                <a:spcPct val="100000"/>
              </a:lnSpc>
              <a:spcBef>
                <a:spcPts val="890"/>
              </a:spcBef>
              <a:buFont typeface="Times New Roman"/>
              <a:buAutoNum type="arabicPeriod"/>
              <a:tabLst>
                <a:tab pos="583565" algn="l"/>
              </a:tabLst>
            </a:pPr>
            <a:r>
              <a:rPr sz="1400" i="1" dirty="0">
                <a:latin typeface="Times New Roman"/>
                <a:cs typeface="Times New Roman"/>
              </a:rPr>
              <a:t>Power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</a:t>
            </a:r>
            <a:r>
              <a:rPr sz="1400" i="1" dirty="0">
                <a:latin typeface="Times New Roman"/>
                <a:cs typeface="Times New Roman"/>
              </a:rPr>
              <a:t>Power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Power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Symbol"/>
                <a:cs typeface="Symbol"/>
              </a:rPr>
              <a:t></a:t>
            </a:r>
            <a:r>
              <a:rPr sz="1400" i="1" spc="-10" dirty="0">
                <a:latin typeface="Times New Roman"/>
                <a:cs typeface="Times New Roman"/>
              </a:rPr>
              <a:t>B</a:t>
            </a:r>
            <a:r>
              <a:rPr sz="1400" spc="-10" dirty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AutoNum type="arabicPeriod"/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55"/>
              </a:spcBef>
              <a:buFont typeface="Times New Roman"/>
              <a:buAutoNum type="arabicPeriod"/>
            </a:pPr>
            <a:endParaRPr sz="14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Equivalence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relation</a:t>
            </a:r>
            <a:endParaRPr sz="1400">
              <a:latin typeface="Times New Roman"/>
              <a:cs typeface="Times New Roman"/>
            </a:endParaRPr>
          </a:p>
          <a:p>
            <a:pPr marL="127000" marR="143510" indent="132080">
              <a:lnSpc>
                <a:spcPct val="152900"/>
              </a:lnSpc>
              <a:spcBef>
                <a:spcPts val="60"/>
              </a:spcBef>
              <a:tabLst>
                <a:tab pos="2058670" algn="l"/>
                <a:tab pos="3464560" algn="l"/>
                <a:tab pos="5604510" algn="l"/>
              </a:tabLst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relation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400" i="1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(or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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Symbol"/>
                <a:cs typeface="Symbol"/>
              </a:rPr>
              <a:t>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called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equivalence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reflexive “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Symbol"/>
                <a:cs typeface="Symbol"/>
              </a:rPr>
              <a:t>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Symbol"/>
                <a:cs typeface="Symbol"/>
              </a:rPr>
              <a:t>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,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Symbol"/>
                <a:cs typeface="Symbol"/>
              </a:rPr>
              <a:t>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”,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symmetric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“(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,</a:t>
            </a:r>
            <a:r>
              <a:rPr sz="1400" i="1" spc="-10" dirty="0">
                <a:latin typeface="Times New Roman"/>
                <a:cs typeface="Times New Roman"/>
              </a:rPr>
              <a:t>b</a:t>
            </a:r>
            <a:r>
              <a:rPr sz="1400" spc="-1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Symbol"/>
                <a:cs typeface="Symbol"/>
              </a:rPr>
              <a:t></a:t>
            </a:r>
            <a:r>
              <a:rPr sz="1400" i="1" spc="-10" dirty="0">
                <a:latin typeface="Times New Roman"/>
                <a:cs typeface="Times New Roman"/>
              </a:rPr>
              <a:t>R</a:t>
            </a:r>
            <a:r>
              <a:rPr sz="1400" spc="-10" dirty="0">
                <a:latin typeface="Symbol"/>
                <a:cs typeface="Symbol"/>
              </a:rPr>
              <a:t>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b</a:t>
            </a:r>
            <a:r>
              <a:rPr sz="1400" spc="-10" dirty="0">
                <a:latin typeface="Times New Roman"/>
                <a:cs typeface="Times New Roman"/>
              </a:rPr>
              <a:t>,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Symbol"/>
                <a:cs typeface="Symbol"/>
              </a:rPr>
              <a:t></a:t>
            </a:r>
            <a:r>
              <a:rPr sz="1400" i="1" spc="-10" dirty="0">
                <a:latin typeface="Times New Roman"/>
                <a:cs typeface="Times New Roman"/>
              </a:rPr>
              <a:t>R</a:t>
            </a:r>
            <a:r>
              <a:rPr sz="1400" spc="-10" dirty="0">
                <a:latin typeface="Times New Roman"/>
                <a:cs typeface="Times New Roman"/>
              </a:rPr>
              <a:t>”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25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  <a:spcBef>
                <a:spcPts val="900"/>
              </a:spcBef>
            </a:pPr>
            <a:r>
              <a:rPr sz="1400" dirty="0">
                <a:latin typeface="Times New Roman"/>
                <a:cs typeface="Times New Roman"/>
              </a:rPr>
              <a:t>transitive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“(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400" i="1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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b</a:t>
            </a:r>
            <a:r>
              <a:rPr sz="1400" spc="-10" dirty="0">
                <a:latin typeface="Times New Roman"/>
                <a:cs typeface="Times New Roman"/>
              </a:rPr>
              <a:t>,</a:t>
            </a:r>
            <a:r>
              <a:rPr sz="1400" i="1" spc="-10" dirty="0">
                <a:latin typeface="Times New Roman"/>
                <a:cs typeface="Times New Roman"/>
              </a:rPr>
              <a:t>c</a:t>
            </a:r>
            <a:r>
              <a:rPr sz="1400" spc="-1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Symbol"/>
                <a:cs typeface="Symbol"/>
              </a:rPr>
              <a:t></a:t>
            </a:r>
            <a:r>
              <a:rPr sz="1400" i="1" spc="-10" dirty="0">
                <a:latin typeface="Times New Roman"/>
                <a:cs typeface="Times New Roman"/>
              </a:rPr>
              <a:t>R</a:t>
            </a:r>
            <a:r>
              <a:rPr sz="1400" spc="-10" dirty="0">
                <a:latin typeface="Symbol"/>
                <a:cs typeface="Symbol"/>
              </a:rPr>
              <a:t>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,</a:t>
            </a:r>
            <a:r>
              <a:rPr sz="1400" i="1" spc="-10" dirty="0">
                <a:latin typeface="Times New Roman"/>
                <a:cs typeface="Times New Roman"/>
              </a:rPr>
              <a:t>c</a:t>
            </a:r>
            <a:r>
              <a:rPr sz="1400" spc="-1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Symbol"/>
                <a:cs typeface="Symbol"/>
              </a:rPr>
              <a:t></a:t>
            </a:r>
            <a:r>
              <a:rPr sz="1400" i="1" spc="-10" dirty="0">
                <a:latin typeface="Times New Roman"/>
                <a:cs typeface="Times New Roman"/>
              </a:rPr>
              <a:t>R</a:t>
            </a:r>
            <a:r>
              <a:rPr sz="1400" spc="-10" dirty="0">
                <a:latin typeface="Times New Roman"/>
                <a:cs typeface="Times New Roman"/>
              </a:rPr>
              <a:t>”.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400">
              <a:latin typeface="Times New Roman"/>
              <a:cs typeface="Times New Roman"/>
            </a:endParaRPr>
          </a:p>
          <a:p>
            <a:pPr marL="170815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Equivalence</a:t>
            </a:r>
            <a:r>
              <a:rPr sz="1400" b="1" spc="-10" dirty="0">
                <a:latin typeface="Times New Roman"/>
                <a:cs typeface="Times New Roman"/>
              </a:rPr>
              <a:t> Classes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equivalence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relation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nonempty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8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each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set</a:t>
            </a:r>
            <a:endParaRPr sz="1400">
              <a:latin typeface="Times New Roman"/>
              <a:cs typeface="Times New Roman"/>
            </a:endParaRPr>
          </a:p>
          <a:p>
            <a:pPr marL="127000" marR="1971675" lvl="1" indent="2033905">
              <a:lnSpc>
                <a:spcPts val="3729"/>
              </a:lnSpc>
              <a:spcBef>
                <a:spcPts val="380"/>
              </a:spcBef>
              <a:buSzPct val="92857"/>
              <a:buAutoNum type="alphaLcPeriod"/>
              <a:tabLst>
                <a:tab pos="2160905" algn="l"/>
              </a:tabLst>
            </a:pP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800" spc="-10" dirty="0">
                <a:latin typeface="Times New Roman"/>
                <a:cs typeface="Times New Roman"/>
              </a:rPr>
              <a:t>{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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|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Symbol"/>
                <a:cs typeface="Symbol"/>
              </a:rPr>
              <a:t>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800" spc="-10" dirty="0">
                <a:latin typeface="Times New Roman"/>
                <a:cs typeface="Times New Roman"/>
              </a:rPr>
              <a:t>}</a:t>
            </a: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800" spc="-10" dirty="0">
                <a:latin typeface="Times New Roman"/>
                <a:cs typeface="Times New Roman"/>
              </a:rPr>
              <a:t>{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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|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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800" spc="-10" dirty="0">
                <a:latin typeface="Times New Roman"/>
                <a:cs typeface="Times New Roman"/>
              </a:rPr>
              <a:t>}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called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equivalence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class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779119"/>
            <a:ext cx="5758180" cy="7383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>
              <a:lnSpc>
                <a:spcPct val="15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all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equivalence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classes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with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respect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equivalence </a:t>
            </a:r>
            <a:r>
              <a:rPr sz="1400" dirty="0">
                <a:latin typeface="Times New Roman"/>
                <a:cs typeface="Times New Roman"/>
              </a:rPr>
              <a:t>relation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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called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Quotient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Derived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set)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denoted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spc="-2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/</a:t>
            </a:r>
            <a:r>
              <a:rPr sz="1400" spc="-20" dirty="0">
                <a:latin typeface="Symbol"/>
                <a:cs typeface="Symbol"/>
              </a:rPr>
              <a:t></a:t>
            </a:r>
            <a:r>
              <a:rPr sz="1400" spc="-2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i="1" dirty="0">
                <a:latin typeface="Times New Roman"/>
                <a:cs typeface="Times New Roman"/>
              </a:rPr>
              <a:t>Theorem</a:t>
            </a:r>
            <a:r>
              <a:rPr sz="1400" b="1" i="1" spc="-4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1.1.4</a:t>
            </a:r>
            <a:endParaRPr sz="1400">
              <a:latin typeface="Times New Roman"/>
              <a:cs typeface="Times New Roman"/>
            </a:endParaRPr>
          </a:p>
          <a:p>
            <a:pPr marL="12700" marR="5715">
              <a:lnSpc>
                <a:spcPct val="146400"/>
              </a:lnSpc>
              <a:spcBef>
                <a:spcPts val="1045"/>
              </a:spcBef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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equivalence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relation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Symbol"/>
                <a:cs typeface="Symbol"/>
              </a:rPr>
              <a:t>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Quotient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/</a:t>
            </a:r>
            <a:r>
              <a:rPr sz="1400" dirty="0">
                <a:latin typeface="Symbol"/>
                <a:cs typeface="Symbol"/>
              </a:rPr>
              <a:t>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has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following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properties: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9"/>
              </a:spcBef>
            </a:pP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buAutoNum type="arabicPeriod"/>
              <a:tabLst>
                <a:tab pos="469265" algn="l"/>
              </a:tabLst>
            </a:pPr>
            <a:r>
              <a:rPr sz="1400" spc="-10" dirty="0">
                <a:latin typeface="Times New Roman"/>
                <a:cs typeface="Times New Roman"/>
              </a:rPr>
              <a:t>[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]</a:t>
            </a:r>
            <a:r>
              <a:rPr sz="1400" spc="-10" dirty="0">
                <a:latin typeface="Symbol"/>
                <a:cs typeface="Symbol"/>
              </a:rPr>
              <a:t></a:t>
            </a:r>
            <a:r>
              <a:rPr sz="1400" spc="-1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900"/>
              </a:spcBef>
              <a:buAutoNum type="arabicPeriod"/>
              <a:tabLst>
                <a:tab pos="469265" algn="l"/>
              </a:tabLst>
            </a:pPr>
            <a:r>
              <a:rPr sz="1400" dirty="0">
                <a:latin typeface="Times New Roman"/>
                <a:cs typeface="Times New Roman"/>
              </a:rPr>
              <a:t>[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]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=</a:t>
            </a:r>
            <a:r>
              <a:rPr sz="1400" dirty="0">
                <a:latin typeface="Times New Roman"/>
                <a:cs typeface="Times New Roman"/>
              </a:rPr>
              <a:t>[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]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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i="1" spc="-2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Symbol"/>
                <a:cs typeface="Symbol"/>
              </a:rPr>
              <a:t></a:t>
            </a:r>
            <a:r>
              <a:rPr sz="1400" i="1" spc="-20" dirty="0">
                <a:latin typeface="Times New Roman"/>
                <a:cs typeface="Times New Roman"/>
              </a:rPr>
              <a:t>b.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885"/>
              </a:spcBef>
              <a:buFont typeface="Times New Roman"/>
              <a:buAutoNum type="arabicPeriod"/>
              <a:tabLst>
                <a:tab pos="469265" algn="l"/>
              </a:tabLst>
            </a:pP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Times New Roman"/>
                <a:cs typeface="Times New Roman"/>
              </a:rPr>
              <a:t>[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]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=</a:t>
            </a:r>
            <a:r>
              <a:rPr sz="1400" dirty="0">
                <a:latin typeface="Times New Roman"/>
                <a:cs typeface="Times New Roman"/>
              </a:rPr>
              <a:t>[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]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xor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[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]</a:t>
            </a:r>
            <a:r>
              <a:rPr sz="1400" b="1" spc="-10" dirty="0">
                <a:latin typeface="Symbol"/>
                <a:cs typeface="Symbol"/>
              </a:rPr>
              <a:t></a:t>
            </a:r>
            <a:r>
              <a:rPr sz="1400" spc="-10" dirty="0">
                <a:latin typeface="Times New Roman"/>
                <a:cs typeface="Times New Roman"/>
              </a:rPr>
              <a:t>[</a:t>
            </a:r>
            <a:r>
              <a:rPr sz="1400" i="1" spc="-10" dirty="0">
                <a:latin typeface="Times New Roman"/>
                <a:cs typeface="Times New Roman"/>
              </a:rPr>
              <a:t>b</a:t>
            </a:r>
            <a:r>
              <a:rPr sz="1400" spc="-10" dirty="0">
                <a:latin typeface="Times New Roman"/>
                <a:cs typeface="Times New Roman"/>
              </a:rPr>
              <a:t>]=</a:t>
            </a:r>
            <a:r>
              <a:rPr sz="1400" spc="-10" dirty="0">
                <a:latin typeface="Symbol"/>
                <a:cs typeface="Symbol"/>
              </a:rPr>
              <a:t></a:t>
            </a:r>
            <a:endParaRPr sz="14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610"/>
              </a:spcBef>
            </a:pPr>
            <a:r>
              <a:rPr sz="1400" b="1" i="1" dirty="0">
                <a:latin typeface="Times New Roman"/>
                <a:cs typeface="Times New Roman"/>
              </a:rPr>
              <a:t>Theorem</a:t>
            </a:r>
            <a:r>
              <a:rPr sz="1400" b="1" i="1" spc="-4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1.1.5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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equivalence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relation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Symbol"/>
                <a:cs typeface="Symbol"/>
              </a:rPr>
              <a:t>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/</a:t>
            </a:r>
            <a:r>
              <a:rPr sz="1400" dirty="0">
                <a:latin typeface="Symbol"/>
                <a:cs typeface="Symbol"/>
              </a:rPr>
              <a:t>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partition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X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400">
              <a:latin typeface="Times New Roman"/>
              <a:cs typeface="Times New Roman"/>
            </a:endParaRPr>
          </a:p>
          <a:p>
            <a:pPr marL="469265" lvl="1" indent="-227965">
              <a:lnSpc>
                <a:spcPct val="100000"/>
              </a:lnSpc>
              <a:spcBef>
                <a:spcPts val="5"/>
              </a:spcBef>
              <a:buFont typeface="Times New Roman"/>
              <a:buChar char="-"/>
              <a:tabLst>
                <a:tab pos="469265" algn="l"/>
              </a:tabLst>
            </a:pPr>
            <a:r>
              <a:rPr sz="1400" b="1" dirty="0">
                <a:latin typeface="Times New Roman"/>
                <a:cs typeface="Times New Roman"/>
              </a:rPr>
              <a:t>Ordered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25" dirty="0">
                <a:latin typeface="Times New Roman"/>
                <a:cs typeface="Times New Roman"/>
              </a:rPr>
              <a:t>set</a:t>
            </a:r>
            <a:endParaRPr sz="1400">
              <a:latin typeface="Times New Roman"/>
              <a:cs typeface="Times New Roman"/>
            </a:endParaRPr>
          </a:p>
          <a:p>
            <a:pPr marL="375285" marR="5080" indent="132080">
              <a:lnSpc>
                <a:spcPts val="2530"/>
              </a:lnSpc>
              <a:spcBef>
                <a:spcPts val="120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relation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a"/>
                <a:cs typeface="Symbola"/>
              </a:rPr>
              <a:t>≼</a:t>
            </a:r>
            <a:r>
              <a:rPr sz="1400" spc="254" dirty="0">
                <a:latin typeface="Symbola"/>
                <a:cs typeface="Symbola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called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partially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ordered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ordered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is </a:t>
            </a:r>
            <a:r>
              <a:rPr sz="1400" dirty="0">
                <a:latin typeface="Times New Roman"/>
                <a:cs typeface="Times New Roman"/>
              </a:rPr>
              <a:t>reflexive,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anti-</a:t>
            </a:r>
            <a:r>
              <a:rPr sz="1400" dirty="0">
                <a:latin typeface="Times New Roman"/>
                <a:cs typeface="Times New Roman"/>
              </a:rPr>
              <a:t>symmetric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“(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dirty="0">
                <a:latin typeface="Symbola"/>
                <a:cs typeface="Symbola"/>
              </a:rPr>
              <a:t>≼</a:t>
            </a:r>
            <a:r>
              <a:rPr sz="1400" spc="-30" dirty="0">
                <a:latin typeface="Symbola"/>
                <a:cs typeface="Symbola"/>
              </a:rPr>
              <a:t> </a:t>
            </a:r>
            <a:r>
              <a:rPr sz="1400" b="1" dirty="0">
                <a:latin typeface="Symbol"/>
                <a:cs typeface="Symbol"/>
              </a:rPr>
              <a:t>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dirty="0">
                <a:latin typeface="Symbola"/>
                <a:cs typeface="Symbola"/>
              </a:rPr>
              <a:t>≼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”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transitive.</a:t>
            </a:r>
            <a:endParaRPr sz="1400">
              <a:latin typeface="Times New Roman"/>
              <a:cs typeface="Times New Roman"/>
            </a:endParaRPr>
          </a:p>
          <a:p>
            <a:pPr marL="375285">
              <a:lnSpc>
                <a:spcPct val="100000"/>
              </a:lnSpc>
              <a:spcBef>
                <a:spcPts val="600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pair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a"/>
                <a:cs typeface="Symbola"/>
              </a:rPr>
              <a:t>≼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ordered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set.</a:t>
            </a:r>
            <a:endParaRPr sz="1400">
              <a:latin typeface="Times New Roman"/>
              <a:cs typeface="Times New Roman"/>
            </a:endParaRPr>
          </a:p>
          <a:p>
            <a:pPr marL="469265" lvl="1" indent="-227965">
              <a:lnSpc>
                <a:spcPct val="100000"/>
              </a:lnSpc>
              <a:spcBef>
                <a:spcPts val="770"/>
              </a:spcBef>
              <a:buFont typeface="Times New Roman"/>
              <a:buChar char="-"/>
              <a:tabLst>
                <a:tab pos="469265" algn="l"/>
              </a:tabLst>
            </a:pPr>
            <a:r>
              <a:rPr sz="1400" b="1" dirty="0">
                <a:latin typeface="Times New Roman"/>
                <a:cs typeface="Times New Roman"/>
              </a:rPr>
              <a:t>First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and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last</a:t>
            </a:r>
            <a:r>
              <a:rPr sz="1400" b="1" spc="-10" dirty="0">
                <a:latin typeface="Times New Roman"/>
                <a:cs typeface="Times New Roman"/>
              </a:rPr>
              <a:t> elements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15"/>
              </a:spcBef>
              <a:buFont typeface="Times New Roman"/>
              <a:buChar char="-"/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ordered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a"/>
                <a:cs typeface="Symbola"/>
              </a:rPr>
              <a:t>≼</a:t>
            </a:r>
            <a:r>
              <a:rPr sz="1400" dirty="0">
                <a:latin typeface="Times New Roman"/>
                <a:cs typeface="Times New Roman"/>
              </a:rPr>
              <a:t>).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said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be: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400">
              <a:latin typeface="Times New Roman"/>
              <a:cs typeface="Times New Roman"/>
            </a:endParaRPr>
          </a:p>
          <a:p>
            <a:pPr marL="227965" marR="2252980" lvl="2" indent="-227965" algn="r">
              <a:lnSpc>
                <a:spcPct val="100000"/>
              </a:lnSpc>
              <a:buFont typeface="Times New Roman"/>
              <a:buAutoNum type="arabicPeriod"/>
              <a:tabLst>
                <a:tab pos="227965" algn="l"/>
              </a:tabLst>
            </a:pPr>
            <a:r>
              <a:rPr sz="1400" i="1" dirty="0">
                <a:latin typeface="Times New Roman"/>
                <a:cs typeface="Times New Roman"/>
              </a:rPr>
              <a:t>First</a:t>
            </a:r>
            <a:r>
              <a:rPr sz="1400" i="1" spc="-3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element</a:t>
            </a:r>
            <a:r>
              <a:rPr sz="1400" i="1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with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respect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a"/>
                <a:cs typeface="Symbola"/>
              </a:rPr>
              <a:t>≼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if,</a:t>
            </a:r>
            <a:endParaRPr sz="1400">
              <a:latin typeface="Times New Roman"/>
              <a:cs typeface="Times New Roman"/>
            </a:endParaRPr>
          </a:p>
          <a:p>
            <a:pPr marR="2247265" algn="r">
              <a:lnSpc>
                <a:spcPct val="100000"/>
              </a:lnSpc>
              <a:spcBef>
                <a:spcPts val="865"/>
              </a:spcBef>
            </a:pP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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Symbol"/>
                <a:cs typeface="Symbol"/>
              </a:rPr>
              <a:t>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Symbola"/>
                <a:cs typeface="Symbola"/>
              </a:rPr>
              <a:t>≼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 marL="227965" marR="2292350" lvl="2" indent="-227965" algn="r">
              <a:lnSpc>
                <a:spcPct val="100000"/>
              </a:lnSpc>
              <a:spcBef>
                <a:spcPts val="815"/>
              </a:spcBef>
              <a:buFont typeface="Times New Roman"/>
              <a:buAutoNum type="arabicPeriod" startAt="2"/>
              <a:tabLst>
                <a:tab pos="227965" algn="l"/>
              </a:tabLst>
            </a:pPr>
            <a:r>
              <a:rPr sz="1400" i="1" dirty="0">
                <a:latin typeface="Times New Roman"/>
                <a:cs typeface="Times New Roman"/>
              </a:rPr>
              <a:t>Last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element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with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respect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a"/>
                <a:cs typeface="Symbola"/>
              </a:rPr>
              <a:t>≼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if,</a:t>
            </a:r>
            <a:endParaRPr sz="1400">
              <a:latin typeface="Times New Roman"/>
              <a:cs typeface="Times New Roman"/>
            </a:endParaRPr>
          </a:p>
          <a:p>
            <a:pPr marR="2247900" algn="r">
              <a:lnSpc>
                <a:spcPct val="100000"/>
              </a:lnSpc>
              <a:spcBef>
                <a:spcPts val="850"/>
              </a:spcBef>
            </a:pP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"/>
                <a:cs typeface="Symbol"/>
              </a:rPr>
              <a:t>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Symbol"/>
                <a:cs typeface="Symbol"/>
              </a:rPr>
              <a:t>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Symbola"/>
                <a:cs typeface="Symbola"/>
              </a:rPr>
              <a:t>≼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604" y="888237"/>
            <a:ext cx="5833110" cy="3328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Chapter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2: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Basic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Concepts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of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Topology</a:t>
            </a:r>
            <a:endParaRPr sz="1400">
              <a:latin typeface="Times New Roman"/>
              <a:cs typeface="Times New Roman"/>
            </a:endParaRPr>
          </a:p>
          <a:p>
            <a:pPr marL="38100" marR="3264535" indent="228600">
              <a:lnSpc>
                <a:spcPct val="212500"/>
              </a:lnSpc>
              <a:spcBef>
                <a:spcPts val="145"/>
              </a:spcBef>
              <a:tabLst>
                <a:tab pos="494665" algn="l"/>
              </a:tabLst>
            </a:pPr>
            <a:r>
              <a:rPr sz="1200" spc="-50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dirty="0">
                <a:latin typeface="Times New Roman"/>
                <a:cs typeface="Times New Roman"/>
              </a:rPr>
              <a:t>Topological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space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and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open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Times New Roman"/>
                <a:cs typeface="Times New Roman"/>
              </a:rPr>
              <a:t>sets </a:t>
            </a:r>
            <a:r>
              <a:rPr sz="1200" b="1" dirty="0">
                <a:latin typeface="Times New Roman"/>
                <a:cs typeface="Times New Roman"/>
              </a:rPr>
              <a:t>Definition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2.1.1</a:t>
            </a:r>
            <a:endParaRPr sz="1200">
              <a:latin typeface="Times New Roman"/>
              <a:cs typeface="Times New Roman"/>
            </a:endParaRPr>
          </a:p>
          <a:p>
            <a:pPr marL="494665" marR="55880">
              <a:lnSpc>
                <a:spcPct val="146900"/>
              </a:lnSpc>
              <a:spcBef>
                <a:spcPts val="930"/>
              </a:spcBef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Symbol"/>
                <a:cs typeface="Symbol"/>
              </a:rPr>
              <a:t>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subclass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Power</a:t>
            </a:r>
            <a:r>
              <a:rPr sz="1200" i="1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called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axioms hold,</a:t>
            </a:r>
            <a:endParaRPr sz="1200">
              <a:latin typeface="Times New Roman"/>
              <a:cs typeface="Times New Roman"/>
            </a:endParaRPr>
          </a:p>
          <a:p>
            <a:pPr marL="494665">
              <a:lnSpc>
                <a:spcPct val="100000"/>
              </a:lnSpc>
              <a:spcBef>
                <a:spcPts val="735"/>
              </a:spcBef>
            </a:pPr>
            <a:r>
              <a:rPr sz="1200" dirty="0">
                <a:latin typeface="Times New Roman"/>
                <a:cs typeface="Times New Roman"/>
              </a:rPr>
              <a:t>A1: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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Times New Roman"/>
                <a:cs typeface="Times New Roman"/>
              </a:rPr>
              <a:t>X</a:t>
            </a:r>
            <a:r>
              <a:rPr sz="1200" spc="-20" dirty="0">
                <a:latin typeface="Symbol"/>
                <a:cs typeface="Symbol"/>
              </a:rPr>
              <a:t></a:t>
            </a:r>
            <a:r>
              <a:rPr sz="1400" spc="-20" dirty="0">
                <a:latin typeface="Symbol"/>
                <a:cs typeface="Symbol"/>
              </a:rPr>
              <a:t></a:t>
            </a:r>
            <a:r>
              <a:rPr sz="1200" spc="-2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494665">
              <a:lnSpc>
                <a:spcPct val="100000"/>
              </a:lnSpc>
              <a:spcBef>
                <a:spcPts val="890"/>
              </a:spcBef>
            </a:pPr>
            <a:r>
              <a:rPr sz="1200" dirty="0">
                <a:latin typeface="Times New Roman"/>
                <a:cs typeface="Times New Roman"/>
              </a:rPr>
              <a:t>A2: 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i="1" spc="-10" dirty="0">
                <a:latin typeface="Times New Roman"/>
                <a:cs typeface="Times New Roman"/>
              </a:rPr>
              <a:t>H</a:t>
            </a:r>
            <a:r>
              <a:rPr sz="1200" spc="-10" dirty="0">
                <a:latin typeface="Symbol"/>
                <a:cs typeface="Symbol"/>
              </a:rPr>
              <a:t></a:t>
            </a:r>
            <a:r>
              <a:rPr sz="1400" spc="-10" dirty="0">
                <a:latin typeface="Symbol"/>
                <a:cs typeface="Symbol"/>
              </a:rPr>
              <a:t>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Times New Roman"/>
                <a:cs typeface="Times New Roman"/>
              </a:rPr>
              <a:t>G</a:t>
            </a:r>
            <a:r>
              <a:rPr sz="1200" spc="-20" dirty="0">
                <a:latin typeface="Symbol"/>
                <a:cs typeface="Symbol"/>
              </a:rPr>
              <a:t></a:t>
            </a:r>
            <a:r>
              <a:rPr sz="1200" i="1" spc="-20" dirty="0">
                <a:latin typeface="Times New Roman"/>
                <a:cs typeface="Times New Roman"/>
              </a:rPr>
              <a:t>H</a:t>
            </a:r>
            <a:r>
              <a:rPr sz="1200" spc="-20" dirty="0">
                <a:latin typeface="Symbol"/>
                <a:cs typeface="Symbol"/>
              </a:rPr>
              <a:t></a:t>
            </a:r>
            <a:r>
              <a:rPr sz="1400" spc="-20" dirty="0">
                <a:latin typeface="Symbol"/>
                <a:cs typeface="Symbol"/>
              </a:rPr>
              <a:t></a:t>
            </a:r>
            <a:endParaRPr sz="1400">
              <a:latin typeface="Symbol"/>
              <a:cs typeface="Symbol"/>
            </a:endParaRPr>
          </a:p>
          <a:p>
            <a:pPr marL="494665">
              <a:lnSpc>
                <a:spcPct val="100000"/>
              </a:lnSpc>
              <a:spcBef>
                <a:spcPts val="900"/>
              </a:spcBef>
            </a:pPr>
            <a:r>
              <a:rPr sz="1200" dirty="0">
                <a:latin typeface="Times New Roman"/>
                <a:cs typeface="Times New Roman"/>
              </a:rPr>
              <a:t>A3: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75" i="1" baseline="-9803" dirty="0">
                <a:latin typeface="Symbol"/>
                <a:cs typeface="Symbol"/>
              </a:rPr>
              <a:t>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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</a:t>
            </a:r>
            <a:r>
              <a:rPr sz="1200" dirty="0">
                <a:latin typeface="Symbol"/>
                <a:cs typeface="Symbol"/>
              </a:rPr>
              <a:t>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arbitrary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(finite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infinite)</a:t>
            </a:r>
            <a:r>
              <a:rPr sz="1200" spc="-10" dirty="0">
                <a:latin typeface="Symbol"/>
                <a:cs typeface="Symbol"/>
              </a:rPr>
              <a:t></a:t>
            </a:r>
            <a:endParaRPr sz="12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495"/>
              </a:spcBef>
            </a:pPr>
            <a:endParaRPr sz="1200">
              <a:latin typeface="Symbol"/>
              <a:cs typeface="Symbol"/>
            </a:endParaRPr>
          </a:p>
          <a:p>
            <a:pPr marL="432434" algn="ctr">
              <a:lnSpc>
                <a:spcPct val="100000"/>
              </a:lnSpc>
            </a:pPr>
            <a:r>
              <a:rPr sz="1200" spc="535" dirty="0">
                <a:latin typeface="Symbola"/>
                <a:cs typeface="Symbola"/>
              </a:rPr>
              <a:t>(⋃</a:t>
            </a:r>
            <a:r>
              <a:rPr sz="1200" spc="-35" dirty="0">
                <a:latin typeface="Symbola"/>
                <a:cs typeface="Symbola"/>
              </a:rPr>
              <a:t> </a:t>
            </a:r>
            <a:r>
              <a:rPr sz="1200" spc="95" dirty="0">
                <a:latin typeface="Symbola"/>
                <a:cs typeface="Symbola"/>
              </a:rPr>
              <a:t>𝐺</a:t>
            </a:r>
            <a:r>
              <a:rPr sz="1275" spc="142" baseline="-16339" dirty="0">
                <a:latin typeface="Symbola"/>
                <a:cs typeface="Symbola"/>
              </a:rPr>
              <a:t>𝛼</a:t>
            </a:r>
            <a:r>
              <a:rPr sz="1200" spc="95" dirty="0">
                <a:latin typeface="Symbola"/>
                <a:cs typeface="Symbola"/>
              </a:rPr>
              <a:t>)</a:t>
            </a:r>
            <a:r>
              <a:rPr sz="1200" spc="20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∈</a:t>
            </a:r>
            <a:r>
              <a:rPr sz="1200" spc="20" dirty="0">
                <a:latin typeface="Symbola"/>
                <a:cs typeface="Symbola"/>
              </a:rPr>
              <a:t> </a:t>
            </a:r>
            <a:r>
              <a:rPr sz="1200" spc="-50" dirty="0">
                <a:latin typeface="Symbol"/>
                <a:cs typeface="Symbol"/>
              </a:rPr>
              <a:t></a:t>
            </a:r>
            <a:endParaRPr sz="1200">
              <a:latin typeface="Symbol"/>
              <a:cs typeface="Symbol"/>
            </a:endParaRPr>
          </a:p>
          <a:p>
            <a:pPr algn="ctr">
              <a:lnSpc>
                <a:spcPct val="100000"/>
              </a:lnSpc>
              <a:spcBef>
                <a:spcPts val="445"/>
              </a:spcBef>
            </a:pPr>
            <a:r>
              <a:rPr sz="850" spc="-25" dirty="0">
                <a:latin typeface="Symbola"/>
                <a:cs typeface="Symbola"/>
              </a:rPr>
              <a:t>𝛼∈△</a:t>
            </a:r>
            <a:endParaRPr sz="850">
              <a:latin typeface="Symbola"/>
              <a:cs typeface="Symbol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130604" y="4288662"/>
            <a:ext cx="1066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Times New Roman"/>
                <a:cs typeface="Times New Roman"/>
              </a:rPr>
              <a:t>i.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604" y="4150588"/>
            <a:ext cx="3171825" cy="678180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469265">
              <a:lnSpc>
                <a:spcPct val="100000"/>
              </a:lnSpc>
              <a:spcBef>
                <a:spcPts val="985"/>
              </a:spcBef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pair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called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space.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  <a:tabLst>
                <a:tab pos="469265" algn="l"/>
              </a:tabLst>
            </a:pPr>
            <a:r>
              <a:rPr sz="1200" spc="-25" dirty="0">
                <a:latin typeface="Times New Roman"/>
                <a:cs typeface="Times New Roman"/>
              </a:rPr>
              <a:t>ii.</a:t>
            </a:r>
            <a:r>
              <a:rPr sz="1200" dirty="0">
                <a:latin typeface="Times New Roman"/>
                <a:cs typeface="Times New Roman"/>
              </a:rPr>
              <a:t>	Members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called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sets.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4916804"/>
            <a:ext cx="4469130" cy="650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5"/>
              </a:spcBef>
              <a:tabLst>
                <a:tab pos="697865" algn="l"/>
              </a:tabLst>
            </a:pPr>
            <a:r>
              <a:rPr sz="1200" spc="-20" dirty="0">
                <a:latin typeface="Times New Roman"/>
                <a:cs typeface="Times New Roman"/>
              </a:rPr>
              <a:t>iii.</a:t>
            </a:r>
            <a:r>
              <a:rPr sz="1200" dirty="0">
                <a:latin typeface="Times New Roman"/>
                <a:cs typeface="Times New Roman"/>
              </a:rPr>
              <a:t>	Any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 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two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sets,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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X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Example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2.1.2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87753" y="5745860"/>
            <a:ext cx="1066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Times New Roman"/>
                <a:cs typeface="Times New Roman"/>
              </a:rPr>
              <a:t>i.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7753" y="6925817"/>
            <a:ext cx="1492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Times New Roman"/>
                <a:cs typeface="Times New Roman"/>
              </a:rPr>
              <a:t>ii.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44954" y="5667707"/>
            <a:ext cx="2813685" cy="1466850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={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c</a:t>
            </a:r>
            <a:r>
              <a:rPr sz="1200" spc="-25" dirty="0">
                <a:latin typeface="Times New Roman"/>
                <a:cs typeface="Times New Roman"/>
              </a:rPr>
              <a:t>},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200" dirty="0">
                <a:latin typeface="Symbol"/>
                <a:cs typeface="Symbol"/>
              </a:rPr>
              <a:t>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{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},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{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},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{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}</a:t>
            </a:r>
            <a:r>
              <a:rPr sz="1000" dirty="0">
                <a:latin typeface="Times New Roman"/>
                <a:cs typeface="Times New Roman"/>
              </a:rPr>
              <a:t>, </a:t>
            </a:r>
            <a:r>
              <a:rPr sz="10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}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 </a:t>
            </a:r>
            <a:r>
              <a:rPr sz="1200" i="1" spc="-25" dirty="0">
                <a:latin typeface="Times New Roman"/>
                <a:cs typeface="Times New Roman"/>
              </a:rPr>
              <a:t>X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200" dirty="0">
                <a:latin typeface="Times New Roman"/>
                <a:cs typeface="Times New Roman"/>
              </a:rPr>
              <a:t>{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}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X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200" dirty="0">
                <a:latin typeface="Symbol"/>
                <a:cs typeface="Symbol"/>
              </a:rPr>
              <a:t>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{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},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{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},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}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spc="-50" dirty="0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={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c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}.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(Class </a:t>
            </a:r>
            <a:r>
              <a:rPr sz="1200" spc="-10" dirty="0">
                <a:latin typeface="Times New Roman"/>
                <a:cs typeface="Times New Roman"/>
              </a:rPr>
              <a:t>Discussion)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7319009"/>
            <a:ext cx="5756910" cy="168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Theorem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Times New Roman"/>
                <a:cs typeface="Times New Roman"/>
              </a:rPr>
              <a:t>2.1.3</a:t>
            </a:r>
            <a:endParaRPr sz="1200">
              <a:latin typeface="Times New Roman"/>
              <a:cs typeface="Times New Roman"/>
            </a:endParaRPr>
          </a:p>
          <a:p>
            <a:pPr marL="12700" marR="5080" indent="115570">
              <a:lnSpc>
                <a:spcPct val="146200"/>
              </a:lnSpc>
              <a:spcBef>
                <a:spcPts val="940"/>
              </a:spcBef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100" dirty="0">
                <a:latin typeface="Symbol"/>
                <a:cs typeface="Symbol"/>
              </a:rPr>
              <a:t>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subclass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1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Power</a:t>
            </a:r>
            <a:r>
              <a:rPr sz="1200" i="1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only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two </a:t>
            </a:r>
            <a:r>
              <a:rPr sz="1200" dirty="0">
                <a:latin typeface="Times New Roman"/>
                <a:cs typeface="Times New Roman"/>
              </a:rPr>
              <a:t>axioms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hold,</a:t>
            </a:r>
            <a:endParaRPr sz="1200">
              <a:latin typeface="Times New Roman"/>
              <a:cs typeface="Times New Roman"/>
            </a:endParaRPr>
          </a:p>
          <a:p>
            <a:pPr marL="469265" marR="1772920">
              <a:lnSpc>
                <a:spcPct val="153000"/>
              </a:lnSpc>
              <a:spcBef>
                <a:spcPts val="855"/>
              </a:spcBef>
            </a:pPr>
            <a:r>
              <a:rPr sz="1200" dirty="0">
                <a:latin typeface="Times New Roman"/>
                <a:cs typeface="Times New Roman"/>
              </a:rPr>
              <a:t>B1: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Finite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intersection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members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member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Symbol"/>
                <a:cs typeface="Symbol"/>
              </a:rPr>
              <a:t></a:t>
            </a:r>
            <a:r>
              <a:rPr sz="1200" spc="-25" dirty="0">
                <a:latin typeface="Times New Roman"/>
                <a:cs typeface="Times New Roman"/>
              </a:rPr>
              <a:t>. </a:t>
            </a:r>
            <a:r>
              <a:rPr sz="1200" dirty="0">
                <a:latin typeface="Times New Roman"/>
                <a:cs typeface="Times New Roman"/>
              </a:rPr>
              <a:t>B2: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Arbitrary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members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member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400" spc="-25" dirty="0">
                <a:latin typeface="Symbol"/>
                <a:cs typeface="Symbol"/>
              </a:rPr>
              <a:t>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82953" y="815086"/>
            <a:ext cx="5464810" cy="394271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700"/>
              </a:spcBef>
            </a:pPr>
            <a:r>
              <a:rPr sz="1200" b="1" dirty="0">
                <a:latin typeface="Times New Roman"/>
                <a:cs typeface="Times New Roman"/>
              </a:rPr>
              <a:t>Some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Special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Types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topological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spaces</a:t>
            </a:r>
            <a:endParaRPr sz="1200">
              <a:latin typeface="Times New Roman"/>
              <a:cs typeface="Times New Roman"/>
            </a:endParaRPr>
          </a:p>
          <a:p>
            <a:pPr marL="317500" indent="-228600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317500" algn="l"/>
              </a:tabLst>
            </a:pPr>
            <a:r>
              <a:rPr sz="1200" dirty="0">
                <a:latin typeface="Times New Roman"/>
                <a:cs typeface="Times New Roman"/>
              </a:rPr>
              <a:t>Trivial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topology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720"/>
              </a:spcBef>
            </a:pP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Symbol"/>
                <a:cs typeface="Symbol"/>
              </a:rPr>
              <a:t>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I</a:t>
            </a:r>
            <a:r>
              <a:rPr sz="1200" dirty="0">
                <a:latin typeface="Times New Roman"/>
                <a:cs typeface="Times New Roman"/>
              </a:rPr>
              <a:t>={</a:t>
            </a:r>
            <a:r>
              <a:rPr sz="1200" dirty="0">
                <a:latin typeface="Symbol"/>
                <a:cs typeface="Symbol"/>
              </a:rPr>
              <a:t>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}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called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trivial</a:t>
            </a:r>
            <a:r>
              <a:rPr sz="1200" spc="-10" dirty="0">
                <a:latin typeface="Times New Roman"/>
                <a:cs typeface="Times New Roman"/>
              </a:rPr>
              <a:t> (indiscrete)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X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317500" marR="93980">
              <a:lnSpc>
                <a:spcPct val="147500"/>
              </a:lnSpc>
              <a:spcBef>
                <a:spcPts val="80"/>
              </a:spcBef>
            </a:pPr>
            <a:r>
              <a:rPr sz="1200" dirty="0">
                <a:latin typeface="Times New Roman"/>
                <a:cs typeface="Times New Roman"/>
              </a:rPr>
              <a:t>Notice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 there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 infinite numbers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 trivial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while 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Symbol"/>
                <a:cs typeface="Symbol"/>
              </a:rPr>
              <a:t>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there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only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(unique)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trivial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X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317500" indent="-228600">
              <a:lnSpc>
                <a:spcPct val="100000"/>
              </a:lnSpc>
              <a:spcBef>
                <a:spcPts val="625"/>
              </a:spcBef>
              <a:buAutoNum type="arabicPeriod" startAt="2"/>
              <a:tabLst>
                <a:tab pos="317500" algn="l"/>
              </a:tabLst>
            </a:pPr>
            <a:r>
              <a:rPr sz="1200" dirty="0">
                <a:latin typeface="Times New Roman"/>
                <a:cs typeface="Times New Roman"/>
              </a:rPr>
              <a:t>Discrete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Topology</a:t>
            </a:r>
            <a:endParaRPr sz="1200">
              <a:latin typeface="Times New Roman"/>
              <a:cs typeface="Times New Roman"/>
            </a:endParaRPr>
          </a:p>
          <a:p>
            <a:pPr marL="317500" marR="93980">
              <a:lnSpc>
                <a:spcPct val="147500"/>
              </a:lnSpc>
              <a:spcBef>
                <a:spcPts val="25"/>
              </a:spcBef>
            </a:pP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Symbol"/>
                <a:cs typeface="Symbol"/>
              </a:rPr>
              <a:t>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D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i="1" dirty="0">
                <a:latin typeface="Times New Roman"/>
                <a:cs typeface="Times New Roman"/>
              </a:rPr>
              <a:t>Power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called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discrete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same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be </a:t>
            </a:r>
            <a:r>
              <a:rPr sz="1200" dirty="0">
                <a:latin typeface="Times New Roman"/>
                <a:cs typeface="Times New Roman"/>
              </a:rPr>
              <a:t>applied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discrete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trivial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topology.</a:t>
            </a:r>
            <a:endParaRPr sz="1200">
              <a:latin typeface="Times New Roman"/>
              <a:cs typeface="Times New Roman"/>
            </a:endParaRPr>
          </a:p>
          <a:p>
            <a:pPr marL="317500" indent="-228600">
              <a:lnSpc>
                <a:spcPct val="100000"/>
              </a:lnSpc>
              <a:spcBef>
                <a:spcPts val="640"/>
              </a:spcBef>
              <a:buAutoNum type="arabicPeriod" startAt="3"/>
              <a:tabLst>
                <a:tab pos="317500" algn="l"/>
              </a:tabLst>
            </a:pPr>
            <a:r>
              <a:rPr sz="1200" spc="-10" dirty="0">
                <a:latin typeface="Times New Roman"/>
                <a:cs typeface="Times New Roman"/>
              </a:rPr>
              <a:t>Co-</a:t>
            </a:r>
            <a:r>
              <a:rPr sz="1200" dirty="0">
                <a:latin typeface="Times New Roman"/>
                <a:cs typeface="Times New Roman"/>
              </a:rPr>
              <a:t>finite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topology,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710"/>
              </a:spcBef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infinite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Define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cof</a:t>
            </a:r>
            <a:r>
              <a:rPr sz="1350" i="1" spc="157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defined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follows,</a:t>
            </a:r>
            <a:endParaRPr sz="1200">
              <a:latin typeface="Times New Roman"/>
              <a:cs typeface="Times New Roman"/>
            </a:endParaRPr>
          </a:p>
          <a:p>
            <a:pPr marL="215265" algn="ctr">
              <a:lnSpc>
                <a:spcPct val="100000"/>
              </a:lnSpc>
              <a:spcBef>
                <a:spcPts val="900"/>
              </a:spcBef>
            </a:pP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cof</a:t>
            </a:r>
            <a:r>
              <a:rPr sz="1200" dirty="0">
                <a:latin typeface="Times New Roman"/>
                <a:cs typeface="Times New Roman"/>
              </a:rPr>
              <a:t>={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|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i="1" baseline="38194" dirty="0">
                <a:latin typeface="Times New Roman"/>
                <a:cs typeface="Times New Roman"/>
              </a:rPr>
              <a:t>c</a:t>
            </a:r>
            <a:r>
              <a:rPr sz="1200" i="1" spc="142" baseline="3819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finite}</a:t>
            </a:r>
            <a:r>
              <a:rPr sz="1200" spc="-10" dirty="0">
                <a:latin typeface="Symbol"/>
                <a:cs typeface="Symbol"/>
              </a:rPr>
              <a:t></a:t>
            </a:r>
            <a:r>
              <a:rPr sz="1200" spc="-10" dirty="0">
                <a:latin typeface="Times New Roman"/>
                <a:cs typeface="Times New Roman"/>
              </a:rPr>
              <a:t>{</a:t>
            </a:r>
            <a:r>
              <a:rPr sz="1200" spc="-10" dirty="0">
                <a:latin typeface="Symbol"/>
                <a:cs typeface="Symbol"/>
              </a:rPr>
              <a:t></a:t>
            </a:r>
            <a:r>
              <a:rPr sz="1200" spc="-10" dirty="0">
                <a:latin typeface="Times New Roman"/>
                <a:cs typeface="Times New Roman"/>
              </a:rPr>
              <a:t>}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890"/>
              </a:spcBef>
            </a:pPr>
            <a:r>
              <a:rPr sz="1200" dirty="0">
                <a:latin typeface="Times New Roman"/>
                <a:cs typeface="Times New Roman"/>
              </a:rPr>
              <a:t>Prove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cof</a:t>
            </a:r>
            <a:r>
              <a:rPr sz="1350" i="1" spc="172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cof</a:t>
            </a:r>
            <a:r>
              <a:rPr sz="1350" i="1" spc="97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called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co-</a:t>
            </a:r>
            <a:r>
              <a:rPr sz="1200" dirty="0">
                <a:latin typeface="Times New Roman"/>
                <a:cs typeface="Times New Roman"/>
              </a:rPr>
              <a:t>finite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X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317500" indent="-228600">
              <a:lnSpc>
                <a:spcPct val="100000"/>
              </a:lnSpc>
              <a:spcBef>
                <a:spcPts val="800"/>
              </a:spcBef>
              <a:buAutoNum type="arabicPeriod" startAt="4"/>
              <a:tabLst>
                <a:tab pos="317500" algn="l"/>
              </a:tabLst>
            </a:pPr>
            <a:r>
              <a:rPr sz="1200" spc="-10" dirty="0">
                <a:latin typeface="Times New Roman"/>
                <a:cs typeface="Times New Roman"/>
              </a:rPr>
              <a:t>Co-</a:t>
            </a:r>
            <a:r>
              <a:rPr sz="1200" dirty="0">
                <a:latin typeface="Times New Roman"/>
                <a:cs typeface="Times New Roman"/>
              </a:rPr>
              <a:t>Countable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topology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  <a:spcBef>
                <a:spcPts val="635"/>
              </a:spcBef>
            </a:pPr>
            <a:r>
              <a:rPr sz="1200" dirty="0">
                <a:latin typeface="Times New Roman"/>
                <a:cs typeface="Times New Roman"/>
              </a:rPr>
              <a:t>“In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mathematical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analysis,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called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587753" y="4811648"/>
            <a:ext cx="1066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latin typeface="Times New Roman"/>
                <a:cs typeface="Times New Roman"/>
              </a:rPr>
              <a:t>i.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7753" y="4730877"/>
            <a:ext cx="5068570" cy="1078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>
              <a:lnSpc>
                <a:spcPct val="1442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denumerable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(countably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infinite)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equivalent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natural </a:t>
            </a:r>
            <a:r>
              <a:rPr sz="1200" dirty="0">
                <a:latin typeface="Times New Roman"/>
                <a:cs typeface="Times New Roman"/>
              </a:rPr>
              <a:t>numbers,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i.e.,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1-1</a:t>
            </a:r>
            <a:r>
              <a:rPr sz="1200" spc="-10" dirty="0">
                <a:latin typeface="Times New Roman"/>
                <a:cs typeface="Times New Roman"/>
              </a:rPr>
              <a:t> correspondence </a:t>
            </a:r>
            <a:r>
              <a:rPr sz="1200" dirty="0">
                <a:latin typeface="Times New Roman"/>
                <a:cs typeface="Times New Roman"/>
              </a:rPr>
              <a:t>between</a:t>
            </a:r>
            <a:r>
              <a:rPr sz="1200" spc="-10" dirty="0">
                <a:latin typeface="Times New Roman"/>
                <a:cs typeface="Times New Roman"/>
              </a:rPr>
              <a:t> them.</a:t>
            </a:r>
            <a:endParaRPr sz="1200">
              <a:latin typeface="Times New Roman"/>
              <a:cs typeface="Times New Roman"/>
            </a:endParaRPr>
          </a:p>
          <a:p>
            <a:pPr marL="469265" indent="-456565">
              <a:lnSpc>
                <a:spcPct val="100000"/>
              </a:lnSpc>
              <a:spcBef>
                <a:spcPts val="620"/>
              </a:spcBef>
              <a:buAutoNum type="romanLcPeriod" startAt="2"/>
              <a:tabLst>
                <a:tab pos="469265" algn="l"/>
              </a:tabLst>
            </a:pPr>
            <a:r>
              <a:rPr sz="1200" dirty="0">
                <a:latin typeface="Times New Roman"/>
                <a:cs typeface="Times New Roman"/>
              </a:rPr>
              <a:t>countable,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either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finite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denumerable.</a:t>
            </a:r>
            <a:endParaRPr sz="1200">
              <a:latin typeface="Times New Roman"/>
              <a:cs typeface="Times New Roman"/>
            </a:endParaRPr>
          </a:p>
          <a:p>
            <a:pPr marL="469265" indent="-456565">
              <a:lnSpc>
                <a:spcPct val="100000"/>
              </a:lnSpc>
              <a:spcBef>
                <a:spcPts val="640"/>
              </a:spcBef>
              <a:buAutoNum type="romanLcPeriod" startAt="2"/>
              <a:tabLst>
                <a:tab pos="469265" algn="l"/>
              </a:tabLst>
            </a:pPr>
            <a:r>
              <a:rPr sz="1200" dirty="0">
                <a:latin typeface="Times New Roman"/>
                <a:cs typeface="Times New Roman"/>
              </a:rPr>
              <a:t>uncountable,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countable.”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3904" y="5760186"/>
            <a:ext cx="5720080" cy="3829685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735965" indent="-228600">
              <a:lnSpc>
                <a:spcPct val="100000"/>
              </a:lnSpc>
              <a:spcBef>
                <a:spcPts val="1000"/>
              </a:spcBef>
              <a:buAutoNum type="arabicPeriod" startAt="5"/>
              <a:tabLst>
                <a:tab pos="735965" algn="l"/>
              </a:tabLst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uncountable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Define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coc</a:t>
            </a:r>
            <a:r>
              <a:rPr sz="1350" i="1" spc="165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defined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follows,</a:t>
            </a:r>
            <a:endParaRPr sz="1200">
              <a:latin typeface="Times New Roman"/>
              <a:cs typeface="Times New Roman"/>
            </a:endParaRPr>
          </a:p>
          <a:p>
            <a:pPr marL="798195" algn="ctr">
              <a:lnSpc>
                <a:spcPct val="100000"/>
              </a:lnSpc>
              <a:spcBef>
                <a:spcPts val="900"/>
              </a:spcBef>
            </a:pP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coc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|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i="1" baseline="38194" dirty="0">
                <a:latin typeface="Times New Roman"/>
                <a:cs typeface="Times New Roman"/>
              </a:rPr>
              <a:t>c</a:t>
            </a:r>
            <a:r>
              <a:rPr sz="1200" i="1" spc="120" baseline="3819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countable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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Times New Roman"/>
                <a:cs typeface="Times New Roman"/>
              </a:rPr>
              <a:t>G</a:t>
            </a:r>
            <a:r>
              <a:rPr sz="1200" spc="-20" dirty="0">
                <a:latin typeface="Times New Roman"/>
                <a:cs typeface="Times New Roman"/>
              </a:rPr>
              <a:t>=</a:t>
            </a:r>
            <a:r>
              <a:rPr sz="1200" spc="-20" dirty="0">
                <a:latin typeface="Symbol"/>
                <a:cs typeface="Symbol"/>
              </a:rPr>
              <a:t></a:t>
            </a:r>
            <a:r>
              <a:rPr sz="1400" spc="-20" dirty="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735965">
              <a:lnSpc>
                <a:spcPct val="100000"/>
              </a:lnSpc>
              <a:spcBef>
                <a:spcPts val="885"/>
              </a:spcBef>
            </a:pPr>
            <a:r>
              <a:rPr sz="1200" dirty="0">
                <a:latin typeface="Times New Roman"/>
                <a:cs typeface="Times New Roman"/>
              </a:rPr>
              <a:t>Prove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coc</a:t>
            </a:r>
            <a:r>
              <a:rPr sz="1350" i="1" spc="157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coc</a:t>
            </a:r>
            <a:r>
              <a:rPr sz="1350" i="1" spc="82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called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co-</a:t>
            </a:r>
            <a:r>
              <a:rPr sz="1200" dirty="0">
                <a:latin typeface="Times New Roman"/>
                <a:cs typeface="Times New Roman"/>
              </a:rPr>
              <a:t>countable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X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5"/>
              </a:spcBef>
            </a:pPr>
            <a:endParaRPr sz="12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Class </a:t>
            </a:r>
            <a:r>
              <a:rPr sz="1200" b="1" spc="-10" dirty="0">
                <a:latin typeface="Times New Roman"/>
                <a:cs typeface="Times New Roman"/>
              </a:rPr>
              <a:t>discussion: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5"/>
              </a:spcBef>
            </a:pPr>
            <a:endParaRPr sz="1200">
              <a:latin typeface="Times New Roman"/>
              <a:cs typeface="Times New Roman"/>
            </a:endParaRPr>
          </a:p>
          <a:p>
            <a:pPr marL="735965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cof</a:t>
            </a:r>
            <a:r>
              <a:rPr sz="1350" i="1" spc="157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finite,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describe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Symbol"/>
                <a:cs typeface="Symbol"/>
              </a:rPr>
              <a:t></a:t>
            </a:r>
            <a:r>
              <a:rPr sz="1350" i="1" spc="-30" baseline="-12345" dirty="0">
                <a:latin typeface="Times New Roman"/>
                <a:cs typeface="Times New Roman"/>
              </a:rPr>
              <a:t>cof</a:t>
            </a:r>
            <a:r>
              <a:rPr sz="1350" spc="-30" baseline="-12345" dirty="0">
                <a:latin typeface="Times New Roman"/>
                <a:cs typeface="Times New Roman"/>
              </a:rPr>
              <a:t>.</a:t>
            </a:r>
            <a:endParaRPr sz="1350" baseline="-12345">
              <a:latin typeface="Times New Roman"/>
              <a:cs typeface="Times New Roman"/>
            </a:endParaRPr>
          </a:p>
          <a:p>
            <a:pPr marL="735965" indent="-228600">
              <a:lnSpc>
                <a:spcPct val="100000"/>
              </a:lnSpc>
              <a:spcBef>
                <a:spcPts val="800"/>
              </a:spcBef>
              <a:buAutoNum type="arabicPeriod" startAt="6"/>
              <a:tabLst>
                <a:tab pos="735965" algn="l"/>
              </a:tabLst>
            </a:pPr>
            <a:r>
              <a:rPr sz="1200" dirty="0">
                <a:latin typeface="Times New Roman"/>
                <a:cs typeface="Times New Roman"/>
              </a:rPr>
              <a:t>Usual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topology,</a:t>
            </a:r>
            <a:endParaRPr sz="1200">
              <a:latin typeface="Times New Roman"/>
              <a:cs typeface="Times New Roman"/>
            </a:endParaRPr>
          </a:p>
          <a:p>
            <a:pPr marR="192405" algn="ctr">
              <a:lnSpc>
                <a:spcPct val="100000"/>
              </a:lnSpc>
              <a:spcBef>
                <a:spcPts val="720"/>
              </a:spcBef>
            </a:pPr>
            <a:r>
              <a:rPr sz="1200" dirty="0">
                <a:latin typeface="Times New Roman"/>
                <a:cs typeface="Times New Roman"/>
              </a:rPr>
              <a:t>Consider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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(the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numbers)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usual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metric.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Define</a:t>
            </a:r>
            <a:endParaRPr sz="1200">
              <a:latin typeface="Times New Roman"/>
              <a:cs typeface="Times New Roman"/>
            </a:endParaRPr>
          </a:p>
          <a:p>
            <a:pPr marL="797560" algn="ctr">
              <a:lnSpc>
                <a:spcPct val="100000"/>
              </a:lnSpc>
              <a:spcBef>
                <a:spcPts val="655"/>
              </a:spcBef>
            </a:pPr>
            <a:r>
              <a:rPr sz="1200" i="1" dirty="0">
                <a:latin typeface="Times New Roman"/>
                <a:cs typeface="Times New Roman"/>
              </a:rPr>
              <a:t>U</a:t>
            </a:r>
            <a:r>
              <a:rPr sz="1200" baseline="38194" dirty="0">
                <a:latin typeface="Times New Roman"/>
                <a:cs typeface="Times New Roman"/>
              </a:rPr>
              <a:t>1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</a:t>
            </a:r>
            <a:r>
              <a:rPr sz="1200" dirty="0">
                <a:latin typeface="Times New Roman"/>
                <a:cs typeface="Times New Roman"/>
              </a:rPr>
              <a:t>|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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&gt;0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s.t.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x</a:t>
            </a:r>
            <a:r>
              <a:rPr sz="1200" spc="-10" dirty="0">
                <a:latin typeface="Symbol"/>
                <a:cs typeface="Symbol"/>
              </a:rPr>
              <a:t>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x</a:t>
            </a:r>
            <a:r>
              <a:rPr sz="1200" spc="-10" dirty="0">
                <a:latin typeface="Times New Roman"/>
                <a:cs typeface="Times New Roman"/>
              </a:rPr>
              <a:t>-</a:t>
            </a:r>
            <a:r>
              <a:rPr sz="1200" i="1" spc="-1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,</a:t>
            </a:r>
            <a:r>
              <a:rPr sz="1200" i="1" spc="-10" dirty="0">
                <a:latin typeface="Times New Roman"/>
                <a:cs typeface="Times New Roman"/>
              </a:rPr>
              <a:t>x</a:t>
            </a:r>
            <a:r>
              <a:rPr sz="1200" spc="-10" dirty="0">
                <a:latin typeface="Times New Roman"/>
                <a:cs typeface="Times New Roman"/>
              </a:rPr>
              <a:t>+</a:t>
            </a:r>
            <a:r>
              <a:rPr sz="1200" i="1" spc="-10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</a:t>
            </a:r>
            <a:r>
              <a:rPr sz="1200" i="1" spc="-10" dirty="0">
                <a:latin typeface="Times New Roman"/>
                <a:cs typeface="Times New Roman"/>
              </a:rPr>
              <a:t>G</a:t>
            </a:r>
            <a:r>
              <a:rPr sz="1400" spc="-10" dirty="0">
                <a:latin typeface="Times New Roman"/>
                <a:cs typeface="Times New Roman"/>
              </a:rPr>
              <a:t>},</a:t>
            </a:r>
            <a:endParaRPr sz="1400">
              <a:latin typeface="Times New Roman"/>
              <a:cs typeface="Times New Roman"/>
            </a:endParaRPr>
          </a:p>
          <a:p>
            <a:pPr marL="800735" algn="ctr">
              <a:lnSpc>
                <a:spcPct val="100000"/>
              </a:lnSpc>
              <a:spcBef>
                <a:spcPts val="750"/>
              </a:spcBef>
            </a:pPr>
            <a:r>
              <a:rPr sz="1200" spc="-25" dirty="0">
                <a:latin typeface="Times New Roman"/>
                <a:cs typeface="Times New Roman"/>
              </a:rPr>
              <a:t>or</a:t>
            </a:r>
            <a:endParaRPr sz="1200">
              <a:latin typeface="Times New Roman"/>
              <a:cs typeface="Times New Roman"/>
            </a:endParaRPr>
          </a:p>
          <a:p>
            <a:pPr marL="798830" algn="ctr">
              <a:lnSpc>
                <a:spcPct val="100000"/>
              </a:lnSpc>
              <a:spcBef>
                <a:spcPts val="620"/>
              </a:spcBef>
            </a:pPr>
            <a:r>
              <a:rPr sz="1200" i="1" dirty="0">
                <a:latin typeface="Times New Roman"/>
                <a:cs typeface="Times New Roman"/>
              </a:rPr>
              <a:t>U</a:t>
            </a:r>
            <a:r>
              <a:rPr sz="1200" baseline="38194" dirty="0">
                <a:latin typeface="Times New Roman"/>
                <a:cs typeface="Times New Roman"/>
              </a:rPr>
              <a:t>1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</a:t>
            </a:r>
            <a:r>
              <a:rPr sz="1200" dirty="0">
                <a:latin typeface="Times New Roman"/>
                <a:cs typeface="Times New Roman"/>
              </a:rPr>
              <a:t>|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dirty="0">
                <a:latin typeface="Symbol"/>
                <a:cs typeface="Symbol"/>
              </a:rPr>
              <a:t>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&gt;0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s.t.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x</a:t>
            </a:r>
            <a:r>
              <a:rPr sz="1200" spc="-10" dirty="0">
                <a:latin typeface="Symbol"/>
                <a:cs typeface="Symbol"/>
              </a:rPr>
              <a:t></a:t>
            </a:r>
            <a:r>
              <a:rPr sz="1200" i="1" spc="-10" dirty="0">
                <a:latin typeface="Times New Roman"/>
                <a:cs typeface="Times New Roman"/>
              </a:rPr>
              <a:t>B</a:t>
            </a:r>
            <a:r>
              <a:rPr sz="1200" i="1" spc="-15" baseline="-10416" dirty="0">
                <a:latin typeface="Times New Roman"/>
                <a:cs typeface="Times New Roman"/>
              </a:rPr>
              <a:t>r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x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</a:t>
            </a:r>
            <a:r>
              <a:rPr sz="1200" i="1" spc="-10" dirty="0">
                <a:latin typeface="Times New Roman"/>
                <a:cs typeface="Times New Roman"/>
              </a:rPr>
              <a:t>G</a:t>
            </a:r>
            <a:r>
              <a:rPr sz="1400" spc="-10" dirty="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0"/>
              </a:spcBef>
            </a:pPr>
            <a:endParaRPr sz="1200">
              <a:latin typeface="Times New Roman"/>
              <a:cs typeface="Times New Roman"/>
            </a:endParaRPr>
          </a:p>
          <a:p>
            <a:pPr marL="735965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Prove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U</a:t>
            </a:r>
            <a:r>
              <a:rPr sz="1200" baseline="38194" dirty="0">
                <a:latin typeface="Times New Roman"/>
                <a:cs typeface="Times New Roman"/>
              </a:rPr>
              <a:t>1</a:t>
            </a:r>
            <a:r>
              <a:rPr sz="1200" spc="142" baseline="3819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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called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usual topology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R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4204" y="798322"/>
            <a:ext cx="5961380" cy="8884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75665" marR="3220085" indent="-228600">
              <a:lnSpc>
                <a:spcPct val="1492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7.</a:t>
            </a:r>
            <a:r>
              <a:rPr sz="1200" spc="14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(Left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right)-</a:t>
            </a:r>
            <a:r>
              <a:rPr sz="1200" dirty="0">
                <a:latin typeface="Times New Roman"/>
                <a:cs typeface="Times New Roman"/>
              </a:rPr>
              <a:t>ray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topologies </a:t>
            </a:r>
            <a:r>
              <a:rPr sz="1200" dirty="0">
                <a:latin typeface="Times New Roman"/>
                <a:cs typeface="Times New Roman"/>
              </a:rPr>
              <a:t>Consider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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0" dirty="0">
                <a:latin typeface="Times New Roman"/>
                <a:cs typeface="Times New Roman"/>
              </a:rPr>
              <a:t> define</a:t>
            </a:r>
            <a:endParaRPr sz="1200">
              <a:latin typeface="Times New Roman"/>
              <a:cs typeface="Times New Roman"/>
            </a:endParaRPr>
          </a:p>
          <a:p>
            <a:pPr marL="2462530">
              <a:lnSpc>
                <a:spcPct val="100000"/>
              </a:lnSpc>
              <a:spcBef>
                <a:spcPts val="770"/>
              </a:spcBef>
            </a:pP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right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</a:t>
            </a:r>
            <a:r>
              <a:rPr sz="1200" dirty="0">
                <a:latin typeface="Times New Roman"/>
                <a:cs typeface="Times New Roman"/>
              </a:rPr>
              <a:t>[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:</a:t>
            </a:r>
            <a:r>
              <a:rPr sz="1200" i="1" spc="-1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Symbol"/>
                <a:cs typeface="Symbol"/>
              </a:rPr>
              <a:t></a:t>
            </a:r>
            <a:r>
              <a:rPr sz="1400" spc="-10" dirty="0">
                <a:latin typeface="Times New Roman"/>
                <a:cs typeface="Times New Roman"/>
              </a:rPr>
              <a:t>}</a:t>
            </a:r>
            <a:r>
              <a:rPr sz="1200" spc="-10" dirty="0">
                <a:latin typeface="Symbol"/>
                <a:cs typeface="Symbol"/>
              </a:rPr>
              <a:t></a:t>
            </a:r>
            <a:r>
              <a:rPr sz="1400" spc="-10" dirty="0">
                <a:latin typeface="Times New Roman"/>
                <a:cs typeface="Times New Roman"/>
              </a:rPr>
              <a:t>{</a:t>
            </a:r>
            <a:r>
              <a:rPr sz="1200" spc="-10" dirty="0">
                <a:latin typeface="Symbol"/>
                <a:cs typeface="Symbol"/>
              </a:rPr>
              <a:t></a:t>
            </a:r>
            <a:r>
              <a:rPr sz="1200" spc="-10" dirty="0">
                <a:latin typeface="Times New Roman"/>
                <a:cs typeface="Times New Roman"/>
              </a:rPr>
              <a:t>,</a:t>
            </a:r>
            <a:r>
              <a:rPr sz="1200" spc="-10" dirty="0">
                <a:latin typeface="Symbol"/>
                <a:cs typeface="Symbol"/>
              </a:rPr>
              <a:t></a:t>
            </a:r>
            <a:r>
              <a:rPr sz="1400" spc="-10" dirty="0">
                <a:latin typeface="Times New Roman"/>
                <a:cs typeface="Times New Roman"/>
              </a:rPr>
              <a:t>}</a:t>
            </a:r>
            <a:r>
              <a:rPr sz="1200" spc="-1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875665">
              <a:lnSpc>
                <a:spcPct val="100000"/>
              </a:lnSpc>
              <a:spcBef>
                <a:spcPts val="900"/>
              </a:spcBef>
            </a:pP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right</a:t>
            </a:r>
            <a:r>
              <a:rPr sz="1350" i="1" spc="165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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called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right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Symbol"/>
                <a:cs typeface="Symbol"/>
              </a:rPr>
              <a:t>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40"/>
              </a:spcBef>
            </a:pPr>
            <a:endParaRPr sz="12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Theorem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Times New Roman"/>
                <a:cs typeface="Times New Roman"/>
              </a:rPr>
              <a:t>2.1.4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0"/>
              </a:spcBef>
            </a:pPr>
            <a:endParaRPr sz="1200">
              <a:latin typeface="Times New Roman"/>
              <a:cs typeface="Times New Roman"/>
            </a:endParaRPr>
          </a:p>
          <a:p>
            <a:pPr marL="4191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 a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discrete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only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singleton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open.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endParaRPr sz="1200">
              <a:latin typeface="Times New Roman"/>
              <a:cs typeface="Times New Roman"/>
            </a:endParaRPr>
          </a:p>
          <a:p>
            <a:pPr marL="259207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only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{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}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Symbol"/>
                <a:cs typeface="Symbol"/>
              </a:rPr>
              <a:t></a:t>
            </a:r>
            <a:r>
              <a:rPr sz="1200" i="1" spc="-20" dirty="0">
                <a:latin typeface="Times New Roman"/>
                <a:cs typeface="Times New Roman"/>
              </a:rPr>
              <a:t>x</a:t>
            </a:r>
            <a:r>
              <a:rPr sz="1200" spc="-20" dirty="0">
                <a:latin typeface="Symbol"/>
                <a:cs typeface="Symbol"/>
              </a:rPr>
              <a:t></a:t>
            </a:r>
            <a:r>
              <a:rPr sz="1200" i="1" spc="-20" dirty="0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0"/>
              </a:spcBef>
            </a:pPr>
            <a:endParaRPr sz="1200">
              <a:latin typeface="Times New Roman"/>
              <a:cs typeface="Times New Roman"/>
            </a:endParaRPr>
          </a:p>
          <a:p>
            <a:pPr marL="259207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only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Symbol"/>
                <a:cs typeface="Symbol"/>
              </a:rPr>
              <a:t></a:t>
            </a:r>
            <a:r>
              <a:rPr sz="1200" dirty="0">
                <a:latin typeface="Times New Roman"/>
                <a:cs typeface="Times New Roman"/>
              </a:rPr>
              <a:t>{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}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open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5"/>
              </a:spcBef>
            </a:pPr>
            <a:endParaRPr sz="12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Theorem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2.1.5: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5"/>
              </a:spcBef>
            </a:pPr>
            <a:endParaRPr sz="1200">
              <a:latin typeface="Times New Roman"/>
              <a:cs typeface="Times New Roman"/>
            </a:endParaRPr>
          </a:p>
          <a:p>
            <a:pPr marL="49657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baseline="-12345" dirty="0">
                <a:latin typeface="Symbol"/>
                <a:cs typeface="Symbol"/>
              </a:rPr>
              <a:t></a:t>
            </a:r>
            <a:r>
              <a:rPr sz="1200" dirty="0">
                <a:latin typeface="Times New Roman"/>
                <a:cs typeface="Times New Roman"/>
              </a:rPr>
              <a:t>;</a:t>
            </a:r>
            <a:r>
              <a:rPr sz="1200" dirty="0">
                <a:latin typeface="Symbol"/>
                <a:cs typeface="Symbol"/>
              </a:rPr>
              <a:t>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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arbitrary</a:t>
            </a:r>
            <a:r>
              <a:rPr sz="1400" dirty="0">
                <a:latin typeface="Times New Roman"/>
                <a:cs typeface="Times New Roman"/>
              </a:rPr>
              <a:t>}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collection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topologies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20" dirty="0">
                <a:latin typeface="Times New Roman"/>
                <a:cs typeface="Times New Roman"/>
              </a:rPr>
              <a:t> then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5"/>
              </a:spcBef>
            </a:pPr>
            <a:endParaRPr sz="1200">
              <a:latin typeface="Times New Roman"/>
              <a:cs typeface="Times New Roman"/>
            </a:endParaRPr>
          </a:p>
          <a:p>
            <a:pPr marL="2863850">
              <a:lnSpc>
                <a:spcPct val="100000"/>
              </a:lnSpc>
            </a:pPr>
            <a:r>
              <a:rPr sz="1200" spc="860" dirty="0">
                <a:latin typeface="Symbola"/>
                <a:cs typeface="Symbola"/>
              </a:rPr>
              <a:t>∩</a:t>
            </a:r>
            <a:r>
              <a:rPr sz="1200" spc="-85" dirty="0">
                <a:latin typeface="Symbola"/>
                <a:cs typeface="Symbola"/>
              </a:rPr>
              <a:t> </a:t>
            </a:r>
            <a:r>
              <a:rPr sz="1200" spc="-25" dirty="0">
                <a:latin typeface="Symbol"/>
                <a:cs typeface="Symbol"/>
              </a:rPr>
              <a:t></a:t>
            </a:r>
            <a:r>
              <a:rPr sz="1275" spc="-37" baseline="-16339" dirty="0">
                <a:latin typeface="Symbola"/>
                <a:cs typeface="Symbola"/>
              </a:rPr>
              <a:t>𝛼</a:t>
            </a:r>
            <a:endParaRPr sz="1275" baseline="-16339">
              <a:latin typeface="Symbola"/>
              <a:cs typeface="Symbola"/>
            </a:endParaRPr>
          </a:p>
          <a:p>
            <a:pPr marL="2861945">
              <a:lnSpc>
                <a:spcPct val="100000"/>
              </a:lnSpc>
              <a:spcBef>
                <a:spcPts val="450"/>
              </a:spcBef>
            </a:pPr>
            <a:r>
              <a:rPr sz="850" spc="-25" dirty="0">
                <a:latin typeface="Symbola"/>
                <a:cs typeface="Symbola"/>
              </a:rPr>
              <a:t>𝛼∈Δ</a:t>
            </a:r>
            <a:endParaRPr sz="85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355"/>
              </a:spcBef>
            </a:pPr>
            <a:endParaRPr sz="850">
              <a:latin typeface="Symbola"/>
              <a:cs typeface="Symbola"/>
            </a:endParaRPr>
          </a:p>
          <a:p>
            <a:pPr marL="533400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X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1200">
              <a:latin typeface="Times New Roman"/>
              <a:cs typeface="Times New Roman"/>
            </a:endParaRPr>
          </a:p>
          <a:p>
            <a:pPr marL="4572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Class </a:t>
            </a:r>
            <a:r>
              <a:rPr sz="1200" b="1" spc="-10" dirty="0">
                <a:latin typeface="Times New Roman"/>
                <a:cs typeface="Times New Roman"/>
              </a:rPr>
              <a:t>discussion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5"/>
              </a:spcBef>
            </a:pPr>
            <a:endParaRPr sz="12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two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topologies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350" spc="104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baseline="-12345" dirty="0">
                <a:latin typeface="Times New Roman"/>
                <a:cs typeface="Times New Roman"/>
              </a:rPr>
              <a:t>2</a:t>
            </a:r>
            <a:r>
              <a:rPr sz="1350" spc="165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topology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X</a:t>
            </a:r>
            <a:r>
              <a:rPr sz="1400" spc="-25" dirty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190500" marR="4590415" indent="228600">
              <a:lnSpc>
                <a:spcPct val="212699"/>
              </a:lnSpc>
              <a:spcBef>
                <a:spcPts val="210"/>
              </a:spcBef>
              <a:tabLst>
                <a:tab pos="647065" algn="l"/>
              </a:tabLst>
            </a:pPr>
            <a:r>
              <a:rPr sz="1200" spc="-50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200" b="1" dirty="0">
                <a:latin typeface="Times New Roman"/>
                <a:cs typeface="Times New Roman"/>
              </a:rPr>
              <a:t>Closed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Times New Roman"/>
                <a:cs typeface="Times New Roman"/>
              </a:rPr>
              <a:t>sets </a:t>
            </a:r>
            <a:r>
              <a:rPr sz="1200" b="1" dirty="0">
                <a:latin typeface="Times New Roman"/>
                <a:cs typeface="Times New Roman"/>
              </a:rPr>
              <a:t>Definition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2.1.6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0"/>
              </a:spcBef>
            </a:pPr>
            <a:endParaRPr sz="12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subset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F</a:t>
            </a:r>
            <a:r>
              <a:rPr sz="12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called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closed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F</a:t>
            </a:r>
            <a:r>
              <a:rPr sz="1200" i="1" baseline="38194" dirty="0">
                <a:latin typeface="Times New Roman"/>
                <a:cs typeface="Times New Roman"/>
              </a:rPr>
              <a:t>c</a:t>
            </a:r>
            <a:r>
              <a:rPr sz="1200" i="1" spc="127" baseline="3819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X</a:t>
            </a:r>
            <a:r>
              <a:rPr sz="1200" spc="-2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25"/>
              </a:spcBef>
            </a:pPr>
            <a:endParaRPr sz="12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latin typeface="Times New Roman"/>
                <a:cs typeface="Times New Roman"/>
              </a:rPr>
              <a:t>Theorem</a:t>
            </a:r>
            <a:r>
              <a:rPr sz="1200" b="1" spc="-5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2.1.7</a:t>
            </a:r>
            <a:endParaRPr sz="1200">
              <a:latin typeface="Times New Roman"/>
              <a:cs typeface="Times New Roman"/>
            </a:endParaRPr>
          </a:p>
          <a:p>
            <a:pPr marL="190500" marR="30480">
              <a:lnSpc>
                <a:spcPct val="146200"/>
              </a:lnSpc>
              <a:spcBef>
                <a:spcPts val="940"/>
              </a:spcBef>
            </a:pP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 topological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50" b="1" dirty="0">
                <a:solidFill>
                  <a:srgbClr val="222529"/>
                </a:solidFill>
                <a:latin typeface="Times New Roman"/>
                <a:cs typeface="Times New Roman"/>
              </a:rPr>
              <a:t>F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set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closed sets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then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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has the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following properties,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1200">
              <a:latin typeface="Times New Roman"/>
              <a:cs typeface="Times New Roman"/>
            </a:endParaRPr>
          </a:p>
          <a:p>
            <a:pPr marL="647065" indent="-227965">
              <a:lnSpc>
                <a:spcPct val="100000"/>
              </a:lnSpc>
              <a:spcBef>
                <a:spcPts val="5"/>
              </a:spcBef>
              <a:buSzPct val="109090"/>
              <a:buFont typeface="Times New Roman"/>
              <a:buAutoNum type="arabicPeriod"/>
              <a:tabLst>
                <a:tab pos="647065" algn="l"/>
              </a:tabLst>
            </a:pPr>
            <a:r>
              <a:rPr sz="1100" dirty="0">
                <a:latin typeface="Symbol"/>
                <a:cs typeface="Symbol"/>
              </a:rPr>
              <a:t></a:t>
            </a:r>
            <a:r>
              <a:rPr sz="1100" dirty="0">
                <a:latin typeface="Times New Roman"/>
                <a:cs typeface="Times New Roman"/>
              </a:rPr>
              <a:t>,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i="1" spc="-25" dirty="0">
                <a:latin typeface="Times New Roman"/>
                <a:cs typeface="Times New Roman"/>
              </a:rPr>
              <a:t>X</a:t>
            </a:r>
            <a:r>
              <a:rPr sz="1100" spc="-25" dirty="0">
                <a:latin typeface="Symbol"/>
                <a:cs typeface="Symbol"/>
              </a:rPr>
              <a:t></a:t>
            </a:r>
            <a:r>
              <a:rPr sz="1250" b="1" spc="-25" dirty="0">
                <a:solidFill>
                  <a:srgbClr val="222529"/>
                </a:solidFill>
                <a:latin typeface="Times New Roman"/>
                <a:cs typeface="Times New Roman"/>
              </a:rPr>
              <a:t>F</a:t>
            </a:r>
            <a:endParaRPr sz="1250">
              <a:latin typeface="Times New Roman"/>
              <a:cs typeface="Times New Roman"/>
            </a:endParaRPr>
          </a:p>
          <a:p>
            <a:pPr marL="647065" indent="-227965">
              <a:lnSpc>
                <a:spcPct val="100000"/>
              </a:lnSpc>
              <a:spcBef>
                <a:spcPts val="660"/>
              </a:spcBef>
              <a:buSzPct val="109090"/>
              <a:buFont typeface="Times New Roman"/>
              <a:buAutoNum type="arabicPeriod"/>
              <a:tabLst>
                <a:tab pos="647065" algn="l"/>
              </a:tabLst>
            </a:pPr>
            <a:r>
              <a:rPr sz="1100" i="1" dirty="0">
                <a:latin typeface="Times New Roman"/>
                <a:cs typeface="Times New Roman"/>
              </a:rPr>
              <a:t>E</a:t>
            </a:r>
            <a:r>
              <a:rPr sz="1050" baseline="-11904" dirty="0">
                <a:latin typeface="Times New Roman"/>
                <a:cs typeface="Times New Roman"/>
              </a:rPr>
              <a:t>1</a:t>
            </a:r>
            <a:r>
              <a:rPr sz="1100" dirty="0">
                <a:latin typeface="Times New Roman"/>
                <a:cs typeface="Times New Roman"/>
              </a:rPr>
              <a:t>,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E</a:t>
            </a:r>
            <a:r>
              <a:rPr sz="1050" baseline="-11904" dirty="0">
                <a:latin typeface="Times New Roman"/>
                <a:cs typeface="Times New Roman"/>
              </a:rPr>
              <a:t>2</a:t>
            </a:r>
            <a:r>
              <a:rPr sz="1100" dirty="0">
                <a:latin typeface="Symbol"/>
                <a:cs typeface="Symbol"/>
              </a:rPr>
              <a:t></a:t>
            </a:r>
            <a:r>
              <a:rPr sz="1250" b="1" dirty="0">
                <a:solidFill>
                  <a:srgbClr val="222529"/>
                </a:solidFill>
                <a:latin typeface="Times New Roman"/>
                <a:cs typeface="Times New Roman"/>
              </a:rPr>
              <a:t>F</a:t>
            </a:r>
            <a:r>
              <a:rPr sz="1250" b="1" spc="245" dirty="0">
                <a:solidFill>
                  <a:srgbClr val="222529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latin typeface="Symbol"/>
                <a:cs typeface="Symbol"/>
              </a:rPr>
              <a:t>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E</a:t>
            </a:r>
            <a:r>
              <a:rPr sz="1050" baseline="-11904" dirty="0">
                <a:latin typeface="Times New Roman"/>
                <a:cs typeface="Times New Roman"/>
              </a:rPr>
              <a:t>1</a:t>
            </a:r>
            <a:r>
              <a:rPr sz="1100" dirty="0">
                <a:latin typeface="Symbol"/>
                <a:cs typeface="Symbol"/>
              </a:rPr>
              <a:t>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E</a:t>
            </a:r>
            <a:r>
              <a:rPr sz="1050" baseline="-11904" dirty="0">
                <a:latin typeface="Times New Roman"/>
                <a:cs typeface="Times New Roman"/>
              </a:rPr>
              <a:t>2</a:t>
            </a:r>
            <a:r>
              <a:rPr sz="1050" spc="135" baseline="-1190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is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closed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i="1" spc="-25" dirty="0">
                <a:latin typeface="Times New Roman"/>
                <a:cs typeface="Times New Roman"/>
              </a:rPr>
              <a:t>X</a:t>
            </a:r>
            <a:r>
              <a:rPr sz="1100" spc="-25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647065" indent="-227965">
              <a:lnSpc>
                <a:spcPct val="100000"/>
              </a:lnSpc>
              <a:spcBef>
                <a:spcPts val="670"/>
              </a:spcBef>
              <a:buFont typeface="Times New Roman"/>
              <a:buAutoNum type="arabicPeriod"/>
              <a:tabLst>
                <a:tab pos="647065" algn="l"/>
              </a:tabLst>
            </a:pPr>
            <a:r>
              <a:rPr sz="1200" i="1" dirty="0">
                <a:latin typeface="Times New Roman"/>
                <a:cs typeface="Times New Roman"/>
              </a:rPr>
              <a:t>F</a:t>
            </a:r>
            <a:r>
              <a:rPr sz="1275" i="1" baseline="-9803" dirty="0">
                <a:latin typeface="Symbol"/>
                <a:cs typeface="Symbol"/>
              </a:rPr>
              <a:t>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250" b="1" dirty="0">
                <a:solidFill>
                  <a:srgbClr val="222529"/>
                </a:solidFill>
                <a:latin typeface="Times New Roman"/>
                <a:cs typeface="Times New Roman"/>
              </a:rPr>
              <a:t>F</a:t>
            </a:r>
            <a:r>
              <a:rPr sz="1250" b="1" spc="-20" dirty="0">
                <a:solidFill>
                  <a:srgbClr val="222529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Symbol"/>
                <a:cs typeface="Symbol"/>
              </a:rPr>
              <a:t>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</a:t>
            </a:r>
            <a:r>
              <a:rPr sz="1200" dirty="0">
                <a:latin typeface="Symbol"/>
                <a:cs typeface="Symbol"/>
              </a:rPr>
              <a:t>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arbitrary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(finite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infinite)</a:t>
            </a:r>
            <a:r>
              <a:rPr sz="1200" spc="-10" dirty="0">
                <a:latin typeface="Symbol"/>
                <a:cs typeface="Symbol"/>
              </a:rPr>
              <a:t>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51554" y="952207"/>
            <a:ext cx="916305" cy="481965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35"/>
              </a:spcBef>
            </a:pPr>
            <a:r>
              <a:rPr sz="1200" spc="600" dirty="0">
                <a:latin typeface="Symbola"/>
                <a:cs typeface="Symbola"/>
              </a:rPr>
              <a:t>(∩</a:t>
            </a:r>
            <a:r>
              <a:rPr sz="1200" spc="-100" dirty="0">
                <a:latin typeface="Symbola"/>
                <a:cs typeface="Symbola"/>
              </a:rPr>
              <a:t> </a:t>
            </a:r>
            <a:r>
              <a:rPr sz="1200" spc="75" dirty="0">
                <a:latin typeface="Symbola"/>
                <a:cs typeface="Symbola"/>
              </a:rPr>
              <a:t>𝐹</a:t>
            </a:r>
            <a:r>
              <a:rPr sz="1275" spc="112" baseline="-16339" dirty="0">
                <a:latin typeface="Symbola"/>
                <a:cs typeface="Symbola"/>
              </a:rPr>
              <a:t>𝛼</a:t>
            </a:r>
            <a:r>
              <a:rPr sz="1200" spc="75" dirty="0">
                <a:latin typeface="Symbola"/>
                <a:cs typeface="Symbola"/>
              </a:rPr>
              <a:t>)</a:t>
            </a:r>
            <a:r>
              <a:rPr sz="1200" spc="5" dirty="0">
                <a:latin typeface="Symbola"/>
                <a:cs typeface="Symbola"/>
              </a:rPr>
              <a:t> </a:t>
            </a:r>
            <a:r>
              <a:rPr sz="1200" dirty="0">
                <a:latin typeface="Symbola"/>
                <a:cs typeface="Symbola"/>
              </a:rPr>
              <a:t>∈</a:t>
            </a:r>
            <a:r>
              <a:rPr sz="1200" spc="15" dirty="0">
                <a:latin typeface="Symbola"/>
                <a:cs typeface="Symbola"/>
              </a:rPr>
              <a:t> </a:t>
            </a:r>
            <a:r>
              <a:rPr sz="1250" spc="-50" dirty="0">
                <a:solidFill>
                  <a:srgbClr val="222529"/>
                </a:solidFill>
                <a:latin typeface="Symbola"/>
                <a:cs typeface="Symbola"/>
              </a:rPr>
              <a:t>𝐅</a:t>
            </a:r>
            <a:endParaRPr sz="1250">
              <a:latin typeface="Symbola"/>
              <a:cs typeface="Symbola"/>
            </a:endParaRPr>
          </a:p>
          <a:p>
            <a:pPr marL="130810">
              <a:lnSpc>
                <a:spcPct val="100000"/>
              </a:lnSpc>
              <a:spcBef>
                <a:spcPts val="434"/>
              </a:spcBef>
            </a:pPr>
            <a:r>
              <a:rPr sz="850" spc="-25" dirty="0">
                <a:latin typeface="Symbola"/>
                <a:cs typeface="Symbola"/>
              </a:rPr>
              <a:t>𝛼∈Δ</a:t>
            </a:r>
            <a:endParaRPr sz="850">
              <a:latin typeface="Symbola"/>
              <a:cs typeface="Symbol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762304" y="1962657"/>
            <a:ext cx="6037580" cy="7675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Times New Roman"/>
                <a:cs typeface="Times New Roman"/>
              </a:rPr>
              <a:t>Class</a:t>
            </a:r>
            <a:r>
              <a:rPr sz="1100" b="1" spc="-10" dirty="0">
                <a:latin typeface="Times New Roman"/>
                <a:cs typeface="Times New Roman"/>
              </a:rPr>
              <a:t> discussion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25"/>
              </a:spcBef>
            </a:pPr>
            <a:endParaRPr sz="1100">
              <a:latin typeface="Times New Roman"/>
              <a:cs typeface="Times New Roman"/>
            </a:endParaRPr>
          </a:p>
          <a:p>
            <a:pPr marL="152400">
              <a:lnSpc>
                <a:spcPct val="100000"/>
              </a:lnSpc>
              <a:spcBef>
                <a:spcPts val="5"/>
              </a:spcBef>
            </a:pPr>
            <a:r>
              <a:rPr sz="1100" dirty="0">
                <a:latin typeface="Times New Roman"/>
                <a:cs typeface="Times New Roman"/>
              </a:rPr>
              <a:t>Let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250" b="1" dirty="0">
                <a:solidFill>
                  <a:srgbClr val="222529"/>
                </a:solidFill>
                <a:latin typeface="Times New Roman"/>
                <a:cs typeface="Times New Roman"/>
              </a:rPr>
              <a:t>F</a:t>
            </a:r>
            <a:r>
              <a:rPr sz="1250" b="1" spc="-15" dirty="0">
                <a:solidFill>
                  <a:srgbClr val="222529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latin typeface="Symbol"/>
                <a:cs typeface="Symbol"/>
              </a:rPr>
              <a:t></a:t>
            </a:r>
            <a:r>
              <a:rPr sz="1100" i="1" dirty="0">
                <a:latin typeface="Times New Roman"/>
                <a:cs typeface="Times New Roman"/>
              </a:rPr>
              <a:t>Power</a:t>
            </a:r>
            <a:r>
              <a:rPr sz="1100" i="1" spc="-1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(</a:t>
            </a:r>
            <a:r>
              <a:rPr sz="1100" i="1" spc="-20" dirty="0">
                <a:latin typeface="Times New Roman"/>
                <a:cs typeface="Times New Roman"/>
              </a:rPr>
              <a:t>X</a:t>
            </a:r>
            <a:r>
              <a:rPr sz="1100" spc="-20" dirty="0">
                <a:latin typeface="Times New Roman"/>
                <a:cs typeface="Times New Roman"/>
              </a:rPr>
              <a:t>).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90"/>
              </a:spcBef>
            </a:pPr>
            <a:endParaRPr sz="1100">
              <a:latin typeface="Times New Roman"/>
              <a:cs typeface="Times New Roman"/>
            </a:endParaRPr>
          </a:p>
          <a:p>
            <a:pPr marL="15240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Is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there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any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way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to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define a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topology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on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set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X</a:t>
            </a:r>
            <a:r>
              <a:rPr sz="1100" dirty="0">
                <a:latin typeface="Times New Roman"/>
                <a:cs typeface="Times New Roman"/>
              </a:rPr>
              <a:t>,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for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which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250" b="1" dirty="0">
                <a:solidFill>
                  <a:srgbClr val="222529"/>
                </a:solidFill>
                <a:latin typeface="Times New Roman"/>
                <a:cs typeface="Times New Roman"/>
              </a:rPr>
              <a:t>F</a:t>
            </a:r>
            <a:r>
              <a:rPr sz="1250" b="1" spc="-50" dirty="0">
                <a:solidFill>
                  <a:srgbClr val="222529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is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set of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all its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closed </a:t>
            </a:r>
            <a:r>
              <a:rPr sz="1100" spc="-10" dirty="0">
                <a:latin typeface="Times New Roman"/>
                <a:cs typeface="Times New Roman"/>
              </a:rPr>
              <a:t>sets?</a:t>
            </a:r>
            <a:endParaRPr sz="1100">
              <a:latin typeface="Times New Roman"/>
              <a:cs typeface="Times New Roman"/>
            </a:endParaRPr>
          </a:p>
          <a:p>
            <a:pPr marL="152400" marR="4218305">
              <a:lnSpc>
                <a:spcPct val="213300"/>
              </a:lnSpc>
              <a:spcBef>
                <a:spcPts val="15"/>
              </a:spcBef>
            </a:pPr>
            <a:r>
              <a:rPr sz="1200" b="1" dirty="0">
                <a:latin typeface="Times New Roman"/>
                <a:cs typeface="Times New Roman"/>
              </a:rPr>
              <a:t>Comparison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topologies </a:t>
            </a:r>
            <a:r>
              <a:rPr sz="1200" b="1" dirty="0">
                <a:latin typeface="Times New Roman"/>
                <a:cs typeface="Times New Roman"/>
              </a:rPr>
              <a:t>Definition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2.1.8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95"/>
              </a:spcBef>
            </a:pPr>
            <a:endParaRPr sz="1200">
              <a:latin typeface="Times New Roman"/>
              <a:cs typeface="Times New Roman"/>
            </a:endParaRPr>
          </a:p>
          <a:p>
            <a:pPr marL="1524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Let </a:t>
            </a:r>
            <a:r>
              <a:rPr sz="1100" dirty="0">
                <a:latin typeface="Symbol"/>
                <a:cs typeface="Symbol"/>
              </a:rPr>
              <a:t>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350" spc="97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Symbol"/>
                <a:cs typeface="Symbol"/>
              </a:rPr>
              <a:t></a:t>
            </a:r>
            <a:r>
              <a:rPr sz="1350" baseline="-12345" dirty="0">
                <a:latin typeface="Times New Roman"/>
                <a:cs typeface="Times New Roman"/>
              </a:rPr>
              <a:t>2</a:t>
            </a:r>
            <a:r>
              <a:rPr sz="1350" spc="157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two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topologies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same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that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9"/>
              </a:spcBef>
            </a:pPr>
            <a:endParaRPr sz="1200">
              <a:latin typeface="Times New Roman"/>
              <a:cs typeface="Times New Roman"/>
            </a:endParaRPr>
          </a:p>
          <a:p>
            <a:pPr marL="1294765" indent="-457200">
              <a:lnSpc>
                <a:spcPct val="100000"/>
              </a:lnSpc>
              <a:buFont typeface="Times New Roman"/>
              <a:buAutoNum type="romanLcPeriod"/>
              <a:tabLst>
                <a:tab pos="1294765" algn="l"/>
              </a:tabLst>
            </a:pPr>
            <a:r>
              <a:rPr sz="1400" dirty="0">
                <a:latin typeface="Symbol"/>
                <a:cs typeface="Symbol"/>
              </a:rPr>
              <a:t>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350" spc="142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coarser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(smaller)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baseline="-12345" dirty="0">
                <a:latin typeface="Times New Roman"/>
                <a:cs typeface="Times New Roman"/>
              </a:rPr>
              <a:t>2</a:t>
            </a:r>
            <a:r>
              <a:rPr sz="1350" spc="150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Symbol"/>
                <a:cs typeface="Symbol"/>
              </a:rPr>
              <a:t></a:t>
            </a:r>
            <a:r>
              <a:rPr sz="1350" spc="-15" baseline="-12345" dirty="0">
                <a:latin typeface="Times New Roman"/>
                <a:cs typeface="Times New Roman"/>
              </a:rPr>
              <a:t>1</a:t>
            </a:r>
            <a:r>
              <a:rPr sz="1200" spc="-10" dirty="0">
                <a:latin typeface="Symbol"/>
                <a:cs typeface="Symbol"/>
              </a:rPr>
              <a:t></a:t>
            </a:r>
            <a:r>
              <a:rPr sz="1400" spc="-10" dirty="0">
                <a:latin typeface="Symbol"/>
                <a:cs typeface="Symbol"/>
              </a:rPr>
              <a:t></a:t>
            </a:r>
            <a:r>
              <a:rPr sz="1350" spc="-15" baseline="-12345" dirty="0">
                <a:latin typeface="Times New Roman"/>
                <a:cs typeface="Times New Roman"/>
              </a:rPr>
              <a:t>2</a:t>
            </a:r>
            <a:r>
              <a:rPr sz="1200" spc="-1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94765" indent="-457200">
              <a:lnSpc>
                <a:spcPct val="100000"/>
              </a:lnSpc>
              <a:spcBef>
                <a:spcPts val="890"/>
              </a:spcBef>
              <a:buFont typeface="Times New Roman"/>
              <a:buAutoNum type="romanLcPeriod"/>
              <a:tabLst>
                <a:tab pos="1294765" algn="l"/>
              </a:tabLst>
            </a:pPr>
            <a:r>
              <a:rPr sz="1400" dirty="0">
                <a:latin typeface="Symbol"/>
                <a:cs typeface="Symbol"/>
              </a:rPr>
              <a:t>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350" spc="150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finer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(greater)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baseline="-12345" dirty="0">
                <a:latin typeface="Times New Roman"/>
                <a:cs typeface="Times New Roman"/>
              </a:rPr>
              <a:t>2</a:t>
            </a:r>
            <a:r>
              <a:rPr sz="1350" spc="157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Symbol"/>
                <a:cs typeface="Symbol"/>
              </a:rPr>
              <a:t></a:t>
            </a:r>
            <a:r>
              <a:rPr sz="1350" spc="-15" baseline="-12345" dirty="0">
                <a:latin typeface="Times New Roman"/>
                <a:cs typeface="Times New Roman"/>
              </a:rPr>
              <a:t>2</a:t>
            </a:r>
            <a:r>
              <a:rPr sz="1200" spc="-10" dirty="0">
                <a:latin typeface="Symbol"/>
                <a:cs typeface="Symbol"/>
              </a:rPr>
              <a:t></a:t>
            </a:r>
            <a:r>
              <a:rPr sz="1400" spc="-10" dirty="0">
                <a:latin typeface="Symbol"/>
                <a:cs typeface="Symbol"/>
              </a:rPr>
              <a:t></a:t>
            </a:r>
            <a:r>
              <a:rPr sz="1350" spc="-15" baseline="-12345" dirty="0">
                <a:latin typeface="Times New Roman"/>
                <a:cs typeface="Times New Roman"/>
              </a:rPr>
              <a:t>1</a:t>
            </a:r>
            <a:r>
              <a:rPr sz="1200" spc="-1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94765" indent="-457200">
              <a:lnSpc>
                <a:spcPct val="100000"/>
              </a:lnSpc>
              <a:spcBef>
                <a:spcPts val="790"/>
              </a:spcBef>
              <a:buSzPct val="127272"/>
              <a:buFont typeface="Times New Roman"/>
              <a:buAutoNum type="romanLcPeriod"/>
              <a:tabLst>
                <a:tab pos="1294765" algn="l"/>
              </a:tabLst>
            </a:pPr>
            <a:r>
              <a:rPr sz="1100" dirty="0">
                <a:latin typeface="Symbol"/>
                <a:cs typeface="Symbol"/>
              </a:rPr>
              <a:t>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100" dirty="0">
                <a:latin typeface="Symbol"/>
                <a:cs typeface="Symbol"/>
              </a:rPr>
              <a:t></a:t>
            </a:r>
            <a:r>
              <a:rPr sz="1350" baseline="-12345" dirty="0">
                <a:latin typeface="Times New Roman"/>
                <a:cs typeface="Times New Roman"/>
              </a:rPr>
              <a:t>2</a:t>
            </a:r>
            <a:r>
              <a:rPr sz="1350" spc="157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only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Symbol"/>
                <a:cs typeface="Symbol"/>
              </a:rPr>
              <a:t>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350" spc="97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coarser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finer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Symbol"/>
                <a:cs typeface="Symbol"/>
              </a:rPr>
              <a:t></a:t>
            </a:r>
            <a:r>
              <a:rPr sz="1350" spc="-37" baseline="-12345" dirty="0">
                <a:latin typeface="Times New Roman"/>
                <a:cs typeface="Times New Roman"/>
              </a:rPr>
              <a:t>2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52400" marR="144780">
              <a:lnSpc>
                <a:spcPct val="153600"/>
              </a:lnSpc>
              <a:spcBef>
                <a:spcPts val="940"/>
              </a:spcBef>
            </a:pPr>
            <a:r>
              <a:rPr sz="1200" dirty="0">
                <a:latin typeface="Times New Roman"/>
                <a:cs typeface="Times New Roman"/>
              </a:rPr>
              <a:t>Two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topologies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350" spc="104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baseline="-12345" dirty="0">
                <a:latin typeface="Times New Roman"/>
                <a:cs typeface="Times New Roman"/>
              </a:rPr>
              <a:t>2</a:t>
            </a:r>
            <a:r>
              <a:rPr sz="1350" spc="217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called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comparable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350" spc="307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coarser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finer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Symbol"/>
                <a:cs typeface="Symbol"/>
              </a:rPr>
              <a:t></a:t>
            </a:r>
            <a:r>
              <a:rPr sz="1350" spc="-37" baseline="-12345" dirty="0">
                <a:latin typeface="Times New Roman"/>
                <a:cs typeface="Times New Roman"/>
              </a:rPr>
              <a:t>2</a:t>
            </a:r>
            <a:r>
              <a:rPr sz="1200" spc="-25" dirty="0">
                <a:latin typeface="Times New Roman"/>
                <a:cs typeface="Times New Roman"/>
              </a:rPr>
              <a:t>. </a:t>
            </a:r>
            <a:r>
              <a:rPr sz="1200" dirty="0">
                <a:latin typeface="Times New Roman"/>
                <a:cs typeface="Times New Roman"/>
              </a:rPr>
              <a:t>Otherwise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350" spc="-22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baseline="-12345" dirty="0">
                <a:latin typeface="Times New Roman"/>
                <a:cs typeface="Times New Roman"/>
              </a:rPr>
              <a:t>2</a:t>
            </a:r>
            <a:r>
              <a:rPr sz="1350" spc="150" baseline="-12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incomparable.</a:t>
            </a:r>
            <a:endParaRPr sz="1200">
              <a:latin typeface="Times New Roman"/>
              <a:cs typeface="Times New Roman"/>
            </a:endParaRPr>
          </a:p>
          <a:p>
            <a:pPr marL="152400" marR="3747135" indent="456565">
              <a:lnSpc>
                <a:spcPct val="212500"/>
              </a:lnSpc>
              <a:spcBef>
                <a:spcPts val="210"/>
              </a:spcBef>
              <a:buFont typeface="Times New Roman"/>
              <a:buChar char="-"/>
              <a:tabLst>
                <a:tab pos="608965" algn="l"/>
              </a:tabLst>
            </a:pPr>
            <a:r>
              <a:rPr sz="1200" b="1" dirty="0">
                <a:latin typeface="Times New Roman"/>
                <a:cs typeface="Times New Roman"/>
              </a:rPr>
              <a:t>Neighbourhood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20" dirty="0">
                <a:latin typeface="Times New Roman"/>
                <a:cs typeface="Times New Roman"/>
              </a:rPr>
              <a:t>point </a:t>
            </a:r>
            <a:r>
              <a:rPr sz="1200" b="1" dirty="0">
                <a:latin typeface="Times New Roman"/>
                <a:cs typeface="Times New Roman"/>
              </a:rPr>
              <a:t>Definition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2.1.9</a:t>
            </a:r>
            <a:endParaRPr sz="1200">
              <a:latin typeface="Times New Roman"/>
              <a:cs typeface="Times New Roman"/>
            </a:endParaRPr>
          </a:p>
          <a:p>
            <a:pPr marL="152400" marR="146050">
              <a:lnSpc>
                <a:spcPct val="146900"/>
              </a:lnSpc>
              <a:spcBef>
                <a:spcPts val="935"/>
              </a:spcBef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1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 subset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</a:t>
            </a:r>
            <a:r>
              <a:rPr sz="11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said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 neighbourhood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if </a:t>
            </a:r>
            <a:r>
              <a:rPr sz="1200" dirty="0">
                <a:latin typeface="Times New Roman"/>
                <a:cs typeface="Times New Roman"/>
              </a:rPr>
              <a:t>there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exists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G</a:t>
            </a:r>
            <a:r>
              <a:rPr sz="1200" i="1" baseline="-10416" dirty="0">
                <a:latin typeface="Times New Roman"/>
                <a:cs typeface="Times New Roman"/>
              </a:rPr>
              <a:t>x</a:t>
            </a:r>
            <a:r>
              <a:rPr sz="1200" i="1" spc="127" baseline="-10416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x</a:t>
            </a:r>
            <a:r>
              <a:rPr sz="1100" spc="-10" dirty="0">
                <a:latin typeface="Symbol"/>
                <a:cs typeface="Symbol"/>
              </a:rPr>
              <a:t></a:t>
            </a:r>
            <a:r>
              <a:rPr sz="1200" i="1" spc="-10" dirty="0">
                <a:latin typeface="Times New Roman"/>
                <a:cs typeface="Times New Roman"/>
              </a:rPr>
              <a:t>G</a:t>
            </a:r>
            <a:r>
              <a:rPr sz="1200" i="1" spc="-15" baseline="-10416" dirty="0">
                <a:latin typeface="Times New Roman"/>
                <a:cs typeface="Times New Roman"/>
              </a:rPr>
              <a:t>x</a:t>
            </a:r>
            <a:r>
              <a:rPr sz="1100" spc="-10" dirty="0">
                <a:latin typeface="Symbol"/>
                <a:cs typeface="Symbol"/>
              </a:rPr>
              <a:t></a:t>
            </a:r>
            <a:r>
              <a:rPr sz="1200" i="1" spc="-10" dirty="0">
                <a:latin typeface="Times New Roman"/>
                <a:cs typeface="Times New Roman"/>
              </a:rPr>
              <a:t>N</a:t>
            </a:r>
            <a:r>
              <a:rPr sz="1200" spc="-1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0"/>
              </a:spcBef>
            </a:pPr>
            <a:endParaRPr sz="1200">
              <a:latin typeface="Times New Roman"/>
              <a:cs typeface="Times New Roman"/>
            </a:endParaRPr>
          </a:p>
          <a:p>
            <a:pPr marL="1524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1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let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9"/>
              </a:spcBef>
            </a:pPr>
            <a:endParaRPr sz="1200">
              <a:latin typeface="Times New Roman"/>
              <a:cs typeface="Times New Roman"/>
            </a:endParaRPr>
          </a:p>
          <a:p>
            <a:pPr marL="2456815">
              <a:lnSpc>
                <a:spcPct val="100000"/>
              </a:lnSpc>
            </a:pPr>
            <a:r>
              <a:rPr sz="1200" dirty="0">
                <a:latin typeface="Symbol"/>
                <a:cs typeface="Symbol"/>
              </a:rPr>
              <a:t>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)=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200" i="1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Symbol"/>
                <a:cs typeface="Symbol"/>
              </a:rPr>
              <a:t>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|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nbd 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i="1" spc="-25" dirty="0">
                <a:latin typeface="Times New Roman"/>
                <a:cs typeface="Times New Roman"/>
              </a:rPr>
              <a:t>x</a:t>
            </a:r>
            <a:r>
              <a:rPr sz="1400" spc="-25" dirty="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5"/>
              </a:spcBef>
            </a:pPr>
            <a:endParaRPr sz="1200">
              <a:latin typeface="Times New Roman"/>
              <a:cs typeface="Times New Roman"/>
            </a:endParaRPr>
          </a:p>
          <a:p>
            <a:pPr marL="1524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2.1.10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9"/>
              </a:spcBef>
            </a:pPr>
            <a:endParaRPr sz="1400">
              <a:latin typeface="Times New Roman"/>
              <a:cs typeface="Times New Roman"/>
            </a:endParaRPr>
          </a:p>
          <a:p>
            <a:pPr marL="1524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Let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topological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space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100" dirty="0">
                <a:latin typeface="Symbol"/>
                <a:cs typeface="Symbol"/>
              </a:rPr>
              <a:t>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i="1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following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properties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84"/>
              </a:spcBef>
            </a:pPr>
            <a:endParaRPr sz="1200">
              <a:latin typeface="Times New Roman"/>
              <a:cs typeface="Times New Roman"/>
            </a:endParaRPr>
          </a:p>
          <a:p>
            <a:pPr marL="1066165" lvl="1" indent="-228600"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  <a:tabLst>
                <a:tab pos="1066165" algn="l"/>
              </a:tabLst>
            </a:pPr>
            <a:r>
              <a:rPr sz="1200" i="1" spc="-10" dirty="0">
                <a:latin typeface="Times New Roman"/>
                <a:cs typeface="Times New Roman"/>
              </a:rPr>
              <a:t>N</a:t>
            </a:r>
            <a:r>
              <a:rPr sz="1200" spc="-10" dirty="0">
                <a:latin typeface="Times New Roman"/>
                <a:cs typeface="Times New Roman"/>
              </a:rPr>
              <a:t>(</a:t>
            </a:r>
            <a:r>
              <a:rPr sz="1200" i="1" spc="-10" dirty="0">
                <a:latin typeface="Times New Roman"/>
                <a:cs typeface="Times New Roman"/>
              </a:rPr>
              <a:t>x</a:t>
            </a:r>
            <a:r>
              <a:rPr sz="1200" spc="-10" dirty="0">
                <a:latin typeface="Times New Roman"/>
                <a:cs typeface="Times New Roman"/>
              </a:rPr>
              <a:t>)</a:t>
            </a:r>
            <a:r>
              <a:rPr sz="1200" spc="-10" dirty="0">
                <a:latin typeface="Symbol"/>
                <a:cs typeface="Symbol"/>
              </a:rPr>
              <a:t></a:t>
            </a:r>
            <a:endParaRPr sz="12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2675</Words>
  <Application>Microsoft Office PowerPoint</Application>
  <PresentationFormat>Custom</PresentationFormat>
  <Paragraphs>576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wuriaxoshnaw@gmail.com</dc:creator>
  <cp:lastModifiedBy>wuriaxoshnaw@gmail.com</cp:lastModifiedBy>
  <cp:revision>1</cp:revision>
  <dcterms:created xsi:type="dcterms:W3CDTF">2024-06-04T14:07:12Z</dcterms:created>
  <dcterms:modified xsi:type="dcterms:W3CDTF">2024-06-04T14:07:57Z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2024-06-04T00:00:00Z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2024-06-04T00:00:00Z</vt:filetime>
  </property>
  <property fmtid="{D5CDD505-2E9C-101B-9397-08002B2CF9AE}" pid="5" name="Producer">
    <vt:lpwstr>3-Heights(TM) PDF Security Shell 4.8.25.2 (http://www.pdf-tools.com)</vt:lpwstr>
  </property>
</Properties>
</file>