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80" r:id="rId22"/>
    <p:sldId id="278" r:id="rId23"/>
    <p:sldId id="279" r:id="rId24"/>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32"/>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D60093"/>
    <a:srgbClr val="FF0000"/>
    <a:srgbClr val="669900"/>
    <a:srgbClr val="FFCC00"/>
    <a:srgbClr val="9900CC"/>
    <a:srgbClr val="99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327" autoAdjust="0"/>
    <p:restoredTop sz="94660"/>
  </p:normalViewPr>
  <p:slideViewPr>
    <p:cSldViewPr>
      <p:cViewPr>
        <p:scale>
          <a:sx n="50" d="100"/>
          <a:sy n="50" d="100"/>
        </p:scale>
        <p:origin x="-215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57A0F3-A5CE-4249-8B33-63520F8B920C}" type="slidenum">
              <a:rPr lang="ar-SA"/>
              <a:pPr>
                <a:defRPr/>
              </a:pPr>
              <a:t>‹#›</a:t>
            </a:fld>
            <a:endParaRPr lang="en-US"/>
          </a:p>
        </p:txBody>
      </p:sp>
    </p:spTree>
    <p:extLst>
      <p:ext uri="{BB962C8B-B14F-4D97-AF65-F5344CB8AC3E}">
        <p14:creationId xmlns:p14="http://schemas.microsoft.com/office/powerpoint/2010/main" val="302139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827363-CA24-4E4F-8030-6B27A83BCE30}" type="slidenum">
              <a:rPr lang="ar-SA"/>
              <a:pPr>
                <a:defRPr/>
              </a:pPr>
              <a:t>‹#›</a:t>
            </a:fld>
            <a:endParaRPr lang="en-US"/>
          </a:p>
        </p:txBody>
      </p:sp>
    </p:spTree>
    <p:extLst>
      <p:ext uri="{BB962C8B-B14F-4D97-AF65-F5344CB8AC3E}">
        <p14:creationId xmlns:p14="http://schemas.microsoft.com/office/powerpoint/2010/main" val="192748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A32787-84AB-4637-8801-11D4B2AB1055}" type="slidenum">
              <a:rPr lang="ar-SA"/>
              <a:pPr>
                <a:defRPr/>
              </a:pPr>
              <a:t>‹#›</a:t>
            </a:fld>
            <a:endParaRPr lang="en-US"/>
          </a:p>
        </p:txBody>
      </p:sp>
    </p:spTree>
    <p:extLst>
      <p:ext uri="{BB962C8B-B14F-4D97-AF65-F5344CB8AC3E}">
        <p14:creationId xmlns:p14="http://schemas.microsoft.com/office/powerpoint/2010/main" val="265146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1FD486-B9E6-4A7E-8749-272966546000}" type="slidenum">
              <a:rPr lang="ar-SA"/>
              <a:pPr>
                <a:defRPr/>
              </a:pPr>
              <a:t>‹#›</a:t>
            </a:fld>
            <a:endParaRPr lang="en-US"/>
          </a:p>
        </p:txBody>
      </p:sp>
    </p:spTree>
    <p:extLst>
      <p:ext uri="{BB962C8B-B14F-4D97-AF65-F5344CB8AC3E}">
        <p14:creationId xmlns:p14="http://schemas.microsoft.com/office/powerpoint/2010/main" val="380354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328A03-F475-4CFE-89B6-A3488EC1E74B}" type="slidenum">
              <a:rPr lang="ar-SA"/>
              <a:pPr>
                <a:defRPr/>
              </a:pPr>
              <a:t>‹#›</a:t>
            </a:fld>
            <a:endParaRPr lang="en-US"/>
          </a:p>
        </p:txBody>
      </p:sp>
    </p:spTree>
    <p:extLst>
      <p:ext uri="{BB962C8B-B14F-4D97-AF65-F5344CB8AC3E}">
        <p14:creationId xmlns:p14="http://schemas.microsoft.com/office/powerpoint/2010/main" val="261630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852063-9B3A-4B5E-9EB8-E88C835E76DB}" type="slidenum">
              <a:rPr lang="ar-SA"/>
              <a:pPr>
                <a:defRPr/>
              </a:pPr>
              <a:t>‹#›</a:t>
            </a:fld>
            <a:endParaRPr lang="en-US"/>
          </a:p>
        </p:txBody>
      </p:sp>
    </p:spTree>
    <p:extLst>
      <p:ext uri="{BB962C8B-B14F-4D97-AF65-F5344CB8AC3E}">
        <p14:creationId xmlns:p14="http://schemas.microsoft.com/office/powerpoint/2010/main" val="133928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D24E852-BDEA-44CF-856A-E2D8B7870177}" type="slidenum">
              <a:rPr lang="ar-SA"/>
              <a:pPr>
                <a:defRPr/>
              </a:pPr>
              <a:t>‹#›</a:t>
            </a:fld>
            <a:endParaRPr lang="en-US"/>
          </a:p>
        </p:txBody>
      </p:sp>
    </p:spTree>
    <p:extLst>
      <p:ext uri="{BB962C8B-B14F-4D97-AF65-F5344CB8AC3E}">
        <p14:creationId xmlns:p14="http://schemas.microsoft.com/office/powerpoint/2010/main" val="302346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E77CFF6-1F1A-4936-8953-0F3C42727CE3}" type="slidenum">
              <a:rPr lang="ar-SA"/>
              <a:pPr>
                <a:defRPr/>
              </a:pPr>
              <a:t>‹#›</a:t>
            </a:fld>
            <a:endParaRPr lang="en-US"/>
          </a:p>
        </p:txBody>
      </p:sp>
    </p:spTree>
    <p:extLst>
      <p:ext uri="{BB962C8B-B14F-4D97-AF65-F5344CB8AC3E}">
        <p14:creationId xmlns:p14="http://schemas.microsoft.com/office/powerpoint/2010/main" val="2483718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5E4545B-53F0-4046-8310-BD6AA839698E}" type="slidenum">
              <a:rPr lang="ar-SA"/>
              <a:pPr>
                <a:defRPr/>
              </a:pPr>
              <a:t>‹#›</a:t>
            </a:fld>
            <a:endParaRPr lang="en-US"/>
          </a:p>
        </p:txBody>
      </p:sp>
    </p:spTree>
    <p:extLst>
      <p:ext uri="{BB962C8B-B14F-4D97-AF65-F5344CB8AC3E}">
        <p14:creationId xmlns:p14="http://schemas.microsoft.com/office/powerpoint/2010/main" val="159886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4BE013-2641-4F35-A9D3-223C013C252D}" type="slidenum">
              <a:rPr lang="ar-SA"/>
              <a:pPr>
                <a:defRPr/>
              </a:pPr>
              <a:t>‹#›</a:t>
            </a:fld>
            <a:endParaRPr lang="en-US"/>
          </a:p>
        </p:txBody>
      </p:sp>
    </p:spTree>
    <p:extLst>
      <p:ext uri="{BB962C8B-B14F-4D97-AF65-F5344CB8AC3E}">
        <p14:creationId xmlns:p14="http://schemas.microsoft.com/office/powerpoint/2010/main" val="4080272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298E35-E7B9-4507-AA7A-EEE989E3C885}" type="slidenum">
              <a:rPr lang="ar-SA"/>
              <a:pPr>
                <a:defRPr/>
              </a:pPr>
              <a:t>‹#›</a:t>
            </a:fld>
            <a:endParaRPr lang="en-US"/>
          </a:p>
        </p:txBody>
      </p:sp>
    </p:spTree>
    <p:extLst>
      <p:ext uri="{BB962C8B-B14F-4D97-AF65-F5344CB8AC3E}">
        <p14:creationId xmlns:p14="http://schemas.microsoft.com/office/powerpoint/2010/main" val="249455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a:defRPr/>
            </a:pPr>
            <a:fld id="{64A5337E-BFE8-493A-91F2-8A3E34BC15F6}"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2">
            <a:extLst>
              <a:ext uri="{28A0092B-C50C-407E-A947-70E740481C1C}">
                <a14:useLocalDpi xmlns:a14="http://schemas.microsoft.com/office/drawing/2010/main" val="0"/>
              </a:ext>
            </a:extLst>
          </a:blip>
          <a:srcRect r="37500"/>
          <a:stretch>
            <a:fillRect/>
          </a:stretch>
        </p:blipFill>
        <p:spPr bwMode="auto">
          <a:xfrm>
            <a:off x="755650" y="836613"/>
            <a:ext cx="7739063"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6"/>
          <p:cNvPicPr>
            <a:picLocks noChangeAspect="1" noChangeArrowheads="1"/>
          </p:cNvPicPr>
          <p:nvPr/>
        </p:nvPicPr>
        <p:blipFill>
          <a:blip r:embed="rId2">
            <a:extLst>
              <a:ext uri="{28A0092B-C50C-407E-A947-70E740481C1C}">
                <a14:useLocalDpi xmlns:a14="http://schemas.microsoft.com/office/drawing/2010/main" val="0"/>
              </a:ext>
            </a:extLst>
          </a:blip>
          <a:srcRect l="62148"/>
          <a:stretch>
            <a:fillRect/>
          </a:stretch>
        </p:blipFill>
        <p:spPr bwMode="auto">
          <a:xfrm>
            <a:off x="1547813" y="2924175"/>
            <a:ext cx="5910262" cy="222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Tm="5238">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50354" y="25574"/>
            <a:ext cx="9036496" cy="6813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a:lnSpc>
                <a:spcPct val="150000"/>
              </a:lnSpc>
              <a:spcBef>
                <a:spcPct val="20000"/>
              </a:spcBef>
            </a:pPr>
            <a:r>
              <a:rPr lang="en-US" sz="2500" b="1" dirty="0">
                <a:solidFill>
                  <a:srgbClr val="0000FF"/>
                </a:solidFill>
              </a:rPr>
              <a:t>A- Fresh water</a:t>
            </a:r>
            <a:r>
              <a:rPr lang="en-US" sz="2500" dirty="0"/>
              <a:t>: algae may </a:t>
            </a:r>
            <a:r>
              <a:rPr lang="en-US" sz="2500" dirty="0" smtClean="0"/>
              <a:t>be: </a:t>
            </a:r>
            <a:endParaRPr lang="en-US" sz="2500" dirty="0"/>
          </a:p>
          <a:p>
            <a:pPr marL="457200" indent="-457200" algn="just" rtl="0">
              <a:lnSpc>
                <a:spcPct val="150000"/>
              </a:lnSpc>
              <a:spcBef>
                <a:spcPct val="20000"/>
              </a:spcBef>
              <a:buFont typeface="+mj-lt"/>
              <a:buAutoNum type="arabicPeriod"/>
            </a:pPr>
            <a:r>
              <a:rPr lang="en-US" sz="2500" dirty="0" smtClean="0"/>
              <a:t>May </a:t>
            </a:r>
            <a:r>
              <a:rPr lang="en-US" sz="2500" dirty="0"/>
              <a:t>be </a:t>
            </a:r>
            <a:r>
              <a:rPr lang="en-US" sz="2500" b="1" dirty="0">
                <a:solidFill>
                  <a:schemeClr val="accent2"/>
                </a:solidFill>
              </a:rPr>
              <a:t>planktonic</a:t>
            </a:r>
            <a:r>
              <a:rPr lang="en-US" sz="2500" dirty="0"/>
              <a:t> algae when they grow and remain suspended on the upper part of water (lighted regions of water body) </a:t>
            </a:r>
          </a:p>
          <a:p>
            <a:pPr marL="457200" indent="-457200" algn="just" rtl="0">
              <a:lnSpc>
                <a:spcPct val="150000"/>
              </a:lnSpc>
              <a:spcBef>
                <a:spcPct val="20000"/>
              </a:spcBef>
              <a:buFont typeface="+mj-lt"/>
              <a:buAutoNum type="arabicPeriod"/>
            </a:pPr>
            <a:r>
              <a:rPr lang="en-US" sz="2500" b="1" dirty="0" smtClean="0">
                <a:solidFill>
                  <a:schemeClr val="accent2"/>
                </a:solidFill>
              </a:rPr>
              <a:t>Benthic</a:t>
            </a:r>
            <a:r>
              <a:rPr lang="en-US" sz="2500" dirty="0" smtClean="0"/>
              <a:t> </a:t>
            </a:r>
            <a:r>
              <a:rPr lang="en-US" sz="2500" dirty="0"/>
              <a:t>algae: are associated with submerged surfaces they grow on a variety of substrate and they may be classified as follows:</a:t>
            </a:r>
          </a:p>
          <a:p>
            <a:pPr algn="l">
              <a:lnSpc>
                <a:spcPct val="150000"/>
              </a:lnSpc>
              <a:spcBef>
                <a:spcPct val="20000"/>
              </a:spcBef>
            </a:pPr>
            <a:r>
              <a:rPr lang="en-US" sz="2500" b="1" dirty="0" err="1">
                <a:solidFill>
                  <a:schemeClr val="accent2"/>
                </a:solidFill>
              </a:rPr>
              <a:t>Epilithic</a:t>
            </a:r>
            <a:r>
              <a:rPr lang="en-US" sz="2500" dirty="0"/>
              <a:t>: living on rocks</a:t>
            </a:r>
            <a:endParaRPr lang="en-US" sz="2500" b="1" dirty="0"/>
          </a:p>
          <a:p>
            <a:pPr algn="l">
              <a:lnSpc>
                <a:spcPct val="150000"/>
              </a:lnSpc>
              <a:spcBef>
                <a:spcPct val="20000"/>
              </a:spcBef>
            </a:pPr>
            <a:r>
              <a:rPr lang="en-US" sz="2500" b="1" dirty="0" err="1">
                <a:solidFill>
                  <a:schemeClr val="accent2"/>
                </a:solidFill>
              </a:rPr>
              <a:t>Epipelic</a:t>
            </a:r>
            <a:r>
              <a:rPr lang="en-US" sz="2500" dirty="0"/>
              <a:t>: living on mud </a:t>
            </a:r>
            <a:endParaRPr lang="en-US" sz="2500" b="1" dirty="0"/>
          </a:p>
          <a:p>
            <a:pPr algn="l">
              <a:lnSpc>
                <a:spcPct val="150000"/>
              </a:lnSpc>
              <a:spcBef>
                <a:spcPct val="20000"/>
              </a:spcBef>
            </a:pPr>
            <a:r>
              <a:rPr lang="en-US" sz="2500" b="1" dirty="0">
                <a:solidFill>
                  <a:schemeClr val="accent2"/>
                </a:solidFill>
              </a:rPr>
              <a:t>Epiphytic</a:t>
            </a:r>
            <a:r>
              <a:rPr lang="en-US" sz="2500" dirty="0"/>
              <a:t>: living on the surface of another plants</a:t>
            </a:r>
            <a:endParaRPr lang="en-US" sz="2500" b="1" dirty="0"/>
          </a:p>
          <a:p>
            <a:pPr algn="l">
              <a:lnSpc>
                <a:spcPct val="150000"/>
              </a:lnSpc>
              <a:spcBef>
                <a:spcPct val="20000"/>
              </a:spcBef>
            </a:pPr>
            <a:r>
              <a:rPr lang="en-US" sz="2500" b="1" dirty="0">
                <a:solidFill>
                  <a:schemeClr val="accent2"/>
                </a:solidFill>
              </a:rPr>
              <a:t>Epizoic</a:t>
            </a:r>
            <a:r>
              <a:rPr lang="en-US" sz="2500" dirty="0"/>
              <a:t>: living on the surface of an animal body </a:t>
            </a:r>
          </a:p>
        </p:txBody>
      </p:sp>
    </p:spTree>
  </p:cSld>
  <p:clrMapOvr>
    <a:masterClrMapping/>
  </p:clrMapOvr>
  <p:transition advTm="60423">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23528" y="298450"/>
            <a:ext cx="8426450" cy="4210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150000"/>
              </a:lnSpc>
              <a:spcBef>
                <a:spcPct val="20000"/>
              </a:spcBef>
            </a:pPr>
            <a:r>
              <a:rPr lang="en-US" sz="2800" b="1" dirty="0">
                <a:solidFill>
                  <a:srgbClr val="0000FF"/>
                </a:solidFill>
                <a:latin typeface="Calibri" pitchFamily="34" charset="0"/>
                <a:cs typeface="Calibri" pitchFamily="34" charset="0"/>
              </a:rPr>
              <a:t>B- The marine algae</a:t>
            </a:r>
            <a:r>
              <a:rPr lang="en-US" sz="2800" dirty="0">
                <a:latin typeface="Calibri" pitchFamily="34" charset="0"/>
                <a:cs typeface="Calibri" pitchFamily="34" charset="0"/>
              </a:rPr>
              <a:t>: may be </a:t>
            </a:r>
            <a:endParaRPr lang="en-US" sz="2800" b="1" dirty="0">
              <a:latin typeface="Calibri" pitchFamily="34" charset="0"/>
              <a:cs typeface="Calibri" pitchFamily="34" charset="0"/>
            </a:endParaRPr>
          </a:p>
          <a:p>
            <a:pPr algn="just" rtl="0">
              <a:lnSpc>
                <a:spcPct val="150000"/>
              </a:lnSpc>
              <a:spcBef>
                <a:spcPct val="20000"/>
              </a:spcBef>
            </a:pPr>
            <a:r>
              <a:rPr lang="en-US" sz="2800" b="1" dirty="0" err="1">
                <a:solidFill>
                  <a:srgbClr val="FF0000"/>
                </a:solidFill>
                <a:latin typeface="Calibri" pitchFamily="34" charset="0"/>
                <a:cs typeface="Calibri" pitchFamily="34" charset="0"/>
              </a:rPr>
              <a:t>Supralittoral</a:t>
            </a:r>
            <a:r>
              <a:rPr lang="en-US" sz="2800" dirty="0">
                <a:latin typeface="Calibri" pitchFamily="34" charset="0"/>
                <a:cs typeface="Calibri" pitchFamily="34" charset="0"/>
              </a:rPr>
              <a:t> or </a:t>
            </a:r>
            <a:r>
              <a:rPr lang="en-US" sz="2800" dirty="0" err="1">
                <a:latin typeface="Calibri" pitchFamily="34" charset="0"/>
                <a:cs typeface="Calibri" pitchFamily="34" charset="0"/>
              </a:rPr>
              <a:t>subaerial</a:t>
            </a:r>
            <a:r>
              <a:rPr lang="en-US" sz="2800" dirty="0">
                <a:latin typeface="Calibri" pitchFamily="34" charset="0"/>
                <a:cs typeface="Calibri" pitchFamily="34" charset="0"/>
              </a:rPr>
              <a:t>: they grow above the water level and in the spray zone. </a:t>
            </a:r>
            <a:endParaRPr lang="en-US" sz="2800" b="1" dirty="0">
              <a:latin typeface="Calibri" pitchFamily="34" charset="0"/>
              <a:cs typeface="Calibri" pitchFamily="34" charset="0"/>
            </a:endParaRPr>
          </a:p>
          <a:p>
            <a:pPr algn="l" rtl="0">
              <a:lnSpc>
                <a:spcPct val="150000"/>
              </a:lnSpc>
              <a:spcBef>
                <a:spcPct val="20000"/>
              </a:spcBef>
            </a:pPr>
            <a:r>
              <a:rPr lang="en-US" sz="2800" b="1" dirty="0" smtClean="0">
                <a:solidFill>
                  <a:srgbClr val="FF0000"/>
                </a:solidFill>
                <a:latin typeface="Calibri" pitchFamily="34" charset="0"/>
                <a:cs typeface="Calibri" pitchFamily="34" charset="0"/>
              </a:rPr>
              <a:t>Intertidal</a:t>
            </a:r>
            <a:r>
              <a:rPr lang="en-US" sz="2800" dirty="0">
                <a:latin typeface="Calibri" pitchFamily="34" charset="0"/>
                <a:cs typeface="Calibri" pitchFamily="34" charset="0"/>
              </a:rPr>
              <a:t>: they grow on shores exposed to tidal cycle. </a:t>
            </a:r>
            <a:endParaRPr lang="en-US" sz="2800" b="1" dirty="0">
              <a:latin typeface="Calibri" pitchFamily="34" charset="0"/>
              <a:cs typeface="Calibri" pitchFamily="34" charset="0"/>
            </a:endParaRPr>
          </a:p>
          <a:p>
            <a:pPr algn="just" rtl="0">
              <a:lnSpc>
                <a:spcPct val="150000"/>
              </a:lnSpc>
              <a:spcBef>
                <a:spcPct val="20000"/>
              </a:spcBef>
            </a:pPr>
            <a:r>
              <a:rPr lang="en-US" sz="2800" b="1" dirty="0" err="1" smtClean="0">
                <a:solidFill>
                  <a:srgbClr val="FF0000"/>
                </a:solidFill>
                <a:latin typeface="Calibri" pitchFamily="34" charset="0"/>
                <a:cs typeface="Calibri" pitchFamily="34" charset="0"/>
              </a:rPr>
              <a:t>Sublittoral</a:t>
            </a:r>
            <a:r>
              <a:rPr lang="en-US" sz="2800" dirty="0">
                <a:latin typeface="Calibri" pitchFamily="34" charset="0"/>
                <a:cs typeface="Calibri" pitchFamily="34" charset="0"/>
              </a:rPr>
              <a:t>: meaning that they are constantly submerged at depths as great as 30-60 </a:t>
            </a:r>
            <a:r>
              <a:rPr lang="en-US" sz="2800" dirty="0" smtClean="0">
                <a:latin typeface="Calibri" pitchFamily="34" charset="0"/>
                <a:cs typeface="Calibri" pitchFamily="34" charset="0"/>
              </a:rPr>
              <a:t>meters </a:t>
            </a:r>
            <a:r>
              <a:rPr lang="en-US" sz="2800" dirty="0">
                <a:latin typeface="Calibri" pitchFamily="34" charset="0"/>
                <a:cs typeface="Calibri" pitchFamily="34" charset="0"/>
              </a:rPr>
              <a:t>(100-200 </a:t>
            </a:r>
            <a:r>
              <a:rPr lang="en-US" sz="2800" dirty="0" smtClean="0">
                <a:latin typeface="Calibri" pitchFamily="34" charset="0"/>
                <a:cs typeface="Calibri" pitchFamily="34" charset="0"/>
              </a:rPr>
              <a:t>ft.).</a:t>
            </a:r>
            <a:endParaRPr lang="en-US" sz="2800" dirty="0">
              <a:latin typeface="Calibri" pitchFamily="34" charset="0"/>
              <a:cs typeface="Calibri" pitchFamily="34" charset="0"/>
            </a:endParaRPr>
          </a:p>
        </p:txBody>
      </p:sp>
    </p:spTree>
  </p:cSld>
  <p:clrMapOvr>
    <a:masterClrMapping/>
  </p:clrMapOvr>
  <p:transition advTm="50322">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subTitle" idx="1"/>
          </p:nvPr>
        </p:nvSpPr>
        <p:spPr>
          <a:xfrm>
            <a:off x="179512" y="219075"/>
            <a:ext cx="8694613" cy="4650085"/>
          </a:xfrm>
        </p:spPr>
        <p:txBody>
          <a:bodyPr/>
          <a:lstStyle/>
          <a:p>
            <a:pPr algn="l" rtl="0" eaLnBrk="1" hangingPunct="1">
              <a:lnSpc>
                <a:spcPct val="150000"/>
              </a:lnSpc>
            </a:pPr>
            <a:r>
              <a:rPr lang="en-US" sz="2800" b="1" dirty="0" smtClean="0">
                <a:latin typeface="Calibri" pitchFamily="34" charset="0"/>
                <a:cs typeface="Calibri" pitchFamily="34" charset="0"/>
              </a:rPr>
              <a:t>2- </a:t>
            </a:r>
            <a:r>
              <a:rPr lang="en-US" sz="2800" b="1" dirty="0" err="1" smtClean="0">
                <a:solidFill>
                  <a:schemeClr val="accent2"/>
                </a:solidFill>
                <a:latin typeface="Calibri" pitchFamily="34" charset="0"/>
                <a:cs typeface="Calibri" pitchFamily="34" charset="0"/>
              </a:rPr>
              <a:t>Subaerial</a:t>
            </a:r>
            <a:r>
              <a:rPr lang="en-US" sz="2800" b="1" dirty="0" smtClean="0">
                <a:solidFill>
                  <a:schemeClr val="accent2"/>
                </a:solidFill>
                <a:latin typeface="Calibri" pitchFamily="34" charset="0"/>
                <a:cs typeface="Calibri" pitchFamily="34" charset="0"/>
              </a:rPr>
              <a:t> algae (Terrestrial algae)</a:t>
            </a:r>
            <a:endParaRPr lang="en-US" sz="2800" dirty="0" smtClean="0">
              <a:solidFill>
                <a:schemeClr val="accent2"/>
              </a:solidFill>
              <a:latin typeface="Calibri" pitchFamily="34" charset="0"/>
              <a:cs typeface="Calibri" pitchFamily="34" charset="0"/>
            </a:endParaRPr>
          </a:p>
          <a:p>
            <a:pPr algn="just" rtl="0" eaLnBrk="1" hangingPunct="1">
              <a:lnSpc>
                <a:spcPct val="150000"/>
              </a:lnSpc>
            </a:pPr>
            <a:r>
              <a:rPr lang="en-US" sz="2800" dirty="0" smtClean="0">
                <a:latin typeface="Calibri" pitchFamily="34" charset="0"/>
                <a:cs typeface="Calibri" pitchFamily="34" charset="0"/>
              </a:rPr>
              <a:t>  Some of the terrestrial algae are freshwater algae that live in the water held in moist soils, and thus are essentially the same as the algae found in freshwaters. Other terrestrial algae, mostly cyanobacteria and green algae are adapted to rock (lithic environments). These lithic algae can be classified into four broad groups:</a:t>
            </a:r>
          </a:p>
        </p:txBody>
      </p:sp>
    </p:spTree>
  </p:cSld>
  <p:clrMapOvr>
    <a:masterClrMapping/>
  </p:clrMapOvr>
  <p:transition advTm="40675">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subTitle" idx="1"/>
          </p:nvPr>
        </p:nvSpPr>
        <p:spPr>
          <a:xfrm>
            <a:off x="179512" y="219075"/>
            <a:ext cx="8694613" cy="3641973"/>
          </a:xfrm>
        </p:spPr>
        <p:txBody>
          <a:bodyPr/>
          <a:lstStyle/>
          <a:p>
            <a:pPr marL="514350" indent="-514350" algn="l" rtl="0" eaLnBrk="1" hangingPunct="1">
              <a:lnSpc>
                <a:spcPct val="150000"/>
              </a:lnSpc>
              <a:buFont typeface="+mj-lt"/>
              <a:buAutoNum type="arabicPeriod"/>
            </a:pPr>
            <a:r>
              <a:rPr lang="en-US" sz="2800" b="1" dirty="0" err="1" smtClean="0">
                <a:solidFill>
                  <a:srgbClr val="9900CC"/>
                </a:solidFill>
              </a:rPr>
              <a:t>Epilithic</a:t>
            </a:r>
            <a:r>
              <a:rPr lang="en-US" sz="2800" dirty="0" smtClean="0"/>
              <a:t>: living on exposed rocks.</a:t>
            </a:r>
          </a:p>
          <a:p>
            <a:pPr marL="514350" indent="-514350" algn="l" rtl="0" eaLnBrk="1" hangingPunct="1">
              <a:lnSpc>
                <a:spcPct val="150000"/>
              </a:lnSpc>
              <a:buFont typeface="+mj-lt"/>
              <a:buAutoNum type="arabicPeriod"/>
            </a:pPr>
            <a:r>
              <a:rPr lang="en-US" sz="2800" b="1" dirty="0" err="1" smtClean="0">
                <a:solidFill>
                  <a:srgbClr val="9900CC"/>
                </a:solidFill>
              </a:rPr>
              <a:t>Chasmolithic</a:t>
            </a:r>
            <a:r>
              <a:rPr lang="en-US" sz="2800" dirty="0" smtClean="0"/>
              <a:t>: living in rock fissures</a:t>
            </a:r>
          </a:p>
          <a:p>
            <a:pPr marL="514350" indent="-514350" algn="l" rtl="0" eaLnBrk="1" hangingPunct="1">
              <a:lnSpc>
                <a:spcPct val="150000"/>
              </a:lnSpc>
              <a:buFont typeface="+mj-lt"/>
              <a:buAutoNum type="arabicPeriod"/>
            </a:pPr>
            <a:r>
              <a:rPr lang="en-US" sz="2800" b="1" dirty="0" err="1" smtClean="0">
                <a:solidFill>
                  <a:srgbClr val="9900CC"/>
                </a:solidFill>
              </a:rPr>
              <a:t>Cryptoendolithic</a:t>
            </a:r>
            <a:r>
              <a:rPr lang="en-US" sz="2800" dirty="0" smtClean="0"/>
              <a:t>: living inside the rock</a:t>
            </a:r>
          </a:p>
          <a:p>
            <a:pPr marL="514350" indent="-514350" algn="just" rtl="0" eaLnBrk="1" hangingPunct="1">
              <a:lnSpc>
                <a:spcPct val="150000"/>
              </a:lnSpc>
              <a:buFont typeface="+mj-lt"/>
              <a:buAutoNum type="arabicPeriod"/>
            </a:pPr>
            <a:r>
              <a:rPr lang="en-US" sz="2800" b="1" dirty="0" err="1" smtClean="0">
                <a:solidFill>
                  <a:srgbClr val="9900CC"/>
                </a:solidFill>
              </a:rPr>
              <a:t>Sublithic</a:t>
            </a:r>
            <a:r>
              <a:rPr lang="en-US" sz="2800" dirty="0" smtClean="0"/>
              <a:t>: living on the undersurface of translucent stones embedded in soil.</a:t>
            </a:r>
          </a:p>
        </p:txBody>
      </p:sp>
    </p:spTree>
  </p:cSld>
  <p:clrMapOvr>
    <a:masterClrMapping/>
  </p:clrMapOvr>
  <p:transition advTm="2152">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subTitle" idx="1"/>
          </p:nvPr>
        </p:nvSpPr>
        <p:spPr>
          <a:xfrm>
            <a:off x="179512" y="219075"/>
            <a:ext cx="8694613" cy="6378575"/>
          </a:xfrm>
        </p:spPr>
        <p:txBody>
          <a:bodyPr/>
          <a:lstStyle/>
          <a:p>
            <a:pPr algn="just" rtl="0" eaLnBrk="1" hangingPunct="1">
              <a:lnSpc>
                <a:spcPct val="150000"/>
              </a:lnSpc>
            </a:pPr>
            <a:r>
              <a:rPr lang="en-US" sz="2600" b="1" dirty="0" smtClean="0">
                <a:solidFill>
                  <a:schemeClr val="accent2"/>
                </a:solidFill>
                <a:latin typeface="Calibri" pitchFamily="34" charset="0"/>
                <a:cs typeface="Calibri" pitchFamily="34" charset="0"/>
              </a:rPr>
              <a:t>3. </a:t>
            </a:r>
            <a:r>
              <a:rPr lang="en-US" sz="2600" b="1" dirty="0" smtClean="0">
                <a:solidFill>
                  <a:srgbClr val="0000FF"/>
                </a:solidFill>
                <a:latin typeface="Calibri" pitchFamily="34" charset="0"/>
                <a:cs typeface="Calibri" pitchFamily="34" charset="0"/>
              </a:rPr>
              <a:t>Algae of remarkable habitats</a:t>
            </a:r>
            <a:endParaRPr lang="en-US" sz="2600" dirty="0" smtClean="0">
              <a:solidFill>
                <a:srgbClr val="0000FF"/>
              </a:solidFill>
              <a:latin typeface="Calibri" pitchFamily="34" charset="0"/>
              <a:cs typeface="Calibri" pitchFamily="34" charset="0"/>
            </a:endParaRPr>
          </a:p>
          <a:p>
            <a:pPr algn="just" rtl="0" eaLnBrk="1" hangingPunct="1">
              <a:lnSpc>
                <a:spcPct val="150000"/>
              </a:lnSpc>
            </a:pPr>
            <a:r>
              <a:rPr lang="en-US" sz="2600" dirty="0" smtClean="0">
                <a:latin typeface="Calibri" pitchFamily="34" charset="0"/>
                <a:cs typeface="Calibri" pitchFamily="34" charset="0"/>
              </a:rPr>
              <a:t>  In addition to above mentioned some algae also occur in uncommon habitat and termed as:</a:t>
            </a:r>
          </a:p>
          <a:p>
            <a:pPr marL="514350" indent="-514350" algn="just" rtl="0" eaLnBrk="1" hangingPunct="1">
              <a:lnSpc>
                <a:spcPct val="150000"/>
              </a:lnSpc>
              <a:buFont typeface="+mj-lt"/>
              <a:buAutoNum type="alphaLcParenR"/>
            </a:pPr>
            <a:r>
              <a:rPr lang="en-US" sz="2600" b="1" dirty="0" smtClean="0">
                <a:solidFill>
                  <a:schemeClr val="accent6">
                    <a:lumMod val="75000"/>
                  </a:schemeClr>
                </a:solidFill>
                <a:latin typeface="Calibri" pitchFamily="34" charset="0"/>
                <a:cs typeface="Calibri" pitchFamily="34" charset="0"/>
              </a:rPr>
              <a:t>Halophytic algae</a:t>
            </a:r>
            <a:r>
              <a:rPr lang="en-US" sz="2600" dirty="0" smtClean="0">
                <a:latin typeface="Calibri" pitchFamily="34" charset="0"/>
                <a:cs typeface="Calibri" pitchFamily="34" charset="0"/>
              </a:rPr>
              <a:t>. They grow in the highly concentrated salt lakes.</a:t>
            </a:r>
          </a:p>
          <a:p>
            <a:pPr marL="514350" indent="-514350" algn="just" rtl="0" eaLnBrk="1" hangingPunct="1">
              <a:lnSpc>
                <a:spcPct val="150000"/>
              </a:lnSpc>
              <a:buFont typeface="+mj-lt"/>
              <a:buAutoNum type="alphaLcParenR"/>
            </a:pPr>
            <a:r>
              <a:rPr lang="en-US" sz="2600" b="1" dirty="0">
                <a:solidFill>
                  <a:schemeClr val="accent6">
                    <a:lumMod val="75000"/>
                  </a:schemeClr>
                </a:solidFill>
                <a:latin typeface="Calibri" pitchFamily="34" charset="0"/>
                <a:cs typeface="Calibri" pitchFamily="34" charset="0"/>
              </a:rPr>
              <a:t>Symbiotic algae</a:t>
            </a:r>
            <a:r>
              <a:rPr lang="en-US" sz="2600" dirty="0" smtClean="0">
                <a:latin typeface="Calibri" pitchFamily="34" charset="0"/>
                <a:cs typeface="Calibri" pitchFamily="34" charset="0"/>
              </a:rPr>
              <a:t>. They grow in association with fungi, bryophytes, gymnosperms or angiosperms. </a:t>
            </a:r>
          </a:p>
          <a:p>
            <a:pPr marL="514350" indent="-514350" algn="just" rtl="0" eaLnBrk="1" hangingPunct="1">
              <a:lnSpc>
                <a:spcPct val="150000"/>
              </a:lnSpc>
              <a:buFont typeface="+mj-lt"/>
              <a:buAutoNum type="alphaLcParenR"/>
            </a:pPr>
            <a:r>
              <a:rPr lang="en-US" sz="2600" b="1" dirty="0" err="1">
                <a:solidFill>
                  <a:schemeClr val="accent6">
                    <a:lumMod val="75000"/>
                  </a:schemeClr>
                </a:solidFill>
                <a:latin typeface="Calibri" pitchFamily="34" charset="0"/>
                <a:cs typeface="Calibri" pitchFamily="34" charset="0"/>
              </a:rPr>
              <a:t>Cryophytic</a:t>
            </a:r>
            <a:r>
              <a:rPr lang="en-US" sz="2600" b="1" dirty="0">
                <a:solidFill>
                  <a:schemeClr val="accent6">
                    <a:lumMod val="75000"/>
                  </a:schemeClr>
                </a:solidFill>
                <a:latin typeface="Calibri" pitchFamily="34" charset="0"/>
                <a:cs typeface="Calibri" pitchFamily="34" charset="0"/>
              </a:rPr>
              <a:t> algae</a:t>
            </a:r>
            <a:r>
              <a:rPr lang="en-US" sz="2600" dirty="0" smtClean="0">
                <a:latin typeface="Calibri" pitchFamily="34" charset="0"/>
                <a:cs typeface="Calibri" pitchFamily="34" charset="0"/>
              </a:rPr>
              <a:t>. This group of algae growing on ice or snow provide attractive </a:t>
            </a:r>
            <a:r>
              <a:rPr lang="en-US" sz="2600" dirty="0" err="1" smtClean="0">
                <a:latin typeface="Calibri" pitchFamily="34" charset="0"/>
                <a:cs typeface="Calibri" pitchFamily="34" charset="0"/>
              </a:rPr>
              <a:t>colours</a:t>
            </a:r>
            <a:r>
              <a:rPr lang="en-US" sz="2600" dirty="0" smtClean="0">
                <a:latin typeface="Calibri" pitchFamily="34" charset="0"/>
                <a:cs typeface="Calibri" pitchFamily="34" charset="0"/>
              </a:rPr>
              <a:t> to snow-covered mountains. </a:t>
            </a:r>
          </a:p>
        </p:txBody>
      </p:sp>
    </p:spTree>
  </p:cSld>
  <p:clrMapOvr>
    <a:masterClrMapping/>
  </p:clrMapOvr>
  <p:transition advTm="64633">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subTitle" idx="1"/>
          </p:nvPr>
        </p:nvSpPr>
        <p:spPr>
          <a:xfrm>
            <a:off x="143892" y="116632"/>
            <a:ext cx="8820596" cy="5298157"/>
          </a:xfrm>
        </p:spPr>
        <p:txBody>
          <a:bodyPr/>
          <a:lstStyle/>
          <a:p>
            <a:pPr marL="514350" indent="-514350" algn="just" rtl="0" eaLnBrk="1" hangingPunct="1">
              <a:lnSpc>
                <a:spcPct val="150000"/>
              </a:lnSpc>
              <a:buFont typeface="+mj-lt"/>
              <a:buAutoNum type="alphaLcParenR" startAt="4"/>
            </a:pPr>
            <a:r>
              <a:rPr lang="en-US" sz="2600" b="1" dirty="0" err="1">
                <a:solidFill>
                  <a:schemeClr val="accent6">
                    <a:lumMod val="75000"/>
                  </a:schemeClr>
                </a:solidFill>
                <a:latin typeface="Calibri" pitchFamily="34" charset="0"/>
                <a:cs typeface="Calibri" pitchFamily="34" charset="0"/>
              </a:rPr>
              <a:t>Thermophytes</a:t>
            </a:r>
            <a:r>
              <a:rPr lang="en-US" sz="3000" dirty="0" smtClean="0">
                <a:latin typeface="Calibri" pitchFamily="34" charset="0"/>
                <a:cs typeface="Calibri" pitchFamily="34" charset="0"/>
              </a:rPr>
              <a:t> or </a:t>
            </a:r>
            <a:r>
              <a:rPr lang="en-US" sz="3000" b="1" dirty="0" smtClean="0">
                <a:latin typeface="Calibri" pitchFamily="34" charset="0"/>
                <a:cs typeface="Calibri" pitchFamily="34" charset="0"/>
              </a:rPr>
              <a:t>Thermal algae</a:t>
            </a:r>
            <a:r>
              <a:rPr lang="en-US" sz="3000" dirty="0" smtClean="0">
                <a:latin typeface="Calibri" pitchFamily="34" charset="0"/>
                <a:cs typeface="Calibri" pitchFamily="34" charset="0"/>
              </a:rPr>
              <a:t>: This group of algae occurs in hot water springs (50- 70°C). </a:t>
            </a:r>
          </a:p>
          <a:p>
            <a:pPr marL="514350" indent="-514350" algn="just" rtl="0" eaLnBrk="1" hangingPunct="1">
              <a:lnSpc>
                <a:spcPct val="150000"/>
              </a:lnSpc>
              <a:buFont typeface="+mj-lt"/>
              <a:buAutoNum type="alphaLcParenR" startAt="4"/>
            </a:pPr>
            <a:r>
              <a:rPr lang="en-US" sz="2600" b="1" dirty="0">
                <a:solidFill>
                  <a:schemeClr val="accent6">
                    <a:lumMod val="75000"/>
                  </a:schemeClr>
                </a:solidFill>
                <a:latin typeface="Calibri" pitchFamily="34" charset="0"/>
                <a:cs typeface="Calibri" pitchFamily="34" charset="0"/>
              </a:rPr>
              <a:t>Epizoic</a:t>
            </a:r>
            <a:r>
              <a:rPr lang="en-US" sz="3000" b="1" dirty="0" smtClean="0">
                <a:solidFill>
                  <a:srgbClr val="0000FF"/>
                </a:solidFill>
                <a:latin typeface="Calibri" pitchFamily="34" charset="0"/>
                <a:cs typeface="Calibri" pitchFamily="34" charset="0"/>
              </a:rPr>
              <a:t> </a:t>
            </a:r>
            <a:r>
              <a:rPr lang="en-US" sz="2600" b="1" dirty="0">
                <a:solidFill>
                  <a:schemeClr val="accent6">
                    <a:lumMod val="75000"/>
                  </a:schemeClr>
                </a:solidFill>
                <a:latin typeface="Calibri" pitchFamily="34" charset="0"/>
                <a:cs typeface="Calibri" pitchFamily="34" charset="0"/>
              </a:rPr>
              <a:t>algae</a:t>
            </a:r>
            <a:r>
              <a:rPr lang="en-US" sz="3000" dirty="0">
                <a:latin typeface="Calibri" pitchFamily="34" charset="0"/>
                <a:cs typeface="Calibri" pitchFamily="34" charset="0"/>
              </a:rPr>
              <a:t>:</a:t>
            </a:r>
            <a:r>
              <a:rPr lang="en-US" sz="3000" dirty="0" smtClean="0">
                <a:latin typeface="Calibri" pitchFamily="34" charset="0"/>
                <a:cs typeface="Calibri" pitchFamily="34" charset="0"/>
              </a:rPr>
              <a:t> The algae growing on animals like fish, snail (etc.) are called as epizoic. </a:t>
            </a:r>
          </a:p>
          <a:p>
            <a:pPr marL="514350" indent="-514350" algn="just" rtl="0" eaLnBrk="1" hangingPunct="1">
              <a:lnSpc>
                <a:spcPct val="150000"/>
              </a:lnSpc>
              <a:buFont typeface="+mj-lt"/>
              <a:buAutoNum type="alphaLcParenR" startAt="4"/>
            </a:pPr>
            <a:r>
              <a:rPr lang="en-US" sz="2600" b="1" dirty="0">
                <a:solidFill>
                  <a:schemeClr val="accent6">
                    <a:lumMod val="75000"/>
                  </a:schemeClr>
                </a:solidFill>
                <a:latin typeface="Calibri" pitchFamily="34" charset="0"/>
                <a:cs typeface="Calibri" pitchFamily="34" charset="0"/>
              </a:rPr>
              <a:t>Endozoic</a:t>
            </a:r>
            <a:r>
              <a:rPr lang="en-US" sz="3000" b="1" dirty="0" smtClean="0">
                <a:solidFill>
                  <a:srgbClr val="0000FF"/>
                </a:solidFill>
                <a:latin typeface="Calibri" pitchFamily="34" charset="0"/>
                <a:cs typeface="Calibri" pitchFamily="34" charset="0"/>
              </a:rPr>
              <a:t> </a:t>
            </a:r>
            <a:r>
              <a:rPr lang="en-US" sz="2600" b="1" dirty="0">
                <a:solidFill>
                  <a:schemeClr val="accent6">
                    <a:lumMod val="75000"/>
                  </a:schemeClr>
                </a:solidFill>
                <a:latin typeface="Calibri" pitchFamily="34" charset="0"/>
                <a:cs typeface="Calibri" pitchFamily="34" charset="0"/>
              </a:rPr>
              <a:t>algae</a:t>
            </a:r>
            <a:r>
              <a:rPr lang="en-US" sz="3000" dirty="0" smtClean="0">
                <a:latin typeface="Calibri" pitchFamily="34" charset="0"/>
                <a:cs typeface="Calibri" pitchFamily="34" charset="0"/>
              </a:rPr>
              <a:t>: They grow in the tissues of animals. </a:t>
            </a:r>
          </a:p>
          <a:p>
            <a:pPr marL="514350" indent="-514350" algn="just" rtl="0" eaLnBrk="1" hangingPunct="1">
              <a:lnSpc>
                <a:spcPct val="150000"/>
              </a:lnSpc>
              <a:buFont typeface="+mj-lt"/>
              <a:buAutoNum type="alphaLcParenR" startAt="4"/>
            </a:pPr>
            <a:r>
              <a:rPr lang="en-US" sz="2600" b="1" dirty="0">
                <a:solidFill>
                  <a:schemeClr val="accent6">
                    <a:lumMod val="75000"/>
                  </a:schemeClr>
                </a:solidFill>
                <a:latin typeface="Calibri" pitchFamily="34" charset="0"/>
                <a:cs typeface="Calibri" pitchFamily="34" charset="0"/>
              </a:rPr>
              <a:t>Parasitic</a:t>
            </a:r>
            <a:r>
              <a:rPr lang="en-US" sz="3000" b="1" dirty="0" smtClean="0">
                <a:solidFill>
                  <a:srgbClr val="0000FF"/>
                </a:solidFill>
                <a:latin typeface="Calibri" pitchFamily="34" charset="0"/>
                <a:cs typeface="Calibri" pitchFamily="34" charset="0"/>
              </a:rPr>
              <a:t> </a:t>
            </a:r>
            <a:r>
              <a:rPr lang="en-US" sz="2600" b="1" dirty="0">
                <a:solidFill>
                  <a:schemeClr val="accent6">
                    <a:lumMod val="75000"/>
                  </a:schemeClr>
                </a:solidFill>
                <a:latin typeface="Calibri" pitchFamily="34" charset="0"/>
                <a:cs typeface="Calibri" pitchFamily="34" charset="0"/>
              </a:rPr>
              <a:t>algae</a:t>
            </a:r>
            <a:r>
              <a:rPr lang="en-US" sz="3000" dirty="0">
                <a:latin typeface="Calibri" pitchFamily="34" charset="0"/>
                <a:cs typeface="Calibri" pitchFamily="34" charset="0"/>
              </a:rPr>
              <a:t>:</a:t>
            </a:r>
            <a:r>
              <a:rPr lang="en-US" sz="3000" dirty="0" smtClean="0">
                <a:latin typeface="Calibri" pitchFamily="34" charset="0"/>
                <a:cs typeface="Calibri" pitchFamily="34" charset="0"/>
              </a:rPr>
              <a:t> Some algae grow parasitically on different plants and animals. </a:t>
            </a:r>
          </a:p>
        </p:txBody>
      </p:sp>
    </p:spTree>
  </p:cSld>
  <p:clrMapOvr>
    <a:masterClrMapping/>
  </p:clrMapOvr>
  <p:transition advTm="36779">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l="62148"/>
          <a:stretch>
            <a:fillRect/>
          </a:stretch>
        </p:blipFill>
        <p:spPr bwMode="auto">
          <a:xfrm>
            <a:off x="1614065" y="3501008"/>
            <a:ext cx="5910263" cy="222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6672"/>
            <a:ext cx="7785100" cy="1369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5825" y="2236229"/>
            <a:ext cx="1951038" cy="1089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Tm="2784">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179512" y="188640"/>
            <a:ext cx="8659812" cy="5400600"/>
          </a:xfrm>
        </p:spPr>
        <p:txBody>
          <a:bodyPr/>
          <a:lstStyle/>
          <a:p>
            <a:pPr algn="justLow" rtl="0" eaLnBrk="1" hangingPunct="1">
              <a:lnSpc>
                <a:spcPct val="150000"/>
              </a:lnSpc>
            </a:pPr>
            <a:r>
              <a:rPr lang="en-US" sz="2800" dirty="0" smtClean="0">
                <a:latin typeface="Calibri" pitchFamily="34" charset="0"/>
                <a:cs typeface="Calibri" pitchFamily="34" charset="0"/>
              </a:rPr>
              <a:t>  In 1754 Carl von Linnaeus divided the plant kingdom into 25 classes, of which one, the </a:t>
            </a:r>
            <a:r>
              <a:rPr lang="en-US" sz="2800" dirty="0" err="1" smtClean="0">
                <a:latin typeface="Calibri" pitchFamily="34" charset="0"/>
                <a:cs typeface="Calibri" pitchFamily="34" charset="0"/>
              </a:rPr>
              <a:t>Cryptogamia</a:t>
            </a:r>
            <a:r>
              <a:rPr lang="en-US" sz="2800" dirty="0" smtClean="0">
                <a:latin typeface="Calibri" pitchFamily="34" charset="0"/>
                <a:cs typeface="Calibri" pitchFamily="34" charset="0"/>
              </a:rPr>
              <a:t>. Linnaeus referred four groups to the </a:t>
            </a:r>
            <a:r>
              <a:rPr lang="en-US" sz="2800" dirty="0" err="1" smtClean="0">
                <a:latin typeface="Calibri" pitchFamily="34" charset="0"/>
                <a:cs typeface="Calibri" pitchFamily="34" charset="0"/>
              </a:rPr>
              <a:t>Cryptogamia</a:t>
            </a:r>
            <a:r>
              <a:rPr lang="en-US" sz="2800" dirty="0" smtClean="0">
                <a:latin typeface="Calibri" pitchFamily="34" charset="0"/>
                <a:cs typeface="Calibri" pitchFamily="34" charset="0"/>
              </a:rPr>
              <a:t>, namely the Algae, Fungi, </a:t>
            </a:r>
            <a:r>
              <a:rPr lang="en-US" sz="2800" dirty="0" err="1" smtClean="0">
                <a:latin typeface="Calibri" pitchFamily="34" charset="0"/>
                <a:cs typeface="Calibri" pitchFamily="34" charset="0"/>
              </a:rPr>
              <a:t>Musci</a:t>
            </a:r>
            <a:r>
              <a:rPr lang="en-US" sz="2800" dirty="0" smtClean="0">
                <a:latin typeface="Calibri" pitchFamily="34" charset="0"/>
                <a:cs typeface="Calibri" pitchFamily="34" charset="0"/>
              </a:rPr>
              <a:t> and </a:t>
            </a:r>
            <a:r>
              <a:rPr lang="en-US" sz="2800" dirty="0" err="1" smtClean="0">
                <a:latin typeface="Calibri" pitchFamily="34" charset="0"/>
                <a:cs typeface="Calibri" pitchFamily="34" charset="0"/>
              </a:rPr>
              <a:t>Filices</a:t>
            </a:r>
            <a:r>
              <a:rPr lang="en-US" sz="2800" dirty="0" smtClean="0">
                <a:latin typeface="Calibri" pitchFamily="34" charset="0"/>
                <a:cs typeface="Calibri" pitchFamily="34" charset="0"/>
              </a:rPr>
              <a:t>. His classification is also found, essentially unchanged, in </a:t>
            </a:r>
            <a:r>
              <a:rPr lang="en-US" sz="2800" dirty="0" err="1" smtClean="0">
                <a:latin typeface="Calibri" pitchFamily="34" charset="0"/>
                <a:cs typeface="Calibri" pitchFamily="34" charset="0"/>
              </a:rPr>
              <a:t>Eichler's</a:t>
            </a:r>
            <a:r>
              <a:rPr lang="en-US" sz="2800" dirty="0" smtClean="0">
                <a:latin typeface="Calibri" pitchFamily="34" charset="0"/>
                <a:cs typeface="Calibri" pitchFamily="34" charset="0"/>
              </a:rPr>
              <a:t> system of 1883. Harvey (1836) had recognized four major groups of algae, the brown, red, green algae and the diatoms, according to color (differences in pigmentation). </a:t>
            </a:r>
          </a:p>
        </p:txBody>
      </p:sp>
    </p:spTree>
  </p:cSld>
  <p:clrMapOvr>
    <a:masterClrMapping/>
  </p:clrMapOvr>
  <p:transition advTm="49982">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subTitle" idx="1"/>
          </p:nvPr>
        </p:nvSpPr>
        <p:spPr>
          <a:xfrm>
            <a:off x="90488" y="219075"/>
            <a:ext cx="8874125" cy="5813425"/>
          </a:xfrm>
        </p:spPr>
        <p:txBody>
          <a:bodyPr/>
          <a:lstStyle/>
          <a:p>
            <a:pPr algn="just" rtl="0" eaLnBrk="1" hangingPunct="1">
              <a:lnSpc>
                <a:spcPct val="150000"/>
              </a:lnSpc>
            </a:pPr>
            <a:r>
              <a:rPr lang="en-US" sz="2700" dirty="0" smtClean="0">
                <a:latin typeface="Calibri" pitchFamily="34" charset="0"/>
                <a:cs typeface="Calibri" pitchFamily="34" charset="0"/>
              </a:rPr>
              <a:t>  Investigations of the first quarter of the twentieth century have subsequently revealed that accompanying differences in pigmentation among the great groups of algae are differences in storage products and cellular organization. </a:t>
            </a:r>
          </a:p>
          <a:p>
            <a:pPr algn="just" rtl="0" eaLnBrk="1" hangingPunct="1">
              <a:lnSpc>
                <a:spcPct val="150000"/>
              </a:lnSpc>
            </a:pPr>
            <a:r>
              <a:rPr lang="en-US" sz="2700" dirty="0" smtClean="0">
                <a:latin typeface="Calibri" pitchFamily="34" charset="0"/>
                <a:cs typeface="Calibri" pitchFamily="34" charset="0"/>
              </a:rPr>
              <a:t>  Accordingly, Smith (1950) grouped algae in 7 divisions coordinate with the </a:t>
            </a:r>
            <a:r>
              <a:rPr lang="en-US" sz="2700" dirty="0" err="1" smtClean="0">
                <a:latin typeface="Calibri" pitchFamily="34" charset="0"/>
                <a:cs typeface="Calibri" pitchFamily="34" charset="0"/>
              </a:rPr>
              <a:t>Bryophyta</a:t>
            </a:r>
            <a:r>
              <a:rPr lang="en-US" sz="2700" dirty="0" smtClean="0">
                <a:latin typeface="Calibri" pitchFamily="34" charset="0"/>
                <a:cs typeface="Calibri" pitchFamily="34" charset="0"/>
              </a:rPr>
              <a:t> and other divisions of the plant kingdom. These divisions were, </a:t>
            </a:r>
            <a:r>
              <a:rPr lang="en-US" sz="2700" dirty="0" err="1" smtClean="0">
                <a:latin typeface="Calibri" pitchFamily="34" charset="0"/>
                <a:cs typeface="Calibri" pitchFamily="34" charset="0"/>
              </a:rPr>
              <a:t>Chlorophyta</a:t>
            </a:r>
            <a:r>
              <a:rPr lang="en-US" sz="2700" dirty="0" smtClean="0">
                <a:latin typeface="Calibri" pitchFamily="34" charset="0"/>
                <a:cs typeface="Calibri" pitchFamily="34" charset="0"/>
              </a:rPr>
              <a:t>, </a:t>
            </a:r>
            <a:r>
              <a:rPr lang="en-US" sz="2700" dirty="0" err="1" smtClean="0">
                <a:latin typeface="Calibri" pitchFamily="34" charset="0"/>
                <a:cs typeface="Calibri" pitchFamily="34" charset="0"/>
              </a:rPr>
              <a:t>Euglenophyta</a:t>
            </a:r>
            <a:r>
              <a:rPr lang="en-US" sz="2700" dirty="0" smtClean="0">
                <a:latin typeface="Calibri" pitchFamily="34" charset="0"/>
                <a:cs typeface="Calibri" pitchFamily="34" charset="0"/>
              </a:rPr>
              <a:t>, </a:t>
            </a:r>
            <a:r>
              <a:rPr lang="en-US" sz="2700" dirty="0" err="1" smtClean="0">
                <a:latin typeface="Calibri" pitchFamily="34" charset="0"/>
                <a:cs typeface="Calibri" pitchFamily="34" charset="0"/>
              </a:rPr>
              <a:t>Chrysophyta</a:t>
            </a:r>
            <a:r>
              <a:rPr lang="en-US" sz="2700" dirty="0" smtClean="0">
                <a:latin typeface="Calibri" pitchFamily="34" charset="0"/>
                <a:cs typeface="Calibri" pitchFamily="34" charset="0"/>
              </a:rPr>
              <a:t>, </a:t>
            </a:r>
            <a:r>
              <a:rPr lang="en-US" sz="2700" dirty="0" err="1" smtClean="0">
                <a:latin typeface="Calibri" pitchFamily="34" charset="0"/>
                <a:cs typeface="Calibri" pitchFamily="34" charset="0"/>
              </a:rPr>
              <a:t>Phaeophyta</a:t>
            </a:r>
            <a:r>
              <a:rPr lang="en-US" sz="2700" dirty="0" smtClean="0">
                <a:latin typeface="Calibri" pitchFamily="34" charset="0"/>
                <a:cs typeface="Calibri" pitchFamily="34" charset="0"/>
              </a:rPr>
              <a:t>, </a:t>
            </a:r>
            <a:r>
              <a:rPr lang="en-US" sz="2700" dirty="0" err="1" smtClean="0">
                <a:latin typeface="Calibri" pitchFamily="34" charset="0"/>
                <a:cs typeface="Calibri" pitchFamily="34" charset="0"/>
              </a:rPr>
              <a:t>Pyrrhophyta</a:t>
            </a:r>
            <a:r>
              <a:rPr lang="en-US" sz="2700" dirty="0" smtClean="0">
                <a:latin typeface="Calibri" pitchFamily="34" charset="0"/>
                <a:cs typeface="Calibri" pitchFamily="34" charset="0"/>
              </a:rPr>
              <a:t>, </a:t>
            </a:r>
            <a:r>
              <a:rPr lang="en-US" sz="2700" dirty="0" err="1" smtClean="0">
                <a:latin typeface="Calibri" pitchFamily="34" charset="0"/>
                <a:cs typeface="Calibri" pitchFamily="34" charset="0"/>
              </a:rPr>
              <a:t>Cyanophyta</a:t>
            </a:r>
            <a:r>
              <a:rPr lang="en-US" sz="2700" dirty="0" smtClean="0">
                <a:latin typeface="Calibri" pitchFamily="34" charset="0"/>
                <a:cs typeface="Calibri" pitchFamily="34" charset="0"/>
              </a:rPr>
              <a:t>, and </a:t>
            </a:r>
            <a:r>
              <a:rPr lang="en-US" sz="2700" dirty="0" err="1" smtClean="0">
                <a:latin typeface="Calibri" pitchFamily="34" charset="0"/>
                <a:cs typeface="Calibri" pitchFamily="34" charset="0"/>
              </a:rPr>
              <a:t>Rhodophyta</a:t>
            </a:r>
            <a:r>
              <a:rPr lang="en-US" sz="2700" dirty="0" smtClean="0">
                <a:latin typeface="Calibri" pitchFamily="34" charset="0"/>
                <a:cs typeface="Calibri" pitchFamily="34" charset="0"/>
              </a:rPr>
              <a:t>.</a:t>
            </a:r>
          </a:p>
        </p:txBody>
      </p:sp>
    </p:spTree>
  </p:cSld>
  <p:clrMapOvr>
    <a:masterClrMapping/>
  </p:clrMapOvr>
  <p:transition advTm="3380">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subTitle" idx="1"/>
          </p:nvPr>
        </p:nvSpPr>
        <p:spPr>
          <a:xfrm>
            <a:off x="251520" y="219075"/>
            <a:ext cx="8622605" cy="3425825"/>
          </a:xfrm>
        </p:spPr>
        <p:txBody>
          <a:bodyPr/>
          <a:lstStyle/>
          <a:p>
            <a:pPr algn="justLow" rtl="0" eaLnBrk="1" hangingPunct="1">
              <a:lnSpc>
                <a:spcPct val="150000"/>
              </a:lnSpc>
            </a:pPr>
            <a:r>
              <a:rPr lang="en-US" sz="3000" dirty="0" smtClean="0">
                <a:latin typeface="Calibri" pitchFamily="34" charset="0"/>
                <a:cs typeface="Calibri" pitchFamily="34" charset="0"/>
              </a:rPr>
              <a:t>  No easily definable classification system acceptable to all exists for algae because taxonomy is under constant and rapid revision at all levels following every day new genetic and </a:t>
            </a:r>
            <a:r>
              <a:rPr lang="en-US" sz="3000" dirty="0" err="1" smtClean="0">
                <a:latin typeface="Calibri" pitchFamily="34" charset="0"/>
                <a:cs typeface="Calibri" pitchFamily="34" charset="0"/>
              </a:rPr>
              <a:t>ultrastructural</a:t>
            </a:r>
            <a:r>
              <a:rPr lang="en-US" sz="3000" dirty="0" smtClean="0">
                <a:latin typeface="Calibri" pitchFamily="34" charset="0"/>
                <a:cs typeface="Calibri" pitchFamily="34" charset="0"/>
              </a:rPr>
              <a:t> evidence. </a:t>
            </a:r>
          </a:p>
        </p:txBody>
      </p:sp>
    </p:spTree>
  </p:cSld>
  <p:clrMapOvr>
    <a:masterClrMapping/>
  </p:clrMapOvr>
  <p:transition advTm="49137">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250825" y="115888"/>
            <a:ext cx="8623300" cy="6378575"/>
          </a:xfrm>
        </p:spPr>
        <p:txBody>
          <a:bodyPr/>
          <a:lstStyle/>
          <a:p>
            <a:pPr algn="l" eaLnBrk="1" hangingPunct="1">
              <a:lnSpc>
                <a:spcPct val="150000"/>
              </a:lnSpc>
            </a:pPr>
            <a:r>
              <a:rPr lang="en-US" sz="2700" b="1" smtClean="0">
                <a:solidFill>
                  <a:srgbClr val="9900CC"/>
                </a:solidFill>
                <a:latin typeface="Calibri" pitchFamily="34" charset="0"/>
                <a:cs typeface="Calibri" pitchFamily="34" charset="0"/>
              </a:rPr>
              <a:t>Definition</a:t>
            </a:r>
            <a:r>
              <a:rPr lang="en-US" sz="2700" b="1" smtClean="0">
                <a:latin typeface="Calibri" pitchFamily="34" charset="0"/>
                <a:cs typeface="Calibri" pitchFamily="34" charset="0"/>
              </a:rPr>
              <a:t>:</a:t>
            </a:r>
            <a:endParaRPr lang="en-US" sz="2700" smtClean="0">
              <a:latin typeface="Calibri" pitchFamily="34" charset="0"/>
              <a:cs typeface="Calibri" pitchFamily="34" charset="0"/>
            </a:endParaRPr>
          </a:p>
          <a:p>
            <a:pPr algn="just" rtl="0" eaLnBrk="1" hangingPunct="1">
              <a:lnSpc>
                <a:spcPct val="150000"/>
              </a:lnSpc>
            </a:pPr>
            <a:r>
              <a:rPr lang="en-US" sz="2700" smtClean="0">
                <a:solidFill>
                  <a:srgbClr val="0000FF"/>
                </a:solidFill>
                <a:latin typeface="Calibri" pitchFamily="34" charset="0"/>
                <a:cs typeface="Calibri" pitchFamily="34" charset="0"/>
              </a:rPr>
              <a:t>Phycology</a:t>
            </a:r>
            <a:r>
              <a:rPr lang="en-US" sz="2700" smtClean="0">
                <a:latin typeface="Calibri" pitchFamily="34" charset="0"/>
                <a:cs typeface="Calibri" pitchFamily="34" charset="0"/>
              </a:rPr>
              <a:t> is the study of algae; the word phycology is derived from the Greek word phykos which mean sea weed.</a:t>
            </a:r>
          </a:p>
          <a:p>
            <a:pPr algn="just" rtl="0" eaLnBrk="1" hangingPunct="1"/>
            <a:r>
              <a:rPr lang="en-US" sz="2700" smtClean="0">
                <a:latin typeface="Calibri" pitchFamily="34" charset="0"/>
                <a:cs typeface="Calibri" pitchFamily="34" charset="0"/>
              </a:rPr>
              <a:t> </a:t>
            </a:r>
          </a:p>
          <a:p>
            <a:pPr algn="just" rtl="0" eaLnBrk="1" hangingPunct="1">
              <a:lnSpc>
                <a:spcPct val="150000"/>
              </a:lnSpc>
            </a:pPr>
            <a:r>
              <a:rPr lang="en-US" sz="2700" b="1" smtClean="0">
                <a:solidFill>
                  <a:schemeClr val="accent2"/>
                </a:solidFill>
                <a:latin typeface="Calibri" pitchFamily="34" charset="0"/>
                <a:cs typeface="Calibri" pitchFamily="34" charset="0"/>
              </a:rPr>
              <a:t>Algae</a:t>
            </a:r>
            <a:r>
              <a:rPr lang="en-US" sz="2700" smtClean="0">
                <a:latin typeface="Calibri" pitchFamily="34" charset="0"/>
                <a:cs typeface="Calibri" pitchFamily="34" charset="0"/>
              </a:rPr>
              <a:t>: the term algae means different things to different peoples, and even professional botanist and biologist find algae embarrassingly elusive of definition. They have given them such as "pond scum", "frog spittle", water mosses", "sea weeds" while some professional shrink from defining them. </a:t>
            </a:r>
          </a:p>
        </p:txBody>
      </p:sp>
    </p:spTree>
  </p:cSld>
  <p:clrMapOvr>
    <a:masterClrMapping/>
  </p:clrMapOvr>
  <p:transition advTm="734">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subTitle" idx="1"/>
          </p:nvPr>
        </p:nvSpPr>
        <p:spPr>
          <a:xfrm>
            <a:off x="179512" y="200025"/>
            <a:ext cx="8748588" cy="4309095"/>
          </a:xfrm>
        </p:spPr>
        <p:txBody>
          <a:bodyPr/>
          <a:lstStyle/>
          <a:p>
            <a:pPr algn="justLow" rtl="0" eaLnBrk="1" hangingPunct="1">
              <a:lnSpc>
                <a:spcPct val="150000"/>
              </a:lnSpc>
            </a:pPr>
            <a:r>
              <a:rPr lang="en-US" sz="3000" dirty="0" smtClean="0">
                <a:latin typeface="Calibri" pitchFamily="34" charset="0"/>
                <a:cs typeface="Calibri" pitchFamily="34" charset="0"/>
              </a:rPr>
              <a:t> Table 1.1  shows classification of Algae adopted by </a:t>
            </a:r>
            <a:r>
              <a:rPr lang="en-US" sz="3000" dirty="0" err="1" smtClean="0">
                <a:latin typeface="Calibri" pitchFamily="34" charset="0"/>
                <a:cs typeface="Calibri" pitchFamily="34" charset="0"/>
              </a:rPr>
              <a:t>Barsanti</a:t>
            </a:r>
            <a:r>
              <a:rPr lang="en-US" sz="3000" dirty="0" smtClean="0">
                <a:latin typeface="Calibri" pitchFamily="34" charset="0"/>
                <a:cs typeface="Calibri" pitchFamily="34" charset="0"/>
              </a:rPr>
              <a:t> and </a:t>
            </a:r>
            <a:r>
              <a:rPr lang="en-US" sz="3000" dirty="0" err="1" smtClean="0">
                <a:latin typeface="Calibri" pitchFamily="34" charset="0"/>
                <a:cs typeface="Calibri" pitchFamily="34" charset="0"/>
              </a:rPr>
              <a:t>Gaulter</a:t>
            </a:r>
            <a:r>
              <a:rPr lang="en-US" sz="3000" dirty="0" smtClean="0">
                <a:latin typeface="Calibri" pitchFamily="34" charset="0"/>
                <a:cs typeface="Calibri" pitchFamily="34" charset="0"/>
              </a:rPr>
              <a:t> (2006) is mainly based on the work of Van Den </a:t>
            </a:r>
            <a:r>
              <a:rPr lang="en-US" sz="3000" dirty="0" err="1" smtClean="0">
                <a:latin typeface="Calibri" pitchFamily="34" charset="0"/>
                <a:cs typeface="Calibri" pitchFamily="34" charset="0"/>
              </a:rPr>
              <a:t>Hoek</a:t>
            </a:r>
            <a:r>
              <a:rPr lang="en-US" sz="3000" dirty="0" smtClean="0">
                <a:latin typeface="Calibri" pitchFamily="34" charset="0"/>
                <a:cs typeface="Calibri" pitchFamily="34" charset="0"/>
              </a:rPr>
              <a:t> </a:t>
            </a:r>
            <a:r>
              <a:rPr lang="en-US" sz="3000" i="1" dirty="0" smtClean="0">
                <a:latin typeface="Calibri" pitchFamily="34" charset="0"/>
                <a:cs typeface="Calibri" pitchFamily="34" charset="0"/>
              </a:rPr>
              <a:t>et al</a:t>
            </a:r>
            <a:r>
              <a:rPr lang="en-US" sz="3000" dirty="0" smtClean="0">
                <a:latin typeface="Calibri" pitchFamily="34" charset="0"/>
                <a:cs typeface="Calibri" pitchFamily="34" charset="0"/>
              </a:rPr>
              <a:t>. (1995) and compared with the classifications of Bold and Wynne (1978), </a:t>
            </a:r>
            <a:r>
              <a:rPr lang="en-US" sz="3000" dirty="0" err="1" smtClean="0">
                <a:latin typeface="Calibri" pitchFamily="34" charset="0"/>
                <a:cs typeface="Calibri" pitchFamily="34" charset="0"/>
              </a:rPr>
              <a:t>Margulis</a:t>
            </a:r>
            <a:r>
              <a:rPr lang="en-US" sz="3000" dirty="0" smtClean="0">
                <a:latin typeface="Calibri" pitchFamily="34" charset="0"/>
                <a:cs typeface="Calibri" pitchFamily="34" charset="0"/>
              </a:rPr>
              <a:t> </a:t>
            </a:r>
            <a:r>
              <a:rPr lang="en-US" sz="3000" i="1" dirty="0" smtClean="0">
                <a:latin typeface="Calibri" pitchFamily="34" charset="0"/>
                <a:cs typeface="Calibri" pitchFamily="34" charset="0"/>
              </a:rPr>
              <a:t>et al</a:t>
            </a:r>
            <a:r>
              <a:rPr lang="en-US" sz="3000" dirty="0" smtClean="0">
                <a:latin typeface="Calibri" pitchFamily="34" charset="0"/>
                <a:cs typeface="Calibri" pitchFamily="34" charset="0"/>
              </a:rPr>
              <a:t>. (1990), Graham and Wilcox (2000), and South and </a:t>
            </a:r>
            <a:r>
              <a:rPr lang="en-US" sz="3000" dirty="0" err="1" smtClean="0">
                <a:latin typeface="Calibri" pitchFamily="34" charset="0"/>
                <a:cs typeface="Calibri" pitchFamily="34" charset="0"/>
              </a:rPr>
              <a:t>Whittick</a:t>
            </a:r>
            <a:r>
              <a:rPr lang="en-US" sz="3000" dirty="0" smtClean="0">
                <a:latin typeface="Calibri" pitchFamily="34" charset="0"/>
                <a:cs typeface="Calibri" pitchFamily="34" charset="0"/>
              </a:rPr>
              <a:t> (1987). </a:t>
            </a:r>
          </a:p>
        </p:txBody>
      </p:sp>
    </p:spTree>
  </p:cSld>
  <p:clrMapOvr>
    <a:masterClrMapping/>
  </p:clrMapOvr>
  <p:transition advTm="42308">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subTitle" idx="1"/>
          </p:nvPr>
        </p:nvSpPr>
        <p:spPr>
          <a:xfrm>
            <a:off x="179512" y="188640"/>
            <a:ext cx="8568630" cy="5085878"/>
          </a:xfrm>
        </p:spPr>
        <p:txBody>
          <a:bodyPr/>
          <a:lstStyle/>
          <a:p>
            <a:pPr algn="justLow" rtl="0" eaLnBrk="1" hangingPunct="1">
              <a:lnSpc>
                <a:spcPct val="150000"/>
              </a:lnSpc>
            </a:pPr>
            <a:r>
              <a:rPr lang="en-US" sz="3000" dirty="0" smtClean="0">
                <a:latin typeface="Calibri" pitchFamily="34" charset="0"/>
                <a:cs typeface="Calibri" pitchFamily="34" charset="0"/>
              </a:rPr>
              <a:t>   Prokaryotic members of this assemblage are grouped into two divisions: </a:t>
            </a:r>
            <a:r>
              <a:rPr lang="en-US" sz="3000" dirty="0" err="1" smtClean="0">
                <a:solidFill>
                  <a:srgbClr val="0000FF"/>
                </a:solidFill>
                <a:latin typeface="Calibri" pitchFamily="34" charset="0"/>
                <a:cs typeface="Calibri" pitchFamily="34" charset="0"/>
              </a:rPr>
              <a:t>Cyanophyta</a:t>
            </a:r>
            <a:r>
              <a:rPr lang="en-US" sz="3000" dirty="0" smtClean="0">
                <a:latin typeface="Calibri" pitchFamily="34" charset="0"/>
                <a:cs typeface="Calibri" pitchFamily="34" charset="0"/>
              </a:rPr>
              <a:t> and </a:t>
            </a:r>
            <a:r>
              <a:rPr lang="en-US" sz="3000" dirty="0" err="1" smtClean="0">
                <a:solidFill>
                  <a:srgbClr val="0000FF"/>
                </a:solidFill>
                <a:latin typeface="Calibri" pitchFamily="34" charset="0"/>
                <a:cs typeface="Calibri" pitchFamily="34" charset="0"/>
              </a:rPr>
              <a:t>Prochlorophyta</a:t>
            </a:r>
            <a:r>
              <a:rPr lang="en-US" sz="3000" dirty="0" smtClean="0">
                <a:latin typeface="Calibri" pitchFamily="34" charset="0"/>
                <a:cs typeface="Calibri" pitchFamily="34" charset="0"/>
              </a:rPr>
              <a:t>, whereas eukaryotic members are grouped into nine divisions: </a:t>
            </a:r>
          </a:p>
          <a:p>
            <a:pPr algn="justLow" rtl="0" eaLnBrk="1" hangingPunct="1">
              <a:lnSpc>
                <a:spcPct val="150000"/>
              </a:lnSpc>
            </a:pPr>
            <a:r>
              <a:rPr lang="en-US" sz="3000" dirty="0" err="1" smtClean="0">
                <a:solidFill>
                  <a:srgbClr val="9900CC"/>
                </a:solidFill>
                <a:latin typeface="Calibri" pitchFamily="34" charset="0"/>
                <a:cs typeface="Calibri" pitchFamily="34" charset="0"/>
              </a:rPr>
              <a:t>Glaucophyta</a:t>
            </a:r>
            <a:r>
              <a:rPr lang="en-US" sz="3000" dirty="0" smtClean="0">
                <a:latin typeface="Calibri" pitchFamily="34" charset="0"/>
                <a:cs typeface="Calibri" pitchFamily="34" charset="0"/>
              </a:rPr>
              <a:t>, </a:t>
            </a:r>
            <a:r>
              <a:rPr lang="en-US" sz="3000" dirty="0" err="1" smtClean="0">
                <a:solidFill>
                  <a:srgbClr val="9900CC"/>
                </a:solidFill>
                <a:latin typeface="Calibri" pitchFamily="34" charset="0"/>
                <a:cs typeface="Calibri" pitchFamily="34" charset="0"/>
              </a:rPr>
              <a:t>Rhodophyta</a:t>
            </a:r>
            <a:r>
              <a:rPr lang="en-US" sz="3000" dirty="0" smtClean="0">
                <a:latin typeface="Calibri" pitchFamily="34" charset="0"/>
                <a:cs typeface="Calibri" pitchFamily="34" charset="0"/>
              </a:rPr>
              <a:t>, </a:t>
            </a:r>
            <a:r>
              <a:rPr lang="en-US" sz="3000" dirty="0" err="1" smtClean="0">
                <a:solidFill>
                  <a:srgbClr val="9900CC"/>
                </a:solidFill>
                <a:latin typeface="Calibri" pitchFamily="34" charset="0"/>
                <a:cs typeface="Calibri" pitchFamily="34" charset="0"/>
              </a:rPr>
              <a:t>Heterokontophyta</a:t>
            </a:r>
            <a:r>
              <a:rPr lang="en-US" sz="3000" dirty="0" smtClean="0">
                <a:latin typeface="Calibri" pitchFamily="34" charset="0"/>
                <a:cs typeface="Calibri" pitchFamily="34" charset="0"/>
              </a:rPr>
              <a:t>, </a:t>
            </a:r>
            <a:r>
              <a:rPr lang="en-US" sz="3000" dirty="0" err="1" smtClean="0">
                <a:solidFill>
                  <a:srgbClr val="9900CC"/>
                </a:solidFill>
                <a:latin typeface="Calibri" pitchFamily="34" charset="0"/>
                <a:cs typeface="Calibri" pitchFamily="34" charset="0"/>
              </a:rPr>
              <a:t>Haptophyta</a:t>
            </a:r>
            <a:r>
              <a:rPr lang="en-US" sz="3000" dirty="0" smtClean="0">
                <a:latin typeface="Calibri" pitchFamily="34" charset="0"/>
                <a:cs typeface="Calibri" pitchFamily="34" charset="0"/>
              </a:rPr>
              <a:t>, </a:t>
            </a:r>
            <a:r>
              <a:rPr lang="en-US" sz="3000" dirty="0" err="1" smtClean="0">
                <a:solidFill>
                  <a:srgbClr val="9900CC"/>
                </a:solidFill>
                <a:latin typeface="Calibri" pitchFamily="34" charset="0"/>
                <a:cs typeface="Calibri" pitchFamily="34" charset="0"/>
              </a:rPr>
              <a:t>Cryptophyta</a:t>
            </a:r>
            <a:r>
              <a:rPr lang="en-US" sz="3000" dirty="0" smtClean="0">
                <a:latin typeface="Calibri" pitchFamily="34" charset="0"/>
                <a:cs typeface="Calibri" pitchFamily="34" charset="0"/>
              </a:rPr>
              <a:t>, </a:t>
            </a:r>
            <a:r>
              <a:rPr lang="en-US" sz="3000" dirty="0" err="1" smtClean="0">
                <a:solidFill>
                  <a:srgbClr val="9900CC"/>
                </a:solidFill>
                <a:latin typeface="Calibri" pitchFamily="34" charset="0"/>
                <a:cs typeface="Calibri" pitchFamily="34" charset="0"/>
              </a:rPr>
              <a:t>Dinophyta</a:t>
            </a:r>
            <a:r>
              <a:rPr lang="en-US" sz="3000" dirty="0" smtClean="0">
                <a:latin typeface="Calibri" pitchFamily="34" charset="0"/>
                <a:cs typeface="Calibri" pitchFamily="34" charset="0"/>
              </a:rPr>
              <a:t>, </a:t>
            </a:r>
            <a:r>
              <a:rPr lang="en-US" sz="3000" dirty="0" err="1" smtClean="0">
                <a:solidFill>
                  <a:srgbClr val="9900CC"/>
                </a:solidFill>
                <a:latin typeface="Calibri" pitchFamily="34" charset="0"/>
                <a:cs typeface="Calibri" pitchFamily="34" charset="0"/>
              </a:rPr>
              <a:t>Euglenophyta</a:t>
            </a:r>
            <a:r>
              <a:rPr lang="en-US" sz="3000" dirty="0" smtClean="0">
                <a:latin typeface="Calibri" pitchFamily="34" charset="0"/>
                <a:cs typeface="Calibri" pitchFamily="34" charset="0"/>
              </a:rPr>
              <a:t>, </a:t>
            </a:r>
            <a:r>
              <a:rPr lang="en-US" sz="3000" dirty="0" err="1" smtClean="0">
                <a:solidFill>
                  <a:srgbClr val="9900CC"/>
                </a:solidFill>
                <a:latin typeface="Calibri" pitchFamily="34" charset="0"/>
                <a:cs typeface="Calibri" pitchFamily="34" charset="0"/>
              </a:rPr>
              <a:t>Chlorarachniophyta</a:t>
            </a:r>
            <a:r>
              <a:rPr lang="en-US" sz="3000" dirty="0">
                <a:latin typeface="Calibri" pitchFamily="34" charset="0"/>
                <a:cs typeface="Calibri" pitchFamily="34" charset="0"/>
              </a:rPr>
              <a:t> </a:t>
            </a:r>
            <a:r>
              <a:rPr lang="en-US" sz="3000" dirty="0" smtClean="0">
                <a:latin typeface="Calibri" pitchFamily="34" charset="0"/>
                <a:cs typeface="Calibri" pitchFamily="34" charset="0"/>
              </a:rPr>
              <a:t>and </a:t>
            </a:r>
            <a:r>
              <a:rPr lang="en-US" sz="3000" dirty="0" err="1" smtClean="0">
                <a:solidFill>
                  <a:srgbClr val="9900CC"/>
                </a:solidFill>
                <a:latin typeface="Calibri" pitchFamily="34" charset="0"/>
                <a:cs typeface="Calibri" pitchFamily="34" charset="0"/>
              </a:rPr>
              <a:t>Chlorophyta</a:t>
            </a:r>
            <a:r>
              <a:rPr lang="en-US" sz="3000" dirty="0" smtClean="0">
                <a:latin typeface="Calibri" pitchFamily="34" charset="0"/>
                <a:cs typeface="Calibri" pitchFamily="34" charset="0"/>
              </a:rPr>
              <a:t>.</a:t>
            </a:r>
          </a:p>
        </p:txBody>
      </p:sp>
    </p:spTree>
  </p:cSld>
  <p:clrMapOvr>
    <a:masterClrMapping/>
  </p:clrMapOvr>
  <p:transition advTm="33260">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l="5583" t="26056" r="34875" b="21028"/>
          <a:stretch>
            <a:fillRect/>
          </a:stretch>
        </p:blipFill>
        <p:spPr bwMode="auto">
          <a:xfrm>
            <a:off x="1762125" y="44450"/>
            <a:ext cx="5186363"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l="22604" t="17250" r="37709" b="32361"/>
          <a:stretch>
            <a:fillRect/>
          </a:stretch>
        </p:blipFill>
        <p:spPr bwMode="auto">
          <a:xfrm>
            <a:off x="3525838" y="3516313"/>
            <a:ext cx="3024187"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Tm="3842">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215900" y="260350"/>
            <a:ext cx="8677275" cy="6121400"/>
          </a:xfrm>
        </p:spPr>
        <p:txBody>
          <a:bodyPr/>
          <a:lstStyle/>
          <a:p>
            <a:pPr rtl="0" eaLnBrk="1" hangingPunct="1">
              <a:lnSpc>
                <a:spcPct val="80000"/>
              </a:lnSpc>
            </a:pPr>
            <a:r>
              <a:rPr lang="en-US" sz="3000" b="1" dirty="0" smtClean="0">
                <a:solidFill>
                  <a:schemeClr val="accent2"/>
                </a:solidFill>
                <a:latin typeface="Calibri" pitchFamily="34" charset="0"/>
                <a:cs typeface="Calibri" pitchFamily="34" charset="0"/>
              </a:rPr>
              <a:t>The place of algae in systematic classification </a:t>
            </a:r>
          </a:p>
          <a:p>
            <a:pPr rtl="0" eaLnBrk="1" hangingPunct="1">
              <a:lnSpc>
                <a:spcPct val="80000"/>
              </a:lnSpc>
            </a:pPr>
            <a:r>
              <a:rPr lang="en-US" sz="3000" b="1" dirty="0" smtClean="0">
                <a:solidFill>
                  <a:schemeClr val="accent2"/>
                </a:solidFill>
                <a:latin typeface="Calibri" pitchFamily="34" charset="0"/>
                <a:cs typeface="Calibri" pitchFamily="34" charset="0"/>
              </a:rPr>
              <a:t>of living organisms</a:t>
            </a:r>
            <a:endParaRPr lang="en-US" sz="3000" dirty="0" smtClean="0">
              <a:solidFill>
                <a:schemeClr val="accent2"/>
              </a:solidFill>
              <a:latin typeface="Calibri" pitchFamily="34" charset="0"/>
              <a:cs typeface="Calibri" pitchFamily="34" charset="0"/>
            </a:endParaRPr>
          </a:p>
          <a:p>
            <a:pPr algn="just" rtl="0" eaLnBrk="1" hangingPunct="1">
              <a:lnSpc>
                <a:spcPct val="80000"/>
              </a:lnSpc>
            </a:pPr>
            <a:r>
              <a:rPr lang="en-US" sz="3000" dirty="0" smtClean="0">
                <a:latin typeface="Calibri" pitchFamily="34" charset="0"/>
                <a:cs typeface="Calibri" pitchFamily="34" charset="0"/>
              </a:rPr>
              <a:t>     According to Van Den </a:t>
            </a:r>
            <a:r>
              <a:rPr lang="en-US" sz="3000" dirty="0" err="1" smtClean="0">
                <a:latin typeface="Calibri" pitchFamily="34" charset="0"/>
                <a:cs typeface="Calibri" pitchFamily="34" charset="0"/>
              </a:rPr>
              <a:t>Hoek</a:t>
            </a:r>
            <a:r>
              <a:rPr lang="en-US" sz="3000" dirty="0" smtClean="0">
                <a:latin typeface="Calibri" pitchFamily="34" charset="0"/>
                <a:cs typeface="Calibri" pitchFamily="34" charset="0"/>
              </a:rPr>
              <a:t>, </a:t>
            </a:r>
            <a:r>
              <a:rPr lang="en-US" sz="3000" i="1" dirty="0" smtClean="0">
                <a:latin typeface="Calibri" pitchFamily="34" charset="0"/>
                <a:cs typeface="Calibri" pitchFamily="34" charset="0"/>
              </a:rPr>
              <a:t>et al</a:t>
            </a:r>
            <a:r>
              <a:rPr lang="en-US" sz="3000" dirty="0" smtClean="0">
                <a:latin typeface="Calibri" pitchFamily="34" charset="0"/>
                <a:cs typeface="Calibri" pitchFamily="34" charset="0"/>
              </a:rPr>
              <a:t>., 1995 living organisms is subdivided into five kingdoms as given below:</a:t>
            </a:r>
          </a:p>
          <a:p>
            <a:pPr algn="just" rtl="0" eaLnBrk="1" hangingPunct="1">
              <a:lnSpc>
                <a:spcPct val="80000"/>
              </a:lnSpc>
            </a:pPr>
            <a:endParaRPr lang="en-US" sz="3000" dirty="0" smtClean="0">
              <a:latin typeface="Calibri" pitchFamily="34" charset="0"/>
              <a:cs typeface="Calibri" pitchFamily="34" charset="0"/>
            </a:endParaRPr>
          </a:p>
          <a:p>
            <a:pPr marL="514350" indent="-514350" algn="just" rtl="0" eaLnBrk="1" hangingPunct="1">
              <a:lnSpc>
                <a:spcPct val="80000"/>
              </a:lnSpc>
              <a:buFont typeface="+mj-lt"/>
              <a:buAutoNum type="arabicPeriod"/>
            </a:pPr>
            <a:r>
              <a:rPr lang="en-US" sz="3000" b="1" dirty="0" err="1" smtClean="0">
                <a:solidFill>
                  <a:srgbClr val="993300"/>
                </a:solidFill>
                <a:latin typeface="Calibri" pitchFamily="34" charset="0"/>
                <a:cs typeface="Calibri" pitchFamily="34" charset="0"/>
              </a:rPr>
              <a:t>Monera</a:t>
            </a:r>
            <a:r>
              <a:rPr lang="en-US" sz="3000" b="1" dirty="0" smtClean="0">
                <a:solidFill>
                  <a:srgbClr val="993300"/>
                </a:solidFill>
                <a:latin typeface="Calibri" pitchFamily="34" charset="0"/>
                <a:cs typeface="Calibri" pitchFamily="34" charset="0"/>
              </a:rPr>
              <a:t> Kingdom</a:t>
            </a:r>
            <a:r>
              <a:rPr lang="en-US" sz="3000" dirty="0" smtClean="0">
                <a:latin typeface="Calibri" pitchFamily="34" charset="0"/>
                <a:cs typeface="Calibri" pitchFamily="34" charset="0"/>
              </a:rPr>
              <a:t>: The Eubacteria and </a:t>
            </a:r>
            <a:r>
              <a:rPr lang="en-US" sz="3000" dirty="0" err="1" smtClean="0">
                <a:latin typeface="Calibri" pitchFamily="34" charset="0"/>
                <a:cs typeface="Calibri" pitchFamily="34" charset="0"/>
              </a:rPr>
              <a:t>Archaebacteria</a:t>
            </a:r>
            <a:r>
              <a:rPr lang="en-US" sz="3000" dirty="0" smtClean="0">
                <a:latin typeface="Calibri" pitchFamily="34" charset="0"/>
                <a:cs typeface="Calibri" pitchFamily="34" charset="0"/>
              </a:rPr>
              <a:t>.</a:t>
            </a:r>
          </a:p>
          <a:p>
            <a:pPr marL="514350" indent="-514350" algn="just" rtl="0" eaLnBrk="1" hangingPunct="1">
              <a:lnSpc>
                <a:spcPct val="80000"/>
              </a:lnSpc>
              <a:buFont typeface="+mj-lt"/>
              <a:buAutoNum type="arabicPeriod"/>
            </a:pPr>
            <a:r>
              <a:rPr lang="en-US" sz="3000" b="1" dirty="0" err="1" smtClean="0">
                <a:solidFill>
                  <a:srgbClr val="993300"/>
                </a:solidFill>
                <a:latin typeface="Calibri" pitchFamily="34" charset="0"/>
                <a:cs typeface="Calibri" pitchFamily="34" charset="0"/>
              </a:rPr>
              <a:t>Protoctista</a:t>
            </a:r>
            <a:r>
              <a:rPr lang="en-US" sz="3000" b="1" dirty="0" smtClean="0">
                <a:solidFill>
                  <a:srgbClr val="993300"/>
                </a:solidFill>
                <a:latin typeface="Calibri" pitchFamily="34" charset="0"/>
                <a:cs typeface="Calibri" pitchFamily="34" charset="0"/>
              </a:rPr>
              <a:t> Kingdom</a:t>
            </a:r>
            <a:r>
              <a:rPr lang="en-US" sz="3000" dirty="0" smtClean="0">
                <a:latin typeface="Calibri" pitchFamily="34" charset="0"/>
                <a:cs typeface="Calibri" pitchFamily="34" charset="0"/>
              </a:rPr>
              <a:t>: Eukaryotic algae and protozoa together with some of the fungi.</a:t>
            </a:r>
          </a:p>
          <a:p>
            <a:pPr marL="514350" indent="-514350" algn="just" rtl="0" eaLnBrk="1" hangingPunct="1">
              <a:lnSpc>
                <a:spcPct val="80000"/>
              </a:lnSpc>
              <a:buFont typeface="+mj-lt"/>
              <a:buAutoNum type="arabicPeriod"/>
            </a:pPr>
            <a:r>
              <a:rPr lang="en-US" sz="3000" b="1" dirty="0" smtClean="0">
                <a:solidFill>
                  <a:srgbClr val="993300"/>
                </a:solidFill>
                <a:latin typeface="Calibri" pitchFamily="34" charset="0"/>
                <a:cs typeface="Calibri" pitchFamily="34" charset="0"/>
              </a:rPr>
              <a:t>Fungi Kingdom</a:t>
            </a:r>
            <a:r>
              <a:rPr lang="en-US" sz="3000" dirty="0" smtClean="0">
                <a:latin typeface="Calibri" pitchFamily="34" charset="0"/>
                <a:cs typeface="Calibri" pitchFamily="34" charset="0"/>
              </a:rPr>
              <a:t>: </a:t>
            </a:r>
          </a:p>
          <a:p>
            <a:pPr marL="514350" indent="-514350" algn="just" rtl="0" eaLnBrk="1" hangingPunct="1">
              <a:lnSpc>
                <a:spcPct val="80000"/>
              </a:lnSpc>
              <a:buFont typeface="+mj-lt"/>
              <a:buAutoNum type="arabicPeriod"/>
            </a:pPr>
            <a:r>
              <a:rPr lang="en-US" sz="3000" b="1" dirty="0" err="1" smtClean="0">
                <a:solidFill>
                  <a:srgbClr val="993300"/>
                </a:solidFill>
                <a:latin typeface="Calibri" pitchFamily="34" charset="0"/>
                <a:cs typeface="Calibri" pitchFamily="34" charset="0"/>
              </a:rPr>
              <a:t>Animalia</a:t>
            </a:r>
            <a:r>
              <a:rPr lang="en-US" sz="3000" b="1" dirty="0" smtClean="0">
                <a:solidFill>
                  <a:srgbClr val="993300"/>
                </a:solidFill>
                <a:latin typeface="Calibri" pitchFamily="34" charset="0"/>
                <a:cs typeface="Calibri" pitchFamily="34" charset="0"/>
              </a:rPr>
              <a:t> Kingdom</a:t>
            </a:r>
            <a:r>
              <a:rPr lang="en-US" sz="3000" dirty="0" smtClean="0">
                <a:latin typeface="Calibri" pitchFamily="34" charset="0"/>
                <a:cs typeface="Calibri" pitchFamily="34" charset="0"/>
              </a:rPr>
              <a:t>: Multicellular animals</a:t>
            </a:r>
          </a:p>
          <a:p>
            <a:pPr marL="514350" indent="-514350" algn="just" rtl="0" eaLnBrk="1" hangingPunct="1">
              <a:lnSpc>
                <a:spcPct val="80000"/>
              </a:lnSpc>
              <a:buFont typeface="+mj-lt"/>
              <a:buAutoNum type="arabicPeriod"/>
            </a:pPr>
            <a:r>
              <a:rPr lang="en-US" sz="3000" b="1" dirty="0" smtClean="0">
                <a:solidFill>
                  <a:srgbClr val="993300"/>
                </a:solidFill>
                <a:latin typeface="Calibri" pitchFamily="34" charset="0"/>
                <a:cs typeface="Calibri" pitchFamily="34" charset="0"/>
              </a:rPr>
              <a:t>Plantae Kingdom</a:t>
            </a:r>
            <a:r>
              <a:rPr lang="en-US" sz="3000" dirty="0" smtClean="0">
                <a:latin typeface="Calibri" pitchFamily="34" charset="0"/>
                <a:cs typeface="Calibri" pitchFamily="34" charset="0"/>
              </a:rPr>
              <a:t>: Mosses, liverworts and vascular plants</a:t>
            </a:r>
          </a:p>
        </p:txBody>
      </p:sp>
    </p:spTree>
  </p:cSld>
  <p:clrMapOvr>
    <a:masterClrMapping/>
  </p:clrMapOvr>
  <p:transition advTm="44931">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23850" y="404813"/>
            <a:ext cx="8496300" cy="5976937"/>
          </a:xfrm>
        </p:spPr>
        <p:txBody>
          <a:bodyPr/>
          <a:lstStyle/>
          <a:p>
            <a:pPr algn="just" rtl="0" eaLnBrk="1" hangingPunct="1">
              <a:lnSpc>
                <a:spcPct val="150000"/>
              </a:lnSpc>
            </a:pPr>
            <a:r>
              <a:rPr lang="en-US" sz="2800" smtClean="0">
                <a:latin typeface="Calibri" pitchFamily="34" charset="0"/>
                <a:cs typeface="Calibri" pitchFamily="34" charset="0"/>
              </a:rPr>
              <a:t>   The reasons for this are that algae share their more obvious characteristics with other plants (Mosses, Fern and Angiosperm).</a:t>
            </a:r>
          </a:p>
          <a:p>
            <a:pPr algn="just" rtl="0" eaLnBrk="1" hangingPunct="1">
              <a:lnSpc>
                <a:spcPct val="150000"/>
              </a:lnSpc>
            </a:pPr>
            <a:endParaRPr lang="en-US" sz="2800" b="1" smtClean="0">
              <a:solidFill>
                <a:schemeClr val="hlink"/>
              </a:solidFill>
              <a:latin typeface="Calibri" pitchFamily="34" charset="0"/>
              <a:cs typeface="Calibri" pitchFamily="34" charset="0"/>
            </a:endParaRPr>
          </a:p>
          <a:p>
            <a:pPr algn="just" rtl="0" eaLnBrk="1" hangingPunct="1">
              <a:lnSpc>
                <a:spcPct val="150000"/>
              </a:lnSpc>
            </a:pPr>
            <a:r>
              <a:rPr lang="en-US" sz="2800" b="1" smtClean="0">
                <a:solidFill>
                  <a:schemeClr val="hlink"/>
                </a:solidFill>
                <a:latin typeface="Calibri" pitchFamily="34" charset="0"/>
                <a:cs typeface="Calibri" pitchFamily="34" charset="0"/>
              </a:rPr>
              <a:t>Algae</a:t>
            </a:r>
            <a:r>
              <a:rPr lang="en-US" sz="2800" smtClean="0">
                <a:latin typeface="Calibri" pitchFamily="34" charset="0"/>
                <a:cs typeface="Calibri" pitchFamily="34" charset="0"/>
              </a:rPr>
              <a:t>: it is used to indicate a polyphyletic (i.e., including organisms that don’t share a common origin, but follow multiple and independent evolutionary lines), and assemblage of O</a:t>
            </a:r>
            <a:r>
              <a:rPr lang="en-US" sz="2800" baseline="-25000" smtClean="0">
                <a:latin typeface="Calibri" pitchFamily="34" charset="0"/>
                <a:cs typeface="Calibri" pitchFamily="34" charset="0"/>
              </a:rPr>
              <a:t>2</a:t>
            </a:r>
            <a:r>
              <a:rPr lang="en-US" sz="2800" smtClean="0">
                <a:latin typeface="Calibri" pitchFamily="34" charset="0"/>
                <a:cs typeface="Calibri" pitchFamily="34" charset="0"/>
              </a:rPr>
              <a:t>-evolving, photosynthetic organisms.</a:t>
            </a:r>
          </a:p>
        </p:txBody>
      </p:sp>
    </p:spTree>
  </p:cSld>
  <p:clrMapOvr>
    <a:masterClrMapping/>
  </p:clrMapOvr>
  <p:transition advTm="222">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251520" y="219075"/>
            <a:ext cx="8424862" cy="6378575"/>
          </a:xfrm>
        </p:spPr>
        <p:txBody>
          <a:bodyPr/>
          <a:lstStyle/>
          <a:p>
            <a:pPr algn="l" eaLnBrk="1" hangingPunct="1">
              <a:lnSpc>
                <a:spcPct val="150000"/>
              </a:lnSpc>
            </a:pPr>
            <a:r>
              <a:rPr lang="en-US" b="1" dirty="0" smtClean="0">
                <a:solidFill>
                  <a:srgbClr val="993300"/>
                </a:solidFill>
                <a:latin typeface="Calibri" pitchFamily="34" charset="0"/>
                <a:cs typeface="Calibri" pitchFamily="34" charset="0"/>
              </a:rPr>
              <a:t>There is similarity</a:t>
            </a:r>
            <a:r>
              <a:rPr lang="en-US" b="1" dirty="0" smtClean="0">
                <a:latin typeface="Calibri" pitchFamily="34" charset="0"/>
                <a:cs typeface="Calibri" pitchFamily="34" charset="0"/>
              </a:rPr>
              <a:t> between algae and plants in the following points:</a:t>
            </a:r>
          </a:p>
          <a:p>
            <a:pPr marL="514350" indent="-514350" algn="just" rtl="0" eaLnBrk="1" hangingPunct="1">
              <a:buFont typeface="+mj-lt"/>
              <a:buAutoNum type="arabicPeriod"/>
            </a:pPr>
            <a:r>
              <a:rPr lang="en-US" b="1" dirty="0" smtClean="0">
                <a:solidFill>
                  <a:srgbClr val="0000FF"/>
                </a:solidFill>
                <a:latin typeface="Calibri" pitchFamily="34" charset="0"/>
                <a:cs typeface="Calibri" pitchFamily="34" charset="0"/>
              </a:rPr>
              <a:t>Algae and plants produce the same storage compounds.</a:t>
            </a:r>
          </a:p>
          <a:p>
            <a:pPr marL="514350" indent="-514350" algn="just" rtl="0" eaLnBrk="1" hangingPunct="1">
              <a:buFont typeface="+mj-lt"/>
              <a:buAutoNum type="arabicPeriod"/>
            </a:pPr>
            <a:r>
              <a:rPr lang="en-US" b="1" dirty="0" smtClean="0">
                <a:solidFill>
                  <a:srgbClr val="0000FF"/>
                </a:solidFill>
                <a:latin typeface="Calibri" pitchFamily="34" charset="0"/>
                <a:cs typeface="Calibri" pitchFamily="34" charset="0"/>
              </a:rPr>
              <a:t>They use similar defense strategies against predators and parasite (such as production of anti </a:t>
            </a:r>
            <a:r>
              <a:rPr lang="en-US" b="1" dirty="0" err="1" smtClean="0">
                <a:solidFill>
                  <a:srgbClr val="0000FF"/>
                </a:solidFill>
                <a:latin typeface="Calibri" pitchFamily="34" charset="0"/>
                <a:cs typeface="Calibri" pitchFamily="34" charset="0"/>
              </a:rPr>
              <a:t>herbivory</a:t>
            </a:r>
            <a:r>
              <a:rPr lang="en-US" b="1" dirty="0" smtClean="0">
                <a:solidFill>
                  <a:srgbClr val="0000FF"/>
                </a:solidFill>
                <a:latin typeface="Calibri" pitchFamily="34" charset="0"/>
                <a:cs typeface="Calibri" pitchFamily="34" charset="0"/>
              </a:rPr>
              <a:t>, </a:t>
            </a:r>
            <a:r>
              <a:rPr lang="en-US" b="1" dirty="0" err="1" smtClean="0">
                <a:solidFill>
                  <a:srgbClr val="0000FF"/>
                </a:solidFill>
                <a:latin typeface="Calibri" pitchFamily="34" charset="0"/>
                <a:cs typeface="Calibri" pitchFamily="34" charset="0"/>
              </a:rPr>
              <a:t>allelopathic</a:t>
            </a:r>
            <a:r>
              <a:rPr lang="en-US" b="1" dirty="0">
                <a:solidFill>
                  <a:srgbClr val="0000FF"/>
                </a:solidFill>
                <a:latin typeface="Calibri" pitchFamily="34" charset="0"/>
                <a:cs typeface="Calibri" pitchFamily="34" charset="0"/>
              </a:rPr>
              <a:t> </a:t>
            </a:r>
            <a:r>
              <a:rPr lang="en-US" b="1" dirty="0" smtClean="0">
                <a:solidFill>
                  <a:srgbClr val="0000FF"/>
                </a:solidFill>
                <a:latin typeface="Calibri" pitchFamily="34" charset="0"/>
                <a:cs typeface="Calibri" pitchFamily="34" charset="0"/>
              </a:rPr>
              <a:t>or anti microbial compounds).</a:t>
            </a:r>
          </a:p>
          <a:p>
            <a:pPr marL="514350" indent="-514350" algn="just" rtl="0" eaLnBrk="1" hangingPunct="1">
              <a:buFont typeface="+mj-lt"/>
              <a:buAutoNum type="arabicPeriod"/>
            </a:pPr>
            <a:r>
              <a:rPr lang="en-US" b="1" dirty="0" smtClean="0">
                <a:solidFill>
                  <a:srgbClr val="0000FF"/>
                </a:solidFill>
                <a:latin typeface="Calibri" pitchFamily="34" charset="0"/>
                <a:cs typeface="Calibri" pitchFamily="34" charset="0"/>
              </a:rPr>
              <a:t>Presence of strong morphological similarity exists between some algae and plants.</a:t>
            </a:r>
          </a:p>
        </p:txBody>
      </p:sp>
    </p:spTree>
  </p:cSld>
  <p:clrMapOvr>
    <a:masterClrMapping/>
  </p:clrMapOvr>
  <p:transition advTm="183">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479624" y="332656"/>
            <a:ext cx="8424862" cy="3744913"/>
          </a:xfrm>
        </p:spPr>
        <p:txBody>
          <a:bodyPr/>
          <a:lstStyle/>
          <a:p>
            <a:pPr algn="just" rtl="0" eaLnBrk="1" hangingPunct="1">
              <a:lnSpc>
                <a:spcPct val="150000"/>
              </a:lnSpc>
            </a:pPr>
            <a:r>
              <a:rPr lang="en-US" dirty="0" smtClean="0">
                <a:latin typeface="Calibri" pitchFamily="34" charset="0"/>
                <a:cs typeface="Calibri" pitchFamily="34" charset="0"/>
              </a:rPr>
              <a:t>  Now we must answer the question that: </a:t>
            </a:r>
            <a:r>
              <a:rPr lang="en-US" b="1" dirty="0" smtClean="0">
                <a:solidFill>
                  <a:schemeClr val="accent2"/>
                </a:solidFill>
                <a:latin typeface="Calibri" pitchFamily="34" charset="0"/>
                <a:cs typeface="Calibri" pitchFamily="34" charset="0"/>
              </a:rPr>
              <a:t>How</a:t>
            </a:r>
            <a:r>
              <a:rPr lang="en-US" b="1" dirty="0" smtClean="0">
                <a:latin typeface="Calibri" pitchFamily="34" charset="0"/>
                <a:cs typeface="Calibri" pitchFamily="34" charset="0"/>
              </a:rPr>
              <a:t> </a:t>
            </a:r>
            <a:r>
              <a:rPr lang="en-US" b="1" dirty="0" smtClean="0">
                <a:solidFill>
                  <a:schemeClr val="accent2"/>
                </a:solidFill>
                <a:latin typeface="Calibri" pitchFamily="34" charset="0"/>
                <a:cs typeface="Calibri" pitchFamily="34" charset="0"/>
              </a:rPr>
              <a:t>we can distinguish algae from</a:t>
            </a:r>
            <a:r>
              <a:rPr lang="en-US" dirty="0" smtClean="0">
                <a:solidFill>
                  <a:schemeClr val="accent2"/>
                </a:solidFill>
                <a:latin typeface="Calibri" pitchFamily="34" charset="0"/>
                <a:cs typeface="Calibri" pitchFamily="34" charset="0"/>
              </a:rPr>
              <a:t> </a:t>
            </a:r>
            <a:r>
              <a:rPr lang="en-US" b="1" dirty="0" smtClean="0">
                <a:solidFill>
                  <a:schemeClr val="accent2"/>
                </a:solidFill>
                <a:latin typeface="Calibri" pitchFamily="34" charset="0"/>
                <a:cs typeface="Calibri" pitchFamily="34" charset="0"/>
              </a:rPr>
              <a:t>plant</a:t>
            </a:r>
            <a:r>
              <a:rPr lang="en-US" dirty="0" smtClean="0">
                <a:latin typeface="Calibri" pitchFamily="34" charset="0"/>
                <a:cs typeface="Calibri" pitchFamily="34" charset="0"/>
              </a:rPr>
              <a:t>? The answer is quite easy because the similarities between algae and plants are much fewer than their differences.</a:t>
            </a:r>
          </a:p>
        </p:txBody>
      </p:sp>
    </p:spTree>
  </p:cSld>
  <p:clrMapOvr>
    <a:masterClrMapping/>
  </p:clrMapOvr>
  <p:transition advTm="136">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subTitle" idx="1"/>
          </p:nvPr>
        </p:nvSpPr>
        <p:spPr>
          <a:xfrm>
            <a:off x="125413" y="298450"/>
            <a:ext cx="8820150" cy="6192838"/>
          </a:xfrm>
        </p:spPr>
        <p:txBody>
          <a:bodyPr/>
          <a:lstStyle/>
          <a:p>
            <a:pPr algn="l" eaLnBrk="1" hangingPunct="1">
              <a:lnSpc>
                <a:spcPct val="150000"/>
              </a:lnSpc>
            </a:pPr>
            <a:r>
              <a:rPr lang="en-US" sz="2600" b="1" dirty="0" smtClean="0">
                <a:solidFill>
                  <a:srgbClr val="FF3300"/>
                </a:solidFill>
              </a:rPr>
              <a:t>The main differences are:</a:t>
            </a:r>
          </a:p>
          <a:p>
            <a:pPr marL="514350" indent="-514350" algn="just" rtl="0" eaLnBrk="1" hangingPunct="1">
              <a:lnSpc>
                <a:spcPct val="150000"/>
              </a:lnSpc>
              <a:buFont typeface="+mj-lt"/>
              <a:buAutoNum type="arabicPeriod"/>
            </a:pPr>
            <a:r>
              <a:rPr lang="en-US" sz="2600" dirty="0" smtClean="0"/>
              <a:t>Plants show a very high degree of differentiation, with roots, stems and leaves, while the body of algae is simple and without differentiation to roots, stems and leaves.</a:t>
            </a:r>
          </a:p>
          <a:p>
            <a:pPr marL="514350" indent="-514350" algn="just" rtl="0" eaLnBrk="1" hangingPunct="1">
              <a:lnSpc>
                <a:spcPct val="150000"/>
              </a:lnSpc>
              <a:buFont typeface="+mj-lt"/>
              <a:buAutoNum type="arabicPeriod"/>
            </a:pPr>
            <a:r>
              <a:rPr lang="en-US" sz="2600" dirty="0" smtClean="0"/>
              <a:t>In plants, the reproductive organs are surrounded</a:t>
            </a:r>
            <a:r>
              <a:rPr lang="ar-IQ" sz="2600" dirty="0" smtClean="0"/>
              <a:t> </a:t>
            </a:r>
            <a:r>
              <a:rPr lang="en-US" sz="2600" dirty="0" smtClean="0"/>
              <a:t>by a jacket of sterile cells, while algae have simple reproductive structures consists of cells are potentially fertile and lack sterile cells covering or protecting them.</a:t>
            </a:r>
          </a:p>
        </p:txBody>
      </p:sp>
    </p:spTree>
  </p:cSld>
  <p:clrMapOvr>
    <a:masterClrMapping/>
  </p:clrMapOvr>
  <p:transition advTm="532">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216222" y="260350"/>
            <a:ext cx="8604250" cy="5113338"/>
          </a:xfrm>
        </p:spPr>
        <p:txBody>
          <a:bodyPr/>
          <a:lstStyle/>
          <a:p>
            <a:pPr algn="l" rtl="0" eaLnBrk="1" hangingPunct="1">
              <a:lnSpc>
                <a:spcPct val="150000"/>
              </a:lnSpc>
            </a:pPr>
            <a:r>
              <a:rPr lang="en-US" sz="3100" b="1" dirty="0" smtClean="0">
                <a:solidFill>
                  <a:srgbClr val="993300"/>
                </a:solidFill>
                <a:latin typeface="Calibri" pitchFamily="34" charset="0"/>
                <a:cs typeface="Calibri" pitchFamily="34" charset="0"/>
              </a:rPr>
              <a:t> Occurrence and distribution of algae</a:t>
            </a:r>
            <a:endParaRPr lang="en-US" sz="3100" dirty="0" smtClean="0">
              <a:solidFill>
                <a:srgbClr val="993300"/>
              </a:solidFill>
              <a:latin typeface="Calibri" pitchFamily="34" charset="0"/>
              <a:cs typeface="Calibri" pitchFamily="34" charset="0"/>
            </a:endParaRPr>
          </a:p>
          <a:p>
            <a:pPr algn="just" rtl="0" eaLnBrk="1" hangingPunct="1">
              <a:lnSpc>
                <a:spcPct val="150000"/>
              </a:lnSpc>
            </a:pPr>
            <a:r>
              <a:rPr lang="en-US" sz="3100" dirty="0" smtClean="0">
                <a:latin typeface="Calibri" pitchFamily="34" charset="0"/>
                <a:cs typeface="Calibri" pitchFamily="34" charset="0"/>
              </a:rPr>
              <a:t>  The algae are ubiquitous in distribution, i.e., they are found in fresh water as well as marine water, on soil, on rock, as epiphytes or parasites on plants and animals, in hot springs, in desert, on permanent snow-fields etc. But they mainly dwell in aquatic environments. </a:t>
            </a:r>
          </a:p>
        </p:txBody>
      </p:sp>
    </p:spTree>
  </p:cSld>
  <p:clrMapOvr>
    <a:masterClrMapping/>
  </p:clrMapOvr>
  <p:transition advTm="37426">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323850" y="260350"/>
            <a:ext cx="8424863" cy="6192838"/>
          </a:xfrm>
        </p:spPr>
        <p:txBody>
          <a:bodyPr/>
          <a:lstStyle/>
          <a:p>
            <a:pPr marL="609600" indent="-609600" eaLnBrk="1" hangingPunct="1"/>
            <a:r>
              <a:rPr lang="en-US" dirty="0" smtClean="0"/>
              <a:t>Based on habitat the algae may be categorized as:</a:t>
            </a:r>
          </a:p>
          <a:p>
            <a:pPr marL="609600" indent="-609600" algn="l" eaLnBrk="1" hangingPunct="1"/>
            <a:endParaRPr lang="en-US" dirty="0" smtClean="0"/>
          </a:p>
          <a:p>
            <a:pPr marL="609600" indent="-609600" algn="l" rtl="0" eaLnBrk="1" hangingPunct="1">
              <a:buFontTx/>
              <a:buAutoNum type="arabicPeriod"/>
            </a:pPr>
            <a:r>
              <a:rPr lang="en-US" b="1" dirty="0" smtClean="0">
                <a:solidFill>
                  <a:schemeClr val="accent2"/>
                </a:solidFill>
              </a:rPr>
              <a:t>Aquatic algae</a:t>
            </a:r>
            <a:r>
              <a:rPr lang="en-US" dirty="0" smtClean="0"/>
              <a:t>.</a:t>
            </a:r>
          </a:p>
          <a:p>
            <a:pPr marL="609600" indent="-609600" algn="l" rtl="0" eaLnBrk="1" hangingPunct="1"/>
            <a:endParaRPr lang="en-US" dirty="0" smtClean="0"/>
          </a:p>
          <a:p>
            <a:pPr marL="609600" indent="-609600" algn="l" rtl="0" eaLnBrk="1" hangingPunct="1"/>
            <a:r>
              <a:rPr lang="en-US" dirty="0" smtClean="0"/>
              <a:t>2. </a:t>
            </a:r>
            <a:r>
              <a:rPr lang="en-US" b="1" dirty="0" smtClean="0">
                <a:solidFill>
                  <a:schemeClr val="accent2"/>
                </a:solidFill>
              </a:rPr>
              <a:t>Terrestrial algae</a:t>
            </a:r>
            <a:r>
              <a:rPr lang="en-US" dirty="0" smtClean="0">
                <a:solidFill>
                  <a:schemeClr val="accent2"/>
                </a:solidFill>
              </a:rPr>
              <a:t>, </a:t>
            </a:r>
            <a:r>
              <a:rPr lang="en-US" dirty="0" smtClean="0"/>
              <a:t>and</a:t>
            </a:r>
          </a:p>
          <a:p>
            <a:pPr marL="609600" indent="-609600" algn="l" rtl="0" eaLnBrk="1" hangingPunct="1"/>
            <a:endParaRPr lang="en-US" dirty="0" smtClean="0">
              <a:solidFill>
                <a:schemeClr val="accent2"/>
              </a:solidFill>
            </a:endParaRPr>
          </a:p>
          <a:p>
            <a:pPr marL="609600" indent="-609600" algn="l" eaLnBrk="1" hangingPunct="1"/>
            <a:r>
              <a:rPr lang="en-US" dirty="0" smtClean="0"/>
              <a:t>3. </a:t>
            </a:r>
            <a:r>
              <a:rPr lang="en-US" b="1" dirty="0" smtClean="0">
                <a:solidFill>
                  <a:schemeClr val="accent2"/>
                </a:solidFill>
              </a:rPr>
              <a:t>Algae of remarkable habitats</a:t>
            </a:r>
            <a:r>
              <a:rPr lang="en-US" dirty="0" smtClean="0"/>
              <a:t>.</a:t>
            </a:r>
          </a:p>
        </p:txBody>
      </p:sp>
    </p:spTree>
  </p:cSld>
  <p:clrMapOvr>
    <a:masterClrMapping/>
  </p:clrMapOvr>
  <p:transition advTm="21055">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322833" y="260648"/>
            <a:ext cx="8641655" cy="3456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l" rtl="0">
              <a:spcBef>
                <a:spcPct val="20000"/>
              </a:spcBef>
            </a:pPr>
            <a:r>
              <a:rPr lang="en-US" sz="3200" b="1" dirty="0" smtClean="0">
                <a:latin typeface="Calibri" pitchFamily="34" charset="0"/>
                <a:cs typeface="Calibri" pitchFamily="34" charset="0"/>
              </a:rPr>
              <a:t>1</a:t>
            </a:r>
            <a:r>
              <a:rPr lang="en-US" sz="3200" b="1" dirty="0">
                <a:latin typeface="Calibri" pitchFamily="34" charset="0"/>
                <a:cs typeface="Calibri" pitchFamily="34" charset="0"/>
              </a:rPr>
              <a:t>. Aquatic </a:t>
            </a:r>
            <a:r>
              <a:rPr lang="en-US" sz="3200" b="1" dirty="0" smtClean="0">
                <a:latin typeface="Calibri" pitchFamily="34" charset="0"/>
                <a:cs typeface="Calibri" pitchFamily="34" charset="0"/>
              </a:rPr>
              <a:t>algae: </a:t>
            </a:r>
            <a:r>
              <a:rPr lang="en-US" sz="3200" dirty="0" smtClean="0">
                <a:latin typeface="Calibri" pitchFamily="34" charset="0"/>
                <a:cs typeface="Calibri" pitchFamily="34" charset="0"/>
              </a:rPr>
              <a:t>aquatic </a:t>
            </a:r>
            <a:r>
              <a:rPr lang="en-US" sz="3200" dirty="0">
                <a:latin typeface="Calibri" pitchFamily="34" charset="0"/>
                <a:cs typeface="Calibri" pitchFamily="34" charset="0"/>
              </a:rPr>
              <a:t>algae may be: </a:t>
            </a:r>
          </a:p>
          <a:p>
            <a:pPr marL="609600" indent="-609600" algn="l" rtl="0">
              <a:lnSpc>
                <a:spcPct val="65000"/>
              </a:lnSpc>
              <a:spcBef>
                <a:spcPct val="20000"/>
              </a:spcBef>
            </a:pPr>
            <a:endParaRPr lang="en-US" sz="3200" dirty="0">
              <a:latin typeface="Calibri" pitchFamily="34" charset="0"/>
              <a:cs typeface="Calibri" pitchFamily="34" charset="0"/>
            </a:endParaRPr>
          </a:p>
          <a:p>
            <a:pPr marL="609600" indent="-609600" algn="l" rtl="0">
              <a:spcBef>
                <a:spcPct val="20000"/>
              </a:spcBef>
            </a:pPr>
            <a:r>
              <a:rPr lang="en-US" sz="3200" dirty="0">
                <a:latin typeface="Calibri" pitchFamily="34" charset="0"/>
                <a:cs typeface="Calibri" pitchFamily="34" charset="0"/>
              </a:rPr>
              <a:t>A- </a:t>
            </a:r>
            <a:r>
              <a:rPr lang="en-US" sz="3200" b="1" dirty="0">
                <a:solidFill>
                  <a:schemeClr val="accent2"/>
                </a:solidFill>
                <a:latin typeface="Calibri" pitchFamily="34" charset="0"/>
                <a:cs typeface="Calibri" pitchFamily="34" charset="0"/>
              </a:rPr>
              <a:t>Fresh water</a:t>
            </a:r>
            <a:r>
              <a:rPr lang="en-US" sz="3200" dirty="0">
                <a:latin typeface="Calibri" pitchFamily="34" charset="0"/>
                <a:cs typeface="Calibri" pitchFamily="34" charset="0"/>
              </a:rPr>
              <a:t> (when salinity is-as low as 10 </a:t>
            </a:r>
          </a:p>
          <a:p>
            <a:pPr marL="609600" indent="-609600" algn="l" rtl="0">
              <a:spcBef>
                <a:spcPct val="20000"/>
              </a:spcBef>
            </a:pPr>
            <a:r>
              <a:rPr lang="en-US" sz="3200" dirty="0">
                <a:latin typeface="Calibri" pitchFamily="34" charset="0"/>
                <a:cs typeface="Calibri" pitchFamily="34" charset="0"/>
              </a:rPr>
              <a:t>    ppm) </a:t>
            </a:r>
          </a:p>
          <a:p>
            <a:pPr marL="609600" indent="-609600" algn="l" rtl="0">
              <a:lnSpc>
                <a:spcPct val="70000"/>
              </a:lnSpc>
              <a:spcBef>
                <a:spcPct val="20000"/>
              </a:spcBef>
            </a:pPr>
            <a:endParaRPr lang="en-US" sz="3200" dirty="0">
              <a:latin typeface="Calibri" pitchFamily="34" charset="0"/>
              <a:cs typeface="Calibri" pitchFamily="34" charset="0"/>
            </a:endParaRPr>
          </a:p>
          <a:p>
            <a:pPr marL="609600" indent="-609600" algn="l" rtl="0">
              <a:spcBef>
                <a:spcPct val="20000"/>
              </a:spcBef>
            </a:pPr>
            <a:r>
              <a:rPr lang="en-US" sz="3200" dirty="0">
                <a:latin typeface="Calibri" pitchFamily="34" charset="0"/>
                <a:cs typeface="Calibri" pitchFamily="34" charset="0"/>
              </a:rPr>
              <a:t>B- </a:t>
            </a:r>
            <a:r>
              <a:rPr lang="en-US" sz="3200" b="1" dirty="0">
                <a:solidFill>
                  <a:schemeClr val="accent2"/>
                </a:solidFill>
                <a:latin typeface="Calibri" pitchFamily="34" charset="0"/>
                <a:cs typeface="Calibri" pitchFamily="34" charset="0"/>
              </a:rPr>
              <a:t>Marine</a:t>
            </a:r>
            <a:r>
              <a:rPr lang="en-US" sz="3200" dirty="0">
                <a:latin typeface="Calibri" pitchFamily="34" charset="0"/>
                <a:cs typeface="Calibri" pitchFamily="34" charset="0"/>
              </a:rPr>
              <a:t> (when salinity is 33-40%).</a:t>
            </a:r>
          </a:p>
        </p:txBody>
      </p:sp>
    </p:spTree>
  </p:cSld>
  <p:clrMapOvr>
    <a:masterClrMapping/>
  </p:clrMapOvr>
  <p:transition advTm="26364">
    <p:newsflash/>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IQ"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IQ"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1139</TotalTime>
  <Words>1162</Words>
  <Application>Microsoft Office PowerPoint</Application>
  <PresentationFormat>On-screen Show (4:3)</PresentationFormat>
  <Paragraphs>72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MIQDAD for COmputers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algae and what is their place in the system?</dc:title>
  <dc:creator>Sarkawt Hussein</dc:creator>
  <cp:lastModifiedBy>Amr Service Center</cp:lastModifiedBy>
  <cp:revision>125</cp:revision>
  <dcterms:created xsi:type="dcterms:W3CDTF">2008-10-19T17:02:59Z</dcterms:created>
  <dcterms:modified xsi:type="dcterms:W3CDTF">2023-05-14T18:48:34Z</dcterms:modified>
</cp:coreProperties>
</file>