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2" r:id="rId4"/>
    <p:sldId id="283" r:id="rId5"/>
    <p:sldId id="284" r:id="rId6"/>
    <p:sldId id="285" r:id="rId7"/>
    <p:sldId id="286" r:id="rId8"/>
    <p:sldId id="287" r:id="rId9"/>
    <p:sldId id="288" r:id="rId10"/>
    <p:sldId id="278"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842BBD-52DF-4BA6-B9EF-2477495D84D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114514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42BBD-52DF-4BA6-B9EF-2477495D84D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240396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42BBD-52DF-4BA6-B9EF-2477495D84D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304776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42BBD-52DF-4BA6-B9EF-2477495D84D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4271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42BBD-52DF-4BA6-B9EF-2477495D84DE}"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227969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842BBD-52DF-4BA6-B9EF-2477495D84D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124105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842BBD-52DF-4BA6-B9EF-2477495D84DE}"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235425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842BBD-52DF-4BA6-B9EF-2477495D84DE}"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155481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42BBD-52DF-4BA6-B9EF-2477495D84DE}"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96724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42BBD-52DF-4BA6-B9EF-2477495D84D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98159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42BBD-52DF-4BA6-B9EF-2477495D84DE}"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03CD6-DEFE-4442-B734-D2411CAABFD3}" type="slidenum">
              <a:rPr lang="en-US" smtClean="0"/>
              <a:t>‹#›</a:t>
            </a:fld>
            <a:endParaRPr lang="en-US"/>
          </a:p>
        </p:txBody>
      </p:sp>
    </p:spTree>
    <p:extLst>
      <p:ext uri="{BB962C8B-B14F-4D97-AF65-F5344CB8AC3E}">
        <p14:creationId xmlns:p14="http://schemas.microsoft.com/office/powerpoint/2010/main" val="2974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42BBD-52DF-4BA6-B9EF-2477495D84DE}" type="datetimeFigureOut">
              <a:rPr lang="en-US" smtClean="0"/>
              <a:t>5/14/2023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03CD6-DEFE-4442-B734-D2411CAABFD3}" type="slidenum">
              <a:rPr lang="en-US" smtClean="0"/>
              <a:t>‹#›</a:t>
            </a:fld>
            <a:endParaRPr lang="en-US"/>
          </a:p>
        </p:txBody>
      </p:sp>
    </p:spTree>
    <p:extLst>
      <p:ext uri="{BB962C8B-B14F-4D97-AF65-F5344CB8AC3E}">
        <p14:creationId xmlns:p14="http://schemas.microsoft.com/office/powerpoint/2010/main" val="39969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179512" y="219075"/>
            <a:ext cx="8694613" cy="6378575"/>
          </a:xfrm>
        </p:spPr>
        <p:txBody>
          <a:bodyPr/>
          <a:lstStyle/>
          <a:p>
            <a:pPr algn="just" rtl="0" eaLnBrk="1" hangingPunct="1">
              <a:lnSpc>
                <a:spcPct val="150000"/>
              </a:lnSpc>
            </a:pPr>
            <a:r>
              <a:rPr lang="en-US" sz="2600" b="1" dirty="0" smtClean="0">
                <a:solidFill>
                  <a:schemeClr val="accent2"/>
                </a:solidFill>
                <a:latin typeface="Calibri" pitchFamily="34" charset="0"/>
                <a:cs typeface="Calibri" pitchFamily="34" charset="0"/>
              </a:rPr>
              <a:t>3. </a:t>
            </a:r>
            <a:r>
              <a:rPr lang="en-US" sz="2600" b="1" dirty="0" smtClean="0">
                <a:solidFill>
                  <a:srgbClr val="0000FF"/>
                </a:solidFill>
                <a:latin typeface="Calibri" pitchFamily="34" charset="0"/>
                <a:cs typeface="Calibri" pitchFamily="34" charset="0"/>
              </a:rPr>
              <a:t>Algae of remarkable habitats</a:t>
            </a:r>
            <a:endParaRPr lang="en-US" sz="2600" dirty="0" smtClean="0">
              <a:solidFill>
                <a:srgbClr val="0000FF"/>
              </a:solidFill>
              <a:latin typeface="Calibri" pitchFamily="34" charset="0"/>
              <a:cs typeface="Calibri" pitchFamily="34" charset="0"/>
            </a:endParaRPr>
          </a:p>
          <a:p>
            <a:pPr algn="just" rtl="0" eaLnBrk="1" hangingPunct="1">
              <a:lnSpc>
                <a:spcPct val="150000"/>
              </a:lnSpc>
            </a:pPr>
            <a:r>
              <a:rPr lang="en-US" sz="2600" dirty="0" smtClean="0">
                <a:latin typeface="Calibri" pitchFamily="34" charset="0"/>
                <a:cs typeface="Calibri" pitchFamily="34" charset="0"/>
              </a:rPr>
              <a:t>  In addition to above mentioned some algae also occur in uncommon habitat and termed as:</a:t>
            </a:r>
          </a:p>
          <a:p>
            <a:pPr marL="514350" indent="-514350" algn="just" rtl="0" eaLnBrk="1" hangingPunct="1">
              <a:lnSpc>
                <a:spcPct val="150000"/>
              </a:lnSpc>
              <a:buFont typeface="+mj-lt"/>
              <a:buAutoNum type="alphaLcParenR"/>
            </a:pPr>
            <a:r>
              <a:rPr lang="en-US" sz="2600" b="1" dirty="0" smtClean="0">
                <a:solidFill>
                  <a:schemeClr val="accent6">
                    <a:lumMod val="75000"/>
                  </a:schemeClr>
                </a:solidFill>
                <a:latin typeface="Calibri" pitchFamily="34" charset="0"/>
                <a:cs typeface="Calibri" pitchFamily="34" charset="0"/>
              </a:rPr>
              <a:t>Halophytic algae</a:t>
            </a:r>
            <a:r>
              <a:rPr lang="en-US" sz="2600" dirty="0" smtClean="0">
                <a:latin typeface="Calibri" pitchFamily="34" charset="0"/>
                <a:cs typeface="Calibri" pitchFamily="34" charset="0"/>
              </a:rPr>
              <a:t>. They grow in the highly concentrated salt lakes.</a:t>
            </a:r>
          </a:p>
          <a:p>
            <a:pPr marL="514350" indent="-514350" algn="just" rtl="0" eaLnBrk="1" hangingPunct="1">
              <a:lnSpc>
                <a:spcPct val="150000"/>
              </a:lnSpc>
              <a:buFont typeface="+mj-lt"/>
              <a:buAutoNum type="alphaLcParenR"/>
            </a:pPr>
            <a:r>
              <a:rPr lang="en-US" sz="2600" b="1" dirty="0">
                <a:solidFill>
                  <a:schemeClr val="accent6">
                    <a:lumMod val="75000"/>
                  </a:schemeClr>
                </a:solidFill>
                <a:latin typeface="Calibri" pitchFamily="34" charset="0"/>
                <a:cs typeface="Calibri" pitchFamily="34" charset="0"/>
              </a:rPr>
              <a:t>Symbiotic algae</a:t>
            </a:r>
            <a:r>
              <a:rPr lang="en-US" sz="2600" dirty="0" smtClean="0">
                <a:latin typeface="Calibri" pitchFamily="34" charset="0"/>
                <a:cs typeface="Calibri" pitchFamily="34" charset="0"/>
              </a:rPr>
              <a:t>. They grow in association with fungi, bryophytes, gymnosperms or angiosperms. </a:t>
            </a:r>
          </a:p>
          <a:p>
            <a:pPr marL="514350" indent="-514350" algn="just" rtl="0" eaLnBrk="1" hangingPunct="1">
              <a:lnSpc>
                <a:spcPct val="150000"/>
              </a:lnSpc>
              <a:buFont typeface="+mj-lt"/>
              <a:buAutoNum type="alphaLcParenR"/>
            </a:pPr>
            <a:r>
              <a:rPr lang="en-US" sz="2600" b="1" dirty="0" err="1">
                <a:solidFill>
                  <a:schemeClr val="accent6">
                    <a:lumMod val="75000"/>
                  </a:schemeClr>
                </a:solidFill>
                <a:latin typeface="Calibri" pitchFamily="34" charset="0"/>
                <a:cs typeface="Calibri" pitchFamily="34" charset="0"/>
              </a:rPr>
              <a:t>Cryophytic</a:t>
            </a:r>
            <a:r>
              <a:rPr lang="en-US" sz="2600" b="1" dirty="0">
                <a:solidFill>
                  <a:schemeClr val="accent6">
                    <a:lumMod val="75000"/>
                  </a:schemeClr>
                </a:solidFill>
                <a:latin typeface="Calibri" pitchFamily="34" charset="0"/>
                <a:cs typeface="Calibri" pitchFamily="34" charset="0"/>
              </a:rPr>
              <a:t> algae</a:t>
            </a:r>
            <a:r>
              <a:rPr lang="en-US" sz="2600" dirty="0" smtClean="0">
                <a:latin typeface="Calibri" pitchFamily="34" charset="0"/>
                <a:cs typeface="Calibri" pitchFamily="34" charset="0"/>
              </a:rPr>
              <a:t>. This group of algae growing on ice or snow provide attractive </a:t>
            </a:r>
            <a:r>
              <a:rPr lang="en-US" sz="2600" dirty="0" err="1" smtClean="0">
                <a:latin typeface="Calibri" pitchFamily="34" charset="0"/>
                <a:cs typeface="Calibri" pitchFamily="34" charset="0"/>
              </a:rPr>
              <a:t>colours</a:t>
            </a:r>
            <a:r>
              <a:rPr lang="en-US" sz="2600" dirty="0" smtClean="0">
                <a:latin typeface="Calibri" pitchFamily="34" charset="0"/>
                <a:cs typeface="Calibri" pitchFamily="34" charset="0"/>
              </a:rPr>
              <a:t> to snow-covered mountains. </a:t>
            </a:r>
          </a:p>
        </p:txBody>
      </p:sp>
    </p:spTree>
    <p:extLst>
      <p:ext uri="{BB962C8B-B14F-4D97-AF65-F5344CB8AC3E}">
        <p14:creationId xmlns:p14="http://schemas.microsoft.com/office/powerpoint/2010/main" val="1635373707"/>
      </p:ext>
    </p:extLst>
  </p:cSld>
  <p:clrMapOvr>
    <a:masterClrMapping/>
  </p:clrMapOvr>
  <p:transition advTm="64633">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subTitle" idx="1"/>
          </p:nvPr>
        </p:nvSpPr>
        <p:spPr>
          <a:xfrm>
            <a:off x="215900" y="260350"/>
            <a:ext cx="8677275" cy="6121400"/>
          </a:xfrm>
        </p:spPr>
        <p:txBody>
          <a:bodyPr/>
          <a:lstStyle/>
          <a:p>
            <a:pPr rtl="0" eaLnBrk="1" hangingPunct="1">
              <a:lnSpc>
                <a:spcPct val="80000"/>
              </a:lnSpc>
            </a:pPr>
            <a:r>
              <a:rPr lang="en-US" sz="3000" b="1" dirty="0" smtClean="0">
                <a:solidFill>
                  <a:srgbClr val="FF0000"/>
                </a:solidFill>
                <a:latin typeface="Calibri" pitchFamily="34" charset="0"/>
                <a:cs typeface="Calibri" pitchFamily="34" charset="0"/>
              </a:rPr>
              <a:t>The place of algae in systematic classification </a:t>
            </a:r>
          </a:p>
          <a:p>
            <a:pPr rtl="0" eaLnBrk="1" hangingPunct="1">
              <a:lnSpc>
                <a:spcPct val="80000"/>
              </a:lnSpc>
            </a:pPr>
            <a:r>
              <a:rPr lang="en-US" sz="3000" b="1" dirty="0" smtClean="0">
                <a:solidFill>
                  <a:srgbClr val="FF0000"/>
                </a:solidFill>
                <a:latin typeface="Calibri" pitchFamily="34" charset="0"/>
                <a:cs typeface="Calibri" pitchFamily="34" charset="0"/>
              </a:rPr>
              <a:t>of living organisms</a:t>
            </a:r>
            <a:endParaRPr lang="en-US" sz="3000" dirty="0" smtClean="0">
              <a:solidFill>
                <a:srgbClr val="FF0000"/>
              </a:solidFill>
              <a:latin typeface="Calibri" pitchFamily="34" charset="0"/>
              <a:cs typeface="Calibri" pitchFamily="34" charset="0"/>
            </a:endParaRPr>
          </a:p>
          <a:p>
            <a:pPr algn="just" rtl="0" eaLnBrk="1" hangingPunct="1">
              <a:lnSpc>
                <a:spcPct val="80000"/>
              </a:lnSpc>
            </a:pPr>
            <a:r>
              <a:rPr lang="en-US" sz="3000" dirty="0" smtClean="0">
                <a:solidFill>
                  <a:schemeClr val="tx1"/>
                </a:solidFill>
                <a:latin typeface="Calibri" pitchFamily="34" charset="0"/>
                <a:cs typeface="Calibri" pitchFamily="34" charset="0"/>
              </a:rPr>
              <a:t>     According to Van Den </a:t>
            </a:r>
            <a:r>
              <a:rPr lang="en-US" sz="3000" dirty="0" err="1" smtClean="0">
                <a:solidFill>
                  <a:schemeClr val="tx1"/>
                </a:solidFill>
                <a:latin typeface="Calibri" pitchFamily="34" charset="0"/>
                <a:cs typeface="Calibri" pitchFamily="34" charset="0"/>
              </a:rPr>
              <a:t>Hoek</a:t>
            </a:r>
            <a:r>
              <a:rPr lang="en-US" sz="3000" dirty="0" smtClean="0">
                <a:solidFill>
                  <a:schemeClr val="tx1"/>
                </a:solidFill>
                <a:latin typeface="Calibri" pitchFamily="34" charset="0"/>
                <a:cs typeface="Calibri" pitchFamily="34" charset="0"/>
              </a:rPr>
              <a:t>, </a:t>
            </a:r>
            <a:r>
              <a:rPr lang="en-US" sz="3000" i="1" dirty="0" smtClean="0">
                <a:solidFill>
                  <a:schemeClr val="tx1"/>
                </a:solidFill>
                <a:latin typeface="Calibri" pitchFamily="34" charset="0"/>
                <a:cs typeface="Calibri" pitchFamily="34" charset="0"/>
              </a:rPr>
              <a:t>et al</a:t>
            </a:r>
            <a:r>
              <a:rPr lang="en-US" sz="3000" dirty="0" smtClean="0">
                <a:solidFill>
                  <a:schemeClr val="tx1"/>
                </a:solidFill>
                <a:latin typeface="Calibri" pitchFamily="34" charset="0"/>
                <a:cs typeface="Calibri" pitchFamily="34" charset="0"/>
              </a:rPr>
              <a:t>., 1995 living organisms is subdivided into five kingdoms as given below:</a:t>
            </a:r>
          </a:p>
          <a:p>
            <a:pPr algn="just" rtl="0" eaLnBrk="1" hangingPunct="1">
              <a:lnSpc>
                <a:spcPct val="80000"/>
              </a:lnSpc>
            </a:pPr>
            <a:endParaRPr lang="en-US" sz="3000" dirty="0" smtClean="0">
              <a:solidFill>
                <a:schemeClr val="tx1"/>
              </a:solidFill>
              <a:latin typeface="Calibri" pitchFamily="34" charset="0"/>
              <a:cs typeface="Calibri" pitchFamily="34" charset="0"/>
            </a:endParaRPr>
          </a:p>
          <a:p>
            <a:pPr marL="514350" indent="-514350" algn="just" rtl="0" eaLnBrk="1" hangingPunct="1">
              <a:lnSpc>
                <a:spcPct val="80000"/>
              </a:lnSpc>
              <a:buFont typeface="+mj-lt"/>
              <a:buAutoNum type="arabicPeriod"/>
            </a:pPr>
            <a:r>
              <a:rPr lang="en-US" sz="3000" b="1" dirty="0" err="1" smtClean="0">
                <a:solidFill>
                  <a:schemeClr val="tx1"/>
                </a:solidFill>
                <a:latin typeface="Calibri" pitchFamily="34" charset="0"/>
                <a:cs typeface="Calibri" pitchFamily="34" charset="0"/>
              </a:rPr>
              <a:t>Monera</a:t>
            </a:r>
            <a:r>
              <a:rPr lang="en-US" sz="3000" b="1" dirty="0" smtClean="0">
                <a:solidFill>
                  <a:schemeClr val="tx1"/>
                </a:solidFill>
                <a:latin typeface="Calibri" pitchFamily="34" charset="0"/>
                <a:cs typeface="Calibri" pitchFamily="34" charset="0"/>
              </a:rPr>
              <a:t> Kingdom</a:t>
            </a:r>
            <a:r>
              <a:rPr lang="en-US" sz="3000" dirty="0" smtClean="0">
                <a:solidFill>
                  <a:schemeClr val="tx1"/>
                </a:solidFill>
                <a:latin typeface="Calibri" pitchFamily="34" charset="0"/>
                <a:cs typeface="Calibri" pitchFamily="34" charset="0"/>
              </a:rPr>
              <a:t>: The Eubacteria and </a:t>
            </a:r>
            <a:r>
              <a:rPr lang="en-US" sz="3000" dirty="0" err="1" smtClean="0">
                <a:solidFill>
                  <a:schemeClr val="tx1"/>
                </a:solidFill>
                <a:latin typeface="Calibri" pitchFamily="34" charset="0"/>
                <a:cs typeface="Calibri" pitchFamily="34" charset="0"/>
              </a:rPr>
              <a:t>Archaebacteria</a:t>
            </a:r>
            <a:r>
              <a:rPr lang="en-US" sz="3000" dirty="0" smtClean="0">
                <a:solidFill>
                  <a:schemeClr val="tx1"/>
                </a:solidFill>
                <a:latin typeface="Calibri" pitchFamily="34" charset="0"/>
                <a:cs typeface="Calibri" pitchFamily="34" charset="0"/>
              </a:rPr>
              <a:t>.</a:t>
            </a:r>
          </a:p>
          <a:p>
            <a:pPr marL="514350" indent="-514350" algn="just" rtl="0" eaLnBrk="1" hangingPunct="1">
              <a:lnSpc>
                <a:spcPct val="80000"/>
              </a:lnSpc>
              <a:buFont typeface="+mj-lt"/>
              <a:buAutoNum type="arabicPeriod"/>
            </a:pPr>
            <a:r>
              <a:rPr lang="en-US" sz="3000" b="1" dirty="0" err="1" smtClean="0">
                <a:solidFill>
                  <a:schemeClr val="tx1"/>
                </a:solidFill>
                <a:latin typeface="Calibri" pitchFamily="34" charset="0"/>
                <a:cs typeface="Calibri" pitchFamily="34" charset="0"/>
              </a:rPr>
              <a:t>Protoctista</a:t>
            </a:r>
            <a:r>
              <a:rPr lang="en-US" sz="3000" b="1" dirty="0" smtClean="0">
                <a:solidFill>
                  <a:schemeClr val="tx1"/>
                </a:solidFill>
                <a:latin typeface="Calibri" pitchFamily="34" charset="0"/>
                <a:cs typeface="Calibri" pitchFamily="34" charset="0"/>
              </a:rPr>
              <a:t> Kingdom</a:t>
            </a:r>
            <a:r>
              <a:rPr lang="en-US" sz="3000" dirty="0" smtClean="0">
                <a:solidFill>
                  <a:schemeClr val="tx1"/>
                </a:solidFill>
                <a:latin typeface="Calibri" pitchFamily="34" charset="0"/>
                <a:cs typeface="Calibri" pitchFamily="34" charset="0"/>
              </a:rPr>
              <a:t>: Eukaryotic algae and protozoa together with some of the fungi.</a:t>
            </a:r>
          </a:p>
          <a:p>
            <a:pPr marL="514350" indent="-514350" algn="just" rtl="0" eaLnBrk="1" hangingPunct="1">
              <a:lnSpc>
                <a:spcPct val="80000"/>
              </a:lnSpc>
              <a:buFont typeface="+mj-lt"/>
              <a:buAutoNum type="arabicPeriod"/>
            </a:pPr>
            <a:r>
              <a:rPr lang="en-US" sz="3000" b="1" dirty="0" smtClean="0">
                <a:solidFill>
                  <a:schemeClr val="tx1"/>
                </a:solidFill>
                <a:latin typeface="Calibri" pitchFamily="34" charset="0"/>
                <a:cs typeface="Calibri" pitchFamily="34" charset="0"/>
              </a:rPr>
              <a:t>Fungi Kingdom</a:t>
            </a:r>
            <a:r>
              <a:rPr lang="en-US" sz="3000" dirty="0" smtClean="0">
                <a:solidFill>
                  <a:schemeClr val="tx1"/>
                </a:solidFill>
                <a:latin typeface="Calibri" pitchFamily="34" charset="0"/>
                <a:cs typeface="Calibri" pitchFamily="34" charset="0"/>
              </a:rPr>
              <a:t>: </a:t>
            </a:r>
          </a:p>
          <a:p>
            <a:pPr marL="514350" indent="-514350" algn="just" rtl="0" eaLnBrk="1" hangingPunct="1">
              <a:lnSpc>
                <a:spcPct val="80000"/>
              </a:lnSpc>
              <a:buFont typeface="+mj-lt"/>
              <a:buAutoNum type="arabicPeriod"/>
            </a:pPr>
            <a:r>
              <a:rPr lang="en-US" sz="3000" b="1" dirty="0" err="1" smtClean="0">
                <a:solidFill>
                  <a:schemeClr val="tx1"/>
                </a:solidFill>
                <a:latin typeface="Calibri" pitchFamily="34" charset="0"/>
                <a:cs typeface="Calibri" pitchFamily="34" charset="0"/>
              </a:rPr>
              <a:t>Animalia</a:t>
            </a:r>
            <a:r>
              <a:rPr lang="en-US" sz="3000" b="1" dirty="0" smtClean="0">
                <a:solidFill>
                  <a:schemeClr val="tx1"/>
                </a:solidFill>
                <a:latin typeface="Calibri" pitchFamily="34" charset="0"/>
                <a:cs typeface="Calibri" pitchFamily="34" charset="0"/>
              </a:rPr>
              <a:t> Kingdom</a:t>
            </a:r>
            <a:r>
              <a:rPr lang="en-US" sz="3000" dirty="0" smtClean="0">
                <a:solidFill>
                  <a:schemeClr val="tx1"/>
                </a:solidFill>
                <a:latin typeface="Calibri" pitchFamily="34" charset="0"/>
                <a:cs typeface="Calibri" pitchFamily="34" charset="0"/>
              </a:rPr>
              <a:t>: Multicellular animals</a:t>
            </a:r>
          </a:p>
          <a:p>
            <a:pPr marL="514350" indent="-514350" algn="just" rtl="0" eaLnBrk="1" hangingPunct="1">
              <a:lnSpc>
                <a:spcPct val="80000"/>
              </a:lnSpc>
              <a:buFont typeface="+mj-lt"/>
              <a:buAutoNum type="arabicPeriod"/>
            </a:pPr>
            <a:r>
              <a:rPr lang="en-US" sz="3000" b="1" dirty="0" smtClean="0">
                <a:solidFill>
                  <a:schemeClr val="tx1"/>
                </a:solidFill>
                <a:latin typeface="Calibri" pitchFamily="34" charset="0"/>
                <a:cs typeface="Calibri" pitchFamily="34" charset="0"/>
              </a:rPr>
              <a:t>Plantae Kingdom</a:t>
            </a:r>
            <a:r>
              <a:rPr lang="en-US" sz="3000" dirty="0" smtClean="0">
                <a:solidFill>
                  <a:schemeClr val="tx1"/>
                </a:solidFill>
                <a:latin typeface="Calibri" pitchFamily="34" charset="0"/>
                <a:cs typeface="Calibri" pitchFamily="34" charset="0"/>
              </a:rPr>
              <a:t>: Mosses, liverworts and vascular plants</a:t>
            </a:r>
          </a:p>
        </p:txBody>
      </p:sp>
    </p:spTree>
    <p:extLst>
      <p:ext uri="{BB962C8B-B14F-4D97-AF65-F5344CB8AC3E}">
        <p14:creationId xmlns:p14="http://schemas.microsoft.com/office/powerpoint/2010/main" val="2562580816"/>
      </p:ext>
    </p:extLst>
  </p:cSld>
  <p:clrMapOvr>
    <a:masterClrMapping/>
  </p:clrMapOvr>
  <p:transition advTm="44931">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extBox 8"/>
          <p:cNvSpPr txBox="1">
            <a:spLocks noChangeArrowheads="1"/>
          </p:cNvSpPr>
          <p:nvPr/>
        </p:nvSpPr>
        <p:spPr bwMode="auto">
          <a:xfrm rot="10800000" flipV="1">
            <a:off x="323528" y="548680"/>
            <a:ext cx="8424936" cy="2939010"/>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lnSpc>
                <a:spcPct val="200000"/>
              </a:lnSpc>
            </a:pPr>
            <a:r>
              <a:rPr lang="en-US" sz="5000" dirty="0">
                <a:latin typeface="Cooper Black" pitchFamily="18" charset="0"/>
              </a:rPr>
              <a:t>Morphological </a:t>
            </a:r>
            <a:r>
              <a:rPr lang="en-US" sz="5000" dirty="0" smtClean="0">
                <a:latin typeface="Cooper Black" pitchFamily="18" charset="0"/>
              </a:rPr>
              <a:t>diversity</a:t>
            </a:r>
          </a:p>
          <a:p>
            <a:pPr algn="ctr" rtl="1" eaLnBrk="1" hangingPunct="1">
              <a:lnSpc>
                <a:spcPct val="200000"/>
              </a:lnSpc>
            </a:pPr>
            <a:r>
              <a:rPr lang="en-US" sz="5000" dirty="0" smtClean="0">
                <a:latin typeface="Cooper Black" pitchFamily="18" charset="0"/>
              </a:rPr>
              <a:t>(Diversity </a:t>
            </a:r>
            <a:r>
              <a:rPr lang="en-US" sz="5000" dirty="0">
                <a:latin typeface="Cooper Black" pitchFamily="18" charset="0"/>
              </a:rPr>
              <a:t>in algal form)</a:t>
            </a:r>
          </a:p>
        </p:txBody>
      </p:sp>
    </p:spTree>
    <p:extLst>
      <p:ext uri="{BB962C8B-B14F-4D97-AF65-F5344CB8AC3E}">
        <p14:creationId xmlns:p14="http://schemas.microsoft.com/office/powerpoint/2010/main" val="3217391125"/>
      </p:ext>
    </p:extLst>
  </p:cSld>
  <p:clrMapOvr>
    <a:masterClrMapping/>
  </p:clrMapOvr>
  <mc:AlternateContent xmlns:mc="http://schemas.openxmlformats.org/markup-compatibility/2006" xmlns:p14="http://schemas.microsoft.com/office/powerpoint/2010/main">
    <mc:Choice Requires="p14">
      <p:transition spd="slow" p14:dur="2000" advTm="15528">
        <p14:ferris dir="l"/>
      </p:transition>
    </mc:Choice>
    <mc:Fallback xmlns="">
      <p:transition spd="slow" advTm="1552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upload.wikimedia.org/wikipedia/commons/thumb/4/4e/Chlamydomonas_globosa_-_400x_%2813263097835%29.jpg/220px-Chlamydomonas_globosa_-_400x_%2813263097835%29.jpg"/>
          <p:cNvPicPr/>
          <p:nvPr/>
        </p:nvPicPr>
        <p:blipFill>
          <a:blip r:embed="rId2">
            <a:extLst>
              <a:ext uri="{28A0092B-C50C-407E-A947-70E740481C1C}">
                <a14:useLocalDpi xmlns:a14="http://schemas.microsoft.com/office/drawing/2010/main" val="0"/>
              </a:ext>
            </a:extLst>
          </a:blip>
          <a:srcRect/>
          <a:stretch>
            <a:fillRect/>
          </a:stretch>
        </p:blipFill>
        <p:spPr bwMode="auto">
          <a:xfrm>
            <a:off x="5129212" y="3312244"/>
            <a:ext cx="3907284" cy="3429124"/>
          </a:xfrm>
          <a:prstGeom prst="rect">
            <a:avLst/>
          </a:prstGeom>
          <a:noFill/>
          <a:ln>
            <a:noFill/>
          </a:ln>
        </p:spPr>
      </p:pic>
      <p:sp>
        <p:nvSpPr>
          <p:cNvPr id="3074" name="Rectangle 3"/>
          <p:cNvSpPr>
            <a:spLocks noGrp="1" noChangeArrowheads="1"/>
          </p:cNvSpPr>
          <p:nvPr>
            <p:ph type="subTitle" idx="1"/>
          </p:nvPr>
        </p:nvSpPr>
        <p:spPr>
          <a:xfrm>
            <a:off x="107504" y="116756"/>
            <a:ext cx="8623300" cy="3384252"/>
          </a:xfrm>
          <a:ln>
            <a:solidFill>
              <a:schemeClr val="bg1"/>
            </a:solidFill>
            <a:miter lim="800000"/>
            <a:headEnd/>
            <a:tailEnd/>
          </a:ln>
        </p:spPr>
        <p:txBody>
          <a:bodyPr/>
          <a:lstStyle/>
          <a:p>
            <a:pPr algn="just" rtl="0" eaLnBrk="1" hangingPunct="1">
              <a:lnSpc>
                <a:spcPct val="150000"/>
              </a:lnSpc>
            </a:pPr>
            <a:r>
              <a:rPr lang="en-US" sz="2600" dirty="0" smtClean="0">
                <a:solidFill>
                  <a:schemeClr val="tx1"/>
                </a:solidFill>
              </a:rPr>
              <a:t>   The body of an alga is called the </a:t>
            </a:r>
            <a:r>
              <a:rPr lang="en-US" sz="2600" b="1" dirty="0" err="1" smtClean="0">
                <a:solidFill>
                  <a:schemeClr val="tx1"/>
                </a:solidFill>
              </a:rPr>
              <a:t>thallus</a:t>
            </a:r>
            <a:r>
              <a:rPr lang="en-US" sz="2600" dirty="0" smtClean="0">
                <a:solidFill>
                  <a:schemeClr val="tx1"/>
                </a:solidFill>
              </a:rPr>
              <a:t>. Algal </a:t>
            </a:r>
            <a:r>
              <a:rPr lang="en-US" sz="2600" dirty="0" err="1" smtClean="0">
                <a:solidFill>
                  <a:schemeClr val="tx1"/>
                </a:solidFill>
              </a:rPr>
              <a:t>thalli</a:t>
            </a:r>
            <a:r>
              <a:rPr lang="en-US" sz="2600" dirty="0" smtClean="0">
                <a:solidFill>
                  <a:schemeClr val="tx1"/>
                </a:solidFill>
              </a:rPr>
              <a:t> range from small solitary cells to large, complex multicellular structures. </a:t>
            </a:r>
          </a:p>
          <a:p>
            <a:pPr algn="l" rtl="0" eaLnBrk="1" hangingPunct="1">
              <a:lnSpc>
                <a:spcPct val="150000"/>
              </a:lnSpc>
            </a:pPr>
            <a:r>
              <a:rPr lang="en-US" sz="2600" dirty="0" smtClean="0">
                <a:solidFill>
                  <a:schemeClr val="tx1"/>
                </a:solidFill>
              </a:rPr>
              <a:t>(1) </a:t>
            </a:r>
            <a:r>
              <a:rPr lang="en-US" sz="2600" b="1" dirty="0" smtClean="0">
                <a:solidFill>
                  <a:schemeClr val="tx1"/>
                </a:solidFill>
              </a:rPr>
              <a:t>Flagellated solitary cells</a:t>
            </a:r>
            <a:endParaRPr lang="en-US" sz="2600" dirty="0" smtClean="0">
              <a:solidFill>
                <a:schemeClr val="tx1"/>
              </a:solidFill>
            </a:endParaRPr>
          </a:p>
          <a:p>
            <a:pPr algn="l" rtl="0" eaLnBrk="1" hangingPunct="1">
              <a:lnSpc>
                <a:spcPct val="150000"/>
              </a:lnSpc>
            </a:pPr>
            <a:r>
              <a:rPr lang="en-US" sz="2600" dirty="0" smtClean="0">
                <a:solidFill>
                  <a:schemeClr val="tx1"/>
                </a:solidFill>
              </a:rPr>
              <a:t>A single flagellated cells ex. </a:t>
            </a:r>
            <a:r>
              <a:rPr lang="en-US" sz="2600" i="1" dirty="0" err="1" smtClean="0">
                <a:solidFill>
                  <a:schemeClr val="tx1"/>
                </a:solidFill>
              </a:rPr>
              <a:t>Chlamydomonas</a:t>
            </a:r>
            <a:r>
              <a:rPr lang="en-US" sz="2600" i="1" dirty="0" smtClean="0">
                <a:solidFill>
                  <a:schemeClr val="tx1"/>
                </a:solidFill>
              </a:rPr>
              <a:t> </a:t>
            </a:r>
            <a:r>
              <a:rPr lang="en-US" sz="2600" dirty="0" smtClean="0">
                <a:solidFill>
                  <a:schemeClr val="tx1"/>
                </a:solidFill>
              </a:rPr>
              <a:t>sp.</a:t>
            </a:r>
          </a:p>
        </p:txBody>
      </p:sp>
      <p:pic>
        <p:nvPicPr>
          <p:cNvPr id="307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501008"/>
            <a:ext cx="3312864" cy="320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81928"/>
      </p:ext>
    </p:extLst>
  </p:cSld>
  <p:clrMapOvr>
    <a:masterClrMapping/>
  </p:clrMapOvr>
  <mc:AlternateContent xmlns:mc="http://schemas.openxmlformats.org/markup-compatibility/2006" xmlns:p14="http://schemas.microsoft.com/office/powerpoint/2010/main">
    <mc:Choice Requires="p14">
      <p:transition spd="slow" p14:dur="2000" advTm="28635">
        <p14:ferris dir="l"/>
      </p:transition>
    </mc:Choice>
    <mc:Fallback xmlns="">
      <p:transition spd="slow" advTm="2863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33350" y="93663"/>
            <a:ext cx="5591175" cy="6270625"/>
          </a:xfrm>
        </p:spPr>
        <p:txBody>
          <a:bodyPr/>
          <a:lstStyle/>
          <a:p>
            <a:pPr algn="just" rtl="0" eaLnBrk="1" hangingPunct="1">
              <a:lnSpc>
                <a:spcPct val="150000"/>
              </a:lnSpc>
            </a:pPr>
            <a:r>
              <a:rPr lang="en-US" sz="2600" b="1" dirty="0" smtClean="0">
                <a:solidFill>
                  <a:schemeClr val="tx1"/>
                </a:solidFill>
                <a:latin typeface="Calibri" pitchFamily="34" charset="0"/>
                <a:cs typeface="Calibri" pitchFamily="34" charset="0"/>
              </a:rPr>
              <a:t>(2)</a:t>
            </a:r>
            <a:r>
              <a:rPr lang="en-US" sz="2600" dirty="0" smtClean="0">
                <a:solidFill>
                  <a:schemeClr val="tx1"/>
                </a:solidFill>
                <a:latin typeface="Calibri" pitchFamily="34" charset="0"/>
                <a:cs typeface="Calibri" pitchFamily="34" charset="0"/>
              </a:rPr>
              <a:t> </a:t>
            </a:r>
            <a:r>
              <a:rPr lang="en-US" sz="2600" b="1" dirty="0" smtClean="0">
                <a:solidFill>
                  <a:schemeClr val="tx1"/>
                </a:solidFill>
                <a:latin typeface="Calibri" pitchFamily="34" charset="0"/>
                <a:cs typeface="Calibri" pitchFamily="34" charset="0"/>
              </a:rPr>
              <a:t>Colonies of flagellated cells</a:t>
            </a:r>
            <a:r>
              <a:rPr lang="en-US" sz="2600" dirty="0" smtClean="0">
                <a:solidFill>
                  <a:schemeClr val="tx1"/>
                </a:solidFill>
                <a:latin typeface="Calibri" pitchFamily="34" charset="0"/>
                <a:cs typeface="Calibri" pitchFamily="34" charset="0"/>
              </a:rPr>
              <a:t> </a:t>
            </a:r>
            <a:endParaRPr lang="ar-IQ" sz="2600" dirty="0" smtClean="0">
              <a:solidFill>
                <a:schemeClr val="tx1"/>
              </a:solidFill>
              <a:latin typeface="Calibri" pitchFamily="34" charset="0"/>
              <a:cs typeface="Calibri" pitchFamily="34" charset="0"/>
            </a:endParaRPr>
          </a:p>
          <a:p>
            <a:pPr algn="justLow" rtl="0" eaLnBrk="1" hangingPunct="1">
              <a:lnSpc>
                <a:spcPct val="150000"/>
              </a:lnSpc>
            </a:pPr>
            <a:r>
              <a:rPr lang="en-US" sz="2600" dirty="0" smtClean="0">
                <a:solidFill>
                  <a:schemeClr val="tx1"/>
                </a:solidFill>
                <a:latin typeface="Calibri" pitchFamily="34" charset="0"/>
                <a:cs typeface="Calibri" pitchFamily="34" charset="0"/>
              </a:rPr>
              <a:t>  Colonies may vary in the arrangement of their cells and how the cells are held together. Commonly, colonies have their cells arranged either in a flat plate (one plane) or in a sphere. Colonies may be maintained by direct cellular contact ex. </a:t>
            </a:r>
            <a:r>
              <a:rPr lang="en-US" sz="2600" i="1" dirty="0" err="1" smtClean="0">
                <a:solidFill>
                  <a:schemeClr val="tx1"/>
                </a:solidFill>
                <a:latin typeface="Calibri" pitchFamily="34" charset="0"/>
                <a:cs typeface="Calibri" pitchFamily="34" charset="0"/>
              </a:rPr>
              <a:t>Synura</a:t>
            </a:r>
            <a:r>
              <a:rPr lang="en-US" sz="2600" dirty="0" smtClean="0">
                <a:solidFill>
                  <a:schemeClr val="tx1"/>
                </a:solidFill>
                <a:latin typeface="Calibri" pitchFamily="34" charset="0"/>
                <a:cs typeface="Calibri" pitchFamily="34" charset="0"/>
              </a:rPr>
              <a:t>, or cells may be held together within a firm gelatinous framework.</a:t>
            </a:r>
          </a:p>
        </p:txBody>
      </p:sp>
      <p:pic>
        <p:nvPicPr>
          <p:cNvPr id="4099" name="Picture 7" descr="SYNURA"/>
          <p:cNvPicPr>
            <a:picLocks noChangeAspect="1" noChangeArrowheads="1"/>
          </p:cNvPicPr>
          <p:nvPr/>
        </p:nvPicPr>
        <p:blipFill>
          <a:blip r:embed="rId2">
            <a:extLst>
              <a:ext uri="{28A0092B-C50C-407E-A947-70E740481C1C}">
                <a14:useLocalDpi xmlns:a14="http://schemas.microsoft.com/office/drawing/2010/main" val="0"/>
              </a:ext>
            </a:extLst>
          </a:blip>
          <a:srcRect l="19188" t="10034" r="25623" b="18584"/>
          <a:stretch>
            <a:fillRect/>
          </a:stretch>
        </p:blipFill>
        <p:spPr bwMode="auto">
          <a:xfrm>
            <a:off x="5868988" y="188913"/>
            <a:ext cx="32400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3294063"/>
            <a:ext cx="3348037"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150686"/>
      </p:ext>
    </p:extLst>
  </p:cSld>
  <p:clrMapOvr>
    <a:masterClrMapping/>
  </p:clrMapOvr>
  <mc:AlternateContent xmlns:mc="http://schemas.openxmlformats.org/markup-compatibility/2006" xmlns:p14="http://schemas.microsoft.com/office/powerpoint/2010/main">
    <mc:Choice Requires="p14">
      <p:transition spd="slow" p14:dur="2000" advTm="54659">
        <p14:ferris dir="l"/>
      </p:transition>
    </mc:Choice>
    <mc:Fallback xmlns="">
      <p:transition spd="slow" advTm="54659">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33350" y="116633"/>
            <a:ext cx="8759825" cy="2808312"/>
          </a:xfrm>
        </p:spPr>
        <p:txBody>
          <a:bodyPr/>
          <a:lstStyle/>
          <a:p>
            <a:pPr algn="just" rtl="0" eaLnBrk="1" hangingPunct="1">
              <a:lnSpc>
                <a:spcPct val="150000"/>
              </a:lnSpc>
            </a:pPr>
            <a:r>
              <a:rPr lang="en-US" sz="2900" dirty="0" smtClean="0">
                <a:solidFill>
                  <a:schemeClr val="tx1"/>
                </a:solidFill>
                <a:latin typeface="Calibri" pitchFamily="34" charset="0"/>
                <a:cs typeface="Calibri" pitchFamily="34" charset="0"/>
              </a:rPr>
              <a:t>  When the number and arrangement of cells are determined at the time of origin and remain and constant during the life span of the individual colony, colony is termed </a:t>
            </a:r>
            <a:r>
              <a:rPr lang="en-US" sz="2900" b="1" dirty="0" smtClean="0">
                <a:solidFill>
                  <a:schemeClr val="tx1"/>
                </a:solidFill>
                <a:latin typeface="Calibri" pitchFamily="34" charset="0"/>
                <a:cs typeface="Calibri" pitchFamily="34" charset="0"/>
              </a:rPr>
              <a:t>coenobium</a:t>
            </a:r>
            <a:r>
              <a:rPr lang="en-US" sz="2900" dirty="0" smtClean="0">
                <a:solidFill>
                  <a:schemeClr val="tx1"/>
                </a:solidFill>
                <a:latin typeface="Calibri" pitchFamily="34" charset="0"/>
                <a:cs typeface="Calibri" pitchFamily="34" charset="0"/>
              </a:rPr>
              <a:t> ex. </a:t>
            </a:r>
            <a:r>
              <a:rPr lang="en-US" sz="2900" i="1" dirty="0" err="1" smtClean="0">
                <a:solidFill>
                  <a:schemeClr val="tx1"/>
                </a:solidFill>
                <a:latin typeface="Calibri" pitchFamily="34" charset="0"/>
                <a:cs typeface="Calibri" pitchFamily="34" charset="0"/>
              </a:rPr>
              <a:t>Volvox</a:t>
            </a:r>
            <a:r>
              <a:rPr lang="en-US" sz="2900" i="1" dirty="0" smtClean="0">
                <a:solidFill>
                  <a:schemeClr val="tx1"/>
                </a:solidFill>
                <a:latin typeface="Calibri" pitchFamily="34" charset="0"/>
                <a:cs typeface="Calibri" pitchFamily="34" charset="0"/>
              </a:rPr>
              <a:t> </a:t>
            </a:r>
            <a:r>
              <a:rPr lang="en-US" sz="2900" dirty="0" smtClean="0">
                <a:solidFill>
                  <a:schemeClr val="tx1"/>
                </a:solidFill>
                <a:latin typeface="Calibri" pitchFamily="34" charset="0"/>
                <a:cs typeface="Calibri" pitchFamily="34" charset="0"/>
              </a:rPr>
              <a:t>sp..</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4" y="2917691"/>
            <a:ext cx="3759845" cy="382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423904"/>
      </p:ext>
    </p:extLst>
  </p:cSld>
  <p:clrMapOvr>
    <a:masterClrMapping/>
  </p:clrMapOvr>
  <mc:AlternateContent xmlns:mc="http://schemas.openxmlformats.org/markup-compatibility/2006" xmlns:p14="http://schemas.microsoft.com/office/powerpoint/2010/main">
    <mc:Choice Requires="p14">
      <p:transition spd="slow" p14:dur="2000" advTm="27444">
        <p14:ferris dir="l"/>
      </p:transition>
    </mc:Choice>
    <mc:Fallback xmlns="">
      <p:transition spd="slow" advTm="2744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44163"/>
            <a:ext cx="3744987" cy="3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subTitle" idx="1"/>
          </p:nvPr>
        </p:nvSpPr>
        <p:spPr>
          <a:xfrm>
            <a:off x="128588" y="44624"/>
            <a:ext cx="8893175" cy="1985963"/>
          </a:xfrm>
        </p:spPr>
        <p:txBody>
          <a:bodyPr/>
          <a:lstStyle/>
          <a:p>
            <a:pPr algn="just" rtl="0" eaLnBrk="1" hangingPunct="1">
              <a:lnSpc>
                <a:spcPct val="150000"/>
              </a:lnSpc>
            </a:pPr>
            <a:r>
              <a:rPr lang="en-US" sz="2600" b="1" dirty="0" smtClean="0">
                <a:solidFill>
                  <a:schemeClr val="tx1"/>
                </a:solidFill>
                <a:latin typeface="Calibri" pitchFamily="34" charset="0"/>
                <a:cs typeface="Calibri" pitchFamily="34" charset="0"/>
              </a:rPr>
              <a:t>(3)</a:t>
            </a:r>
            <a:r>
              <a:rPr lang="en-US" sz="2600" dirty="0" smtClean="0">
                <a:solidFill>
                  <a:schemeClr val="tx1"/>
                </a:solidFill>
                <a:latin typeface="Calibri" pitchFamily="34" charset="0"/>
                <a:cs typeface="Calibri" pitchFamily="34" charset="0"/>
              </a:rPr>
              <a:t> </a:t>
            </a:r>
            <a:r>
              <a:rPr lang="en-US" sz="2600" b="1" dirty="0" smtClean="0">
                <a:solidFill>
                  <a:schemeClr val="tx1"/>
                </a:solidFill>
                <a:latin typeface="Calibri" pitchFamily="34" charset="0"/>
                <a:cs typeface="Calibri" pitchFamily="34" charset="0"/>
              </a:rPr>
              <a:t>Non-flagellated cells and colonies</a:t>
            </a:r>
            <a:endParaRPr lang="en-US" sz="2600" dirty="0" smtClean="0">
              <a:solidFill>
                <a:schemeClr val="tx1"/>
              </a:solidFill>
              <a:latin typeface="Calibri" pitchFamily="34" charset="0"/>
              <a:cs typeface="Calibri" pitchFamily="34" charset="0"/>
            </a:endParaRPr>
          </a:p>
          <a:p>
            <a:pPr algn="just" rtl="0" eaLnBrk="1" hangingPunct="1">
              <a:lnSpc>
                <a:spcPct val="150000"/>
              </a:lnSpc>
            </a:pPr>
            <a:r>
              <a:rPr lang="en-US" sz="2600" dirty="0" smtClean="0">
                <a:solidFill>
                  <a:schemeClr val="tx1"/>
                </a:solidFill>
                <a:latin typeface="Calibri" pitchFamily="34" charset="0"/>
                <a:cs typeface="Calibri" pitchFamily="34" charset="0"/>
              </a:rPr>
              <a:t>   Cells may be solitary ex. </a:t>
            </a:r>
            <a:r>
              <a:rPr lang="en-US" sz="2600" i="1" dirty="0" smtClean="0">
                <a:solidFill>
                  <a:schemeClr val="tx1"/>
                </a:solidFill>
                <a:latin typeface="Calibri" pitchFamily="34" charset="0"/>
                <a:cs typeface="Calibri" pitchFamily="34" charset="0"/>
              </a:rPr>
              <a:t>Chlorella</a:t>
            </a:r>
            <a:r>
              <a:rPr lang="en-US" sz="2600" dirty="0" smtClean="0">
                <a:solidFill>
                  <a:schemeClr val="tx1"/>
                </a:solidFill>
                <a:latin typeface="Calibri" pitchFamily="34" charset="0"/>
                <a:cs typeface="Calibri" pitchFamily="34" charset="0"/>
              </a:rPr>
              <a:t> (left), or associated in regular colonies (coenobium) ex. </a:t>
            </a:r>
            <a:r>
              <a:rPr lang="en-US" sz="2600" i="1" dirty="0" err="1" smtClean="0">
                <a:solidFill>
                  <a:schemeClr val="tx1"/>
                </a:solidFill>
                <a:latin typeface="Calibri" pitchFamily="34" charset="0"/>
                <a:cs typeface="Calibri" pitchFamily="34" charset="0"/>
              </a:rPr>
              <a:t>Pediastrum</a:t>
            </a:r>
            <a:r>
              <a:rPr lang="en-US" sz="2600" i="1" dirty="0" smtClean="0">
                <a:solidFill>
                  <a:schemeClr val="tx1"/>
                </a:solidFill>
                <a:latin typeface="Calibri" pitchFamily="34" charset="0"/>
                <a:cs typeface="Calibri" pitchFamily="34" charset="0"/>
              </a:rPr>
              <a:t> </a:t>
            </a:r>
            <a:r>
              <a:rPr lang="en-US" sz="2600" dirty="0" smtClean="0">
                <a:solidFill>
                  <a:schemeClr val="tx1"/>
                </a:solidFill>
                <a:latin typeface="Calibri" pitchFamily="34" charset="0"/>
                <a:cs typeface="Calibri" pitchFamily="34" charset="0"/>
              </a:rPr>
              <a:t>(right). </a:t>
            </a:r>
          </a:p>
        </p:txBody>
      </p:sp>
      <p:pic>
        <p:nvPicPr>
          <p:cNvPr id="61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686" y="1503834"/>
            <a:ext cx="1723802" cy="173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888131"/>
      </p:ext>
    </p:extLst>
  </p:cSld>
  <p:clrMapOvr>
    <a:masterClrMapping/>
  </p:clrMapOvr>
  <mc:AlternateContent xmlns:mc="http://schemas.openxmlformats.org/markup-compatibility/2006" xmlns:p14="http://schemas.microsoft.com/office/powerpoint/2010/main">
    <mc:Choice Requires="p14">
      <p:transition spd="slow" p14:dur="2000" advTm="59853">
        <p14:ferris dir="l"/>
      </p:transition>
    </mc:Choice>
    <mc:Fallback xmlns="">
      <p:transition spd="slow" advTm="5985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152400" y="78532"/>
            <a:ext cx="8820150" cy="6435725"/>
          </a:xfrm>
        </p:spPr>
        <p:txBody>
          <a:bodyPr/>
          <a:lstStyle/>
          <a:p>
            <a:pPr algn="l" rtl="0" eaLnBrk="1" hangingPunct="1">
              <a:lnSpc>
                <a:spcPct val="150000"/>
              </a:lnSpc>
            </a:pPr>
            <a:r>
              <a:rPr lang="en-US" sz="2700" b="1" dirty="0" smtClean="0">
                <a:solidFill>
                  <a:schemeClr val="tx1"/>
                </a:solidFill>
                <a:latin typeface="Calibri" pitchFamily="34" charset="0"/>
                <a:cs typeface="Calibri" pitchFamily="34" charset="0"/>
              </a:rPr>
              <a:t>(4)</a:t>
            </a:r>
            <a:r>
              <a:rPr lang="en-US" sz="2700" dirty="0" smtClean="0">
                <a:solidFill>
                  <a:schemeClr val="tx1"/>
                </a:solidFill>
                <a:latin typeface="Calibri" pitchFamily="34" charset="0"/>
                <a:cs typeface="Calibri" pitchFamily="34" charset="0"/>
              </a:rPr>
              <a:t> </a:t>
            </a:r>
            <a:r>
              <a:rPr lang="en-US" sz="2700" b="1" dirty="0" err="1" smtClean="0">
                <a:solidFill>
                  <a:schemeClr val="tx1"/>
                </a:solidFill>
                <a:latin typeface="Calibri" pitchFamily="34" charset="0"/>
                <a:cs typeface="Calibri" pitchFamily="34" charset="0"/>
              </a:rPr>
              <a:t>Palmelloid</a:t>
            </a:r>
            <a:r>
              <a:rPr lang="en-US" sz="2700" b="1" dirty="0" smtClean="0">
                <a:solidFill>
                  <a:schemeClr val="tx1"/>
                </a:solidFill>
                <a:latin typeface="Calibri" pitchFamily="34" charset="0"/>
                <a:cs typeface="Calibri" pitchFamily="34" charset="0"/>
              </a:rPr>
              <a:t> aggregations</a:t>
            </a:r>
            <a:endParaRPr lang="en-US" sz="2700" dirty="0" smtClean="0">
              <a:solidFill>
                <a:schemeClr val="tx1"/>
              </a:solidFill>
              <a:latin typeface="Calibri" pitchFamily="34" charset="0"/>
              <a:cs typeface="Calibri" pitchFamily="34" charset="0"/>
            </a:endParaRPr>
          </a:p>
          <a:p>
            <a:pPr algn="just" rtl="0" eaLnBrk="1" hangingPunct="1">
              <a:lnSpc>
                <a:spcPct val="150000"/>
              </a:lnSpc>
            </a:pPr>
            <a:r>
              <a:rPr lang="en-US" sz="2700" dirty="0" smtClean="0">
                <a:solidFill>
                  <a:schemeClr val="tx1"/>
                </a:solidFill>
                <a:latin typeface="Calibri" pitchFamily="34" charset="0"/>
                <a:cs typeface="Calibri" pitchFamily="34" charset="0"/>
              </a:rPr>
              <a:t>   in flagellated species , a temporary </a:t>
            </a:r>
            <a:r>
              <a:rPr lang="en-US" sz="2700" dirty="0" err="1" smtClean="0">
                <a:solidFill>
                  <a:schemeClr val="tx1"/>
                </a:solidFill>
                <a:latin typeface="Calibri" pitchFamily="34" charset="0"/>
                <a:cs typeface="Calibri" pitchFamily="34" charset="0"/>
              </a:rPr>
              <a:t>palmelloid</a:t>
            </a:r>
            <a:r>
              <a:rPr lang="en-US" sz="2700" dirty="0" smtClean="0">
                <a:solidFill>
                  <a:schemeClr val="tx1"/>
                </a:solidFill>
                <a:latin typeface="Calibri" pitchFamily="34" charset="0"/>
                <a:cs typeface="Calibri" pitchFamily="34" charset="0"/>
              </a:rPr>
              <a:t> stage may occur in which cells lose their flagella and secrete extensive mucilage. A </a:t>
            </a:r>
            <a:r>
              <a:rPr lang="en-US" sz="2700" dirty="0" err="1" smtClean="0">
                <a:solidFill>
                  <a:schemeClr val="tx1"/>
                </a:solidFill>
                <a:latin typeface="Calibri" pitchFamily="34" charset="0"/>
                <a:cs typeface="Calibri" pitchFamily="34" charset="0"/>
              </a:rPr>
              <a:t>palmelloid</a:t>
            </a:r>
            <a:r>
              <a:rPr lang="en-US" sz="2700" dirty="0" smtClean="0">
                <a:solidFill>
                  <a:schemeClr val="tx1"/>
                </a:solidFill>
                <a:latin typeface="Calibri" pitchFamily="34" charset="0"/>
                <a:cs typeface="Calibri" pitchFamily="34" charset="0"/>
              </a:rPr>
              <a:t> condition is the normal, persistent condition in some species. Cell are surrounded by a mucilaginous of poly </a:t>
            </a:r>
            <a:r>
              <a:rPr lang="en-US" sz="2700" dirty="0" err="1" smtClean="0">
                <a:solidFill>
                  <a:schemeClr val="tx1"/>
                </a:solidFill>
                <a:latin typeface="Calibri" pitchFamily="34" charset="0"/>
                <a:cs typeface="Calibri" pitchFamily="34" charset="0"/>
              </a:rPr>
              <a:t>succharides</a:t>
            </a:r>
            <a:r>
              <a:rPr lang="en-US" sz="2700" dirty="0" smtClean="0">
                <a:solidFill>
                  <a:schemeClr val="tx1"/>
                </a:solidFill>
                <a:latin typeface="Calibri" pitchFamily="34" charset="0"/>
                <a:cs typeface="Calibri" pitchFamily="34" charset="0"/>
              </a:rPr>
              <a:t>, </a:t>
            </a:r>
          </a:p>
          <a:p>
            <a:pPr algn="just" rtl="0" eaLnBrk="1" hangingPunct="1">
              <a:lnSpc>
                <a:spcPct val="150000"/>
              </a:lnSpc>
            </a:pPr>
            <a:r>
              <a:rPr lang="en-US" sz="2700" dirty="0" smtClean="0">
                <a:solidFill>
                  <a:schemeClr val="tx1"/>
                </a:solidFill>
                <a:latin typeface="Calibri" pitchFamily="34" charset="0"/>
                <a:cs typeface="Calibri" pitchFamily="34" charset="0"/>
              </a:rPr>
              <a:t>which may have an indefinite </a:t>
            </a:r>
          </a:p>
          <a:p>
            <a:pPr algn="just" rtl="0" eaLnBrk="1" hangingPunct="1">
              <a:lnSpc>
                <a:spcPct val="150000"/>
              </a:lnSpc>
            </a:pPr>
            <a:r>
              <a:rPr lang="en-US" sz="2700" dirty="0" smtClean="0">
                <a:solidFill>
                  <a:schemeClr val="tx1"/>
                </a:solidFill>
                <a:latin typeface="Calibri" pitchFamily="34" charset="0"/>
                <a:cs typeface="Calibri" pitchFamily="34" charset="0"/>
              </a:rPr>
              <a:t>shape or a distinctive form, </a:t>
            </a:r>
          </a:p>
          <a:p>
            <a:pPr algn="just" rtl="0" eaLnBrk="1" hangingPunct="1">
              <a:lnSpc>
                <a:spcPct val="150000"/>
              </a:lnSpc>
            </a:pPr>
            <a:r>
              <a:rPr lang="en-US" sz="2700" dirty="0" smtClean="0">
                <a:solidFill>
                  <a:schemeClr val="tx1"/>
                </a:solidFill>
                <a:latin typeface="Calibri" pitchFamily="34" charset="0"/>
                <a:cs typeface="Calibri" pitchFamily="34" charset="0"/>
              </a:rPr>
              <a:t>ex. </a:t>
            </a:r>
            <a:r>
              <a:rPr lang="en-US" sz="2700" i="1" dirty="0" err="1" smtClean="0">
                <a:solidFill>
                  <a:schemeClr val="tx1"/>
                </a:solidFill>
                <a:latin typeface="Calibri" pitchFamily="34" charset="0"/>
                <a:cs typeface="Calibri" pitchFamily="34" charset="0"/>
              </a:rPr>
              <a:t>Tetraspora</a:t>
            </a:r>
            <a:r>
              <a:rPr lang="en-US" sz="2700" dirty="0" smtClean="0">
                <a:solidFill>
                  <a:schemeClr val="tx1"/>
                </a:solidFill>
                <a:latin typeface="Calibri" pitchFamily="34" charset="0"/>
                <a:cs typeface="Calibri" pitchFamily="34" charset="0"/>
              </a:rPr>
              <a:t>.</a:t>
            </a:r>
          </a:p>
        </p:txBody>
      </p:sp>
    </p:spTree>
    <p:extLst>
      <p:ext uri="{BB962C8B-B14F-4D97-AF65-F5344CB8AC3E}">
        <p14:creationId xmlns:p14="http://schemas.microsoft.com/office/powerpoint/2010/main" val="3031407961"/>
      </p:ext>
    </p:extLst>
  </p:cSld>
  <p:clrMapOvr>
    <a:masterClrMapping/>
  </p:clrMapOvr>
  <mc:AlternateContent xmlns:mc="http://schemas.openxmlformats.org/markup-compatibility/2006" xmlns:p14="http://schemas.microsoft.com/office/powerpoint/2010/main">
    <mc:Choice Requires="p14">
      <p:transition spd="slow" p14:dur="2000" advTm="66953">
        <p14:ferris dir="l"/>
      </p:transition>
    </mc:Choice>
    <mc:Fallback xmlns="">
      <p:transition spd="slow" advTm="66953">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168275" y="228600"/>
            <a:ext cx="5843885" cy="752128"/>
          </a:xfrm>
        </p:spPr>
        <p:txBody>
          <a:bodyPr/>
          <a:lstStyle/>
          <a:p>
            <a:pPr algn="l" rtl="0" eaLnBrk="1" hangingPunct="1">
              <a:lnSpc>
                <a:spcPct val="150000"/>
              </a:lnSpc>
            </a:pPr>
            <a:r>
              <a:rPr lang="en-US" sz="2800" b="1" dirty="0" smtClean="0">
                <a:solidFill>
                  <a:schemeClr val="tx1"/>
                </a:solidFill>
                <a:latin typeface="Calibri" pitchFamily="34" charset="0"/>
                <a:cs typeface="Calibri" pitchFamily="34" charset="0"/>
              </a:rPr>
              <a:t>5)</a:t>
            </a:r>
            <a:r>
              <a:rPr lang="en-US" sz="2800" dirty="0" smtClean="0">
                <a:solidFill>
                  <a:schemeClr val="tx1"/>
                </a:solidFill>
                <a:latin typeface="Calibri" pitchFamily="34" charset="0"/>
                <a:cs typeface="Calibri" pitchFamily="34" charset="0"/>
              </a:rPr>
              <a:t> </a:t>
            </a:r>
            <a:r>
              <a:rPr lang="en-US" sz="2800" b="1" dirty="0" smtClean="0">
                <a:solidFill>
                  <a:schemeClr val="tx1"/>
                </a:solidFill>
                <a:latin typeface="Calibri" pitchFamily="34" charset="0"/>
                <a:cs typeface="Calibri" pitchFamily="34" charset="0"/>
              </a:rPr>
              <a:t>Amoeboid or </a:t>
            </a:r>
            <a:r>
              <a:rPr lang="en-US" sz="2800" b="1" dirty="0" err="1" smtClean="0">
                <a:solidFill>
                  <a:schemeClr val="tx1"/>
                </a:solidFill>
                <a:latin typeface="Calibri" pitchFamily="34" charset="0"/>
                <a:cs typeface="Calibri" pitchFamily="34" charset="0"/>
              </a:rPr>
              <a:t>rhizopodial</a:t>
            </a:r>
            <a:r>
              <a:rPr lang="en-US" sz="2800" b="1" dirty="0" smtClean="0">
                <a:solidFill>
                  <a:schemeClr val="tx1"/>
                </a:solidFill>
                <a:latin typeface="Calibri" pitchFamily="34" charset="0"/>
                <a:cs typeface="Calibri" pitchFamily="34" charset="0"/>
              </a:rPr>
              <a:t> cells</a:t>
            </a:r>
            <a:endParaRPr lang="en-US" sz="2800" dirty="0" smtClean="0">
              <a:solidFill>
                <a:schemeClr val="tx1"/>
              </a:solidFill>
              <a:latin typeface="Calibri" pitchFamily="34" charset="0"/>
              <a:cs typeface="Calibri" pitchFamily="34" charset="0"/>
            </a:endParaRPr>
          </a:p>
        </p:txBody>
      </p:sp>
      <p:pic>
        <p:nvPicPr>
          <p:cNvPr id="6" name="Picture 5" descr="https://content.eol.org/data/media/9f/6a/8e/776.27471768.jpg"/>
          <p:cNvPicPr/>
          <p:nvPr/>
        </p:nvPicPr>
        <p:blipFill rotWithShape="1">
          <a:blip r:embed="rId2">
            <a:extLst>
              <a:ext uri="{28A0092B-C50C-407E-A947-70E740481C1C}">
                <a14:useLocalDpi xmlns:a14="http://schemas.microsoft.com/office/drawing/2010/main" val="0"/>
              </a:ext>
            </a:extLst>
          </a:blip>
          <a:srcRect t="8538" r="34463"/>
          <a:stretch/>
        </p:blipFill>
        <p:spPr bwMode="auto">
          <a:xfrm>
            <a:off x="6372200" y="764704"/>
            <a:ext cx="2232247" cy="2853060"/>
          </a:xfrm>
          <a:prstGeom prst="rect">
            <a:avLst/>
          </a:prstGeom>
          <a:noFill/>
          <a:ln>
            <a:noFill/>
          </a:ln>
        </p:spPr>
      </p:pic>
      <p:sp>
        <p:nvSpPr>
          <p:cNvPr id="7" name="Rectangle 2"/>
          <p:cNvSpPr txBox="1">
            <a:spLocks noChangeArrowheads="1"/>
          </p:cNvSpPr>
          <p:nvPr/>
        </p:nvSpPr>
        <p:spPr bwMode="auto">
          <a:xfrm>
            <a:off x="107504" y="848692"/>
            <a:ext cx="4835773" cy="459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1" eaLnBrk="0" fontAlgn="base" hangingPunct="0">
              <a:spcBef>
                <a:spcPct val="20000"/>
              </a:spcBef>
              <a:spcAft>
                <a:spcPct val="0"/>
              </a:spcAft>
              <a:buNone/>
              <a:defRPr sz="3200">
                <a:solidFill>
                  <a:schemeClr val="tx1"/>
                </a:solidFill>
                <a:latin typeface="+mn-lt"/>
                <a:ea typeface="+mn-ea"/>
                <a:cs typeface="+mn-cs"/>
              </a:defRPr>
            </a:lvl1pPr>
            <a:lvl2pPr marL="457200" indent="0" algn="ctr" rtl="1" eaLnBrk="0" fontAlgn="base" hangingPunct="0">
              <a:spcBef>
                <a:spcPct val="20000"/>
              </a:spcBef>
              <a:spcAft>
                <a:spcPct val="0"/>
              </a:spcAft>
              <a:buNone/>
              <a:defRPr sz="2800">
                <a:solidFill>
                  <a:schemeClr val="tx1"/>
                </a:solidFill>
                <a:latin typeface="+mn-lt"/>
                <a:cs typeface="+mn-cs"/>
              </a:defRPr>
            </a:lvl2pPr>
            <a:lvl3pPr marL="914400" indent="0" algn="ctr" rtl="1" eaLnBrk="0" fontAlgn="base" hangingPunct="0">
              <a:spcBef>
                <a:spcPct val="20000"/>
              </a:spcBef>
              <a:spcAft>
                <a:spcPct val="0"/>
              </a:spcAft>
              <a:buNone/>
              <a:defRPr sz="2400">
                <a:solidFill>
                  <a:schemeClr val="tx1"/>
                </a:solidFill>
                <a:latin typeface="+mn-lt"/>
                <a:cs typeface="+mn-cs"/>
              </a:defRPr>
            </a:lvl3pPr>
            <a:lvl4pPr marL="1371600" indent="0" algn="ctr" rtl="1" eaLnBrk="0" fontAlgn="base" hangingPunct="0">
              <a:spcBef>
                <a:spcPct val="20000"/>
              </a:spcBef>
              <a:spcAft>
                <a:spcPct val="0"/>
              </a:spcAft>
              <a:buNone/>
              <a:defRPr sz="2000">
                <a:solidFill>
                  <a:schemeClr val="tx1"/>
                </a:solidFill>
                <a:latin typeface="+mn-lt"/>
                <a:cs typeface="+mn-cs"/>
              </a:defRPr>
            </a:lvl4pPr>
            <a:lvl5pPr marL="1828800" indent="0" algn="ctr" rtl="1" eaLnBrk="0" fontAlgn="base" hangingPunct="0">
              <a:spcBef>
                <a:spcPct val="20000"/>
              </a:spcBef>
              <a:spcAft>
                <a:spcPct val="0"/>
              </a:spcAft>
              <a:buNone/>
              <a:defRPr sz="2000">
                <a:solidFill>
                  <a:schemeClr val="tx1"/>
                </a:solidFill>
                <a:latin typeface="+mn-lt"/>
                <a:cs typeface="+mn-cs"/>
              </a:defRPr>
            </a:lvl5pPr>
            <a:lvl6pPr marL="2286000" indent="0" algn="ctr" rtl="1" fontAlgn="base">
              <a:spcBef>
                <a:spcPct val="20000"/>
              </a:spcBef>
              <a:spcAft>
                <a:spcPct val="0"/>
              </a:spcAft>
              <a:buNone/>
              <a:defRPr sz="2000">
                <a:solidFill>
                  <a:schemeClr val="tx1"/>
                </a:solidFill>
                <a:latin typeface="+mn-lt"/>
                <a:cs typeface="+mn-cs"/>
              </a:defRPr>
            </a:lvl6pPr>
            <a:lvl7pPr marL="2743200" indent="0" algn="ctr" rtl="1" fontAlgn="base">
              <a:spcBef>
                <a:spcPct val="20000"/>
              </a:spcBef>
              <a:spcAft>
                <a:spcPct val="0"/>
              </a:spcAft>
              <a:buNone/>
              <a:defRPr sz="2000">
                <a:solidFill>
                  <a:schemeClr val="tx1"/>
                </a:solidFill>
                <a:latin typeface="+mn-lt"/>
                <a:cs typeface="+mn-cs"/>
              </a:defRPr>
            </a:lvl7pPr>
            <a:lvl8pPr marL="3200400" indent="0" algn="ctr" rtl="1" fontAlgn="base">
              <a:spcBef>
                <a:spcPct val="20000"/>
              </a:spcBef>
              <a:spcAft>
                <a:spcPct val="0"/>
              </a:spcAft>
              <a:buNone/>
              <a:defRPr sz="2000">
                <a:solidFill>
                  <a:schemeClr val="tx1"/>
                </a:solidFill>
                <a:latin typeface="+mn-lt"/>
                <a:cs typeface="+mn-cs"/>
              </a:defRPr>
            </a:lvl8pPr>
            <a:lvl9pPr marL="3657600" indent="0" algn="ctr" rtl="1" fontAlgn="base">
              <a:spcBef>
                <a:spcPct val="20000"/>
              </a:spcBef>
              <a:spcAft>
                <a:spcPct val="0"/>
              </a:spcAft>
              <a:buNone/>
              <a:defRPr sz="2000">
                <a:solidFill>
                  <a:schemeClr val="tx1"/>
                </a:solidFill>
                <a:latin typeface="+mn-lt"/>
                <a:cs typeface="+mn-cs"/>
              </a:defRPr>
            </a:lvl9pPr>
          </a:lstStyle>
          <a:p>
            <a:pPr algn="just" rtl="0" eaLnBrk="1" hangingPunct="1">
              <a:lnSpc>
                <a:spcPct val="150000"/>
              </a:lnSpc>
            </a:pPr>
            <a:r>
              <a:rPr lang="en-US" sz="2800" dirty="0" smtClean="0">
                <a:latin typeface="Calibri" pitchFamily="34" charset="0"/>
                <a:cs typeface="Calibri" pitchFamily="34" charset="0"/>
              </a:rPr>
              <a:t> This type includes solitary cells and colonies of amoeboid cells. The cells lack walls, although they may be enclosed by other structures, such as </a:t>
            </a:r>
            <a:r>
              <a:rPr lang="en-US" sz="2800" dirty="0" err="1" smtClean="0">
                <a:latin typeface="Calibri" pitchFamily="34" charset="0"/>
                <a:cs typeface="Calibri" pitchFamily="34" charset="0"/>
              </a:rPr>
              <a:t>lorica</a:t>
            </a:r>
            <a:r>
              <a:rPr lang="en-US" sz="2800" dirty="0" smtClean="0">
                <a:latin typeface="Calibri" pitchFamily="34" charset="0"/>
                <a:cs typeface="Calibri" pitchFamily="34" charset="0"/>
              </a:rPr>
              <a:t>, ex. </a:t>
            </a:r>
            <a:r>
              <a:rPr lang="en-US" sz="2800" i="1" dirty="0" err="1" smtClean="0">
                <a:latin typeface="Calibri" pitchFamily="34" charset="0"/>
                <a:cs typeface="Calibri" pitchFamily="34" charset="0"/>
              </a:rPr>
              <a:t>Chrysamoeba</a:t>
            </a:r>
            <a:r>
              <a:rPr lang="en-US" sz="2800" dirty="0" smtClean="0">
                <a:latin typeface="Calibri" pitchFamily="34" charset="0"/>
                <a:cs typeface="Calibri" pitchFamily="34" charset="0"/>
              </a:rPr>
              <a:t> .</a:t>
            </a:r>
          </a:p>
        </p:txBody>
      </p:sp>
    </p:spTree>
    <p:extLst>
      <p:ext uri="{BB962C8B-B14F-4D97-AF65-F5344CB8AC3E}">
        <p14:creationId xmlns:p14="http://schemas.microsoft.com/office/powerpoint/2010/main" val="634845095"/>
      </p:ext>
    </p:extLst>
  </p:cSld>
  <p:clrMapOvr>
    <a:masterClrMapping/>
  </p:clrMapOvr>
  <mc:AlternateContent xmlns:mc="http://schemas.openxmlformats.org/markup-compatibility/2006" xmlns:p14="http://schemas.microsoft.com/office/powerpoint/2010/main">
    <mc:Choice Requires="p14">
      <p:transition spd="slow" p14:dur="2000" advTm="31735">
        <p14:prism isContent="1"/>
      </p:transition>
    </mc:Choice>
    <mc:Fallback xmlns="">
      <p:transition spd="slow" advTm="3173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07504" y="116632"/>
            <a:ext cx="8820150" cy="3589338"/>
          </a:xfrm>
        </p:spPr>
        <p:txBody>
          <a:bodyPr>
            <a:normAutofit lnSpcReduction="10000"/>
          </a:bodyPr>
          <a:lstStyle/>
          <a:p>
            <a:pPr algn="l" rtl="0" eaLnBrk="1" hangingPunct="1">
              <a:lnSpc>
                <a:spcPct val="150000"/>
              </a:lnSpc>
            </a:pPr>
            <a:r>
              <a:rPr lang="en-US" sz="2600" dirty="0" smtClean="0">
                <a:solidFill>
                  <a:schemeClr val="tx1"/>
                </a:solidFill>
                <a:latin typeface="Calibri" pitchFamily="34" charset="0"/>
                <a:cs typeface="Calibri" pitchFamily="34" charset="0"/>
              </a:rPr>
              <a:t>(</a:t>
            </a:r>
            <a:r>
              <a:rPr lang="en-US" sz="2600" b="1" dirty="0" smtClean="0">
                <a:solidFill>
                  <a:schemeClr val="tx1"/>
                </a:solidFill>
                <a:latin typeface="Calibri" pitchFamily="34" charset="0"/>
                <a:cs typeface="Calibri" pitchFamily="34" charset="0"/>
              </a:rPr>
              <a:t>6)</a:t>
            </a:r>
            <a:r>
              <a:rPr lang="en-US" sz="2600" dirty="0" smtClean="0">
                <a:solidFill>
                  <a:schemeClr val="tx1"/>
                </a:solidFill>
                <a:latin typeface="Calibri" pitchFamily="34" charset="0"/>
                <a:cs typeface="Calibri" pitchFamily="34" charset="0"/>
              </a:rPr>
              <a:t> </a:t>
            </a:r>
            <a:r>
              <a:rPr lang="en-US" sz="2600" b="1" dirty="0" smtClean="0">
                <a:solidFill>
                  <a:schemeClr val="tx1"/>
                </a:solidFill>
                <a:latin typeface="Calibri" pitchFamily="34" charset="0"/>
                <a:cs typeface="Calibri" pitchFamily="34" charset="0"/>
              </a:rPr>
              <a:t>Filamentous algae</a:t>
            </a:r>
            <a:endParaRPr lang="en-US" sz="2600" dirty="0" smtClean="0">
              <a:solidFill>
                <a:schemeClr val="tx1"/>
              </a:solidFill>
              <a:latin typeface="Calibri" pitchFamily="34" charset="0"/>
              <a:cs typeface="Calibri" pitchFamily="34" charset="0"/>
            </a:endParaRPr>
          </a:p>
          <a:p>
            <a:pPr algn="just" rtl="0" eaLnBrk="1" hangingPunct="1">
              <a:lnSpc>
                <a:spcPct val="150000"/>
              </a:lnSpc>
            </a:pPr>
            <a:r>
              <a:rPr lang="en-US" sz="2600" dirty="0" smtClean="0">
                <a:solidFill>
                  <a:schemeClr val="tx1"/>
                </a:solidFill>
                <a:latin typeface="Calibri" pitchFamily="34" charset="0"/>
                <a:cs typeface="Calibri" pitchFamily="34" charset="0"/>
              </a:rPr>
              <a:t>  In filaments, cells are arranged end-to-end with a common cross wall shared by adjacent cells, Cytoplasmic connections (</a:t>
            </a:r>
            <a:r>
              <a:rPr lang="en-US" sz="2600" dirty="0" err="1" smtClean="0">
                <a:solidFill>
                  <a:schemeClr val="tx1"/>
                </a:solidFill>
                <a:latin typeface="Calibri" pitchFamily="34" charset="0"/>
                <a:cs typeface="Calibri" pitchFamily="34" charset="0"/>
              </a:rPr>
              <a:t>plasmodesmata</a:t>
            </a:r>
            <a:r>
              <a:rPr lang="en-US" sz="2600" dirty="0" smtClean="0">
                <a:solidFill>
                  <a:schemeClr val="tx1"/>
                </a:solidFill>
                <a:latin typeface="Calibri" pitchFamily="34" charset="0"/>
                <a:cs typeface="Calibri" pitchFamily="34" charset="0"/>
              </a:rPr>
              <a:t>) may extend through the cross walls. Filaments may be </a:t>
            </a:r>
            <a:r>
              <a:rPr lang="en-US" sz="2600" dirty="0" err="1" smtClean="0">
                <a:solidFill>
                  <a:schemeClr val="tx1"/>
                </a:solidFill>
                <a:latin typeface="Calibri" pitchFamily="34" charset="0"/>
                <a:cs typeface="Calibri" pitchFamily="34" charset="0"/>
              </a:rPr>
              <a:t>unbranched</a:t>
            </a:r>
            <a:r>
              <a:rPr lang="en-US" sz="2600" dirty="0">
                <a:solidFill>
                  <a:schemeClr val="tx1"/>
                </a:solidFill>
                <a:latin typeface="Calibri" pitchFamily="34" charset="0"/>
                <a:cs typeface="Calibri" pitchFamily="34" charset="0"/>
              </a:rPr>
              <a:t>,</a:t>
            </a:r>
            <a:r>
              <a:rPr lang="en-US" sz="2600" dirty="0" smtClean="0">
                <a:solidFill>
                  <a:schemeClr val="tx1"/>
                </a:solidFill>
                <a:latin typeface="Calibri" pitchFamily="34" charset="0"/>
                <a:cs typeface="Calibri" pitchFamily="34" charset="0"/>
              </a:rPr>
              <a:t> ex. </a:t>
            </a:r>
            <a:r>
              <a:rPr lang="en-US" sz="2600" i="1" dirty="0" smtClean="0">
                <a:solidFill>
                  <a:schemeClr val="tx1"/>
                </a:solidFill>
                <a:latin typeface="Calibri" pitchFamily="34" charset="0"/>
                <a:cs typeface="Calibri" pitchFamily="34" charset="0"/>
              </a:rPr>
              <a:t>Spirogyra </a:t>
            </a:r>
            <a:r>
              <a:rPr lang="en-US" sz="2600" dirty="0" smtClean="0">
                <a:solidFill>
                  <a:schemeClr val="tx1"/>
                </a:solidFill>
                <a:latin typeface="Calibri" pitchFamily="34" charset="0"/>
                <a:cs typeface="Calibri" pitchFamily="34" charset="0"/>
              </a:rPr>
              <a:t>(left), or branched </a:t>
            </a:r>
            <a:r>
              <a:rPr lang="en-US" sz="2600" i="1" dirty="0" err="1" smtClean="0">
                <a:solidFill>
                  <a:schemeClr val="tx1"/>
                </a:solidFill>
                <a:latin typeface="Calibri" pitchFamily="34" charset="0"/>
                <a:cs typeface="Calibri" pitchFamily="34" charset="0"/>
              </a:rPr>
              <a:t>Cladophora</a:t>
            </a:r>
            <a:r>
              <a:rPr lang="en-US" sz="2600" i="1" dirty="0" smtClean="0">
                <a:solidFill>
                  <a:schemeClr val="tx1"/>
                </a:solidFill>
                <a:latin typeface="Calibri" pitchFamily="34" charset="0"/>
                <a:cs typeface="Calibri" pitchFamily="34" charset="0"/>
              </a:rPr>
              <a:t> </a:t>
            </a:r>
            <a:r>
              <a:rPr lang="en-US" sz="2600" dirty="0" smtClean="0">
                <a:solidFill>
                  <a:schemeClr val="tx1"/>
                </a:solidFill>
                <a:latin typeface="Calibri" pitchFamily="34" charset="0"/>
                <a:cs typeface="Calibri" pitchFamily="34" charset="0"/>
              </a:rPr>
              <a:t>(right).</a:t>
            </a:r>
          </a:p>
        </p:txBody>
      </p:sp>
      <p:pic>
        <p:nvPicPr>
          <p:cNvPr id="8" name="Picture 7" descr="https://img.algaebase.org/images/5B7BE95A076ca2805CUQn2BDB5D0/HpX1A3GvhHEh.jpg"/>
          <p:cNvPicPr/>
          <p:nvPr/>
        </p:nvPicPr>
        <p:blipFill rotWithShape="1">
          <a:blip r:embed="rId2">
            <a:extLst>
              <a:ext uri="{28A0092B-C50C-407E-A947-70E740481C1C}">
                <a14:useLocalDpi xmlns:a14="http://schemas.microsoft.com/office/drawing/2010/main" val="0"/>
              </a:ext>
            </a:extLst>
          </a:blip>
          <a:srcRect t="18485"/>
          <a:stretch/>
        </p:blipFill>
        <p:spPr bwMode="auto">
          <a:xfrm>
            <a:off x="4860032" y="4096270"/>
            <a:ext cx="4032448" cy="25730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768907"/>
      </p:ext>
    </p:extLst>
  </p:cSld>
  <p:clrMapOvr>
    <a:masterClrMapping/>
  </p:clrMapOvr>
  <mc:AlternateContent xmlns:mc="http://schemas.openxmlformats.org/markup-compatibility/2006" xmlns:p14="http://schemas.microsoft.com/office/powerpoint/2010/main">
    <mc:Choice Requires="p14">
      <p:transition spd="slow" p14:dur="2000" advTm="45221">
        <p14:prism isContent="1"/>
      </p:transition>
    </mc:Choice>
    <mc:Fallback xmlns="">
      <p:transition spd="slow" advTm="45221">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l="67290" t="32030" r="8417" b="18500"/>
          <a:stretch>
            <a:fillRect/>
          </a:stretch>
        </p:blipFill>
        <p:spPr bwMode="auto">
          <a:xfrm>
            <a:off x="6012160" y="404813"/>
            <a:ext cx="3061523" cy="596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2"/>
          <p:cNvSpPr>
            <a:spLocks noGrp="1" noChangeArrowheads="1"/>
          </p:cNvSpPr>
          <p:nvPr>
            <p:ph type="subTitle" idx="1"/>
          </p:nvPr>
        </p:nvSpPr>
        <p:spPr>
          <a:xfrm>
            <a:off x="107504" y="200025"/>
            <a:ext cx="6148388" cy="6181725"/>
          </a:xfrm>
        </p:spPr>
        <p:txBody>
          <a:bodyPr/>
          <a:lstStyle/>
          <a:p>
            <a:pPr algn="l" rtl="0" eaLnBrk="1" hangingPunct="1">
              <a:lnSpc>
                <a:spcPct val="150000"/>
              </a:lnSpc>
            </a:pPr>
            <a:r>
              <a:rPr lang="en-US" sz="2700" b="1" dirty="0" smtClean="0">
                <a:solidFill>
                  <a:schemeClr val="tx1"/>
                </a:solidFill>
                <a:latin typeface="Calibri" pitchFamily="34" charset="0"/>
                <a:cs typeface="Calibri" pitchFamily="34" charset="0"/>
              </a:rPr>
              <a:t>(7) </a:t>
            </a:r>
            <a:r>
              <a:rPr lang="en-US" sz="2700" b="1" dirty="0" err="1" smtClean="0">
                <a:solidFill>
                  <a:schemeClr val="tx1"/>
                </a:solidFill>
                <a:latin typeface="Calibri" pitchFamily="34" charset="0"/>
                <a:cs typeface="Calibri" pitchFamily="34" charset="0"/>
              </a:rPr>
              <a:t>Heterotrichous</a:t>
            </a:r>
            <a:endParaRPr lang="en-US" sz="2700" dirty="0" smtClean="0">
              <a:solidFill>
                <a:schemeClr val="tx1"/>
              </a:solidFill>
              <a:latin typeface="Calibri" pitchFamily="34" charset="0"/>
              <a:cs typeface="Calibri" pitchFamily="34" charset="0"/>
            </a:endParaRPr>
          </a:p>
          <a:p>
            <a:pPr algn="just" rtl="0" eaLnBrk="1" hangingPunct="1">
              <a:lnSpc>
                <a:spcPct val="150000"/>
              </a:lnSpc>
            </a:pPr>
            <a:r>
              <a:rPr lang="en-US" sz="2700" dirty="0" smtClean="0">
                <a:solidFill>
                  <a:schemeClr val="tx1"/>
                </a:solidFill>
                <a:latin typeface="Calibri" pitchFamily="34" charset="0"/>
                <a:cs typeface="Calibri" pitchFamily="34" charset="0"/>
              </a:rPr>
              <a:t>   In more complex filamentous species, considerable differentiation may occur among the branches. Many branching filaments have a system of prostrate branches growing attached to the substrate and an erect system of more open branches extending free of the substrate, ex. </a:t>
            </a:r>
            <a:r>
              <a:rPr lang="en-US" sz="2700" i="1" dirty="0" err="1" smtClean="0">
                <a:solidFill>
                  <a:schemeClr val="tx1"/>
                </a:solidFill>
                <a:latin typeface="Calibri" pitchFamily="34" charset="0"/>
                <a:cs typeface="Calibri" pitchFamily="34" charset="0"/>
              </a:rPr>
              <a:t>Stigeoclonium</a:t>
            </a:r>
            <a:r>
              <a:rPr lang="en-US" sz="2700" dirty="0" smtClean="0">
                <a:solidFill>
                  <a:schemeClr val="tx1"/>
                </a:solidFill>
                <a:latin typeface="Calibri" pitchFamily="34" charset="0"/>
                <a:cs typeface="Calibri" pitchFamily="34" charset="0"/>
              </a:rPr>
              <a:t> </a:t>
            </a:r>
            <a:r>
              <a:rPr lang="en-US" sz="2700" dirty="0">
                <a:solidFill>
                  <a:schemeClr val="tx1"/>
                </a:solidFill>
                <a:latin typeface="Calibri" pitchFamily="34" charset="0"/>
                <a:cs typeface="Calibri" pitchFamily="34" charset="0"/>
              </a:rPr>
              <a:t>.</a:t>
            </a:r>
            <a:endParaRPr lang="en-US" sz="2700"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873824647"/>
      </p:ext>
    </p:extLst>
  </p:cSld>
  <p:clrMapOvr>
    <a:masterClrMapping/>
  </p:clrMapOvr>
  <mc:AlternateContent xmlns:mc="http://schemas.openxmlformats.org/markup-compatibility/2006" xmlns:p14="http://schemas.microsoft.com/office/powerpoint/2010/main">
    <mc:Choice Requires="p14">
      <p:transition spd="slow" p14:dur="2000" advTm="41727">
        <p14:prism isContent="1"/>
      </p:transition>
    </mc:Choice>
    <mc:Fallback xmlns="">
      <p:transition spd="slow" advTm="4172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143892" y="116632"/>
            <a:ext cx="8820596" cy="5298157"/>
          </a:xfrm>
        </p:spPr>
        <p:txBody>
          <a:bodyPr/>
          <a:lstStyle/>
          <a:p>
            <a:pPr marL="514350" indent="-514350" algn="just" rtl="0" eaLnBrk="1" hangingPunct="1">
              <a:lnSpc>
                <a:spcPct val="150000"/>
              </a:lnSpc>
              <a:buFont typeface="+mj-lt"/>
              <a:buAutoNum type="alphaLcParenR" startAt="4"/>
            </a:pPr>
            <a:r>
              <a:rPr lang="en-US" sz="2600" b="1" dirty="0" err="1">
                <a:solidFill>
                  <a:schemeClr val="accent6">
                    <a:lumMod val="75000"/>
                  </a:schemeClr>
                </a:solidFill>
                <a:latin typeface="Calibri" pitchFamily="34" charset="0"/>
                <a:cs typeface="Calibri" pitchFamily="34" charset="0"/>
              </a:rPr>
              <a:t>Thermophytes</a:t>
            </a:r>
            <a:r>
              <a:rPr lang="en-US" sz="3000" dirty="0" smtClean="0">
                <a:latin typeface="Calibri" pitchFamily="34" charset="0"/>
                <a:cs typeface="Calibri" pitchFamily="34" charset="0"/>
              </a:rPr>
              <a:t> or </a:t>
            </a:r>
            <a:r>
              <a:rPr lang="en-US" sz="3000" b="1" dirty="0" smtClean="0">
                <a:latin typeface="Calibri" pitchFamily="34" charset="0"/>
                <a:cs typeface="Calibri" pitchFamily="34" charset="0"/>
              </a:rPr>
              <a:t>Thermal algae</a:t>
            </a:r>
            <a:r>
              <a:rPr lang="en-US" sz="3000" dirty="0" smtClean="0">
                <a:latin typeface="Calibri" pitchFamily="34" charset="0"/>
                <a:cs typeface="Calibri" pitchFamily="34" charset="0"/>
              </a:rPr>
              <a:t>: This group of algae occurs in hot water springs (50- 70°C). </a:t>
            </a:r>
          </a:p>
          <a:p>
            <a:pPr marL="514350" indent="-514350" algn="just" rtl="0" eaLnBrk="1" hangingPunct="1">
              <a:lnSpc>
                <a:spcPct val="150000"/>
              </a:lnSpc>
              <a:buFont typeface="+mj-lt"/>
              <a:buAutoNum type="alphaLcParenR" startAt="4"/>
            </a:pPr>
            <a:r>
              <a:rPr lang="en-US" sz="2600" b="1" dirty="0">
                <a:solidFill>
                  <a:schemeClr val="accent6">
                    <a:lumMod val="75000"/>
                  </a:schemeClr>
                </a:solidFill>
                <a:latin typeface="Calibri" pitchFamily="34" charset="0"/>
                <a:cs typeface="Calibri" pitchFamily="34" charset="0"/>
              </a:rPr>
              <a:t>Epizoic</a:t>
            </a:r>
            <a:r>
              <a:rPr lang="en-US" sz="3000" b="1" dirty="0" smtClean="0">
                <a:solidFill>
                  <a:srgbClr val="0000FF"/>
                </a:solidFill>
                <a:latin typeface="Calibri" pitchFamily="34" charset="0"/>
                <a:cs typeface="Calibri" pitchFamily="34" charset="0"/>
              </a:rPr>
              <a:t> </a:t>
            </a:r>
            <a:r>
              <a:rPr lang="en-US" sz="2600" b="1" dirty="0">
                <a:solidFill>
                  <a:schemeClr val="accent6">
                    <a:lumMod val="75000"/>
                  </a:schemeClr>
                </a:solidFill>
                <a:latin typeface="Calibri" pitchFamily="34" charset="0"/>
                <a:cs typeface="Calibri" pitchFamily="34" charset="0"/>
              </a:rPr>
              <a:t>algae</a:t>
            </a:r>
            <a:r>
              <a:rPr lang="en-US" sz="3000" dirty="0">
                <a:latin typeface="Calibri" pitchFamily="34" charset="0"/>
                <a:cs typeface="Calibri" pitchFamily="34" charset="0"/>
              </a:rPr>
              <a:t>:</a:t>
            </a:r>
            <a:r>
              <a:rPr lang="en-US" sz="3000" dirty="0" smtClean="0">
                <a:latin typeface="Calibri" pitchFamily="34" charset="0"/>
                <a:cs typeface="Calibri" pitchFamily="34" charset="0"/>
              </a:rPr>
              <a:t> The algae growing on animals like fish, snail (etc.) are called as epizoic. </a:t>
            </a:r>
          </a:p>
          <a:p>
            <a:pPr marL="514350" indent="-514350" algn="just" rtl="0" eaLnBrk="1" hangingPunct="1">
              <a:lnSpc>
                <a:spcPct val="150000"/>
              </a:lnSpc>
              <a:buFont typeface="+mj-lt"/>
              <a:buAutoNum type="alphaLcParenR" startAt="4"/>
            </a:pPr>
            <a:r>
              <a:rPr lang="en-US" sz="2600" b="1" dirty="0">
                <a:solidFill>
                  <a:schemeClr val="accent6">
                    <a:lumMod val="75000"/>
                  </a:schemeClr>
                </a:solidFill>
                <a:latin typeface="Calibri" pitchFamily="34" charset="0"/>
                <a:cs typeface="Calibri" pitchFamily="34" charset="0"/>
              </a:rPr>
              <a:t>Endozoic</a:t>
            </a:r>
            <a:r>
              <a:rPr lang="en-US" sz="3000" b="1" dirty="0" smtClean="0">
                <a:solidFill>
                  <a:srgbClr val="0000FF"/>
                </a:solidFill>
                <a:latin typeface="Calibri" pitchFamily="34" charset="0"/>
                <a:cs typeface="Calibri" pitchFamily="34" charset="0"/>
              </a:rPr>
              <a:t> </a:t>
            </a:r>
            <a:r>
              <a:rPr lang="en-US" sz="2600" b="1" dirty="0">
                <a:solidFill>
                  <a:schemeClr val="accent6">
                    <a:lumMod val="75000"/>
                  </a:schemeClr>
                </a:solidFill>
                <a:latin typeface="Calibri" pitchFamily="34" charset="0"/>
                <a:cs typeface="Calibri" pitchFamily="34" charset="0"/>
              </a:rPr>
              <a:t>algae</a:t>
            </a:r>
            <a:r>
              <a:rPr lang="en-US" sz="3000" dirty="0" smtClean="0">
                <a:latin typeface="Calibri" pitchFamily="34" charset="0"/>
                <a:cs typeface="Calibri" pitchFamily="34" charset="0"/>
              </a:rPr>
              <a:t>: They grow in the tissues of animals. </a:t>
            </a:r>
          </a:p>
          <a:p>
            <a:pPr marL="514350" indent="-514350" algn="just" rtl="0" eaLnBrk="1" hangingPunct="1">
              <a:lnSpc>
                <a:spcPct val="150000"/>
              </a:lnSpc>
              <a:buFont typeface="+mj-lt"/>
              <a:buAutoNum type="alphaLcParenR" startAt="4"/>
            </a:pPr>
            <a:r>
              <a:rPr lang="en-US" sz="2600" b="1" dirty="0">
                <a:solidFill>
                  <a:schemeClr val="accent6">
                    <a:lumMod val="75000"/>
                  </a:schemeClr>
                </a:solidFill>
                <a:latin typeface="Calibri" pitchFamily="34" charset="0"/>
                <a:cs typeface="Calibri" pitchFamily="34" charset="0"/>
              </a:rPr>
              <a:t>Parasitic</a:t>
            </a:r>
            <a:r>
              <a:rPr lang="en-US" sz="3000" b="1" dirty="0" smtClean="0">
                <a:solidFill>
                  <a:srgbClr val="0000FF"/>
                </a:solidFill>
                <a:latin typeface="Calibri" pitchFamily="34" charset="0"/>
                <a:cs typeface="Calibri" pitchFamily="34" charset="0"/>
              </a:rPr>
              <a:t> </a:t>
            </a:r>
            <a:r>
              <a:rPr lang="en-US" sz="2600" b="1" dirty="0">
                <a:solidFill>
                  <a:schemeClr val="accent6">
                    <a:lumMod val="75000"/>
                  </a:schemeClr>
                </a:solidFill>
                <a:latin typeface="Calibri" pitchFamily="34" charset="0"/>
                <a:cs typeface="Calibri" pitchFamily="34" charset="0"/>
              </a:rPr>
              <a:t>algae</a:t>
            </a:r>
            <a:r>
              <a:rPr lang="en-US" sz="3000" dirty="0">
                <a:latin typeface="Calibri" pitchFamily="34" charset="0"/>
                <a:cs typeface="Calibri" pitchFamily="34" charset="0"/>
              </a:rPr>
              <a:t>:</a:t>
            </a:r>
            <a:r>
              <a:rPr lang="en-US" sz="3000" dirty="0" smtClean="0">
                <a:latin typeface="Calibri" pitchFamily="34" charset="0"/>
                <a:cs typeface="Calibri" pitchFamily="34" charset="0"/>
              </a:rPr>
              <a:t> Some algae grow parasitically on different plants and animals. </a:t>
            </a:r>
          </a:p>
        </p:txBody>
      </p:sp>
    </p:spTree>
    <p:extLst>
      <p:ext uri="{BB962C8B-B14F-4D97-AF65-F5344CB8AC3E}">
        <p14:creationId xmlns:p14="http://schemas.microsoft.com/office/powerpoint/2010/main" val="1793717385"/>
      </p:ext>
    </p:extLst>
  </p:cSld>
  <p:clrMapOvr>
    <a:masterClrMapping/>
  </p:clrMapOvr>
  <p:transition advTm="36779">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a:xfrm>
            <a:off x="107504" y="116632"/>
            <a:ext cx="5211763" cy="4597251"/>
          </a:xfrm>
        </p:spPr>
        <p:txBody>
          <a:bodyPr/>
          <a:lstStyle/>
          <a:p>
            <a:pPr algn="just" rtl="0" eaLnBrk="1" hangingPunct="1">
              <a:lnSpc>
                <a:spcPct val="150000"/>
              </a:lnSpc>
            </a:pPr>
            <a:r>
              <a:rPr lang="en-US" sz="2700" dirty="0" smtClean="0">
                <a:solidFill>
                  <a:schemeClr val="tx1"/>
                </a:solidFill>
                <a:latin typeface="Calibri" pitchFamily="34" charset="0"/>
                <a:cs typeface="Calibri" pitchFamily="34" charset="0"/>
              </a:rPr>
              <a:t>(8) </a:t>
            </a:r>
            <a:r>
              <a:rPr lang="en-US" sz="2700" dirty="0" err="1" smtClean="0">
                <a:solidFill>
                  <a:schemeClr val="tx1"/>
                </a:solidFill>
                <a:latin typeface="Calibri" pitchFamily="34" charset="0"/>
                <a:cs typeface="Calibri" pitchFamily="34" charset="0"/>
              </a:rPr>
              <a:t>Pseudoparenchymatous</a:t>
            </a:r>
            <a:endParaRPr lang="en-US" sz="2700" dirty="0" smtClean="0">
              <a:solidFill>
                <a:schemeClr val="tx1"/>
              </a:solidFill>
              <a:latin typeface="Calibri" pitchFamily="34" charset="0"/>
              <a:cs typeface="Calibri" pitchFamily="34" charset="0"/>
            </a:endParaRPr>
          </a:p>
          <a:p>
            <a:pPr algn="just" rtl="0" eaLnBrk="1" hangingPunct="1">
              <a:lnSpc>
                <a:spcPct val="150000"/>
              </a:lnSpc>
            </a:pPr>
            <a:r>
              <a:rPr lang="en-US" sz="2700" dirty="0" smtClean="0">
                <a:solidFill>
                  <a:schemeClr val="tx1"/>
                </a:solidFill>
                <a:latin typeface="Calibri" pitchFamily="34" charset="0"/>
                <a:cs typeface="Calibri" pitchFamily="34" charset="0"/>
              </a:rPr>
              <a:t>  Are made up of a loose or close aggregation of numerous, intertwined, branched filaments that collectively form the </a:t>
            </a:r>
            <a:r>
              <a:rPr lang="en-US" sz="2700" dirty="0" err="1" smtClean="0">
                <a:solidFill>
                  <a:schemeClr val="tx1"/>
                </a:solidFill>
                <a:latin typeface="Calibri" pitchFamily="34" charset="0"/>
                <a:cs typeface="Calibri" pitchFamily="34" charset="0"/>
              </a:rPr>
              <a:t>thallus</a:t>
            </a:r>
            <a:r>
              <a:rPr lang="en-US" sz="2700" dirty="0" smtClean="0">
                <a:solidFill>
                  <a:schemeClr val="tx1"/>
                </a:solidFill>
                <a:latin typeface="Calibri" pitchFamily="34" charset="0"/>
                <a:cs typeface="Calibri" pitchFamily="34" charset="0"/>
              </a:rPr>
              <a:t>, held together by </a:t>
            </a:r>
            <a:r>
              <a:rPr lang="en-US" sz="2700" dirty="0" err="1" smtClean="0">
                <a:solidFill>
                  <a:schemeClr val="tx1"/>
                </a:solidFill>
                <a:latin typeface="Calibri" pitchFamily="34" charset="0"/>
                <a:cs typeface="Calibri" pitchFamily="34" charset="0"/>
              </a:rPr>
              <a:t>mucilages</a:t>
            </a:r>
            <a:r>
              <a:rPr lang="en-US" sz="2700" dirty="0" smtClean="0">
                <a:solidFill>
                  <a:schemeClr val="tx1"/>
                </a:solidFill>
                <a:latin typeface="Calibri" pitchFamily="34" charset="0"/>
                <a:cs typeface="Calibri" pitchFamily="34" charset="0"/>
              </a:rPr>
              <a:t>, ex. </a:t>
            </a:r>
            <a:r>
              <a:rPr lang="en-US" sz="2700" i="1" dirty="0" err="1" smtClean="0">
                <a:solidFill>
                  <a:schemeClr val="tx1"/>
                </a:solidFill>
                <a:latin typeface="Calibri" pitchFamily="34" charset="0"/>
                <a:cs typeface="Calibri" pitchFamily="34" charset="0"/>
              </a:rPr>
              <a:t>Nemalion</a:t>
            </a:r>
            <a:r>
              <a:rPr lang="en-US" sz="2700" i="1" dirty="0" smtClean="0">
                <a:solidFill>
                  <a:schemeClr val="tx1"/>
                </a:solidFill>
                <a:latin typeface="Calibri" pitchFamily="34" charset="0"/>
                <a:cs typeface="Calibri" pitchFamily="34" charset="0"/>
              </a:rPr>
              <a:t> </a:t>
            </a:r>
            <a:r>
              <a:rPr lang="en-US" sz="2700" dirty="0">
                <a:solidFill>
                  <a:schemeClr val="tx1"/>
                </a:solidFill>
                <a:latin typeface="Calibri" pitchFamily="34" charset="0"/>
                <a:cs typeface="Calibri" pitchFamily="34" charset="0"/>
              </a:rPr>
              <a:t>.</a:t>
            </a:r>
            <a:endParaRPr lang="en-US" sz="2700" dirty="0" smtClean="0">
              <a:solidFill>
                <a:schemeClr val="tx1"/>
              </a:solidFill>
              <a:latin typeface="Calibri" pitchFamily="34" charset="0"/>
              <a:cs typeface="Calibri" pitchFamily="34" charset="0"/>
            </a:endParaRPr>
          </a:p>
        </p:txBody>
      </p:sp>
      <p:pic>
        <p:nvPicPr>
          <p:cNvPr id="6" name="Picture 5" descr="https://img.algaebase.org/images/5B7BE95A076ca2A447ykV2C5A194/KdARoSV5LR9m.jpg"/>
          <p:cNvPicPr/>
          <p:nvPr/>
        </p:nvPicPr>
        <p:blipFill rotWithShape="1">
          <a:blip r:embed="rId2">
            <a:extLst>
              <a:ext uri="{28A0092B-C50C-407E-A947-70E740481C1C}">
                <a14:useLocalDpi xmlns:a14="http://schemas.microsoft.com/office/drawing/2010/main" val="0"/>
              </a:ext>
            </a:extLst>
          </a:blip>
          <a:srcRect t="10455"/>
          <a:stretch/>
        </p:blipFill>
        <p:spPr bwMode="auto">
          <a:xfrm>
            <a:off x="6732240" y="332656"/>
            <a:ext cx="1813818" cy="36836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9481520"/>
      </p:ext>
    </p:extLst>
  </p:cSld>
  <p:clrMapOvr>
    <a:masterClrMapping/>
  </p:clrMapOvr>
  <mc:AlternateContent xmlns:mc="http://schemas.openxmlformats.org/markup-compatibility/2006" xmlns:p14="http://schemas.microsoft.com/office/powerpoint/2010/main">
    <mc:Choice Requires="p14">
      <p:transition spd="slow" p14:dur="2000" advTm="24214">
        <p14:prism isContent="1"/>
      </p:transition>
    </mc:Choice>
    <mc:Fallback xmlns="">
      <p:transition spd="slow" advTm="24214">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90500" y="188913"/>
            <a:ext cx="5318125" cy="6408737"/>
          </a:xfrm>
        </p:spPr>
        <p:txBody>
          <a:bodyPr/>
          <a:lstStyle/>
          <a:p>
            <a:pPr algn="just" rtl="0" eaLnBrk="1" hangingPunct="1">
              <a:lnSpc>
                <a:spcPct val="150000"/>
              </a:lnSpc>
            </a:pPr>
            <a:r>
              <a:rPr lang="en-US" sz="2600" b="1" dirty="0" smtClean="0">
                <a:solidFill>
                  <a:schemeClr val="tx1"/>
                </a:solidFill>
                <a:latin typeface="Calibri" pitchFamily="34" charset="0"/>
                <a:cs typeface="Calibri" pitchFamily="34" charset="0"/>
              </a:rPr>
              <a:t>(9)</a:t>
            </a:r>
            <a:r>
              <a:rPr lang="en-US" sz="2600" dirty="0" smtClean="0">
                <a:solidFill>
                  <a:schemeClr val="tx1"/>
                </a:solidFill>
                <a:latin typeface="Calibri" pitchFamily="34" charset="0"/>
                <a:cs typeface="Calibri" pitchFamily="34" charset="0"/>
              </a:rPr>
              <a:t> </a:t>
            </a:r>
            <a:r>
              <a:rPr lang="en-US" sz="2600" b="1" dirty="0" err="1" smtClean="0">
                <a:solidFill>
                  <a:schemeClr val="tx1"/>
                </a:solidFill>
                <a:latin typeface="Calibri" pitchFamily="34" charset="0"/>
                <a:cs typeface="Calibri" pitchFamily="34" charset="0"/>
              </a:rPr>
              <a:t>Siphonous</a:t>
            </a:r>
            <a:endParaRPr lang="en-US" sz="2600" dirty="0" smtClean="0">
              <a:solidFill>
                <a:schemeClr val="tx1"/>
              </a:solidFill>
              <a:latin typeface="Calibri" pitchFamily="34" charset="0"/>
              <a:cs typeface="Calibri" pitchFamily="34" charset="0"/>
            </a:endParaRPr>
          </a:p>
          <a:p>
            <a:pPr algn="just" rtl="0" eaLnBrk="1" hangingPunct="1">
              <a:lnSpc>
                <a:spcPct val="150000"/>
              </a:lnSpc>
            </a:pPr>
            <a:r>
              <a:rPr lang="en-US" sz="2600" dirty="0" smtClean="0">
                <a:solidFill>
                  <a:schemeClr val="tx1"/>
                </a:solidFill>
                <a:latin typeface="Calibri" pitchFamily="34" charset="0"/>
                <a:cs typeface="Calibri" pitchFamily="34" charset="0"/>
              </a:rPr>
              <a:t>These algae are characterized by a </a:t>
            </a:r>
            <a:r>
              <a:rPr lang="en-US" sz="2600" dirty="0" err="1" smtClean="0">
                <a:solidFill>
                  <a:schemeClr val="tx1"/>
                </a:solidFill>
                <a:latin typeface="Calibri" pitchFamily="34" charset="0"/>
                <a:cs typeface="Calibri" pitchFamily="34" charset="0"/>
              </a:rPr>
              <a:t>siphonous</a:t>
            </a:r>
            <a:r>
              <a:rPr lang="en-US" sz="2600" dirty="0" smtClean="0">
                <a:solidFill>
                  <a:schemeClr val="tx1"/>
                </a:solidFill>
                <a:latin typeface="Calibri" pitchFamily="34" charset="0"/>
                <a:cs typeface="Calibri" pitchFamily="34" charset="0"/>
              </a:rPr>
              <a:t> or </a:t>
            </a:r>
            <a:r>
              <a:rPr lang="en-US" sz="2600" dirty="0" err="1" smtClean="0">
                <a:solidFill>
                  <a:schemeClr val="tx1"/>
                </a:solidFill>
                <a:latin typeface="Calibri" pitchFamily="34" charset="0"/>
                <a:cs typeface="Calibri" pitchFamily="34" charset="0"/>
              </a:rPr>
              <a:t>coenocytic</a:t>
            </a:r>
            <a:r>
              <a:rPr lang="en-US" sz="2600" dirty="0" smtClean="0">
                <a:solidFill>
                  <a:schemeClr val="tx1"/>
                </a:solidFill>
                <a:latin typeface="Calibri" pitchFamily="34" charset="0"/>
                <a:cs typeface="Calibri" pitchFamily="34" charset="0"/>
              </a:rPr>
              <a:t> construction, consisting of tubular filaments lacking transverse cell walls. These algae undergo repeated nuclear division without forming cell walls; hence they are unicellular, but multinucleate (or </a:t>
            </a:r>
            <a:r>
              <a:rPr lang="en-US" sz="2600" dirty="0" err="1" smtClean="0">
                <a:solidFill>
                  <a:schemeClr val="tx1"/>
                </a:solidFill>
                <a:latin typeface="Calibri" pitchFamily="34" charset="0"/>
                <a:cs typeface="Calibri" pitchFamily="34" charset="0"/>
              </a:rPr>
              <a:t>coenocytic</a:t>
            </a:r>
            <a:r>
              <a:rPr lang="en-US" sz="2600" dirty="0" smtClean="0">
                <a:solidFill>
                  <a:schemeClr val="tx1"/>
                </a:solidFill>
                <a:latin typeface="Calibri" pitchFamily="34" charset="0"/>
                <a:cs typeface="Calibri" pitchFamily="34" charset="0"/>
              </a:rPr>
              <a:t>), ex. </a:t>
            </a:r>
            <a:r>
              <a:rPr lang="en-US" sz="2600" i="1" dirty="0" err="1" smtClean="0">
                <a:solidFill>
                  <a:schemeClr val="tx1"/>
                </a:solidFill>
                <a:latin typeface="Calibri" pitchFamily="34" charset="0"/>
                <a:cs typeface="Calibri" pitchFamily="34" charset="0"/>
              </a:rPr>
              <a:t>Vaucheria</a:t>
            </a:r>
            <a:r>
              <a:rPr lang="en-US" sz="2600" dirty="0" smtClean="0">
                <a:solidFill>
                  <a:schemeClr val="tx1"/>
                </a:solidFill>
                <a:latin typeface="Calibri" pitchFamily="34" charset="0"/>
                <a:cs typeface="Calibri" pitchFamily="34" charset="0"/>
              </a:rPr>
              <a:t>.</a:t>
            </a:r>
            <a:endParaRPr lang="en-US" sz="2600" b="1" dirty="0" smtClean="0">
              <a:solidFill>
                <a:schemeClr val="tx1"/>
              </a:solidFill>
              <a:latin typeface="Calibri" pitchFamily="34" charset="0"/>
              <a:cs typeface="Calibri" pitchFamily="34" charset="0"/>
            </a:endParaRPr>
          </a:p>
        </p:txBody>
      </p:sp>
      <p:pic>
        <p:nvPicPr>
          <p:cNvPr id="5" name="Picture 4" descr="https://img.algaebase.org/images/5B7BE95A076ca2826BtsS2BE8A3F/AjTAsie1jEKK.jpg"/>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44724"/>
            <a:ext cx="1636849" cy="3096344"/>
          </a:xfrm>
          <a:prstGeom prst="rect">
            <a:avLst/>
          </a:prstGeom>
          <a:noFill/>
          <a:ln>
            <a:noFill/>
          </a:ln>
        </p:spPr>
      </p:pic>
    </p:spTree>
    <p:extLst>
      <p:ext uri="{BB962C8B-B14F-4D97-AF65-F5344CB8AC3E}">
        <p14:creationId xmlns:p14="http://schemas.microsoft.com/office/powerpoint/2010/main" val="1119878091"/>
      </p:ext>
    </p:extLst>
  </p:cSld>
  <p:clrMapOvr>
    <a:masterClrMapping/>
  </p:clrMapOvr>
  <mc:AlternateContent xmlns:mc="http://schemas.openxmlformats.org/markup-compatibility/2006" xmlns:p14="http://schemas.microsoft.com/office/powerpoint/2010/main">
    <mc:Choice Requires="p14">
      <p:transition spd="slow" p14:dur="2000" advTm="43902">
        <p14:prism isContent="1"/>
      </p:transition>
    </mc:Choice>
    <mc:Fallback xmlns="">
      <p:transition spd="slow" advTm="43902">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216346" y="44624"/>
            <a:ext cx="8820150" cy="4418707"/>
          </a:xfrm>
        </p:spPr>
        <p:txBody>
          <a:bodyPr/>
          <a:lstStyle/>
          <a:p>
            <a:pPr algn="just" rtl="0" eaLnBrk="1" hangingPunct="1">
              <a:lnSpc>
                <a:spcPct val="150000"/>
              </a:lnSpc>
            </a:pPr>
            <a:r>
              <a:rPr lang="en-US" sz="2600" b="1" dirty="0" smtClean="0">
                <a:solidFill>
                  <a:schemeClr val="tx1"/>
                </a:solidFill>
                <a:latin typeface="Calibri" pitchFamily="34" charset="0"/>
                <a:cs typeface="Calibri" pitchFamily="34" charset="0"/>
              </a:rPr>
              <a:t>(10) </a:t>
            </a:r>
            <a:r>
              <a:rPr lang="en-US" sz="2600" b="1" dirty="0" err="1" smtClean="0">
                <a:solidFill>
                  <a:schemeClr val="tx1"/>
                </a:solidFill>
                <a:latin typeface="Calibri" pitchFamily="34" charset="0"/>
                <a:cs typeface="Calibri" pitchFamily="34" charset="0"/>
              </a:rPr>
              <a:t>Parenchymatous</a:t>
            </a:r>
            <a:r>
              <a:rPr lang="en-US" sz="2600" b="1" dirty="0" smtClean="0">
                <a:solidFill>
                  <a:schemeClr val="tx1"/>
                </a:solidFill>
                <a:latin typeface="Calibri" pitchFamily="34" charset="0"/>
                <a:cs typeface="Calibri" pitchFamily="34" charset="0"/>
              </a:rPr>
              <a:t> </a:t>
            </a:r>
            <a:r>
              <a:rPr lang="en-US" sz="2600" b="1" dirty="0" err="1" smtClean="0">
                <a:solidFill>
                  <a:schemeClr val="tx1"/>
                </a:solidFill>
                <a:latin typeface="Calibri" pitchFamily="34" charset="0"/>
                <a:cs typeface="Calibri" pitchFamily="34" charset="0"/>
              </a:rPr>
              <a:t>thalli</a:t>
            </a:r>
            <a:endParaRPr lang="en-US" sz="2600" dirty="0" smtClean="0">
              <a:solidFill>
                <a:schemeClr val="tx1"/>
              </a:solidFill>
              <a:latin typeface="Calibri" pitchFamily="34" charset="0"/>
              <a:cs typeface="Calibri" pitchFamily="34" charset="0"/>
            </a:endParaRPr>
          </a:p>
          <a:p>
            <a:pPr algn="just" rtl="0" eaLnBrk="1" hangingPunct="1">
              <a:lnSpc>
                <a:spcPct val="150000"/>
              </a:lnSpc>
            </a:pPr>
            <a:r>
              <a:rPr lang="en-US" sz="2600" dirty="0" smtClean="0">
                <a:solidFill>
                  <a:schemeClr val="tx1"/>
                </a:solidFill>
                <a:latin typeface="Calibri" pitchFamily="34" charset="0"/>
                <a:cs typeface="Calibri" pitchFamily="34" charset="0"/>
              </a:rPr>
              <a:t>  This type of </a:t>
            </a:r>
            <a:r>
              <a:rPr lang="en-US" sz="2600" dirty="0" err="1" smtClean="0">
                <a:solidFill>
                  <a:schemeClr val="tx1"/>
                </a:solidFill>
                <a:latin typeface="Calibri" pitchFamily="34" charset="0"/>
                <a:cs typeface="Calibri" pitchFamily="34" charset="0"/>
              </a:rPr>
              <a:t>thallus</a:t>
            </a:r>
            <a:r>
              <a:rPr lang="en-US" sz="2600" dirty="0" smtClean="0">
                <a:solidFill>
                  <a:schemeClr val="tx1"/>
                </a:solidFill>
                <a:latin typeface="Calibri" pitchFamily="34" charset="0"/>
                <a:cs typeface="Calibri" pitchFamily="34" charset="0"/>
              </a:rPr>
              <a:t> is derived from </a:t>
            </a:r>
            <a:r>
              <a:rPr lang="en-US" sz="2600" dirty="0" err="1" smtClean="0">
                <a:solidFill>
                  <a:schemeClr val="tx1"/>
                </a:solidFill>
                <a:latin typeface="Calibri" pitchFamily="34" charset="0"/>
                <a:cs typeface="Calibri" pitchFamily="34" charset="0"/>
              </a:rPr>
              <a:t>multiserrate</a:t>
            </a:r>
            <a:r>
              <a:rPr lang="en-US" sz="2600" dirty="0" smtClean="0">
                <a:solidFill>
                  <a:schemeClr val="tx1"/>
                </a:solidFill>
                <a:latin typeface="Calibri" pitchFamily="34" charset="0"/>
                <a:cs typeface="Calibri" pitchFamily="34" charset="0"/>
              </a:rPr>
              <a:t> filaments. In </a:t>
            </a:r>
            <a:r>
              <a:rPr lang="en-US" sz="2600" dirty="0" err="1" smtClean="0">
                <a:solidFill>
                  <a:schemeClr val="tx1"/>
                </a:solidFill>
                <a:latin typeface="Calibri" pitchFamily="34" charset="0"/>
                <a:cs typeface="Calibri" pitchFamily="34" charset="0"/>
              </a:rPr>
              <a:t>parenchymatous</a:t>
            </a:r>
            <a:r>
              <a:rPr lang="en-US" sz="2600" dirty="0" smtClean="0">
                <a:solidFill>
                  <a:schemeClr val="tx1"/>
                </a:solidFill>
                <a:latin typeface="Calibri" pitchFamily="34" charset="0"/>
                <a:cs typeface="Calibri" pitchFamily="34" charset="0"/>
              </a:rPr>
              <a:t> construction, cell divisions occur in three dimensions to produce a solid mass of cells rather than the thread-like, linear arrangement of a </a:t>
            </a:r>
            <a:r>
              <a:rPr lang="en-US" sz="2600" dirty="0" err="1" smtClean="0">
                <a:solidFill>
                  <a:schemeClr val="tx1"/>
                </a:solidFill>
                <a:latin typeface="Calibri" pitchFamily="34" charset="0"/>
                <a:cs typeface="Calibri" pitchFamily="34" charset="0"/>
              </a:rPr>
              <a:t>filament.parenchymatous</a:t>
            </a:r>
            <a:r>
              <a:rPr lang="en-US" sz="2600" dirty="0" smtClean="0">
                <a:solidFill>
                  <a:schemeClr val="tx1"/>
                </a:solidFill>
                <a:latin typeface="Calibri" pitchFamily="34" charset="0"/>
                <a:cs typeface="Calibri" pitchFamily="34" charset="0"/>
              </a:rPr>
              <a:t> algae are </a:t>
            </a:r>
            <a:r>
              <a:rPr lang="en-US" sz="2600" dirty="0" err="1" smtClean="0">
                <a:solidFill>
                  <a:schemeClr val="tx1"/>
                </a:solidFill>
                <a:latin typeface="Calibri" pitchFamily="34" charset="0"/>
                <a:cs typeface="Calibri" pitchFamily="34" charset="0"/>
              </a:rPr>
              <a:t>considerd</a:t>
            </a:r>
            <a:r>
              <a:rPr lang="en-US" sz="2600" dirty="0" smtClean="0">
                <a:solidFill>
                  <a:schemeClr val="tx1"/>
                </a:solidFill>
                <a:latin typeface="Calibri" pitchFamily="34" charset="0"/>
                <a:cs typeface="Calibri" pitchFamily="34" charset="0"/>
              </a:rPr>
              <a:t> to have the most advanced construction ex. </a:t>
            </a:r>
            <a:r>
              <a:rPr lang="en-US" sz="2600" i="1" dirty="0" err="1" smtClean="0">
                <a:solidFill>
                  <a:schemeClr val="tx1"/>
                </a:solidFill>
                <a:latin typeface="Calibri" pitchFamily="34" charset="0"/>
                <a:cs typeface="Calibri" pitchFamily="34" charset="0"/>
              </a:rPr>
              <a:t>Ulva</a:t>
            </a:r>
            <a:r>
              <a:rPr lang="en-US" sz="2600" dirty="0" smtClean="0">
                <a:solidFill>
                  <a:schemeClr val="tx1"/>
                </a:solidFill>
                <a:latin typeface="Calibri" pitchFamily="34" charset="0"/>
                <a:cs typeface="Calibri" pitchFamily="34" charset="0"/>
              </a:rPr>
              <a:t> (left)</a:t>
            </a:r>
            <a:r>
              <a:rPr lang="en-US" sz="2600" dirty="0">
                <a:solidFill>
                  <a:schemeClr val="tx1"/>
                </a:solidFill>
                <a:latin typeface="Calibri" pitchFamily="34" charset="0"/>
                <a:cs typeface="Calibri" pitchFamily="34" charset="0"/>
              </a:rPr>
              <a:t> </a:t>
            </a:r>
            <a:r>
              <a:rPr lang="en-US" sz="2600" dirty="0" smtClean="0">
                <a:solidFill>
                  <a:schemeClr val="tx1"/>
                </a:solidFill>
                <a:latin typeface="Calibri" pitchFamily="34" charset="0"/>
                <a:cs typeface="Calibri" pitchFamily="34" charset="0"/>
              </a:rPr>
              <a:t>and </a:t>
            </a:r>
            <a:r>
              <a:rPr lang="en-US" sz="2600" i="1" dirty="0" err="1" smtClean="0">
                <a:solidFill>
                  <a:schemeClr val="tx1"/>
                </a:solidFill>
                <a:latin typeface="Calibri" pitchFamily="34" charset="0"/>
                <a:cs typeface="Calibri" pitchFamily="34" charset="0"/>
              </a:rPr>
              <a:t>Laminaria</a:t>
            </a:r>
            <a:r>
              <a:rPr lang="en-US" sz="2600" dirty="0" smtClean="0">
                <a:solidFill>
                  <a:schemeClr val="tx1"/>
                </a:solidFill>
                <a:latin typeface="Calibri" pitchFamily="34" charset="0"/>
                <a:cs typeface="Calibri" pitchFamily="34" charset="0"/>
              </a:rPr>
              <a:t> (right)</a:t>
            </a:r>
          </a:p>
        </p:txBody>
      </p:sp>
      <p:pic>
        <p:nvPicPr>
          <p:cNvPr id="133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8"/>
            <a:ext cx="2535166" cy="249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E:\algae images 2014-B\040220141527.jpg"/>
          <p:cNvPicPr>
            <a:picLocks noChangeAspect="1" noChangeArrowheads="1"/>
          </p:cNvPicPr>
          <p:nvPr/>
        </p:nvPicPr>
        <p:blipFill rotWithShape="1">
          <a:blip r:embed="rId3">
            <a:extLst>
              <a:ext uri="{28A0092B-C50C-407E-A947-70E740481C1C}">
                <a14:useLocalDpi xmlns:a14="http://schemas.microsoft.com/office/drawing/2010/main" val="0"/>
              </a:ext>
            </a:extLst>
          </a:blip>
          <a:srcRect l="25874" t="6404" r="28127" b="9298"/>
          <a:stretch/>
        </p:blipFill>
        <p:spPr bwMode="auto">
          <a:xfrm>
            <a:off x="6076950" y="3498185"/>
            <a:ext cx="2241550" cy="336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371468"/>
      </p:ext>
    </p:extLst>
  </p:cSld>
  <p:clrMapOvr>
    <a:masterClrMapping/>
  </p:clrMapOvr>
  <mc:AlternateContent xmlns:mc="http://schemas.openxmlformats.org/markup-compatibility/2006" xmlns:p14="http://schemas.microsoft.com/office/powerpoint/2010/main">
    <mc:Choice Requires="p14">
      <p:transition spd="slow" p14:dur="1600" advTm="51233">
        <p14:prism isContent="1" isInverted="1"/>
      </p:transition>
    </mc:Choice>
    <mc:Fallback xmlns="">
      <p:transition spd="slow" advTm="5123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179512" y="188640"/>
            <a:ext cx="8659812" cy="5400600"/>
          </a:xfrm>
        </p:spPr>
        <p:txBody>
          <a:bodyPr/>
          <a:lstStyle/>
          <a:p>
            <a:pPr algn="justLow" rtl="0" eaLnBrk="1" hangingPunct="1">
              <a:lnSpc>
                <a:spcPct val="150000"/>
              </a:lnSpc>
            </a:pPr>
            <a:r>
              <a:rPr lang="en-US" sz="2800" dirty="0" smtClean="0">
                <a:solidFill>
                  <a:schemeClr val="tx1"/>
                </a:solidFill>
                <a:latin typeface="Calibri" pitchFamily="34" charset="0"/>
                <a:cs typeface="Calibri" pitchFamily="34" charset="0"/>
              </a:rPr>
              <a:t>  In 1754 Carl von Linnaeus divided the plant kingdom into 25 classes, of which one, the </a:t>
            </a:r>
            <a:r>
              <a:rPr lang="en-US" sz="2800" dirty="0" err="1" smtClean="0">
                <a:solidFill>
                  <a:schemeClr val="tx1"/>
                </a:solidFill>
                <a:latin typeface="Calibri" pitchFamily="34" charset="0"/>
                <a:cs typeface="Calibri" pitchFamily="34" charset="0"/>
              </a:rPr>
              <a:t>Cryptogamia</a:t>
            </a:r>
            <a:r>
              <a:rPr lang="en-US" sz="2800" dirty="0" smtClean="0">
                <a:solidFill>
                  <a:schemeClr val="tx1"/>
                </a:solidFill>
                <a:latin typeface="Calibri" pitchFamily="34" charset="0"/>
                <a:cs typeface="Calibri" pitchFamily="34" charset="0"/>
              </a:rPr>
              <a:t>. Linnaeus referred four groups to the </a:t>
            </a:r>
            <a:r>
              <a:rPr lang="en-US" sz="2800" dirty="0" err="1" smtClean="0">
                <a:solidFill>
                  <a:schemeClr val="tx1"/>
                </a:solidFill>
                <a:latin typeface="Calibri" pitchFamily="34" charset="0"/>
                <a:cs typeface="Calibri" pitchFamily="34" charset="0"/>
              </a:rPr>
              <a:t>Cryptogamia</a:t>
            </a:r>
            <a:r>
              <a:rPr lang="en-US" sz="2800" dirty="0" smtClean="0">
                <a:solidFill>
                  <a:schemeClr val="tx1"/>
                </a:solidFill>
                <a:latin typeface="Calibri" pitchFamily="34" charset="0"/>
                <a:cs typeface="Calibri" pitchFamily="34" charset="0"/>
              </a:rPr>
              <a:t>, namely the Algae, Fungi, </a:t>
            </a:r>
            <a:r>
              <a:rPr lang="en-US" sz="2800" dirty="0" err="1" smtClean="0">
                <a:solidFill>
                  <a:schemeClr val="tx1"/>
                </a:solidFill>
                <a:latin typeface="Calibri" pitchFamily="34" charset="0"/>
                <a:cs typeface="Calibri" pitchFamily="34" charset="0"/>
              </a:rPr>
              <a:t>Musci</a:t>
            </a:r>
            <a:r>
              <a:rPr lang="en-US" sz="2800" dirty="0" smtClean="0">
                <a:solidFill>
                  <a:schemeClr val="tx1"/>
                </a:solidFill>
                <a:latin typeface="Calibri" pitchFamily="34" charset="0"/>
                <a:cs typeface="Calibri" pitchFamily="34" charset="0"/>
              </a:rPr>
              <a:t> and </a:t>
            </a:r>
            <a:r>
              <a:rPr lang="en-US" sz="2800" dirty="0" err="1" smtClean="0">
                <a:solidFill>
                  <a:schemeClr val="tx1"/>
                </a:solidFill>
                <a:latin typeface="Calibri" pitchFamily="34" charset="0"/>
                <a:cs typeface="Calibri" pitchFamily="34" charset="0"/>
              </a:rPr>
              <a:t>Filices</a:t>
            </a:r>
            <a:r>
              <a:rPr lang="en-US" sz="2800" dirty="0" smtClean="0">
                <a:solidFill>
                  <a:schemeClr val="tx1"/>
                </a:solidFill>
                <a:latin typeface="Calibri" pitchFamily="34" charset="0"/>
                <a:cs typeface="Calibri" pitchFamily="34" charset="0"/>
              </a:rPr>
              <a:t>. His classification is also found, essentially unchanged, in </a:t>
            </a:r>
            <a:r>
              <a:rPr lang="en-US" sz="2800" dirty="0" err="1" smtClean="0">
                <a:solidFill>
                  <a:schemeClr val="tx1"/>
                </a:solidFill>
                <a:latin typeface="Calibri" pitchFamily="34" charset="0"/>
                <a:cs typeface="Calibri" pitchFamily="34" charset="0"/>
              </a:rPr>
              <a:t>Eichler's</a:t>
            </a:r>
            <a:r>
              <a:rPr lang="en-US" sz="2800" dirty="0" smtClean="0">
                <a:solidFill>
                  <a:schemeClr val="tx1"/>
                </a:solidFill>
                <a:latin typeface="Calibri" pitchFamily="34" charset="0"/>
                <a:cs typeface="Calibri" pitchFamily="34" charset="0"/>
              </a:rPr>
              <a:t> system of 1883. Harvey (1836) had recognized four major groups of algae, the brown, red, green algae and the diatoms, according to color (differences in pigmentation). </a:t>
            </a:r>
          </a:p>
        </p:txBody>
      </p:sp>
    </p:spTree>
    <p:extLst>
      <p:ext uri="{BB962C8B-B14F-4D97-AF65-F5344CB8AC3E}">
        <p14:creationId xmlns:p14="http://schemas.microsoft.com/office/powerpoint/2010/main" val="1994316152"/>
      </p:ext>
    </p:extLst>
  </p:cSld>
  <p:clrMapOvr>
    <a:masterClrMapping/>
  </p:clrMapOvr>
  <p:transition advTm="49982">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90488" y="219075"/>
            <a:ext cx="8874125" cy="5813425"/>
          </a:xfrm>
        </p:spPr>
        <p:txBody>
          <a:bodyPr/>
          <a:lstStyle/>
          <a:p>
            <a:pPr algn="just" rtl="0" eaLnBrk="1" hangingPunct="1">
              <a:lnSpc>
                <a:spcPct val="150000"/>
              </a:lnSpc>
            </a:pPr>
            <a:r>
              <a:rPr lang="en-US" sz="2700" dirty="0" smtClean="0">
                <a:solidFill>
                  <a:schemeClr val="tx1"/>
                </a:solidFill>
                <a:latin typeface="Calibri" pitchFamily="34" charset="0"/>
                <a:cs typeface="Calibri" pitchFamily="34" charset="0"/>
              </a:rPr>
              <a:t>  Investigations of the first quarter of the twentieth century have subsequently revealed that accompanying differences in pigmentation among the great groups of algae are differences in storage products and cellular organization. </a:t>
            </a:r>
          </a:p>
          <a:p>
            <a:pPr algn="just" rtl="0" eaLnBrk="1" hangingPunct="1">
              <a:lnSpc>
                <a:spcPct val="150000"/>
              </a:lnSpc>
            </a:pPr>
            <a:r>
              <a:rPr lang="en-US" sz="2700" dirty="0" smtClean="0">
                <a:solidFill>
                  <a:schemeClr val="tx1"/>
                </a:solidFill>
                <a:latin typeface="Calibri" pitchFamily="34" charset="0"/>
                <a:cs typeface="Calibri" pitchFamily="34" charset="0"/>
              </a:rPr>
              <a:t>  Accordingly, Smith (1950) grouped algae in 7 divisions coordinate with the </a:t>
            </a:r>
            <a:r>
              <a:rPr lang="en-US" sz="2700" dirty="0" err="1" smtClean="0">
                <a:solidFill>
                  <a:schemeClr val="tx1"/>
                </a:solidFill>
                <a:latin typeface="Calibri" pitchFamily="34" charset="0"/>
                <a:cs typeface="Calibri" pitchFamily="34" charset="0"/>
              </a:rPr>
              <a:t>Bryophyta</a:t>
            </a:r>
            <a:r>
              <a:rPr lang="en-US" sz="2700" dirty="0" smtClean="0">
                <a:solidFill>
                  <a:schemeClr val="tx1"/>
                </a:solidFill>
                <a:latin typeface="Calibri" pitchFamily="34" charset="0"/>
                <a:cs typeface="Calibri" pitchFamily="34" charset="0"/>
              </a:rPr>
              <a:t> and other divisions of the plant kingdom. These divisions were, </a:t>
            </a:r>
            <a:r>
              <a:rPr lang="en-US" sz="2700" dirty="0" err="1" smtClean="0">
                <a:solidFill>
                  <a:schemeClr val="tx1"/>
                </a:solidFill>
                <a:latin typeface="Calibri" pitchFamily="34" charset="0"/>
                <a:cs typeface="Calibri" pitchFamily="34" charset="0"/>
              </a:rPr>
              <a:t>Chlorophyta</a:t>
            </a:r>
            <a:r>
              <a:rPr lang="en-US" sz="2700" dirty="0" smtClean="0">
                <a:solidFill>
                  <a:schemeClr val="tx1"/>
                </a:solidFill>
                <a:latin typeface="Calibri" pitchFamily="34" charset="0"/>
                <a:cs typeface="Calibri" pitchFamily="34" charset="0"/>
              </a:rPr>
              <a:t>, </a:t>
            </a:r>
            <a:r>
              <a:rPr lang="en-US" sz="2700" dirty="0" err="1" smtClean="0">
                <a:solidFill>
                  <a:schemeClr val="tx1"/>
                </a:solidFill>
                <a:latin typeface="Calibri" pitchFamily="34" charset="0"/>
                <a:cs typeface="Calibri" pitchFamily="34" charset="0"/>
              </a:rPr>
              <a:t>Euglenophyta</a:t>
            </a:r>
            <a:r>
              <a:rPr lang="en-US" sz="2700" dirty="0" smtClean="0">
                <a:solidFill>
                  <a:schemeClr val="tx1"/>
                </a:solidFill>
                <a:latin typeface="Calibri" pitchFamily="34" charset="0"/>
                <a:cs typeface="Calibri" pitchFamily="34" charset="0"/>
              </a:rPr>
              <a:t>, </a:t>
            </a:r>
            <a:r>
              <a:rPr lang="en-US" sz="2700" dirty="0" err="1" smtClean="0">
                <a:solidFill>
                  <a:schemeClr val="tx1"/>
                </a:solidFill>
                <a:latin typeface="Calibri" pitchFamily="34" charset="0"/>
                <a:cs typeface="Calibri" pitchFamily="34" charset="0"/>
              </a:rPr>
              <a:t>Chrysophyta</a:t>
            </a:r>
            <a:r>
              <a:rPr lang="en-US" sz="2700" dirty="0" smtClean="0">
                <a:solidFill>
                  <a:schemeClr val="tx1"/>
                </a:solidFill>
                <a:latin typeface="Calibri" pitchFamily="34" charset="0"/>
                <a:cs typeface="Calibri" pitchFamily="34" charset="0"/>
              </a:rPr>
              <a:t>, </a:t>
            </a:r>
            <a:r>
              <a:rPr lang="en-US" sz="2700" dirty="0" err="1" smtClean="0">
                <a:solidFill>
                  <a:schemeClr val="tx1"/>
                </a:solidFill>
                <a:latin typeface="Calibri" pitchFamily="34" charset="0"/>
                <a:cs typeface="Calibri" pitchFamily="34" charset="0"/>
              </a:rPr>
              <a:t>Phaeophyta</a:t>
            </a:r>
            <a:r>
              <a:rPr lang="en-US" sz="2700" dirty="0" smtClean="0">
                <a:solidFill>
                  <a:schemeClr val="tx1"/>
                </a:solidFill>
                <a:latin typeface="Calibri" pitchFamily="34" charset="0"/>
                <a:cs typeface="Calibri" pitchFamily="34" charset="0"/>
              </a:rPr>
              <a:t>, </a:t>
            </a:r>
            <a:r>
              <a:rPr lang="en-US" sz="2700" dirty="0" err="1" smtClean="0">
                <a:solidFill>
                  <a:schemeClr val="tx1"/>
                </a:solidFill>
                <a:latin typeface="Calibri" pitchFamily="34" charset="0"/>
                <a:cs typeface="Calibri" pitchFamily="34" charset="0"/>
              </a:rPr>
              <a:t>Pyrrhophyta</a:t>
            </a:r>
            <a:r>
              <a:rPr lang="en-US" sz="2700" dirty="0" smtClean="0">
                <a:solidFill>
                  <a:schemeClr val="tx1"/>
                </a:solidFill>
                <a:latin typeface="Calibri" pitchFamily="34" charset="0"/>
                <a:cs typeface="Calibri" pitchFamily="34" charset="0"/>
              </a:rPr>
              <a:t>, </a:t>
            </a:r>
            <a:r>
              <a:rPr lang="en-US" sz="2700" dirty="0" err="1" smtClean="0">
                <a:solidFill>
                  <a:schemeClr val="tx1"/>
                </a:solidFill>
                <a:latin typeface="Calibri" pitchFamily="34" charset="0"/>
                <a:cs typeface="Calibri" pitchFamily="34" charset="0"/>
              </a:rPr>
              <a:t>Cyanophyta</a:t>
            </a:r>
            <a:r>
              <a:rPr lang="en-US" sz="2700" dirty="0" smtClean="0">
                <a:solidFill>
                  <a:schemeClr val="tx1"/>
                </a:solidFill>
                <a:latin typeface="Calibri" pitchFamily="34" charset="0"/>
                <a:cs typeface="Calibri" pitchFamily="34" charset="0"/>
              </a:rPr>
              <a:t>, and </a:t>
            </a:r>
            <a:r>
              <a:rPr lang="en-US" sz="2700" dirty="0" err="1" smtClean="0">
                <a:solidFill>
                  <a:schemeClr val="tx1"/>
                </a:solidFill>
                <a:latin typeface="Calibri" pitchFamily="34" charset="0"/>
                <a:cs typeface="Calibri" pitchFamily="34" charset="0"/>
              </a:rPr>
              <a:t>Rhodophyta</a:t>
            </a:r>
            <a:r>
              <a:rPr lang="en-US" sz="2700" dirty="0" smtClean="0">
                <a:solidFill>
                  <a:schemeClr val="tx1"/>
                </a:solidFill>
                <a:latin typeface="Calibri" pitchFamily="34" charset="0"/>
                <a:cs typeface="Calibri" pitchFamily="34" charset="0"/>
              </a:rPr>
              <a:t>.</a:t>
            </a:r>
          </a:p>
        </p:txBody>
      </p:sp>
    </p:spTree>
    <p:extLst>
      <p:ext uri="{BB962C8B-B14F-4D97-AF65-F5344CB8AC3E}">
        <p14:creationId xmlns:p14="http://schemas.microsoft.com/office/powerpoint/2010/main" val="2927263581"/>
      </p:ext>
    </p:extLst>
  </p:cSld>
  <p:clrMapOvr>
    <a:masterClrMapping/>
  </p:clrMapOvr>
  <p:transition advTm="338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a:xfrm>
            <a:off x="251520" y="219075"/>
            <a:ext cx="8622605" cy="3425825"/>
          </a:xfrm>
        </p:spPr>
        <p:txBody>
          <a:bodyPr/>
          <a:lstStyle/>
          <a:p>
            <a:pPr algn="justLow" rtl="0" eaLnBrk="1" hangingPunct="1">
              <a:lnSpc>
                <a:spcPct val="150000"/>
              </a:lnSpc>
            </a:pPr>
            <a:r>
              <a:rPr lang="en-US" sz="3000" dirty="0" smtClean="0">
                <a:solidFill>
                  <a:schemeClr val="tx1"/>
                </a:solidFill>
                <a:latin typeface="Calibri" pitchFamily="34" charset="0"/>
                <a:cs typeface="Calibri" pitchFamily="34" charset="0"/>
              </a:rPr>
              <a:t>  No easily definable classification system acceptable to all exists for algae because taxonomy is under constant and rapid revision at all levels following every day new genetic and </a:t>
            </a:r>
            <a:r>
              <a:rPr lang="en-US" sz="3000" dirty="0" err="1" smtClean="0">
                <a:solidFill>
                  <a:schemeClr val="tx1"/>
                </a:solidFill>
                <a:latin typeface="Calibri" pitchFamily="34" charset="0"/>
                <a:cs typeface="Calibri" pitchFamily="34" charset="0"/>
              </a:rPr>
              <a:t>ultrastructural</a:t>
            </a:r>
            <a:r>
              <a:rPr lang="en-US" sz="3000" dirty="0" smtClean="0">
                <a:solidFill>
                  <a:schemeClr val="tx1"/>
                </a:solidFill>
                <a:latin typeface="Calibri" pitchFamily="34" charset="0"/>
                <a:cs typeface="Calibri" pitchFamily="34" charset="0"/>
              </a:rPr>
              <a:t> evidence. </a:t>
            </a:r>
          </a:p>
        </p:txBody>
      </p:sp>
    </p:spTree>
    <p:extLst>
      <p:ext uri="{BB962C8B-B14F-4D97-AF65-F5344CB8AC3E}">
        <p14:creationId xmlns:p14="http://schemas.microsoft.com/office/powerpoint/2010/main" val="1404033430"/>
      </p:ext>
    </p:extLst>
  </p:cSld>
  <p:clrMapOvr>
    <a:masterClrMapping/>
  </p:clrMapOvr>
  <p:transition advTm="49137">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179512" y="200025"/>
            <a:ext cx="8748588" cy="4309095"/>
          </a:xfrm>
        </p:spPr>
        <p:txBody>
          <a:bodyPr/>
          <a:lstStyle/>
          <a:p>
            <a:pPr algn="justLow" rtl="0" eaLnBrk="1" hangingPunct="1">
              <a:lnSpc>
                <a:spcPct val="150000"/>
              </a:lnSpc>
            </a:pPr>
            <a:r>
              <a:rPr lang="en-US" sz="3000" dirty="0" smtClean="0">
                <a:solidFill>
                  <a:schemeClr val="tx1"/>
                </a:solidFill>
                <a:latin typeface="Calibri" pitchFamily="34" charset="0"/>
                <a:cs typeface="Calibri" pitchFamily="34" charset="0"/>
              </a:rPr>
              <a:t> Table 1.1  shows classification of Algae adopted by </a:t>
            </a:r>
            <a:r>
              <a:rPr lang="en-US" sz="3000" dirty="0" err="1" smtClean="0">
                <a:solidFill>
                  <a:schemeClr val="tx1"/>
                </a:solidFill>
                <a:latin typeface="Calibri" pitchFamily="34" charset="0"/>
                <a:cs typeface="Calibri" pitchFamily="34" charset="0"/>
              </a:rPr>
              <a:t>Barsanti</a:t>
            </a:r>
            <a:r>
              <a:rPr lang="en-US" sz="3000" dirty="0" smtClean="0">
                <a:solidFill>
                  <a:schemeClr val="tx1"/>
                </a:solidFill>
                <a:latin typeface="Calibri" pitchFamily="34" charset="0"/>
                <a:cs typeface="Calibri" pitchFamily="34" charset="0"/>
              </a:rPr>
              <a:t> and </a:t>
            </a:r>
            <a:r>
              <a:rPr lang="en-US" sz="3000" dirty="0" err="1" smtClean="0">
                <a:solidFill>
                  <a:schemeClr val="tx1"/>
                </a:solidFill>
                <a:latin typeface="Calibri" pitchFamily="34" charset="0"/>
                <a:cs typeface="Calibri" pitchFamily="34" charset="0"/>
              </a:rPr>
              <a:t>Gaulter</a:t>
            </a:r>
            <a:r>
              <a:rPr lang="en-US" sz="3000" dirty="0" smtClean="0">
                <a:solidFill>
                  <a:schemeClr val="tx1"/>
                </a:solidFill>
                <a:latin typeface="Calibri" pitchFamily="34" charset="0"/>
                <a:cs typeface="Calibri" pitchFamily="34" charset="0"/>
              </a:rPr>
              <a:t> (2006) is mainly based on the work of Van Den </a:t>
            </a:r>
            <a:r>
              <a:rPr lang="en-US" sz="3000" dirty="0" err="1" smtClean="0">
                <a:solidFill>
                  <a:schemeClr val="tx1"/>
                </a:solidFill>
                <a:latin typeface="Calibri" pitchFamily="34" charset="0"/>
                <a:cs typeface="Calibri" pitchFamily="34" charset="0"/>
              </a:rPr>
              <a:t>Hoek</a:t>
            </a:r>
            <a:r>
              <a:rPr lang="en-US" sz="3000" dirty="0" smtClean="0">
                <a:solidFill>
                  <a:schemeClr val="tx1"/>
                </a:solidFill>
                <a:latin typeface="Calibri" pitchFamily="34" charset="0"/>
                <a:cs typeface="Calibri" pitchFamily="34" charset="0"/>
              </a:rPr>
              <a:t> </a:t>
            </a:r>
            <a:r>
              <a:rPr lang="en-US" sz="3000" i="1" dirty="0" smtClean="0">
                <a:solidFill>
                  <a:schemeClr val="tx1"/>
                </a:solidFill>
                <a:latin typeface="Calibri" pitchFamily="34" charset="0"/>
                <a:cs typeface="Calibri" pitchFamily="34" charset="0"/>
              </a:rPr>
              <a:t>et al</a:t>
            </a:r>
            <a:r>
              <a:rPr lang="en-US" sz="3000" dirty="0" smtClean="0">
                <a:solidFill>
                  <a:schemeClr val="tx1"/>
                </a:solidFill>
                <a:latin typeface="Calibri" pitchFamily="34" charset="0"/>
                <a:cs typeface="Calibri" pitchFamily="34" charset="0"/>
              </a:rPr>
              <a:t>. (1995) and compared with the classifications of Bold and Wynne (1978), </a:t>
            </a:r>
            <a:r>
              <a:rPr lang="en-US" sz="3000" dirty="0" err="1" smtClean="0">
                <a:solidFill>
                  <a:schemeClr val="tx1"/>
                </a:solidFill>
                <a:latin typeface="Calibri" pitchFamily="34" charset="0"/>
                <a:cs typeface="Calibri" pitchFamily="34" charset="0"/>
              </a:rPr>
              <a:t>Margulis</a:t>
            </a:r>
            <a:r>
              <a:rPr lang="en-US" sz="3000" dirty="0" smtClean="0">
                <a:solidFill>
                  <a:schemeClr val="tx1"/>
                </a:solidFill>
                <a:latin typeface="Calibri" pitchFamily="34" charset="0"/>
                <a:cs typeface="Calibri" pitchFamily="34" charset="0"/>
              </a:rPr>
              <a:t> </a:t>
            </a:r>
            <a:r>
              <a:rPr lang="en-US" sz="3000" i="1" dirty="0" smtClean="0">
                <a:solidFill>
                  <a:schemeClr val="tx1"/>
                </a:solidFill>
                <a:latin typeface="Calibri" pitchFamily="34" charset="0"/>
                <a:cs typeface="Calibri" pitchFamily="34" charset="0"/>
              </a:rPr>
              <a:t>et al</a:t>
            </a:r>
            <a:r>
              <a:rPr lang="en-US" sz="3000" dirty="0" smtClean="0">
                <a:solidFill>
                  <a:schemeClr val="tx1"/>
                </a:solidFill>
                <a:latin typeface="Calibri" pitchFamily="34" charset="0"/>
                <a:cs typeface="Calibri" pitchFamily="34" charset="0"/>
              </a:rPr>
              <a:t>. (1990), Graham and Wilcox (2000), and South and </a:t>
            </a:r>
            <a:r>
              <a:rPr lang="en-US" sz="3000" dirty="0" err="1" smtClean="0">
                <a:solidFill>
                  <a:schemeClr val="tx1"/>
                </a:solidFill>
                <a:latin typeface="Calibri" pitchFamily="34" charset="0"/>
                <a:cs typeface="Calibri" pitchFamily="34" charset="0"/>
              </a:rPr>
              <a:t>Whittick</a:t>
            </a:r>
            <a:r>
              <a:rPr lang="en-US" sz="3000" dirty="0" smtClean="0">
                <a:solidFill>
                  <a:schemeClr val="tx1"/>
                </a:solidFill>
                <a:latin typeface="Calibri" pitchFamily="34" charset="0"/>
                <a:cs typeface="Calibri" pitchFamily="34" charset="0"/>
              </a:rPr>
              <a:t> (1987). </a:t>
            </a:r>
          </a:p>
        </p:txBody>
      </p:sp>
    </p:spTree>
    <p:extLst>
      <p:ext uri="{BB962C8B-B14F-4D97-AF65-F5344CB8AC3E}">
        <p14:creationId xmlns:p14="http://schemas.microsoft.com/office/powerpoint/2010/main" val="61382796"/>
      </p:ext>
    </p:extLst>
  </p:cSld>
  <p:clrMapOvr>
    <a:masterClrMapping/>
  </p:clrMapOvr>
  <p:transition advTm="42308">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179512" y="188640"/>
            <a:ext cx="8568630" cy="5085878"/>
          </a:xfrm>
        </p:spPr>
        <p:txBody>
          <a:bodyPr/>
          <a:lstStyle/>
          <a:p>
            <a:pPr algn="justLow" rtl="0" eaLnBrk="1" hangingPunct="1">
              <a:lnSpc>
                <a:spcPct val="150000"/>
              </a:lnSpc>
            </a:pPr>
            <a:r>
              <a:rPr lang="en-US" sz="3000" dirty="0" smtClean="0">
                <a:latin typeface="Calibri" pitchFamily="34" charset="0"/>
                <a:cs typeface="Calibri" pitchFamily="34" charset="0"/>
              </a:rPr>
              <a:t>   Prokaryotic members of this assemblage are grouped into two divisions: </a:t>
            </a:r>
            <a:r>
              <a:rPr lang="en-US" sz="3000" dirty="0" err="1" smtClean="0">
                <a:solidFill>
                  <a:srgbClr val="0000FF"/>
                </a:solidFill>
                <a:latin typeface="Calibri" pitchFamily="34" charset="0"/>
                <a:cs typeface="Calibri" pitchFamily="34" charset="0"/>
              </a:rPr>
              <a:t>Cyanophyta</a:t>
            </a:r>
            <a:r>
              <a:rPr lang="en-US" sz="3000" dirty="0" smtClean="0">
                <a:latin typeface="Calibri" pitchFamily="34" charset="0"/>
                <a:cs typeface="Calibri" pitchFamily="34" charset="0"/>
              </a:rPr>
              <a:t> and </a:t>
            </a:r>
            <a:r>
              <a:rPr lang="en-US" sz="3000" dirty="0" err="1" smtClean="0">
                <a:solidFill>
                  <a:srgbClr val="0000FF"/>
                </a:solidFill>
                <a:latin typeface="Calibri" pitchFamily="34" charset="0"/>
                <a:cs typeface="Calibri" pitchFamily="34" charset="0"/>
              </a:rPr>
              <a:t>Prochlorophyta</a:t>
            </a:r>
            <a:r>
              <a:rPr lang="en-US" sz="3000" dirty="0" smtClean="0">
                <a:latin typeface="Calibri" pitchFamily="34" charset="0"/>
                <a:cs typeface="Calibri" pitchFamily="34" charset="0"/>
              </a:rPr>
              <a:t>, whereas eukaryotic members are grouped into nine divisions: </a:t>
            </a:r>
          </a:p>
          <a:p>
            <a:pPr algn="justLow" rtl="0" eaLnBrk="1" hangingPunct="1">
              <a:lnSpc>
                <a:spcPct val="150000"/>
              </a:lnSpc>
            </a:pPr>
            <a:r>
              <a:rPr lang="en-US" sz="3000" dirty="0" err="1" smtClean="0">
                <a:solidFill>
                  <a:srgbClr val="9900CC"/>
                </a:solidFill>
                <a:latin typeface="Calibri" pitchFamily="34" charset="0"/>
                <a:cs typeface="Calibri" pitchFamily="34" charset="0"/>
              </a:rPr>
              <a:t>Glaucophyta</a:t>
            </a:r>
            <a:r>
              <a:rPr lang="en-US" sz="3000" dirty="0" smtClean="0">
                <a:latin typeface="Calibri" pitchFamily="34" charset="0"/>
                <a:cs typeface="Calibri" pitchFamily="34" charset="0"/>
              </a:rPr>
              <a:t>, </a:t>
            </a:r>
            <a:r>
              <a:rPr lang="en-US" sz="3000" dirty="0" err="1" smtClean="0">
                <a:solidFill>
                  <a:srgbClr val="9900CC"/>
                </a:solidFill>
                <a:latin typeface="Calibri" pitchFamily="34" charset="0"/>
                <a:cs typeface="Calibri" pitchFamily="34" charset="0"/>
              </a:rPr>
              <a:t>Rhodophyta</a:t>
            </a:r>
            <a:r>
              <a:rPr lang="en-US" sz="3000" dirty="0" smtClean="0">
                <a:latin typeface="Calibri" pitchFamily="34" charset="0"/>
                <a:cs typeface="Calibri" pitchFamily="34" charset="0"/>
              </a:rPr>
              <a:t>, </a:t>
            </a:r>
            <a:r>
              <a:rPr lang="en-US" sz="3000" dirty="0" err="1" smtClean="0">
                <a:solidFill>
                  <a:srgbClr val="9900CC"/>
                </a:solidFill>
                <a:latin typeface="Calibri" pitchFamily="34" charset="0"/>
                <a:cs typeface="Calibri" pitchFamily="34" charset="0"/>
              </a:rPr>
              <a:t>Heterokontophyta</a:t>
            </a:r>
            <a:r>
              <a:rPr lang="en-US" sz="3000" dirty="0" smtClean="0">
                <a:latin typeface="Calibri" pitchFamily="34" charset="0"/>
                <a:cs typeface="Calibri" pitchFamily="34" charset="0"/>
              </a:rPr>
              <a:t>, </a:t>
            </a:r>
            <a:r>
              <a:rPr lang="en-US" sz="3000" dirty="0" err="1" smtClean="0">
                <a:solidFill>
                  <a:srgbClr val="9900CC"/>
                </a:solidFill>
                <a:latin typeface="Calibri" pitchFamily="34" charset="0"/>
                <a:cs typeface="Calibri" pitchFamily="34" charset="0"/>
              </a:rPr>
              <a:t>Haptophyta</a:t>
            </a:r>
            <a:r>
              <a:rPr lang="en-US" sz="3000" dirty="0" smtClean="0">
                <a:latin typeface="Calibri" pitchFamily="34" charset="0"/>
                <a:cs typeface="Calibri" pitchFamily="34" charset="0"/>
              </a:rPr>
              <a:t>, </a:t>
            </a:r>
            <a:r>
              <a:rPr lang="en-US" sz="3000" dirty="0" err="1" smtClean="0">
                <a:solidFill>
                  <a:srgbClr val="9900CC"/>
                </a:solidFill>
                <a:latin typeface="Calibri" pitchFamily="34" charset="0"/>
                <a:cs typeface="Calibri" pitchFamily="34" charset="0"/>
              </a:rPr>
              <a:t>Cryptophyta</a:t>
            </a:r>
            <a:r>
              <a:rPr lang="en-US" sz="3000" dirty="0" smtClean="0">
                <a:latin typeface="Calibri" pitchFamily="34" charset="0"/>
                <a:cs typeface="Calibri" pitchFamily="34" charset="0"/>
              </a:rPr>
              <a:t>, </a:t>
            </a:r>
            <a:r>
              <a:rPr lang="en-US" sz="3000" dirty="0" err="1" smtClean="0">
                <a:solidFill>
                  <a:srgbClr val="9900CC"/>
                </a:solidFill>
                <a:latin typeface="Calibri" pitchFamily="34" charset="0"/>
                <a:cs typeface="Calibri" pitchFamily="34" charset="0"/>
              </a:rPr>
              <a:t>Dinophyta</a:t>
            </a:r>
            <a:r>
              <a:rPr lang="en-US" sz="3000" dirty="0" smtClean="0">
                <a:latin typeface="Calibri" pitchFamily="34" charset="0"/>
                <a:cs typeface="Calibri" pitchFamily="34" charset="0"/>
              </a:rPr>
              <a:t>, </a:t>
            </a:r>
            <a:r>
              <a:rPr lang="en-US" sz="3000" dirty="0" err="1" smtClean="0">
                <a:solidFill>
                  <a:srgbClr val="9900CC"/>
                </a:solidFill>
                <a:latin typeface="Calibri" pitchFamily="34" charset="0"/>
                <a:cs typeface="Calibri" pitchFamily="34" charset="0"/>
              </a:rPr>
              <a:t>Euglenophyta</a:t>
            </a:r>
            <a:r>
              <a:rPr lang="en-US" sz="3000" dirty="0" smtClean="0">
                <a:latin typeface="Calibri" pitchFamily="34" charset="0"/>
                <a:cs typeface="Calibri" pitchFamily="34" charset="0"/>
              </a:rPr>
              <a:t>, </a:t>
            </a:r>
            <a:r>
              <a:rPr lang="en-US" sz="3000" dirty="0" err="1" smtClean="0">
                <a:solidFill>
                  <a:srgbClr val="9900CC"/>
                </a:solidFill>
                <a:latin typeface="Calibri" pitchFamily="34" charset="0"/>
                <a:cs typeface="Calibri" pitchFamily="34" charset="0"/>
              </a:rPr>
              <a:t>Chlorarachniophyta</a:t>
            </a:r>
            <a:r>
              <a:rPr lang="en-US" sz="3000" dirty="0">
                <a:latin typeface="Calibri" pitchFamily="34" charset="0"/>
                <a:cs typeface="Calibri" pitchFamily="34" charset="0"/>
              </a:rPr>
              <a:t> </a:t>
            </a:r>
            <a:r>
              <a:rPr lang="en-US" sz="3000" dirty="0" smtClean="0">
                <a:latin typeface="Calibri" pitchFamily="34" charset="0"/>
                <a:cs typeface="Calibri" pitchFamily="34" charset="0"/>
              </a:rPr>
              <a:t>and </a:t>
            </a:r>
            <a:r>
              <a:rPr lang="en-US" sz="3000" dirty="0" err="1" smtClean="0">
                <a:solidFill>
                  <a:srgbClr val="9900CC"/>
                </a:solidFill>
                <a:latin typeface="Calibri" pitchFamily="34" charset="0"/>
                <a:cs typeface="Calibri" pitchFamily="34" charset="0"/>
              </a:rPr>
              <a:t>Chlorophyta</a:t>
            </a:r>
            <a:r>
              <a:rPr lang="en-US" sz="3000" dirty="0" smtClean="0">
                <a:latin typeface="Calibri" pitchFamily="34" charset="0"/>
                <a:cs typeface="Calibri" pitchFamily="34" charset="0"/>
              </a:rPr>
              <a:t>.</a:t>
            </a:r>
          </a:p>
        </p:txBody>
      </p:sp>
    </p:spTree>
    <p:extLst>
      <p:ext uri="{BB962C8B-B14F-4D97-AF65-F5344CB8AC3E}">
        <p14:creationId xmlns:p14="http://schemas.microsoft.com/office/powerpoint/2010/main" val="4031642447"/>
      </p:ext>
    </p:extLst>
  </p:cSld>
  <p:clrMapOvr>
    <a:masterClrMapping/>
  </p:clrMapOvr>
  <p:transition advTm="3326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l="5583" t="26056" r="34875" b="21028"/>
          <a:stretch>
            <a:fillRect/>
          </a:stretch>
        </p:blipFill>
        <p:spPr bwMode="auto">
          <a:xfrm>
            <a:off x="1762125" y="44450"/>
            <a:ext cx="518636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l="22604" t="17250" r="37709" b="32361"/>
          <a:stretch>
            <a:fillRect/>
          </a:stretch>
        </p:blipFill>
        <p:spPr bwMode="auto">
          <a:xfrm>
            <a:off x="3525838" y="3516313"/>
            <a:ext cx="30241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491550"/>
      </p:ext>
    </p:extLst>
  </p:cSld>
  <p:clrMapOvr>
    <a:masterClrMapping/>
  </p:clrMapOvr>
  <p:transition advTm="3842">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subTitle" idx="1"/>
          </p:nvPr>
        </p:nvSpPr>
        <p:spPr>
          <a:xfrm>
            <a:off x="215900" y="260350"/>
            <a:ext cx="8677275" cy="6121400"/>
          </a:xfrm>
        </p:spPr>
        <p:txBody>
          <a:bodyPr/>
          <a:lstStyle/>
          <a:p>
            <a:pPr rtl="0" eaLnBrk="1" hangingPunct="1">
              <a:lnSpc>
                <a:spcPct val="80000"/>
              </a:lnSpc>
            </a:pPr>
            <a:r>
              <a:rPr lang="en-US" sz="3000" b="1" dirty="0" smtClean="0">
                <a:solidFill>
                  <a:schemeClr val="accent2"/>
                </a:solidFill>
                <a:latin typeface="Calibri" pitchFamily="34" charset="0"/>
                <a:cs typeface="Calibri" pitchFamily="34" charset="0"/>
              </a:rPr>
              <a:t>The place of algae in systematic classification </a:t>
            </a:r>
          </a:p>
          <a:p>
            <a:pPr rtl="0" eaLnBrk="1" hangingPunct="1">
              <a:lnSpc>
                <a:spcPct val="80000"/>
              </a:lnSpc>
            </a:pPr>
            <a:r>
              <a:rPr lang="en-US" sz="3000" b="1" dirty="0" smtClean="0">
                <a:solidFill>
                  <a:schemeClr val="accent2"/>
                </a:solidFill>
                <a:latin typeface="Calibri" pitchFamily="34" charset="0"/>
                <a:cs typeface="Calibri" pitchFamily="34" charset="0"/>
              </a:rPr>
              <a:t>of living organisms</a:t>
            </a:r>
            <a:endParaRPr lang="en-US" sz="3000" dirty="0" smtClean="0">
              <a:solidFill>
                <a:schemeClr val="accent2"/>
              </a:solidFill>
              <a:latin typeface="Calibri" pitchFamily="34" charset="0"/>
              <a:cs typeface="Calibri" pitchFamily="34" charset="0"/>
            </a:endParaRPr>
          </a:p>
          <a:p>
            <a:pPr algn="just" rtl="0" eaLnBrk="1" hangingPunct="1">
              <a:lnSpc>
                <a:spcPct val="80000"/>
              </a:lnSpc>
            </a:pPr>
            <a:r>
              <a:rPr lang="en-US" sz="3000" dirty="0" smtClean="0">
                <a:latin typeface="Calibri" pitchFamily="34" charset="0"/>
                <a:cs typeface="Calibri" pitchFamily="34" charset="0"/>
              </a:rPr>
              <a:t>     According to Van Den </a:t>
            </a:r>
            <a:r>
              <a:rPr lang="en-US" sz="3000" dirty="0" err="1" smtClean="0">
                <a:latin typeface="Calibri" pitchFamily="34" charset="0"/>
                <a:cs typeface="Calibri" pitchFamily="34" charset="0"/>
              </a:rPr>
              <a:t>Hoek</a:t>
            </a:r>
            <a:r>
              <a:rPr lang="en-US" sz="3000" dirty="0" smtClean="0">
                <a:latin typeface="Calibri" pitchFamily="34" charset="0"/>
                <a:cs typeface="Calibri" pitchFamily="34" charset="0"/>
              </a:rPr>
              <a:t>, </a:t>
            </a:r>
            <a:r>
              <a:rPr lang="en-US" sz="3000" i="1" dirty="0" smtClean="0">
                <a:latin typeface="Calibri" pitchFamily="34" charset="0"/>
                <a:cs typeface="Calibri" pitchFamily="34" charset="0"/>
              </a:rPr>
              <a:t>et al</a:t>
            </a:r>
            <a:r>
              <a:rPr lang="en-US" sz="3000" dirty="0" smtClean="0">
                <a:latin typeface="Calibri" pitchFamily="34" charset="0"/>
                <a:cs typeface="Calibri" pitchFamily="34" charset="0"/>
              </a:rPr>
              <a:t>., 1995 living organisms is subdivided into five kingdoms as given below:</a:t>
            </a:r>
          </a:p>
          <a:p>
            <a:pPr algn="just" rtl="0" eaLnBrk="1" hangingPunct="1">
              <a:lnSpc>
                <a:spcPct val="80000"/>
              </a:lnSpc>
            </a:pPr>
            <a:endParaRPr lang="en-US" sz="3000" dirty="0" smtClean="0">
              <a:latin typeface="Calibri" pitchFamily="34" charset="0"/>
              <a:cs typeface="Calibri" pitchFamily="34" charset="0"/>
            </a:endParaRPr>
          </a:p>
          <a:p>
            <a:pPr marL="514350" indent="-514350" algn="just" rtl="0" eaLnBrk="1" hangingPunct="1">
              <a:lnSpc>
                <a:spcPct val="80000"/>
              </a:lnSpc>
              <a:buFont typeface="+mj-lt"/>
              <a:buAutoNum type="arabicPeriod"/>
            </a:pPr>
            <a:r>
              <a:rPr lang="en-US" sz="3000" b="1" dirty="0" err="1" smtClean="0">
                <a:solidFill>
                  <a:srgbClr val="993300"/>
                </a:solidFill>
                <a:latin typeface="Calibri" pitchFamily="34" charset="0"/>
                <a:cs typeface="Calibri" pitchFamily="34" charset="0"/>
              </a:rPr>
              <a:t>Monera</a:t>
            </a:r>
            <a:r>
              <a:rPr lang="en-US" sz="3000" b="1" dirty="0" smtClean="0">
                <a:solidFill>
                  <a:srgbClr val="993300"/>
                </a:solidFill>
                <a:latin typeface="Calibri" pitchFamily="34" charset="0"/>
                <a:cs typeface="Calibri" pitchFamily="34" charset="0"/>
              </a:rPr>
              <a:t> Kingdom</a:t>
            </a:r>
            <a:r>
              <a:rPr lang="en-US" sz="3000" dirty="0" smtClean="0">
                <a:latin typeface="Calibri" pitchFamily="34" charset="0"/>
                <a:cs typeface="Calibri" pitchFamily="34" charset="0"/>
              </a:rPr>
              <a:t>: The Eubacteria and </a:t>
            </a:r>
            <a:r>
              <a:rPr lang="en-US" sz="3000" dirty="0" err="1" smtClean="0">
                <a:latin typeface="Calibri" pitchFamily="34" charset="0"/>
                <a:cs typeface="Calibri" pitchFamily="34" charset="0"/>
              </a:rPr>
              <a:t>Archaebacteria</a:t>
            </a:r>
            <a:r>
              <a:rPr lang="en-US" sz="3000" dirty="0" smtClean="0">
                <a:latin typeface="Calibri" pitchFamily="34" charset="0"/>
                <a:cs typeface="Calibri" pitchFamily="34" charset="0"/>
              </a:rPr>
              <a:t>.</a:t>
            </a:r>
          </a:p>
          <a:p>
            <a:pPr marL="514350" indent="-514350" algn="just" rtl="0" eaLnBrk="1" hangingPunct="1">
              <a:lnSpc>
                <a:spcPct val="80000"/>
              </a:lnSpc>
              <a:buFont typeface="+mj-lt"/>
              <a:buAutoNum type="arabicPeriod"/>
            </a:pPr>
            <a:r>
              <a:rPr lang="en-US" sz="3000" b="1" dirty="0" err="1" smtClean="0">
                <a:solidFill>
                  <a:srgbClr val="993300"/>
                </a:solidFill>
                <a:latin typeface="Calibri" pitchFamily="34" charset="0"/>
                <a:cs typeface="Calibri" pitchFamily="34" charset="0"/>
              </a:rPr>
              <a:t>Protoctista</a:t>
            </a:r>
            <a:r>
              <a:rPr lang="en-US" sz="3000" b="1" dirty="0" smtClean="0">
                <a:solidFill>
                  <a:srgbClr val="993300"/>
                </a:solidFill>
                <a:latin typeface="Calibri" pitchFamily="34" charset="0"/>
                <a:cs typeface="Calibri" pitchFamily="34" charset="0"/>
              </a:rPr>
              <a:t> Kingdom</a:t>
            </a:r>
            <a:r>
              <a:rPr lang="en-US" sz="3000" dirty="0" smtClean="0">
                <a:latin typeface="Calibri" pitchFamily="34" charset="0"/>
                <a:cs typeface="Calibri" pitchFamily="34" charset="0"/>
              </a:rPr>
              <a:t>: Eukaryotic algae and protozoa together with some of the fungi.</a:t>
            </a:r>
          </a:p>
          <a:p>
            <a:pPr marL="514350" indent="-514350" algn="just" rtl="0" eaLnBrk="1" hangingPunct="1">
              <a:lnSpc>
                <a:spcPct val="80000"/>
              </a:lnSpc>
              <a:buFont typeface="+mj-lt"/>
              <a:buAutoNum type="arabicPeriod"/>
            </a:pPr>
            <a:r>
              <a:rPr lang="en-US" sz="3000" b="1" dirty="0" smtClean="0">
                <a:solidFill>
                  <a:srgbClr val="993300"/>
                </a:solidFill>
                <a:latin typeface="Calibri" pitchFamily="34" charset="0"/>
                <a:cs typeface="Calibri" pitchFamily="34" charset="0"/>
              </a:rPr>
              <a:t>Fungi Kingdom</a:t>
            </a:r>
            <a:r>
              <a:rPr lang="en-US" sz="3000" dirty="0" smtClean="0">
                <a:latin typeface="Calibri" pitchFamily="34" charset="0"/>
                <a:cs typeface="Calibri" pitchFamily="34" charset="0"/>
              </a:rPr>
              <a:t>: </a:t>
            </a:r>
          </a:p>
          <a:p>
            <a:pPr marL="514350" indent="-514350" algn="just" rtl="0" eaLnBrk="1" hangingPunct="1">
              <a:lnSpc>
                <a:spcPct val="80000"/>
              </a:lnSpc>
              <a:buFont typeface="+mj-lt"/>
              <a:buAutoNum type="arabicPeriod"/>
            </a:pPr>
            <a:r>
              <a:rPr lang="en-US" sz="3000" b="1" dirty="0" err="1" smtClean="0">
                <a:solidFill>
                  <a:srgbClr val="993300"/>
                </a:solidFill>
                <a:latin typeface="Calibri" pitchFamily="34" charset="0"/>
                <a:cs typeface="Calibri" pitchFamily="34" charset="0"/>
              </a:rPr>
              <a:t>Animalia</a:t>
            </a:r>
            <a:r>
              <a:rPr lang="en-US" sz="3000" b="1" dirty="0" smtClean="0">
                <a:solidFill>
                  <a:srgbClr val="993300"/>
                </a:solidFill>
                <a:latin typeface="Calibri" pitchFamily="34" charset="0"/>
                <a:cs typeface="Calibri" pitchFamily="34" charset="0"/>
              </a:rPr>
              <a:t> Kingdom</a:t>
            </a:r>
            <a:r>
              <a:rPr lang="en-US" sz="3000" dirty="0" smtClean="0">
                <a:latin typeface="Calibri" pitchFamily="34" charset="0"/>
                <a:cs typeface="Calibri" pitchFamily="34" charset="0"/>
              </a:rPr>
              <a:t>: Multicellular animals</a:t>
            </a:r>
          </a:p>
          <a:p>
            <a:pPr marL="514350" indent="-514350" algn="just" rtl="0" eaLnBrk="1" hangingPunct="1">
              <a:lnSpc>
                <a:spcPct val="80000"/>
              </a:lnSpc>
              <a:buFont typeface="+mj-lt"/>
              <a:buAutoNum type="arabicPeriod"/>
            </a:pPr>
            <a:r>
              <a:rPr lang="en-US" sz="3000" b="1" dirty="0" smtClean="0">
                <a:solidFill>
                  <a:srgbClr val="993300"/>
                </a:solidFill>
                <a:latin typeface="Calibri" pitchFamily="34" charset="0"/>
                <a:cs typeface="Calibri" pitchFamily="34" charset="0"/>
              </a:rPr>
              <a:t>Plantae Kingdom</a:t>
            </a:r>
            <a:r>
              <a:rPr lang="en-US" sz="3000" dirty="0" smtClean="0">
                <a:latin typeface="Calibri" pitchFamily="34" charset="0"/>
                <a:cs typeface="Calibri" pitchFamily="34" charset="0"/>
              </a:rPr>
              <a:t>: Mosses, liverworts and vascular plants</a:t>
            </a:r>
          </a:p>
        </p:txBody>
      </p:sp>
    </p:spTree>
    <p:extLst>
      <p:ext uri="{BB962C8B-B14F-4D97-AF65-F5344CB8AC3E}">
        <p14:creationId xmlns:p14="http://schemas.microsoft.com/office/powerpoint/2010/main" val="3126383154"/>
      </p:ext>
    </p:extLst>
  </p:cSld>
  <p:clrMapOvr>
    <a:masterClrMapping/>
  </p:clrMapOvr>
  <p:transition advTm="44931">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1117</Words>
  <Application>Microsoft Office PowerPoint</Application>
  <PresentationFormat>On-screen Show (4:3)</PresentationFormat>
  <Paragraphs>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 Service Center</dc:creator>
  <cp:lastModifiedBy>Amr Service Center</cp:lastModifiedBy>
  <cp:revision>22</cp:revision>
  <dcterms:created xsi:type="dcterms:W3CDTF">2020-10-27T11:13:05Z</dcterms:created>
  <dcterms:modified xsi:type="dcterms:W3CDTF">2023-05-14T18:59:57Z</dcterms:modified>
</cp:coreProperties>
</file>