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9" r:id="rId2"/>
    <p:sldId id="278" r:id="rId3"/>
    <p:sldId id="281" r:id="rId4"/>
    <p:sldId id="271" r:id="rId5"/>
    <p:sldId id="282" r:id="rId6"/>
    <p:sldId id="285" r:id="rId7"/>
    <p:sldId id="283" r:id="rId8"/>
    <p:sldId id="284" r:id="rId9"/>
    <p:sldId id="289" r:id="rId10"/>
    <p:sldId id="288" r:id="rId11"/>
    <p:sldId id="287" r:id="rId12"/>
    <p:sldId id="290" r:id="rId13"/>
    <p:sldId id="291" r:id="rId14"/>
    <p:sldId id="292" r:id="rId15"/>
    <p:sldId id="293" r:id="rId16"/>
    <p:sldId id="294" r:id="rId17"/>
    <p:sldId id="295" r:id="rId18"/>
    <p:sldId id="286" r:id="rId19"/>
  </p:sldIdLst>
  <p:sldSz cx="9144000" cy="6858000" type="screen4x3"/>
  <p:notesSz cx="6858000" cy="9144000"/>
  <p:defaultTextStyle>
    <a:defPPr>
      <a:defRPr lang="ar-IQ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8"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60093"/>
    <a:srgbClr val="9900CC"/>
    <a:srgbClr val="993300"/>
    <a:srgbClr val="0000FF"/>
    <a:srgbClr val="FF0000"/>
    <a:srgbClr val="669900"/>
    <a:srgbClr val="FFCC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688" autoAdjust="0"/>
    <p:restoredTop sz="97416" autoAdjust="0"/>
  </p:normalViewPr>
  <p:slideViewPr>
    <p:cSldViewPr>
      <p:cViewPr varScale="1">
        <p:scale>
          <a:sx n="68" d="100"/>
          <a:sy n="68" d="100"/>
        </p:scale>
        <p:origin x="-16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9CB9C-CEC2-4B38-8CE4-D6F9E9DE8EC5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034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DEDD2-43C0-4D3B-B4AF-3582EB4B38F1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395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C0EFC-815E-4747-AC01-C900A63E9E64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0436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A84FA-388A-44BF-9ABE-29F7DA8D595A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9579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6C3F-0E62-42F9-B50C-F54DB80D7B05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72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596A5-7B7D-4672-998F-F346EA429C96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20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B0F6A-6203-4B7F-AA72-B3F7FE1C870C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9275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8D47A-F391-49AB-B3B4-9ECB234C15A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437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61E5D-9028-48E7-AF91-7D3AAD7DBE50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954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02B26-44CE-4FD7-89FB-0479E288D41C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714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70F70-08B3-4A38-A50D-CCD9BAB80C2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727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400" smtClean="0"/>
            </a:lvl1pPr>
          </a:lstStyle>
          <a:p>
            <a:pPr>
              <a:defRPr/>
            </a:pPr>
            <a:fld id="{502334F2-0D79-4EBF-9296-03E011378B1E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23849" y="908720"/>
            <a:ext cx="8640763" cy="3744416"/>
          </a:xfrm>
        </p:spPr>
        <p:txBody>
          <a:bodyPr/>
          <a:lstStyle/>
          <a:p>
            <a:pPr algn="just" rtl="0" eaLnBrk="1" hangingPunct="1">
              <a:lnSpc>
                <a:spcPct val="150000"/>
              </a:lnSpc>
            </a:pPr>
            <a:r>
              <a:rPr lang="en-US" alt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Archegoniate plants are the plants bearing an </a:t>
            </a:r>
            <a:r>
              <a:rPr lang="en-US" altLang="en-US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archegonium</a:t>
            </a:r>
            <a:r>
              <a:rPr lang="en-US" alt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which includes bryophytes, </a:t>
            </a:r>
            <a:r>
              <a:rPr lang="en-US" altLang="en-US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pteridophytes</a:t>
            </a:r>
            <a:r>
              <a:rPr lang="en-US" alt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and gymnosperms. The name of this group is derived from the name of female reproductive organ known as </a:t>
            </a:r>
            <a:r>
              <a:rPr lang="en-US" altLang="en-US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archegonium</a:t>
            </a:r>
            <a:r>
              <a:rPr lang="en-US" alt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(singular) archegonia (plural). The archegoniate plants comprises the following groups </a:t>
            </a:r>
          </a:p>
        </p:txBody>
      </p:sp>
      <p:sp>
        <p:nvSpPr>
          <p:cNvPr id="3075" name="Rectangle 1"/>
          <p:cNvSpPr>
            <a:spLocks noChangeArrowheads="1"/>
          </p:cNvSpPr>
          <p:nvPr/>
        </p:nvSpPr>
        <p:spPr bwMode="auto">
          <a:xfrm>
            <a:off x="1655762" y="4581128"/>
            <a:ext cx="5976938" cy="208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0" eaLnBrk="1" hangingPunct="1">
              <a:lnSpc>
                <a:spcPct val="150000"/>
              </a:lnSpc>
              <a:spcAft>
                <a:spcPts val="1000"/>
              </a:spcAft>
            </a:pPr>
            <a:r>
              <a:rPr lang="en-US" altLang="en-US" sz="25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 Non vascular plants (Bryophytes)</a:t>
            </a:r>
            <a:endParaRPr lang="en-US" altLang="en-US" sz="2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rtl="0" eaLnBrk="1" hangingPunct="1">
              <a:lnSpc>
                <a:spcPct val="150000"/>
              </a:lnSpc>
              <a:spcAft>
                <a:spcPts val="1000"/>
              </a:spcAft>
            </a:pPr>
            <a:r>
              <a:rPr lang="en-US" altLang="en-US" sz="25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 Seedless vascular plants (</a:t>
            </a:r>
            <a:r>
              <a:rPr lang="en-US" altLang="en-US" sz="25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Pteridophytes</a:t>
            </a:r>
            <a:r>
              <a:rPr lang="en-US" altLang="en-US" sz="25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altLang="en-US" sz="2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rtl="0" eaLnBrk="1" hangingPunct="1">
              <a:lnSpc>
                <a:spcPct val="150000"/>
              </a:lnSpc>
              <a:spcAft>
                <a:spcPts val="1000"/>
              </a:spcAft>
            </a:pPr>
            <a:r>
              <a:rPr lang="en-US" altLang="en-US" sz="25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 Seed vascular plants (Gymnosperm)</a:t>
            </a:r>
            <a:endParaRPr lang="en-US" altLang="en-US" sz="2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5" descr="Blue tissue paper"/>
          <p:cNvSpPr>
            <a:spLocks noChangeArrowheads="1"/>
          </p:cNvSpPr>
          <p:nvPr/>
        </p:nvSpPr>
        <p:spPr bwMode="auto">
          <a:xfrm>
            <a:off x="1763192" y="260648"/>
            <a:ext cx="5977160" cy="719931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buFontTx/>
              <a:buNone/>
            </a:pPr>
            <a:r>
              <a:rPr lang="en-US" altLang="en-US" sz="4000">
                <a:latin typeface="Cooper Black" panose="0208090404030B020404" pitchFamily="18" charset="0"/>
              </a:rPr>
              <a:t>Archegoniate plants</a:t>
            </a:r>
            <a:endParaRPr lang="en-US" altLang="en-US" sz="4000" b="1">
              <a:latin typeface="Cooper Black" panose="0208090404030B0204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60648"/>
            <a:ext cx="8712968" cy="3239641"/>
          </a:xfrm>
        </p:spPr>
        <p:txBody>
          <a:bodyPr/>
          <a:lstStyle/>
          <a:p>
            <a:pPr algn="just" rtl="0" eaLnBrk="1" hangingPunct="1">
              <a:lnSpc>
                <a:spcPct val="150000"/>
              </a:lnSpc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The belief is quite general that these algae were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Chlorophyceae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, and confirmation of this is seen in the fact that they have been found to be the only algae in which the chlorophylls and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xanthophylls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are identical with those of bryophytes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en-US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74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053455"/>
            <a:ext cx="8712968" cy="5327873"/>
          </a:xfrm>
        </p:spPr>
        <p:txBody>
          <a:bodyPr/>
          <a:lstStyle/>
          <a:p>
            <a:pPr marL="514350" indent="-514350" algn="just" rtl="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Bryophyta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have a sharply defined heteromorphic alternation of generations in which sporophyte although morphologically distinct from the gametophyte, is attached to it and never becomes an independent free living plant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14350" indent="-514350" algn="just" rtl="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gametophytic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phase is predominant and ecologically persistent, i.e., green, independent and long-lived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14350" indent="-514350" algn="just" rtl="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sporophytic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phase is very short-lived, and completely dependent upon the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gametophyte.</a:t>
            </a: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 rtl="0" eaLnBrk="1" hangingPunct="1">
              <a:lnSpc>
                <a:spcPct val="150000"/>
              </a:lnSpc>
              <a:buFont typeface="+mj-lt"/>
              <a:buAutoNum type="arabicPeriod"/>
            </a:pPr>
            <a:endParaRPr lang="en-US" altLang="en-US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74673" y="188640"/>
            <a:ext cx="6712095" cy="769441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 marL="457200" algn="ctr">
              <a:spcAft>
                <a:spcPts val="0"/>
              </a:spcAft>
            </a:pPr>
            <a:r>
              <a:rPr lang="en-US" sz="4400" dirty="0" smtClean="0">
                <a:solidFill>
                  <a:schemeClr val="bg1"/>
                </a:solidFill>
                <a:latin typeface="Britannic Bold" panose="020B0903060703020204" pitchFamily="34" charset="0"/>
                <a:ea typeface="Calibri" panose="020F0502020204030204" pitchFamily="34" charset="0"/>
              </a:rPr>
              <a:t>General Characteristics </a:t>
            </a:r>
            <a:endParaRPr lang="en-US" sz="4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06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152847"/>
            <a:ext cx="8712968" cy="4148361"/>
          </a:xfrm>
        </p:spPr>
        <p:txBody>
          <a:bodyPr/>
          <a:lstStyle/>
          <a:p>
            <a:pPr marL="514350" indent="-514350" algn="just" rtl="0">
              <a:lnSpc>
                <a:spcPct val="150000"/>
              </a:lnSpc>
              <a:buFont typeface="+mj-lt"/>
              <a:buAutoNum type="arabicPeriod" startAt="4"/>
            </a:pP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Unlike most of the higher plants, bryophytes are not found as single individuals but in groups of individuals which have characteristic features depending on their family, genus or species.</a:t>
            </a:r>
          </a:p>
          <a:p>
            <a:pPr marL="514350" indent="-514350" algn="just" rtl="0">
              <a:lnSpc>
                <a:spcPct val="150000"/>
              </a:lnSpc>
              <a:buFont typeface="+mj-lt"/>
              <a:buAutoNum type="arabicPeriod" startAt="4"/>
            </a:pP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gametophytic</a:t>
            </a: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 plant body is either </a:t>
            </a:r>
            <a:r>
              <a:rPr lang="en-US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thaIloid</a:t>
            </a: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 or differentiated into the erect axis (stem) and lateral appendages (leaves</a:t>
            </a: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en-US" sz="2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74673" y="188640"/>
            <a:ext cx="6712095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 marL="457200" algn="ctr">
              <a:spcAft>
                <a:spcPts val="0"/>
              </a:spcAft>
            </a:pPr>
            <a:r>
              <a:rPr lang="en-US" sz="4400" dirty="0" smtClean="0">
                <a:solidFill>
                  <a:schemeClr val="bg1"/>
                </a:solidFill>
                <a:latin typeface="Britannic Bold" panose="020B0903060703020204" pitchFamily="34" charset="0"/>
                <a:ea typeface="Calibri" panose="020F0502020204030204" pitchFamily="34" charset="0"/>
              </a:rPr>
              <a:t>General Characteristics </a:t>
            </a:r>
            <a:endParaRPr lang="en-US" sz="4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24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1520" y="936823"/>
            <a:ext cx="8712968" cy="3860329"/>
          </a:xfrm>
        </p:spPr>
        <p:txBody>
          <a:bodyPr/>
          <a:lstStyle/>
          <a:p>
            <a:pPr marL="514350" indent="-514350" algn="just" rtl="0">
              <a:lnSpc>
                <a:spcPct val="150000"/>
              </a:lnSpc>
              <a:buFont typeface="+mj-lt"/>
              <a:buAutoNum type="arabicPeriod" startAt="6"/>
            </a:pP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Roots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are absent in bryophytes. The rhizoids perform the function of roots. They are either unicellular and unbranched or multicellular and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branched.</a:t>
            </a:r>
          </a:p>
          <a:p>
            <a:pPr marL="514350" indent="-514350" algn="l" rtl="0">
              <a:lnSpc>
                <a:spcPct val="150000"/>
              </a:lnSpc>
              <a:buFont typeface="+mj-lt"/>
              <a:buAutoNum type="arabicPeriod" startAt="6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They never form </a:t>
            </a:r>
            <a:r>
              <a:rPr lang="en-US" sz="2600" smtClean="0">
                <a:latin typeface="Calibri" panose="020F0502020204030204" pitchFamily="34" charset="0"/>
                <a:cs typeface="Calibri" panose="020F0502020204030204" pitchFamily="34" charset="0"/>
              </a:rPr>
              <a:t>xylem and phloem tissues.</a:t>
            </a: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 rtl="0">
              <a:lnSpc>
                <a:spcPct val="150000"/>
              </a:lnSpc>
              <a:buFont typeface="+mj-lt"/>
              <a:buAutoNum type="arabicPeriod" startAt="6"/>
            </a:pP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Vegetative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propagation takes place by some special structures, like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gemmae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, tubers,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protonema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etc.</a:t>
            </a:r>
          </a:p>
          <a:p>
            <a:pPr marL="514350" indent="-514350" algn="l" rtl="0">
              <a:lnSpc>
                <a:spcPct val="150000"/>
              </a:lnSpc>
              <a:buFont typeface="+mj-lt"/>
              <a:buAutoNum type="arabicPeriod" startAt="4"/>
            </a:pP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74673" y="188640"/>
            <a:ext cx="6712095" cy="769441"/>
          </a:xfrm>
          <a:prstGeom prst="rect">
            <a:avLst/>
          </a:prstGeom>
          <a:solidFill>
            <a:srgbClr val="9933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 marL="457200" algn="ctr">
              <a:spcAft>
                <a:spcPts val="0"/>
              </a:spcAft>
            </a:pPr>
            <a:r>
              <a:rPr lang="en-US" sz="4400" dirty="0" smtClean="0">
                <a:solidFill>
                  <a:schemeClr val="bg1"/>
                </a:solidFill>
                <a:latin typeface="Britannic Bold" panose="020B0903060703020204" pitchFamily="34" charset="0"/>
                <a:ea typeface="Calibri" panose="020F0502020204030204" pitchFamily="34" charset="0"/>
              </a:rPr>
              <a:t>General Characteristics </a:t>
            </a:r>
            <a:endParaRPr lang="en-US" sz="4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98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1520" y="936823"/>
            <a:ext cx="8712968" cy="5921177"/>
          </a:xfrm>
        </p:spPr>
        <p:txBody>
          <a:bodyPr/>
          <a:lstStyle/>
          <a:p>
            <a:pPr marL="514350" indent="-514350" algn="just" rtl="0">
              <a:lnSpc>
                <a:spcPct val="150000"/>
              </a:lnSpc>
              <a:buFont typeface="+mj-lt"/>
              <a:buAutoNum type="arabicPeriod" startAt="9"/>
            </a:pP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Sexual reproduction is only of </a:t>
            </a:r>
            <a:r>
              <a:rPr lang="en-US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oogamous</a:t>
            </a: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 type. They produce large, multicellular sex organs for reproduction. </a:t>
            </a:r>
          </a:p>
          <a:p>
            <a:pPr marL="514350" indent="-514350" algn="just" rtl="0">
              <a:lnSpc>
                <a:spcPct val="150000"/>
              </a:lnSpc>
              <a:buFont typeface="+mj-lt"/>
              <a:buAutoNum type="arabicPeriod" startAt="9"/>
            </a:pP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male sex organs, called antheridia, are stalked, globose or ovoid with one celled thick jacket surrounding </a:t>
            </a:r>
            <a:r>
              <a:rPr lang="en-US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androgonial</a:t>
            </a: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 mother cells.</a:t>
            </a:r>
          </a:p>
          <a:p>
            <a:pPr marL="514350" indent="-514350" algn="just" rtl="0">
              <a:lnSpc>
                <a:spcPct val="150000"/>
              </a:lnSpc>
              <a:buFont typeface="+mj-lt"/>
              <a:buAutoNum type="arabicPeriod" startAt="9"/>
            </a:pP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female sex organs, called archegonia, are flask-shaped structure having the basal swollen venter containing a ventral canal cell and an egg, and the upper elongated neck containing neck canal cells. Both the venter and neck are surrounded by the sterile </a:t>
            </a: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jacket.</a:t>
            </a:r>
            <a:endParaRPr lang="en-US" sz="2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l" rtl="0">
              <a:lnSpc>
                <a:spcPct val="150000"/>
              </a:lnSpc>
              <a:buFont typeface="+mj-lt"/>
              <a:buAutoNum type="arabicPeriod" startAt="9"/>
            </a:pPr>
            <a:endParaRPr lang="en-US" sz="2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74673" y="188640"/>
            <a:ext cx="6712095" cy="769441"/>
          </a:xfrm>
          <a:prstGeom prst="rect">
            <a:avLst/>
          </a:prstGeom>
          <a:solidFill>
            <a:srgbClr val="9900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 marL="457200" algn="ctr">
              <a:spcAft>
                <a:spcPts val="0"/>
              </a:spcAft>
            </a:pPr>
            <a:r>
              <a:rPr lang="en-US" sz="4400" dirty="0" smtClean="0">
                <a:solidFill>
                  <a:schemeClr val="bg1"/>
                </a:solidFill>
                <a:latin typeface="Britannic Bold" panose="020B0903060703020204" pitchFamily="34" charset="0"/>
                <a:ea typeface="Calibri" panose="020F0502020204030204" pitchFamily="34" charset="0"/>
              </a:rPr>
              <a:t>General Characteristics </a:t>
            </a:r>
            <a:endParaRPr lang="en-US" sz="4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617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1520" y="936823"/>
            <a:ext cx="8712968" cy="5300489"/>
          </a:xfrm>
        </p:spPr>
        <p:txBody>
          <a:bodyPr/>
          <a:lstStyle/>
          <a:p>
            <a:pPr marL="514350" indent="-514350" algn="just" rtl="0">
              <a:lnSpc>
                <a:spcPct val="150000"/>
              </a:lnSpc>
              <a:buFont typeface="+mj-lt"/>
              <a:buAutoNum type="arabicPeriod" startAt="12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The sperms are motile and biflagellate having two whiplash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flagellae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14350" indent="-514350" algn="just" rtl="0">
              <a:lnSpc>
                <a:spcPct val="150000"/>
              </a:lnSpc>
              <a:buFont typeface="+mj-lt"/>
              <a:buAutoNum type="arabicPeriod" startAt="12"/>
            </a:pP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Bryophytes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require water for sperm dispersal and subsequent fertilization.</a:t>
            </a:r>
          </a:p>
          <a:p>
            <a:pPr marL="514350" indent="-514350" algn="just" rtl="0">
              <a:lnSpc>
                <a:spcPct val="150000"/>
              </a:lnSpc>
              <a:buFont typeface="+mj-lt"/>
              <a:buAutoNum type="arabicPeriod" startAt="12"/>
            </a:pP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sperms move short distances in the water film and ultimately reach the open necks of the archegonia. The slimy mucilage secretions in the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archegonial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neck help to pull the sperm downward to the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egg.</a:t>
            </a: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 rtl="0">
              <a:lnSpc>
                <a:spcPct val="150000"/>
              </a:lnSpc>
              <a:buFont typeface="+mj-lt"/>
              <a:buAutoNum type="arabicPeriod" startAt="12"/>
            </a:pP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74673" y="188640"/>
            <a:ext cx="6712095" cy="769441"/>
          </a:xfrm>
          <a:prstGeom prst="rect">
            <a:avLst/>
          </a:prstGeom>
          <a:solidFill>
            <a:srgbClr val="D6009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 marL="457200" algn="ctr">
              <a:spcAft>
                <a:spcPts val="0"/>
              </a:spcAft>
            </a:pPr>
            <a:r>
              <a:rPr lang="en-US" sz="4400" dirty="0" smtClean="0">
                <a:solidFill>
                  <a:schemeClr val="bg1"/>
                </a:solidFill>
                <a:latin typeface="Britannic Bold" panose="020B0903060703020204" pitchFamily="34" charset="0"/>
                <a:ea typeface="Calibri" panose="020F0502020204030204" pitchFamily="34" charset="0"/>
              </a:rPr>
              <a:t>General Characteristics </a:t>
            </a:r>
            <a:endParaRPr lang="en-US" sz="4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85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1520" y="936823"/>
            <a:ext cx="8712968" cy="5804545"/>
          </a:xfrm>
        </p:spPr>
        <p:txBody>
          <a:bodyPr/>
          <a:lstStyle/>
          <a:p>
            <a:pPr marL="514350" indent="-514350" algn="just" rtl="0">
              <a:lnSpc>
                <a:spcPct val="150000"/>
              </a:lnSpc>
              <a:buFont typeface="+mj-lt"/>
              <a:buAutoNum type="arabicPeriod" startAt="15"/>
            </a:pP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zygote does not pass any resting phase. Embryonic growth of the sporophyte begins within the venter of the </a:t>
            </a:r>
            <a:r>
              <a:rPr lang="en-US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archegonium</a:t>
            </a: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 soon after fertilization.</a:t>
            </a:r>
          </a:p>
          <a:p>
            <a:pPr marL="514350" indent="-514350" algn="just" rtl="0">
              <a:lnSpc>
                <a:spcPct val="150000"/>
              </a:lnSpc>
              <a:buFont typeface="+mj-lt"/>
              <a:buAutoNum type="arabicPeriod" startAt="15"/>
            </a:pP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sporophyte consists of only bulbous foot, with or without an un-branched seta and a single terminal sporangium. Sometimes the sporophyte is represented only by a capsule (</a:t>
            </a:r>
            <a:r>
              <a:rPr lang="en-US" sz="2500" i="1" dirty="0" err="1">
                <a:latin typeface="Calibri" panose="020F0502020204030204" pitchFamily="34" charset="0"/>
                <a:cs typeface="Calibri" panose="020F0502020204030204" pitchFamily="34" charset="0"/>
              </a:rPr>
              <a:t>Riccia</a:t>
            </a: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). The capsule has a protective covering called calyptra which is a part of gametophyte. As the sporophyte of bryophytes is </a:t>
            </a:r>
            <a:r>
              <a:rPr lang="en-US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monosporangiate</a:t>
            </a: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 (containing a single sporangium), they are called </a:t>
            </a:r>
            <a:r>
              <a:rPr lang="en-US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sporogonium</a:t>
            </a: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14350" indent="-514350" algn="l" rtl="0">
              <a:lnSpc>
                <a:spcPct val="150000"/>
              </a:lnSpc>
              <a:buFont typeface="+mj-lt"/>
              <a:buAutoNum type="arabicPeriod" startAt="15"/>
            </a:pP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l" rtl="0">
              <a:lnSpc>
                <a:spcPct val="150000"/>
              </a:lnSpc>
              <a:buFont typeface="+mj-lt"/>
              <a:buAutoNum type="arabicPeriod" startAt="15"/>
            </a:pPr>
            <a:endParaRPr lang="en-US" sz="2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74673" y="188640"/>
            <a:ext cx="6712095" cy="769441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 marL="457200" algn="ctr">
              <a:spcAft>
                <a:spcPts val="0"/>
              </a:spcAft>
            </a:pPr>
            <a:r>
              <a:rPr lang="en-US" sz="4400" dirty="0" smtClean="0">
                <a:solidFill>
                  <a:schemeClr val="bg1"/>
                </a:solidFill>
                <a:latin typeface="Britannic Bold" panose="020B0903060703020204" pitchFamily="34" charset="0"/>
                <a:ea typeface="Calibri" panose="020F0502020204030204" pitchFamily="34" charset="0"/>
              </a:rPr>
              <a:t>General Characteristics </a:t>
            </a:r>
            <a:endParaRPr lang="en-US" sz="4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458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1520" y="936823"/>
            <a:ext cx="8712968" cy="4148361"/>
          </a:xfrm>
        </p:spPr>
        <p:txBody>
          <a:bodyPr/>
          <a:lstStyle/>
          <a:p>
            <a:pPr marL="457200" indent="-457200" algn="just" rtl="0">
              <a:lnSpc>
                <a:spcPct val="150000"/>
              </a:lnSpc>
              <a:buFont typeface="+mj-lt"/>
              <a:buAutoNum type="arabicPeriod" startAt="17"/>
            </a:pP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Bryophytes </a:t>
            </a: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lang="en-US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homosporous</a:t>
            </a: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isospores</a:t>
            </a: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 (spores are identical morphologically and physiologically) are produced from the </a:t>
            </a:r>
            <a:r>
              <a:rPr lang="en-US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sporogenous</a:t>
            </a: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 cells of the capsule.</a:t>
            </a:r>
          </a:p>
          <a:p>
            <a:pPr marL="457200" indent="-457200" algn="just" rtl="0">
              <a:lnSpc>
                <a:spcPct val="150000"/>
              </a:lnSpc>
              <a:buFont typeface="+mj-lt"/>
              <a:buAutoNum type="arabicPeriod" startAt="17"/>
            </a:pP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spore after germination either produces a filamentous germ tube that gives rise to a young gametophyte (</a:t>
            </a:r>
            <a:r>
              <a:rPr lang="en-US" sz="2500" i="1" dirty="0" err="1">
                <a:latin typeface="Calibri" panose="020F0502020204030204" pitchFamily="34" charset="0"/>
                <a:cs typeface="Calibri" panose="020F0502020204030204" pitchFamily="34" charset="0"/>
              </a:rPr>
              <a:t>Riccia</a:t>
            </a: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500" i="1" dirty="0" err="1">
                <a:latin typeface="Calibri" panose="020F0502020204030204" pitchFamily="34" charset="0"/>
                <a:cs typeface="Calibri" panose="020F0502020204030204" pitchFamily="34" charset="0"/>
              </a:rPr>
              <a:t>Marchantia</a:t>
            </a: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) or produces a </a:t>
            </a:r>
            <a:r>
              <a:rPr lang="en-US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protonema</a:t>
            </a: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 which bears leafy buds that will ultimately form the adult </a:t>
            </a:r>
            <a:r>
              <a:rPr lang="en-US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gametophytic</a:t>
            </a: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shoot</a:t>
            </a: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14350" indent="-514350" algn="just" rtl="0">
              <a:lnSpc>
                <a:spcPct val="150000"/>
              </a:lnSpc>
              <a:buFont typeface="+mj-lt"/>
              <a:buAutoNum type="arabicPeriod" startAt="17"/>
            </a:pPr>
            <a:endParaRPr lang="en-US" sz="2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74673" y="188640"/>
            <a:ext cx="6712095" cy="769441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 marL="457200" algn="ctr">
              <a:spcAft>
                <a:spcPts val="0"/>
              </a:spcAft>
            </a:pPr>
            <a:r>
              <a:rPr lang="en-US" sz="4400" dirty="0" smtClean="0">
                <a:solidFill>
                  <a:schemeClr val="bg1"/>
                </a:solidFill>
                <a:latin typeface="Britannic Bold" panose="020B0903060703020204" pitchFamily="34" charset="0"/>
                <a:ea typeface="Calibri" panose="020F0502020204030204" pitchFamily="34" charset="0"/>
              </a:rPr>
              <a:t>General Characteristics </a:t>
            </a:r>
            <a:endParaRPr lang="en-US" sz="4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54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0287" y="211287"/>
            <a:ext cx="7771679" cy="769441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 marL="457200" algn="ctr">
              <a:spcAft>
                <a:spcPts val="0"/>
              </a:spcAft>
            </a:pPr>
            <a:r>
              <a:rPr lang="en-US" sz="4400" dirty="0" smtClean="0">
                <a:solidFill>
                  <a:srgbClr val="E36C0A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Classification of </a:t>
            </a:r>
            <a:r>
              <a:rPr lang="en-US" sz="4400" dirty="0" smtClean="0">
                <a:solidFill>
                  <a:srgbClr val="FFFF00"/>
                </a:solidFill>
                <a:latin typeface="Britannic Bold" panose="020B0903060703020204" pitchFamily="34" charset="0"/>
                <a:ea typeface="Calibri" panose="020F0502020204030204" pitchFamily="34" charset="0"/>
              </a:rPr>
              <a:t>Bryophytes </a:t>
            </a:r>
            <a:endParaRPr lang="en-US" sz="44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91680" y="2476432"/>
            <a:ext cx="6984776" cy="2426305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HeroicExtremeRightFacing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marL="215900" algn="just">
              <a:lnSpc>
                <a:spcPct val="150000"/>
              </a:lnSpc>
              <a:spcBef>
                <a:spcPts val="1200"/>
              </a:spcBef>
              <a:spcAft>
                <a:spcPts val="1000"/>
              </a:spcAft>
            </a:pPr>
            <a:r>
              <a:rPr lang="en-US" sz="3000" dirty="0" smtClean="0">
                <a:solidFill>
                  <a:schemeClr val="bg1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Class 1: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Marchantiophyta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(Liverworts)</a:t>
            </a:r>
            <a:endParaRPr lang="en-US" sz="3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15900" algn="just">
              <a:lnSpc>
                <a:spcPct val="150000"/>
              </a:lnSpc>
              <a:spcAft>
                <a:spcPts val="1000"/>
              </a:spcAft>
            </a:pPr>
            <a:r>
              <a:rPr lang="en-US" sz="3000" dirty="0" smtClean="0">
                <a:solidFill>
                  <a:schemeClr val="bg1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Class 2: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Anthocerotophyta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(Hornworts)</a:t>
            </a:r>
            <a:endParaRPr lang="en-US" sz="3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15900" algn="just">
              <a:lnSpc>
                <a:spcPct val="150000"/>
              </a:lnSpc>
              <a:spcAft>
                <a:spcPts val="1000"/>
              </a:spcAft>
            </a:pPr>
            <a:r>
              <a:rPr lang="en-US" sz="3000" dirty="0" smtClean="0">
                <a:solidFill>
                  <a:schemeClr val="bg1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Class 3: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Bryophyta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(Mosses)</a:t>
            </a:r>
            <a:endParaRPr lang="en-US" sz="3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46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7488" y="189359"/>
            <a:ext cx="8747125" cy="3527673"/>
          </a:xfrm>
        </p:spPr>
        <p:txBody>
          <a:bodyPr/>
          <a:lstStyle/>
          <a:p>
            <a:pPr algn="just" rtl="0"/>
            <a:r>
              <a:rPr lang="en-US" alt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One of the Classification systems, classify Kingdom Plantae to:</a:t>
            </a:r>
          </a:p>
          <a:p>
            <a:pPr marL="514350" indent="-514350" algn="just" rtl="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2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Subkingdom </a:t>
            </a:r>
            <a:r>
              <a:rPr lang="en-US" altLang="en-US" sz="2600" b="1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Thallophyta</a:t>
            </a:r>
            <a:r>
              <a:rPr lang="en-US" alt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: Comprises bacteria, </a:t>
            </a:r>
            <a:r>
              <a:rPr lang="en-US" altLang="en-US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actinomycetes</a:t>
            </a:r>
            <a:r>
              <a:rPr lang="en-US" alt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myxomycetes</a:t>
            </a:r>
            <a:r>
              <a:rPr lang="en-US" alt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, fungi, algae, and lichens. The body of </a:t>
            </a:r>
            <a:r>
              <a:rPr lang="en-US" altLang="en-US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Thallophytes</a:t>
            </a:r>
            <a:r>
              <a:rPr lang="en-US" alt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, the thallus, is not divided into a root, stem, and leaf; multicellular reproductive organs are absent.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077072"/>
            <a:ext cx="3003024" cy="2232248"/>
          </a:xfrm>
          <a:prstGeom prst="rect">
            <a:avLst/>
          </a:prstGeom>
        </p:spPr>
      </p:pic>
      <p:pic>
        <p:nvPicPr>
          <p:cNvPr id="5" name="Picture 2" descr="Reproduction - Euglena">
            <a:extLst>
              <a:ext uri="{FF2B5EF4-FFF2-40B4-BE49-F238E27FC236}">
                <a16:creationId xmlns="" xmlns:a16="http://schemas.microsoft.com/office/drawing/2014/main" id="{8C708B4E-C187-421D-A309-3DC95D9A6E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5" t="2089" r="22316" b="3284"/>
          <a:stretch>
            <a:fillRect/>
          </a:stretch>
        </p:blipFill>
        <p:spPr bwMode="auto">
          <a:xfrm>
            <a:off x="5364088" y="4042917"/>
            <a:ext cx="3312368" cy="2471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88640"/>
            <a:ext cx="8747125" cy="2447553"/>
          </a:xfrm>
        </p:spPr>
        <p:txBody>
          <a:bodyPr/>
          <a:lstStyle/>
          <a:p>
            <a:pPr marL="514350" indent="-514350" algn="just" rtl="0">
              <a:lnSpc>
                <a:spcPct val="150000"/>
              </a:lnSpc>
              <a:buFont typeface="+mj-lt"/>
              <a:buAutoNum type="arabicPeriod" startAt="2"/>
            </a:pPr>
            <a:r>
              <a:rPr lang="en-US" altLang="en-US" sz="2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Subkingdom </a:t>
            </a:r>
            <a:r>
              <a:rPr lang="en-US" altLang="en-US" sz="2600" b="1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Embryophyta</a:t>
            </a:r>
            <a:r>
              <a:rPr lang="en-US" alt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: Comprises hornworts, liverworts, mosses, ferns and their allies, gymnosperms and flowering plants. </a:t>
            </a:r>
            <a:r>
              <a:rPr lang="en-US" altLang="en-US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Embryophyta</a:t>
            </a:r>
            <a:r>
              <a:rPr lang="en-US" alt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are the plants where the zygote forms an embryo.</a:t>
            </a:r>
          </a:p>
        </p:txBody>
      </p:sp>
      <p:pic>
        <p:nvPicPr>
          <p:cNvPr id="3" name="Picture 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599"/>
          <a:stretch/>
        </p:blipFill>
        <p:spPr bwMode="auto">
          <a:xfrm>
            <a:off x="2267744" y="3212976"/>
            <a:ext cx="4663266" cy="25922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37156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053455"/>
            <a:ext cx="8712968" cy="2303537"/>
          </a:xfrm>
        </p:spPr>
        <p:txBody>
          <a:bodyPr/>
          <a:lstStyle/>
          <a:p>
            <a:pPr algn="just" rtl="0" eaLnBrk="1" hangingPunct="1">
              <a:lnSpc>
                <a:spcPct val="150000"/>
              </a:lnSpc>
            </a:pP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Bryophytes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are the simplest and primitive plants among the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embryophytes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This is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the first group to invade the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land, though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they require water for their fertilization therefore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they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are regarded as plant amphibians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2843808" y="211287"/>
            <a:ext cx="3584636" cy="769441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 marL="457200" algn="ctr">
              <a:spcAft>
                <a:spcPts val="0"/>
              </a:spcAft>
            </a:pPr>
            <a:r>
              <a:rPr lang="en-US" sz="4400" dirty="0">
                <a:solidFill>
                  <a:srgbClr val="FFFF00"/>
                </a:solidFill>
                <a:latin typeface="Britannic Bold" panose="020B0903060703020204" pitchFamily="34" charset="0"/>
                <a:ea typeface="Calibri" panose="020F0502020204030204" pitchFamily="34" charset="0"/>
              </a:rPr>
              <a:t>Bryophytes </a:t>
            </a:r>
            <a:endParaRPr lang="en-US" sz="44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053455"/>
            <a:ext cx="8712968" cy="3887713"/>
          </a:xfrm>
        </p:spPr>
        <p:txBody>
          <a:bodyPr/>
          <a:lstStyle/>
          <a:p>
            <a:pPr algn="just" rtl="0" eaLnBrk="1" hangingPunct="1">
              <a:lnSpc>
                <a:spcPct val="150000"/>
              </a:lnSpc>
            </a:pP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The life cycle of a bryophyte consist of a regular alternation of a gamete producing generation and a spore-producing generation. The alternation of generation is obligatory when a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gametic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union forms a zygote that grows into a sporophyte and when spores produced by a sporophyte always germinate to form gametophyte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en-US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03648" y="211287"/>
            <a:ext cx="6473247" cy="769441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 marL="457200" algn="ctr">
              <a:spcAft>
                <a:spcPts val="0"/>
              </a:spcAft>
            </a:pPr>
            <a:r>
              <a:rPr lang="en-US" sz="4400" dirty="0">
                <a:solidFill>
                  <a:srgbClr val="FFFF00"/>
                </a:solidFill>
                <a:latin typeface="Britannic Bold" panose="020B0903060703020204" pitchFamily="34" charset="0"/>
                <a:ea typeface="Calibri" panose="020F0502020204030204" pitchFamily="34" charset="0"/>
              </a:rPr>
              <a:t>Life cycle of </a:t>
            </a:r>
            <a:r>
              <a:rPr lang="en-US" sz="4400" dirty="0" err="1" smtClean="0">
                <a:solidFill>
                  <a:srgbClr val="FFFF00"/>
                </a:solidFill>
                <a:latin typeface="Britannic Bold" panose="020B0903060703020204" pitchFamily="34" charset="0"/>
                <a:ea typeface="Calibri" panose="020F0502020204030204" pitchFamily="34" charset="0"/>
              </a:rPr>
              <a:t>Bryophyta</a:t>
            </a:r>
            <a:endParaRPr lang="en-US" sz="4400" dirty="0">
              <a:solidFill>
                <a:srgbClr val="FFFF00"/>
              </a:solidFill>
              <a:latin typeface="Britannic Bold" panose="020B0903060703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140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053455"/>
            <a:ext cx="8712968" cy="3887713"/>
          </a:xfrm>
        </p:spPr>
        <p:txBody>
          <a:bodyPr/>
          <a:lstStyle/>
          <a:p>
            <a:pPr algn="just" rtl="0" eaLnBrk="1" hangingPunct="1">
              <a:lnSpc>
                <a:spcPct val="150000"/>
              </a:lnSpc>
            </a:pP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However the alternation of generation is not obligatory when the gametophyte and sporophyte do not alternate with each other but instead during the life cycle a vegetative propagation of the gametophyte results in a succession of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gametophytic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generation before there is formation of sporophyte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en-US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03648" y="211287"/>
            <a:ext cx="6473247" cy="769441"/>
          </a:xfrm>
          <a:prstGeom prst="rect">
            <a:avLst/>
          </a:prstGeom>
          <a:solidFill>
            <a:srgbClr val="9933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 marL="457200" algn="ctr">
              <a:spcAft>
                <a:spcPts val="0"/>
              </a:spcAft>
            </a:pPr>
            <a:r>
              <a:rPr lang="en-US" sz="4400" dirty="0">
                <a:solidFill>
                  <a:srgbClr val="FFFF00"/>
                </a:solidFill>
                <a:latin typeface="Britannic Bold" panose="020B0903060703020204" pitchFamily="34" charset="0"/>
                <a:ea typeface="Calibri" panose="020F0502020204030204" pitchFamily="34" charset="0"/>
              </a:rPr>
              <a:t>Life cycle of </a:t>
            </a:r>
            <a:r>
              <a:rPr lang="en-US" sz="4400" dirty="0" err="1" smtClean="0">
                <a:solidFill>
                  <a:srgbClr val="FFFF00"/>
                </a:solidFill>
                <a:latin typeface="Britannic Bold" panose="020B0903060703020204" pitchFamily="34" charset="0"/>
                <a:ea typeface="Calibri" panose="020F0502020204030204" pitchFamily="34" charset="0"/>
              </a:rPr>
              <a:t>Bryophyta</a:t>
            </a:r>
            <a:endParaRPr lang="en-US" sz="4400" dirty="0">
              <a:solidFill>
                <a:srgbClr val="FFFF00"/>
              </a:solidFill>
              <a:latin typeface="Britannic Bold" panose="020B0903060703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96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512" y="260648"/>
            <a:ext cx="8712968" cy="3167633"/>
          </a:xfrm>
        </p:spPr>
        <p:txBody>
          <a:bodyPr/>
          <a:lstStyle/>
          <a:p>
            <a:pPr algn="just" rtl="0" eaLnBrk="1" hangingPunct="1">
              <a:lnSpc>
                <a:spcPct val="150000"/>
              </a:lnSpc>
            </a:pP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It should also be noted that vegetative propagation does not always result in a similar generation. Thus, vegetative budding of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sporophytic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tissue may result in the formation of a gametophyte. </a:t>
            </a:r>
            <a:r>
              <a:rPr lang="en-US" sz="2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production of a gametophyte from a sporophyte without the formation of spores is </a:t>
            </a:r>
            <a:r>
              <a:rPr lang="en-US" sz="26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apospory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en-US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3573016"/>
            <a:ext cx="8712968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Conversely, a gametophyte may bud off a mass of cells which develops into a sporophyte. </a:t>
            </a:r>
            <a:r>
              <a:rPr lang="en-US" sz="2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Production of a sporophyte from a gametophyte without any union of gametes is </a:t>
            </a:r>
            <a:r>
              <a:rPr lang="en-US" sz="2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apogamy</a:t>
            </a:r>
            <a:r>
              <a:rPr lang="en-US" sz="2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9059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60648"/>
            <a:ext cx="8712968" cy="3744416"/>
          </a:xfrm>
        </p:spPr>
        <p:txBody>
          <a:bodyPr/>
          <a:lstStyle/>
          <a:p>
            <a:pPr algn="just" rtl="0" eaLnBrk="1" hangingPunct="1">
              <a:lnSpc>
                <a:spcPct val="150000"/>
              </a:lnSpc>
            </a:pP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2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Apospory</a:t>
            </a:r>
            <a:r>
              <a:rPr lang="en-US" sz="2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2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apogamy</a:t>
            </a:r>
            <a:r>
              <a:rPr lang="en-US" sz="2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are of rare occurrence among bryophytes as compared with </a:t>
            </a:r>
            <a:r>
              <a:rPr lang="en-US" sz="26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pteridophytes</a:t>
            </a:r>
            <a:r>
              <a:rPr lang="en-US" sz="26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and most of the recorded cases among bryophytes are among </a:t>
            </a:r>
            <a:r>
              <a:rPr lang="en-US" sz="2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mosses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where a wounding of sporophytes induces an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aposporous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production of gametophytes. The </a:t>
            </a:r>
            <a:r>
              <a:rPr lang="en-US" sz="26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Anthocerotae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are also known to be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aposporous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en-US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631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053455"/>
            <a:ext cx="8712968" cy="5039841"/>
          </a:xfrm>
        </p:spPr>
        <p:txBody>
          <a:bodyPr/>
          <a:lstStyle/>
          <a:p>
            <a:pPr algn="just" rtl="0" eaLnBrk="1" hangingPunct="1">
              <a:lnSpc>
                <a:spcPct val="150000"/>
              </a:lnSpc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In contrast with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pteridophytes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, there are no known fossil bryophytes more primitive than present-day forms. The nature of the primitive bryophyte and the manner in which it originated must, therefore, be based upon </a:t>
            </a:r>
            <a:endParaRPr lang="en-US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rtl="0" eaLnBrk="1" hangingPunct="1">
              <a:lnSpc>
                <a:spcPct val="150000"/>
              </a:lnSpc>
            </a:pP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1-The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comparative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morphology</a:t>
            </a:r>
          </a:p>
          <a:p>
            <a:pPr algn="just" rtl="0" eaLnBrk="1" hangingPunct="1">
              <a:lnSpc>
                <a:spcPct val="150000"/>
              </a:lnSpc>
            </a:pP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2-Ontogeny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of living plants. </a:t>
            </a:r>
            <a:endParaRPr lang="en-US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rtl="0" eaLnBrk="1" hangingPunct="1">
              <a:lnSpc>
                <a:spcPct val="150000"/>
              </a:lnSpc>
            </a:pP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There is an almost universal belief that bryophytes arose from algae. </a:t>
            </a:r>
            <a:endParaRPr lang="en-US" altLang="en-US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09734" y="211287"/>
            <a:ext cx="6652782" cy="769441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 marL="457200" algn="ctr">
              <a:spcAft>
                <a:spcPts val="0"/>
              </a:spcAft>
            </a:pPr>
            <a:r>
              <a:rPr lang="en-US" sz="4400" dirty="0">
                <a:solidFill>
                  <a:srgbClr val="FFFF00"/>
                </a:solidFill>
                <a:latin typeface="Britannic Bold" panose="020B0903060703020204" pitchFamily="34" charset="0"/>
                <a:ea typeface="Calibri" panose="020F0502020204030204" pitchFamily="34" charset="0"/>
              </a:rPr>
              <a:t>Origin of the </a:t>
            </a:r>
            <a:r>
              <a:rPr lang="en-US" sz="4400" dirty="0" err="1" smtClean="0">
                <a:solidFill>
                  <a:srgbClr val="FFFF00"/>
                </a:solidFill>
                <a:latin typeface="Britannic Bold" panose="020B0903060703020204" pitchFamily="34" charset="0"/>
                <a:ea typeface="Calibri" panose="020F0502020204030204" pitchFamily="34" charset="0"/>
              </a:rPr>
              <a:t>Bryophyta</a:t>
            </a:r>
            <a:r>
              <a:rPr lang="en-US" sz="4400" dirty="0" smtClean="0">
                <a:solidFill>
                  <a:srgbClr val="FFFF00"/>
                </a:solidFill>
                <a:latin typeface="Britannic Bold" panose="020B0903060703020204" pitchFamily="34" charset="0"/>
                <a:ea typeface="Calibri" panose="020F0502020204030204" pitchFamily="34" charset="0"/>
              </a:rPr>
              <a:t> </a:t>
            </a:r>
            <a:endParaRPr lang="en-US" sz="4400" dirty="0">
              <a:solidFill>
                <a:srgbClr val="FFFF00"/>
              </a:solidFill>
              <a:latin typeface="Britannic Bold" panose="020B0903060703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999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IQ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IQ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1043</Words>
  <Application>Microsoft Office PowerPoint</Application>
  <PresentationFormat>On-screen Show (4:3)</PresentationFormat>
  <Paragraphs>53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MIQDAD for COmputers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algae and what is their place in the system?</dc:title>
  <dc:creator>Sarkawt Hussein</dc:creator>
  <cp:lastModifiedBy>Amr Service Center</cp:lastModifiedBy>
  <cp:revision>157</cp:revision>
  <dcterms:created xsi:type="dcterms:W3CDTF">2008-10-19T17:02:59Z</dcterms:created>
  <dcterms:modified xsi:type="dcterms:W3CDTF">2023-01-18T19:47:15Z</dcterms:modified>
</cp:coreProperties>
</file>