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536" r:id="rId2"/>
    <p:sldId id="538" r:id="rId3"/>
    <p:sldId id="616" r:id="rId4"/>
    <p:sldId id="604" r:id="rId5"/>
    <p:sldId id="605" r:id="rId6"/>
    <p:sldId id="606" r:id="rId7"/>
    <p:sldId id="607" r:id="rId8"/>
    <p:sldId id="608" r:id="rId9"/>
    <p:sldId id="540" r:id="rId10"/>
    <p:sldId id="609" r:id="rId11"/>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26"/>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6600"/>
    <a:srgbClr val="669900"/>
    <a:srgbClr val="993300"/>
    <a:srgbClr val="9900CC"/>
    <a:srgbClr val="FFCCCC"/>
    <a:srgbClr val="FF33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327" autoAdjust="0"/>
    <p:restoredTop sz="94660"/>
  </p:normalViewPr>
  <p:slideViewPr>
    <p:cSldViewPr>
      <p:cViewPr>
        <p:scale>
          <a:sx n="68" d="100"/>
          <a:sy n="68" d="100"/>
        </p:scale>
        <p:origin x="-1644"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3474"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33475" name="Rectangle 3"/>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34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3478" name="Rectangle 6"/>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33479" name="Rectangle 7"/>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pPr>
              <a:defRPr/>
            </a:pPr>
            <a:fld id="{1CEB9A01-349C-4467-8208-369ADE04E37C}" type="slidenum">
              <a:rPr lang="ar-SA"/>
              <a:pPr>
                <a:defRPr/>
              </a:pPr>
              <a:t>‹#›</a:t>
            </a:fld>
            <a:endParaRPr lang="en-US"/>
          </a:p>
        </p:txBody>
      </p:sp>
    </p:spTree>
    <p:extLst>
      <p:ext uri="{BB962C8B-B14F-4D97-AF65-F5344CB8AC3E}">
        <p14:creationId xmlns:p14="http://schemas.microsoft.com/office/powerpoint/2010/main" val="176443463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59CECFA0-088C-4ACA-9271-2F29038E1129}" type="slidenum">
              <a:rPr lang="ar-SA" smtClean="0"/>
              <a:pPr eaLnBrk="1" hangingPunct="1"/>
              <a:t>1</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B0A26430-860F-40FD-A839-4F0DEF1213F4}" type="slidenum">
              <a:rPr lang="ar-SA" smtClean="0"/>
              <a:pPr eaLnBrk="1" hangingPunct="1"/>
              <a:t>10</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CF091BDE-5D80-498D-A3A0-1F521879E06E}" type="slidenum">
              <a:rPr lang="ar-SA" smtClean="0"/>
              <a:pPr eaLnBrk="1" hangingPunct="1"/>
              <a:t>2</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CF091BDE-5D80-498D-A3A0-1F521879E06E}" type="slidenum">
              <a:rPr lang="ar-SA" smtClean="0"/>
              <a:pPr eaLnBrk="1" hangingPunct="1"/>
              <a:t>3</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CF091BDE-5D80-498D-A3A0-1F521879E06E}" type="slidenum">
              <a:rPr lang="ar-SA" smtClean="0"/>
              <a:pPr eaLnBrk="1" hangingPunct="1"/>
              <a:t>4</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CF091BDE-5D80-498D-A3A0-1F521879E06E}" type="slidenum">
              <a:rPr lang="ar-SA" smtClean="0"/>
              <a:pPr eaLnBrk="1" hangingPunct="1"/>
              <a:t>5</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CF091BDE-5D80-498D-A3A0-1F521879E06E}" type="slidenum">
              <a:rPr lang="ar-SA" smtClean="0"/>
              <a:pPr eaLnBrk="1" hangingPunct="1"/>
              <a:t>6</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CF091BDE-5D80-498D-A3A0-1F521879E06E}" type="slidenum">
              <a:rPr lang="ar-SA" smtClean="0"/>
              <a:pPr eaLnBrk="1" hangingPunct="1"/>
              <a:t>7</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CF091BDE-5D80-498D-A3A0-1F521879E06E}" type="slidenum">
              <a:rPr lang="ar-SA" smtClean="0"/>
              <a:pPr eaLnBrk="1" hangingPunct="1"/>
              <a:t>8</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B0A26430-860F-40FD-A839-4F0DEF1213F4}" type="slidenum">
              <a:rPr lang="ar-SA" smtClean="0"/>
              <a:pPr eaLnBrk="1" hangingPunct="1"/>
              <a:t>9</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1B4331-F86E-43E4-96B2-48E3F5D9CDC1}" type="slidenum">
              <a:rPr lang="ar-SA"/>
              <a:pPr>
                <a:defRPr/>
              </a:pPr>
              <a:t>‹#›</a:t>
            </a:fld>
            <a:endParaRPr lang="en-US"/>
          </a:p>
        </p:txBody>
      </p:sp>
    </p:spTree>
    <p:extLst>
      <p:ext uri="{BB962C8B-B14F-4D97-AF65-F5344CB8AC3E}">
        <p14:creationId xmlns:p14="http://schemas.microsoft.com/office/powerpoint/2010/main" val="1450065667"/>
      </p:ext>
    </p:extLst>
  </p:cSld>
  <p:clrMapOvr>
    <a:masterClrMapping/>
  </p:clrMapOvr>
  <mc:AlternateContent xmlns:mc="http://schemas.openxmlformats.org/markup-compatibility/2006" xmlns:p14="http://schemas.microsoft.com/office/powerpoint/2010/main">
    <mc:Choice Requires="p14">
      <p:transition spd="slow" p14:dur="1100" advTm="171637">
        <p14:switch dir="l"/>
      </p:transition>
    </mc:Choice>
    <mc:Fallback xmlns="">
      <p:transition spd="slow" advTm="171637">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F203EA-A524-4332-9C74-D88A31541A2D}" type="slidenum">
              <a:rPr lang="ar-SA"/>
              <a:pPr>
                <a:defRPr/>
              </a:pPr>
              <a:t>‹#›</a:t>
            </a:fld>
            <a:endParaRPr lang="en-US"/>
          </a:p>
        </p:txBody>
      </p:sp>
    </p:spTree>
    <p:extLst>
      <p:ext uri="{BB962C8B-B14F-4D97-AF65-F5344CB8AC3E}">
        <p14:creationId xmlns:p14="http://schemas.microsoft.com/office/powerpoint/2010/main" val="1213939393"/>
      </p:ext>
    </p:extLst>
  </p:cSld>
  <p:clrMapOvr>
    <a:masterClrMapping/>
  </p:clrMapOvr>
  <mc:AlternateContent xmlns:mc="http://schemas.openxmlformats.org/markup-compatibility/2006" xmlns:p14="http://schemas.microsoft.com/office/powerpoint/2010/main">
    <mc:Choice Requires="p14">
      <p:transition spd="slow" p14:dur="1100" advTm="171637">
        <p14:switch dir="l"/>
      </p:transition>
    </mc:Choice>
    <mc:Fallback xmlns="">
      <p:transition spd="slow" advTm="171637">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ACFE44-3614-43BC-A7B1-FE886C9DA78E}" type="slidenum">
              <a:rPr lang="ar-SA"/>
              <a:pPr>
                <a:defRPr/>
              </a:pPr>
              <a:t>‹#›</a:t>
            </a:fld>
            <a:endParaRPr lang="en-US"/>
          </a:p>
        </p:txBody>
      </p:sp>
    </p:spTree>
    <p:extLst>
      <p:ext uri="{BB962C8B-B14F-4D97-AF65-F5344CB8AC3E}">
        <p14:creationId xmlns:p14="http://schemas.microsoft.com/office/powerpoint/2010/main" val="3923436120"/>
      </p:ext>
    </p:extLst>
  </p:cSld>
  <p:clrMapOvr>
    <a:masterClrMapping/>
  </p:clrMapOvr>
  <mc:AlternateContent xmlns:mc="http://schemas.openxmlformats.org/markup-compatibility/2006" xmlns:p14="http://schemas.microsoft.com/office/powerpoint/2010/main">
    <mc:Choice Requires="p14">
      <p:transition spd="slow" p14:dur="1100" advTm="171637">
        <p14:switch dir="l"/>
      </p:transition>
    </mc:Choice>
    <mc:Fallback xmlns="">
      <p:transition spd="slow" advTm="171637">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BB1564-D1CD-41F9-A61D-75ED71EBDEB7}" type="slidenum">
              <a:rPr lang="ar-SA"/>
              <a:pPr>
                <a:defRPr/>
              </a:pPr>
              <a:t>‹#›</a:t>
            </a:fld>
            <a:endParaRPr lang="en-US"/>
          </a:p>
        </p:txBody>
      </p:sp>
    </p:spTree>
    <p:extLst>
      <p:ext uri="{BB962C8B-B14F-4D97-AF65-F5344CB8AC3E}">
        <p14:creationId xmlns:p14="http://schemas.microsoft.com/office/powerpoint/2010/main" val="313013689"/>
      </p:ext>
    </p:extLst>
  </p:cSld>
  <p:clrMapOvr>
    <a:masterClrMapping/>
  </p:clrMapOvr>
  <mc:AlternateContent xmlns:mc="http://schemas.openxmlformats.org/markup-compatibility/2006" xmlns:p14="http://schemas.microsoft.com/office/powerpoint/2010/main">
    <mc:Choice Requires="p14">
      <p:transition spd="slow" p14:dur="1100" advTm="171637">
        <p14:switch dir="l"/>
      </p:transition>
    </mc:Choice>
    <mc:Fallback xmlns="">
      <p:transition spd="slow" advTm="171637">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D83106-0488-4B22-AEA6-3873F691E86C}" type="slidenum">
              <a:rPr lang="ar-SA"/>
              <a:pPr>
                <a:defRPr/>
              </a:pPr>
              <a:t>‹#›</a:t>
            </a:fld>
            <a:endParaRPr lang="en-US"/>
          </a:p>
        </p:txBody>
      </p:sp>
    </p:spTree>
    <p:extLst>
      <p:ext uri="{BB962C8B-B14F-4D97-AF65-F5344CB8AC3E}">
        <p14:creationId xmlns:p14="http://schemas.microsoft.com/office/powerpoint/2010/main" val="888560731"/>
      </p:ext>
    </p:extLst>
  </p:cSld>
  <p:clrMapOvr>
    <a:masterClrMapping/>
  </p:clrMapOvr>
  <mc:AlternateContent xmlns:mc="http://schemas.openxmlformats.org/markup-compatibility/2006" xmlns:p14="http://schemas.microsoft.com/office/powerpoint/2010/main">
    <mc:Choice Requires="p14">
      <p:transition spd="slow" p14:dur="1100" advTm="171637">
        <p14:switch dir="l"/>
      </p:transition>
    </mc:Choice>
    <mc:Fallback xmlns="">
      <p:transition spd="slow" advTm="171637">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6DA995-DF76-4473-AFFF-E1226AC6954E}" type="slidenum">
              <a:rPr lang="ar-SA"/>
              <a:pPr>
                <a:defRPr/>
              </a:pPr>
              <a:t>‹#›</a:t>
            </a:fld>
            <a:endParaRPr lang="en-US"/>
          </a:p>
        </p:txBody>
      </p:sp>
    </p:spTree>
    <p:extLst>
      <p:ext uri="{BB962C8B-B14F-4D97-AF65-F5344CB8AC3E}">
        <p14:creationId xmlns:p14="http://schemas.microsoft.com/office/powerpoint/2010/main" val="1394890357"/>
      </p:ext>
    </p:extLst>
  </p:cSld>
  <p:clrMapOvr>
    <a:masterClrMapping/>
  </p:clrMapOvr>
  <mc:AlternateContent xmlns:mc="http://schemas.openxmlformats.org/markup-compatibility/2006" xmlns:p14="http://schemas.microsoft.com/office/powerpoint/2010/main">
    <mc:Choice Requires="p14">
      <p:transition spd="slow" p14:dur="1100" advTm="171637">
        <p14:switch dir="l"/>
      </p:transition>
    </mc:Choice>
    <mc:Fallback xmlns="">
      <p:transition spd="slow" advTm="171637">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2740D6-AD62-4A0A-A0FB-1B2A23B8C200}" type="slidenum">
              <a:rPr lang="ar-SA"/>
              <a:pPr>
                <a:defRPr/>
              </a:pPr>
              <a:t>‹#›</a:t>
            </a:fld>
            <a:endParaRPr lang="en-US"/>
          </a:p>
        </p:txBody>
      </p:sp>
    </p:spTree>
    <p:extLst>
      <p:ext uri="{BB962C8B-B14F-4D97-AF65-F5344CB8AC3E}">
        <p14:creationId xmlns:p14="http://schemas.microsoft.com/office/powerpoint/2010/main" val="1320032102"/>
      </p:ext>
    </p:extLst>
  </p:cSld>
  <p:clrMapOvr>
    <a:masterClrMapping/>
  </p:clrMapOvr>
  <mc:AlternateContent xmlns:mc="http://schemas.openxmlformats.org/markup-compatibility/2006" xmlns:p14="http://schemas.microsoft.com/office/powerpoint/2010/main">
    <mc:Choice Requires="p14">
      <p:transition spd="slow" p14:dur="1100" advTm="171637">
        <p14:switch dir="l"/>
      </p:transition>
    </mc:Choice>
    <mc:Fallback xmlns="">
      <p:transition spd="slow" advTm="171637">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8C2F0E-F068-45D0-A89A-90442AF3B2D1}" type="slidenum">
              <a:rPr lang="ar-SA"/>
              <a:pPr>
                <a:defRPr/>
              </a:pPr>
              <a:t>‹#›</a:t>
            </a:fld>
            <a:endParaRPr lang="en-US"/>
          </a:p>
        </p:txBody>
      </p:sp>
    </p:spTree>
    <p:extLst>
      <p:ext uri="{BB962C8B-B14F-4D97-AF65-F5344CB8AC3E}">
        <p14:creationId xmlns:p14="http://schemas.microsoft.com/office/powerpoint/2010/main" val="3444191126"/>
      </p:ext>
    </p:extLst>
  </p:cSld>
  <p:clrMapOvr>
    <a:masterClrMapping/>
  </p:clrMapOvr>
  <mc:AlternateContent xmlns:mc="http://schemas.openxmlformats.org/markup-compatibility/2006" xmlns:p14="http://schemas.microsoft.com/office/powerpoint/2010/main">
    <mc:Choice Requires="p14">
      <p:transition spd="slow" p14:dur="1100" advTm="171637">
        <p14:switch dir="l"/>
      </p:transition>
    </mc:Choice>
    <mc:Fallback xmlns="">
      <p:transition spd="slow" advTm="171637">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E68664E-EC37-4A8F-8793-74F042B033BD}" type="slidenum">
              <a:rPr lang="ar-SA"/>
              <a:pPr>
                <a:defRPr/>
              </a:pPr>
              <a:t>‹#›</a:t>
            </a:fld>
            <a:endParaRPr lang="en-US"/>
          </a:p>
        </p:txBody>
      </p:sp>
    </p:spTree>
    <p:extLst>
      <p:ext uri="{BB962C8B-B14F-4D97-AF65-F5344CB8AC3E}">
        <p14:creationId xmlns:p14="http://schemas.microsoft.com/office/powerpoint/2010/main" val="4069336062"/>
      </p:ext>
    </p:extLst>
  </p:cSld>
  <p:clrMapOvr>
    <a:masterClrMapping/>
  </p:clrMapOvr>
  <mc:AlternateContent xmlns:mc="http://schemas.openxmlformats.org/markup-compatibility/2006" xmlns:p14="http://schemas.microsoft.com/office/powerpoint/2010/main">
    <mc:Choice Requires="p14">
      <p:transition spd="slow" p14:dur="1100" advTm="171637">
        <p14:switch dir="l"/>
      </p:transition>
    </mc:Choice>
    <mc:Fallback xmlns="">
      <p:transition spd="slow" advTm="171637">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66EC9B-F0C0-4569-B431-03E89ED17AFA}" type="slidenum">
              <a:rPr lang="ar-SA"/>
              <a:pPr>
                <a:defRPr/>
              </a:pPr>
              <a:t>‹#›</a:t>
            </a:fld>
            <a:endParaRPr lang="en-US"/>
          </a:p>
        </p:txBody>
      </p:sp>
    </p:spTree>
    <p:extLst>
      <p:ext uri="{BB962C8B-B14F-4D97-AF65-F5344CB8AC3E}">
        <p14:creationId xmlns:p14="http://schemas.microsoft.com/office/powerpoint/2010/main" val="1152250427"/>
      </p:ext>
    </p:extLst>
  </p:cSld>
  <p:clrMapOvr>
    <a:masterClrMapping/>
  </p:clrMapOvr>
  <mc:AlternateContent xmlns:mc="http://schemas.openxmlformats.org/markup-compatibility/2006" xmlns:p14="http://schemas.microsoft.com/office/powerpoint/2010/main">
    <mc:Choice Requires="p14">
      <p:transition spd="slow" p14:dur="1100" advTm="171637">
        <p14:switch dir="l"/>
      </p:transition>
    </mc:Choice>
    <mc:Fallback xmlns="">
      <p:transition spd="slow" advTm="171637">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10B69F3-3782-4D2C-B716-DAA65D78F609}" type="slidenum">
              <a:rPr lang="ar-SA"/>
              <a:pPr>
                <a:defRPr/>
              </a:pPr>
              <a:t>‹#›</a:t>
            </a:fld>
            <a:endParaRPr lang="en-US"/>
          </a:p>
        </p:txBody>
      </p:sp>
    </p:spTree>
    <p:extLst>
      <p:ext uri="{BB962C8B-B14F-4D97-AF65-F5344CB8AC3E}">
        <p14:creationId xmlns:p14="http://schemas.microsoft.com/office/powerpoint/2010/main" val="4117279917"/>
      </p:ext>
    </p:extLst>
  </p:cSld>
  <p:clrMapOvr>
    <a:masterClrMapping/>
  </p:clrMapOvr>
  <mc:AlternateContent xmlns:mc="http://schemas.openxmlformats.org/markup-compatibility/2006" xmlns:p14="http://schemas.microsoft.com/office/powerpoint/2010/main">
    <mc:Choice Requires="p14">
      <p:transition spd="slow" p14:dur="1100" advTm="171637">
        <p14:switch dir="l"/>
      </p:transition>
    </mc:Choice>
    <mc:Fallback xmlns="">
      <p:transition spd="slow" advTm="171637">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a:defRPr/>
            </a:pPr>
            <a:fld id="{5D23462E-0025-426C-AD28-1C379ECABD65}"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100" advTm="171637">
        <p14:switch dir="l"/>
      </p:transition>
    </mc:Choice>
    <mc:Fallback xmlns="">
      <p:transition spd="slow" advTm="171637">
        <p:fade/>
      </p:transition>
    </mc:Fallback>
  </mc:AlternateConten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3">
            <a:extLst>
              <a:ext uri="{28A0092B-C50C-407E-A947-70E740481C1C}">
                <a14:useLocalDpi xmlns:a14="http://schemas.microsoft.com/office/drawing/2010/main" val="0"/>
              </a:ext>
            </a:extLst>
          </a:blip>
          <a:srcRect l="26762" t="29050" r="38301" b="18234"/>
          <a:stretch>
            <a:fillRect/>
          </a:stretch>
        </p:blipFill>
        <p:spPr bwMode="auto">
          <a:xfrm>
            <a:off x="5940152" y="1880617"/>
            <a:ext cx="3018313" cy="255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 name="Rectangle 2"/>
          <p:cNvSpPr>
            <a:spLocks noGrp="1" noChangeArrowheads="1"/>
          </p:cNvSpPr>
          <p:nvPr>
            <p:ph type="subTitle" idx="1"/>
          </p:nvPr>
        </p:nvSpPr>
        <p:spPr>
          <a:xfrm>
            <a:off x="149532" y="980727"/>
            <a:ext cx="8598932" cy="1152129"/>
          </a:xfrm>
        </p:spPr>
        <p:txBody>
          <a:bodyPr/>
          <a:lstStyle/>
          <a:p>
            <a:pPr algn="just" rtl="0">
              <a:lnSpc>
                <a:spcPct val="150000"/>
              </a:lnSpc>
            </a:pPr>
            <a:r>
              <a:rPr lang="en-US" sz="2500" dirty="0">
                <a:latin typeface="Calibri" pitchFamily="34" charset="0"/>
                <a:cs typeface="Calibri" pitchFamily="34" charset="0"/>
              </a:rPr>
              <a:t>Mosses are differs from other bryophyte (liverworts and hornworts) in</a:t>
            </a:r>
            <a:r>
              <a:rPr lang="en-US" sz="2500" dirty="0" smtClean="0">
                <a:latin typeface="Calibri" pitchFamily="34" charset="0"/>
                <a:cs typeface="Calibri" pitchFamily="34" charset="0"/>
              </a:rPr>
              <a:t>:</a:t>
            </a:r>
          </a:p>
        </p:txBody>
      </p:sp>
      <p:sp>
        <p:nvSpPr>
          <p:cNvPr id="2" name="Rectangle 1"/>
          <p:cNvSpPr/>
          <p:nvPr/>
        </p:nvSpPr>
        <p:spPr>
          <a:xfrm>
            <a:off x="149532" y="179929"/>
            <a:ext cx="8856984" cy="584775"/>
          </a:xfrm>
          <a:prstGeom prst="rect">
            <a:avLst/>
          </a:prstGeom>
          <a:solidFill>
            <a:srgbClr val="669900"/>
          </a:solidFill>
          <a:scene3d>
            <a:camera prst="orthographicFront"/>
            <a:lightRig rig="threePt" dir="t"/>
          </a:scene3d>
          <a:sp3d>
            <a:bevelT w="165100" prst="coolSlant"/>
          </a:sp3d>
        </p:spPr>
        <p:txBody>
          <a:bodyPr wrap="square">
            <a:spAutoFit/>
          </a:bodyPr>
          <a:lstStyle/>
          <a:p>
            <a:pPr algn="ctr" rtl="0"/>
            <a:r>
              <a:rPr lang="en-US" sz="3200" dirty="0">
                <a:solidFill>
                  <a:schemeClr val="bg1"/>
                </a:solidFill>
                <a:latin typeface="Britannic Bold" pitchFamily="34" charset="0"/>
              </a:rPr>
              <a:t>Division: </a:t>
            </a:r>
            <a:r>
              <a:rPr lang="en-US" sz="3200" dirty="0" err="1">
                <a:solidFill>
                  <a:schemeClr val="bg1"/>
                </a:solidFill>
                <a:latin typeface="Britannic Bold" pitchFamily="34" charset="0"/>
              </a:rPr>
              <a:t>Bryophyta</a:t>
            </a:r>
            <a:r>
              <a:rPr lang="en-US" sz="3200" dirty="0">
                <a:solidFill>
                  <a:schemeClr val="bg1"/>
                </a:solidFill>
                <a:latin typeface="Britannic Bold" pitchFamily="34" charset="0"/>
              </a:rPr>
              <a:t> - </a:t>
            </a:r>
            <a:r>
              <a:rPr lang="en-US" sz="3200" dirty="0" smtClean="0">
                <a:solidFill>
                  <a:schemeClr val="bg1"/>
                </a:solidFill>
                <a:latin typeface="Britannic Bold" pitchFamily="34" charset="0"/>
              </a:rPr>
              <a:t> </a:t>
            </a:r>
            <a:r>
              <a:rPr lang="en-US" sz="3200" dirty="0">
                <a:solidFill>
                  <a:schemeClr val="bg1"/>
                </a:solidFill>
                <a:latin typeface="Britannic Bold" pitchFamily="34" charset="0"/>
              </a:rPr>
              <a:t>(</a:t>
            </a:r>
            <a:r>
              <a:rPr lang="en-US" sz="3200" dirty="0" smtClean="0">
                <a:solidFill>
                  <a:schemeClr val="bg1"/>
                </a:solidFill>
                <a:latin typeface="Britannic Bold" pitchFamily="34" charset="0"/>
              </a:rPr>
              <a:t>Mosses)</a:t>
            </a:r>
          </a:p>
        </p:txBody>
      </p:sp>
      <p:sp>
        <p:nvSpPr>
          <p:cNvPr id="6" name="Rectangle 2"/>
          <p:cNvSpPr txBox="1">
            <a:spLocks noChangeArrowheads="1"/>
          </p:cNvSpPr>
          <p:nvPr/>
        </p:nvSpPr>
        <p:spPr bwMode="auto">
          <a:xfrm>
            <a:off x="149531" y="2276872"/>
            <a:ext cx="6366685"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1" eaLnBrk="0" fontAlgn="base" hangingPunct="0">
              <a:spcBef>
                <a:spcPct val="20000"/>
              </a:spcBef>
              <a:spcAft>
                <a:spcPct val="0"/>
              </a:spcAft>
              <a:buNone/>
              <a:defRPr sz="3200">
                <a:solidFill>
                  <a:schemeClr val="tx1"/>
                </a:solidFill>
                <a:latin typeface="+mn-lt"/>
                <a:ea typeface="+mn-ea"/>
                <a:cs typeface="+mn-cs"/>
              </a:defRPr>
            </a:lvl1pPr>
            <a:lvl2pPr marL="457200" indent="0" algn="ctr" rtl="1" eaLnBrk="0" fontAlgn="base" hangingPunct="0">
              <a:spcBef>
                <a:spcPct val="20000"/>
              </a:spcBef>
              <a:spcAft>
                <a:spcPct val="0"/>
              </a:spcAft>
              <a:buNone/>
              <a:defRPr sz="2800">
                <a:solidFill>
                  <a:schemeClr val="tx1"/>
                </a:solidFill>
                <a:latin typeface="+mn-lt"/>
                <a:cs typeface="+mn-cs"/>
              </a:defRPr>
            </a:lvl2pPr>
            <a:lvl3pPr marL="914400" indent="0" algn="ctr" rtl="1" eaLnBrk="0" fontAlgn="base" hangingPunct="0">
              <a:spcBef>
                <a:spcPct val="20000"/>
              </a:spcBef>
              <a:spcAft>
                <a:spcPct val="0"/>
              </a:spcAft>
              <a:buNone/>
              <a:defRPr sz="2400">
                <a:solidFill>
                  <a:schemeClr val="tx1"/>
                </a:solidFill>
                <a:latin typeface="+mn-lt"/>
                <a:cs typeface="+mn-cs"/>
              </a:defRPr>
            </a:lvl3pPr>
            <a:lvl4pPr marL="1371600" indent="0" algn="ctr" rtl="1" eaLnBrk="0" fontAlgn="base" hangingPunct="0">
              <a:spcBef>
                <a:spcPct val="20000"/>
              </a:spcBef>
              <a:spcAft>
                <a:spcPct val="0"/>
              </a:spcAft>
              <a:buNone/>
              <a:defRPr sz="2000">
                <a:solidFill>
                  <a:schemeClr val="tx1"/>
                </a:solidFill>
                <a:latin typeface="+mn-lt"/>
                <a:cs typeface="+mn-cs"/>
              </a:defRPr>
            </a:lvl4pPr>
            <a:lvl5pPr marL="1828800" indent="0" algn="ctr" rtl="1" eaLnBrk="0" fontAlgn="base" hangingPunct="0">
              <a:spcBef>
                <a:spcPct val="20000"/>
              </a:spcBef>
              <a:spcAft>
                <a:spcPct val="0"/>
              </a:spcAft>
              <a:buNone/>
              <a:defRPr sz="2000">
                <a:solidFill>
                  <a:schemeClr val="tx1"/>
                </a:solidFill>
                <a:latin typeface="+mn-lt"/>
                <a:cs typeface="+mn-cs"/>
              </a:defRPr>
            </a:lvl5pPr>
            <a:lvl6pPr marL="2286000" indent="0" algn="ctr" rtl="1" fontAlgn="base">
              <a:spcBef>
                <a:spcPct val="20000"/>
              </a:spcBef>
              <a:spcAft>
                <a:spcPct val="0"/>
              </a:spcAft>
              <a:buNone/>
              <a:defRPr sz="2000">
                <a:solidFill>
                  <a:schemeClr val="tx1"/>
                </a:solidFill>
                <a:latin typeface="+mn-lt"/>
                <a:cs typeface="+mn-cs"/>
              </a:defRPr>
            </a:lvl6pPr>
            <a:lvl7pPr marL="2743200" indent="0" algn="ctr" rtl="1" fontAlgn="base">
              <a:spcBef>
                <a:spcPct val="20000"/>
              </a:spcBef>
              <a:spcAft>
                <a:spcPct val="0"/>
              </a:spcAft>
              <a:buNone/>
              <a:defRPr sz="2000">
                <a:solidFill>
                  <a:schemeClr val="tx1"/>
                </a:solidFill>
                <a:latin typeface="+mn-lt"/>
                <a:cs typeface="+mn-cs"/>
              </a:defRPr>
            </a:lvl7pPr>
            <a:lvl8pPr marL="3200400" indent="0" algn="ctr" rtl="1" fontAlgn="base">
              <a:spcBef>
                <a:spcPct val="20000"/>
              </a:spcBef>
              <a:spcAft>
                <a:spcPct val="0"/>
              </a:spcAft>
              <a:buNone/>
              <a:defRPr sz="2000">
                <a:solidFill>
                  <a:schemeClr val="tx1"/>
                </a:solidFill>
                <a:latin typeface="+mn-lt"/>
                <a:cs typeface="+mn-cs"/>
              </a:defRPr>
            </a:lvl8pPr>
            <a:lvl9pPr marL="3657600" indent="0" algn="ctr" rtl="1" fontAlgn="base">
              <a:spcBef>
                <a:spcPct val="20000"/>
              </a:spcBef>
              <a:spcAft>
                <a:spcPct val="0"/>
              </a:spcAft>
              <a:buNone/>
              <a:defRPr sz="2000">
                <a:solidFill>
                  <a:schemeClr val="tx1"/>
                </a:solidFill>
                <a:latin typeface="+mn-lt"/>
                <a:cs typeface="+mn-cs"/>
              </a:defRPr>
            </a:lvl9pPr>
          </a:lstStyle>
          <a:p>
            <a:pPr marL="514350" indent="-514350" algn="l" rtl="0">
              <a:lnSpc>
                <a:spcPct val="150000"/>
              </a:lnSpc>
              <a:buFont typeface="+mj-lt"/>
              <a:buAutoNum type="alphaLcParenR"/>
            </a:pPr>
            <a:r>
              <a:rPr lang="en-US" sz="2600" dirty="0" smtClean="0">
                <a:latin typeface="Calibri" pitchFamily="34" charset="0"/>
                <a:cs typeface="Calibri" pitchFamily="34" charset="0"/>
              </a:rPr>
              <a:t>Vegetative </a:t>
            </a:r>
            <a:r>
              <a:rPr lang="en-US" sz="2600" dirty="0">
                <a:latin typeface="Calibri" pitchFamily="34" charset="0"/>
                <a:cs typeface="Calibri" pitchFamily="34" charset="0"/>
              </a:rPr>
              <a:t>features of gametophyte.</a:t>
            </a:r>
          </a:p>
          <a:p>
            <a:pPr marL="514350" indent="-514350" algn="just" rtl="0">
              <a:lnSpc>
                <a:spcPct val="150000"/>
              </a:lnSpc>
              <a:buFont typeface="+mj-lt"/>
              <a:buAutoNum type="alphaLcParenR"/>
            </a:pPr>
            <a:r>
              <a:rPr lang="en-US" sz="2600" dirty="0" smtClean="0">
                <a:latin typeface="Calibri" pitchFamily="34" charset="0"/>
                <a:cs typeface="Calibri" pitchFamily="34" charset="0"/>
              </a:rPr>
              <a:t>Early </a:t>
            </a:r>
            <a:r>
              <a:rPr lang="en-US" sz="2600" dirty="0">
                <a:latin typeface="Calibri" pitchFamily="34" charset="0"/>
                <a:cs typeface="Calibri" pitchFamily="34" charset="0"/>
              </a:rPr>
              <a:t>ontogeny and mature structure of sex organs.</a:t>
            </a:r>
          </a:p>
          <a:p>
            <a:pPr marL="514350" indent="-514350" algn="just" rtl="0">
              <a:lnSpc>
                <a:spcPct val="150000"/>
              </a:lnSpc>
              <a:buFont typeface="+mj-lt"/>
              <a:buAutoNum type="alphaLcParenR"/>
            </a:pPr>
            <a:r>
              <a:rPr lang="en-US" sz="2600" dirty="0" smtClean="0">
                <a:latin typeface="Calibri" pitchFamily="34" charset="0"/>
                <a:cs typeface="Calibri" pitchFamily="34" charset="0"/>
              </a:rPr>
              <a:t>Early </a:t>
            </a:r>
            <a:r>
              <a:rPr lang="en-US" sz="2600" dirty="0">
                <a:latin typeface="Calibri" pitchFamily="34" charset="0"/>
                <a:cs typeface="Calibri" pitchFamily="34" charset="0"/>
              </a:rPr>
              <a:t>ontogeny and mature structure of sporophytes</a:t>
            </a:r>
            <a:r>
              <a:rPr lang="en-US" sz="2600" dirty="0" smtClean="0">
                <a:latin typeface="Calibri" pitchFamily="34" charset="0"/>
                <a:cs typeface="Calibri" pitchFamily="34" charset="0"/>
              </a:rPr>
              <a:t>. </a:t>
            </a:r>
          </a:p>
        </p:txBody>
      </p:sp>
    </p:spTree>
    <p:extLst>
      <p:ext uri="{BB962C8B-B14F-4D97-AF65-F5344CB8AC3E}">
        <p14:creationId xmlns:p14="http://schemas.microsoft.com/office/powerpoint/2010/main" val="3503364837"/>
      </p:ext>
    </p:extLst>
  </p:cSld>
  <p:clrMapOvr>
    <a:masterClrMapping/>
  </p:clrMapOvr>
  <mc:AlternateContent xmlns:mc="http://schemas.openxmlformats.org/markup-compatibility/2006" xmlns:p14="http://schemas.microsoft.com/office/powerpoint/2010/main">
    <mc:Choice Requires="p14">
      <p:transition spd="slow" p14:dur="1100" advTm="171637">
        <p14:switch dir="l"/>
      </p:transition>
    </mc:Choice>
    <mc:Fallback xmlns="">
      <p:transition spd="slow" advTm="171637">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subTitle" idx="1"/>
          </p:nvPr>
        </p:nvSpPr>
        <p:spPr>
          <a:xfrm>
            <a:off x="179512" y="188640"/>
            <a:ext cx="8811680" cy="3168352"/>
          </a:xfrm>
        </p:spPr>
        <p:txBody>
          <a:bodyPr/>
          <a:lstStyle/>
          <a:p>
            <a:pPr marL="514350" lvl="0" indent="-514350" algn="just" rtl="0">
              <a:lnSpc>
                <a:spcPct val="150000"/>
              </a:lnSpc>
              <a:buFont typeface="+mj-lt"/>
              <a:buAutoNum type="arabicPeriod" startAt="4"/>
            </a:pPr>
            <a:r>
              <a:rPr lang="en-US" sz="2600" dirty="0" smtClean="0">
                <a:latin typeface="Calibri" pitchFamily="34" charset="0"/>
                <a:cs typeface="Calibri" pitchFamily="34" charset="0"/>
              </a:rPr>
              <a:t>Mature </a:t>
            </a:r>
            <a:r>
              <a:rPr lang="en-US" sz="2600" dirty="0">
                <a:latin typeface="Calibri" pitchFamily="34" charset="0"/>
                <a:cs typeface="Calibri" pitchFamily="34" charset="0"/>
              </a:rPr>
              <a:t>capsules are generally internally differentiated into several tissues. </a:t>
            </a:r>
          </a:p>
          <a:p>
            <a:pPr marL="514350" lvl="0" indent="-514350" algn="just" rtl="0">
              <a:lnSpc>
                <a:spcPct val="150000"/>
              </a:lnSpc>
              <a:buFont typeface="+mj-lt"/>
              <a:buAutoNum type="arabicPeriod" startAt="4"/>
            </a:pPr>
            <a:r>
              <a:rPr lang="en-US" sz="2600" dirty="0" smtClean="0">
                <a:latin typeface="Calibri" pitchFamily="34" charset="0"/>
                <a:cs typeface="Calibri" pitchFamily="34" charset="0"/>
              </a:rPr>
              <a:t>There </a:t>
            </a:r>
            <a:r>
              <a:rPr lang="en-US" sz="2600" dirty="0">
                <a:latin typeface="Calibri" pitchFamily="34" charset="0"/>
                <a:cs typeface="Calibri" pitchFamily="34" charset="0"/>
              </a:rPr>
              <a:t>is no uniformity in mode of opening of capsules but the great majority of genera have the spore cavity covered by a </a:t>
            </a:r>
            <a:r>
              <a:rPr lang="en-US" sz="2600" dirty="0" err="1" smtClean="0">
                <a:latin typeface="Calibri" pitchFamily="34" charset="0"/>
                <a:cs typeface="Calibri" pitchFamily="34" charset="0"/>
              </a:rPr>
              <a:t>peristome</a:t>
            </a:r>
            <a:r>
              <a:rPr lang="en-US" sz="2600" dirty="0">
                <a:latin typeface="Calibri" pitchFamily="34" charset="0"/>
                <a:cs typeface="Calibri" pitchFamily="34" charset="0"/>
              </a:rPr>
              <a:t>.</a:t>
            </a:r>
          </a:p>
        </p:txBody>
      </p:sp>
      <p:pic>
        <p:nvPicPr>
          <p:cNvPr id="5" name="Picture 4"/>
          <p:cNvPicPr/>
          <p:nvPr/>
        </p:nvPicPr>
        <p:blipFill rotWithShape="1">
          <a:blip r:embed="rId3">
            <a:extLst>
              <a:ext uri="{28A0092B-C50C-407E-A947-70E740481C1C}">
                <a14:useLocalDpi xmlns:a14="http://schemas.microsoft.com/office/drawing/2010/main" val="0"/>
              </a:ext>
            </a:extLst>
          </a:blip>
          <a:srcRect l="17383" t="20968" r="48375" b="33750"/>
          <a:stretch/>
        </p:blipFill>
        <p:spPr bwMode="auto">
          <a:xfrm>
            <a:off x="98346" y="4217709"/>
            <a:ext cx="2738953" cy="21602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48315624"/>
      </p:ext>
    </p:extLst>
  </p:cSld>
  <p:clrMapOvr>
    <a:masterClrMapping/>
  </p:clrMapOvr>
  <mc:AlternateContent xmlns:mc="http://schemas.openxmlformats.org/markup-compatibility/2006" xmlns:p14="http://schemas.microsoft.com/office/powerpoint/2010/main">
    <mc:Choice Requires="p14">
      <p:transition spd="slow" p14:dur="2500" advTm="171637">
        <p:checker/>
      </p:transition>
    </mc:Choice>
    <mc:Fallback xmlns="">
      <p:transition spd="slow" advTm="171637">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50825" y="138113"/>
            <a:ext cx="8497888" cy="645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ctr" rtl="0">
              <a:spcBef>
                <a:spcPct val="20000"/>
              </a:spcBef>
            </a:pPr>
            <a:endParaRPr lang="en-US" sz="3200">
              <a:solidFill>
                <a:schemeClr val="accent2"/>
              </a:solidFill>
            </a:endParaRPr>
          </a:p>
        </p:txBody>
      </p:sp>
      <p:sp>
        <p:nvSpPr>
          <p:cNvPr id="3" name="Rectangle 2"/>
          <p:cNvSpPr>
            <a:spLocks noGrp="1" noChangeArrowheads="1"/>
          </p:cNvSpPr>
          <p:nvPr>
            <p:ph type="subTitle" idx="1"/>
          </p:nvPr>
        </p:nvSpPr>
        <p:spPr>
          <a:xfrm>
            <a:off x="179513" y="1268760"/>
            <a:ext cx="4293429" cy="5322540"/>
          </a:xfrm>
        </p:spPr>
        <p:txBody>
          <a:bodyPr/>
          <a:lstStyle/>
          <a:p>
            <a:pPr marL="514350" indent="-514350" algn="just" rtl="0">
              <a:lnSpc>
                <a:spcPct val="150000"/>
              </a:lnSpc>
              <a:buFont typeface="+mj-lt"/>
              <a:buAutoNum type="arabicPeriod"/>
            </a:pPr>
            <a:r>
              <a:rPr lang="en-US" sz="2500" dirty="0" smtClean="0">
                <a:latin typeface="Calibri" pitchFamily="34" charset="0"/>
                <a:cs typeface="Calibri" pitchFamily="34" charset="0"/>
              </a:rPr>
              <a:t>While </a:t>
            </a:r>
            <a:r>
              <a:rPr lang="en-US" sz="2500" dirty="0">
                <a:latin typeface="Calibri" pitchFamily="34" charset="0"/>
                <a:cs typeface="Calibri" pitchFamily="34" charset="0"/>
              </a:rPr>
              <a:t>liverworts and hornworts totally lack a vascular system, mosses have simple soft strands of conducting cells.</a:t>
            </a:r>
          </a:p>
          <a:p>
            <a:pPr marL="514350" indent="-514350" algn="just" rtl="0">
              <a:lnSpc>
                <a:spcPct val="150000"/>
              </a:lnSpc>
              <a:buFont typeface="+mj-lt"/>
              <a:buAutoNum type="arabicPeriod"/>
            </a:pPr>
            <a:r>
              <a:rPr lang="en-US" sz="2500" dirty="0" smtClean="0">
                <a:latin typeface="Calibri" pitchFamily="34" charset="0"/>
                <a:cs typeface="Calibri" pitchFamily="34" charset="0"/>
              </a:rPr>
              <a:t>The </a:t>
            </a:r>
            <a:r>
              <a:rPr lang="en-US" sz="2500" dirty="0">
                <a:latin typeface="Calibri" pitchFamily="34" charset="0"/>
                <a:cs typeface="Calibri" pitchFamily="34" charset="0"/>
              </a:rPr>
              <a:t>mature gametophyte is differentiated into an upright branched axis and spirally arranged leaves</a:t>
            </a:r>
            <a:r>
              <a:rPr lang="en-US" sz="2500" dirty="0" smtClean="0">
                <a:latin typeface="Calibri" pitchFamily="34" charset="0"/>
                <a:cs typeface="Calibri" pitchFamily="34" charset="0"/>
              </a:rPr>
              <a:t>.</a:t>
            </a:r>
            <a:endParaRPr lang="en-US" sz="2500" dirty="0">
              <a:latin typeface="Calibri" pitchFamily="34" charset="0"/>
              <a:cs typeface="Calibri" pitchFamily="34" charset="0"/>
            </a:endParaRPr>
          </a:p>
        </p:txBody>
      </p:sp>
      <p:sp>
        <p:nvSpPr>
          <p:cNvPr id="6" name="Rectangle 2"/>
          <p:cNvSpPr txBox="1">
            <a:spLocks noChangeArrowheads="1"/>
          </p:cNvSpPr>
          <p:nvPr/>
        </p:nvSpPr>
        <p:spPr bwMode="auto">
          <a:xfrm>
            <a:off x="773485" y="188640"/>
            <a:ext cx="7398915" cy="864096"/>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1" eaLnBrk="0" fontAlgn="base" hangingPunct="0">
              <a:spcBef>
                <a:spcPct val="20000"/>
              </a:spcBef>
              <a:spcAft>
                <a:spcPct val="0"/>
              </a:spcAft>
              <a:buNone/>
              <a:defRPr sz="3200">
                <a:solidFill>
                  <a:schemeClr val="tx1"/>
                </a:solidFill>
                <a:latin typeface="+mn-lt"/>
                <a:ea typeface="+mn-ea"/>
                <a:cs typeface="+mn-cs"/>
              </a:defRPr>
            </a:lvl1pPr>
            <a:lvl2pPr marL="457200" indent="0" algn="ctr" rtl="1" eaLnBrk="0" fontAlgn="base" hangingPunct="0">
              <a:spcBef>
                <a:spcPct val="20000"/>
              </a:spcBef>
              <a:spcAft>
                <a:spcPct val="0"/>
              </a:spcAft>
              <a:buNone/>
              <a:defRPr sz="2800">
                <a:solidFill>
                  <a:schemeClr val="tx1"/>
                </a:solidFill>
                <a:latin typeface="+mn-lt"/>
                <a:cs typeface="+mn-cs"/>
              </a:defRPr>
            </a:lvl2pPr>
            <a:lvl3pPr marL="914400" indent="0" algn="ctr" rtl="1" eaLnBrk="0" fontAlgn="base" hangingPunct="0">
              <a:spcBef>
                <a:spcPct val="20000"/>
              </a:spcBef>
              <a:spcAft>
                <a:spcPct val="0"/>
              </a:spcAft>
              <a:buNone/>
              <a:defRPr sz="2400">
                <a:solidFill>
                  <a:schemeClr val="tx1"/>
                </a:solidFill>
                <a:latin typeface="+mn-lt"/>
                <a:cs typeface="+mn-cs"/>
              </a:defRPr>
            </a:lvl3pPr>
            <a:lvl4pPr marL="1371600" indent="0" algn="ctr" rtl="1" eaLnBrk="0" fontAlgn="base" hangingPunct="0">
              <a:spcBef>
                <a:spcPct val="20000"/>
              </a:spcBef>
              <a:spcAft>
                <a:spcPct val="0"/>
              </a:spcAft>
              <a:buNone/>
              <a:defRPr sz="2000">
                <a:solidFill>
                  <a:schemeClr val="tx1"/>
                </a:solidFill>
                <a:latin typeface="+mn-lt"/>
                <a:cs typeface="+mn-cs"/>
              </a:defRPr>
            </a:lvl4pPr>
            <a:lvl5pPr marL="1828800" indent="0" algn="ctr" rtl="1" eaLnBrk="0" fontAlgn="base" hangingPunct="0">
              <a:spcBef>
                <a:spcPct val="20000"/>
              </a:spcBef>
              <a:spcAft>
                <a:spcPct val="0"/>
              </a:spcAft>
              <a:buNone/>
              <a:defRPr sz="2000">
                <a:solidFill>
                  <a:schemeClr val="tx1"/>
                </a:solidFill>
                <a:latin typeface="+mn-lt"/>
                <a:cs typeface="+mn-cs"/>
              </a:defRPr>
            </a:lvl5pPr>
            <a:lvl6pPr marL="2286000" indent="0" algn="ctr" rtl="1" fontAlgn="base">
              <a:spcBef>
                <a:spcPct val="20000"/>
              </a:spcBef>
              <a:spcAft>
                <a:spcPct val="0"/>
              </a:spcAft>
              <a:buNone/>
              <a:defRPr sz="2000">
                <a:solidFill>
                  <a:schemeClr val="tx1"/>
                </a:solidFill>
                <a:latin typeface="+mn-lt"/>
                <a:cs typeface="+mn-cs"/>
              </a:defRPr>
            </a:lvl6pPr>
            <a:lvl7pPr marL="2743200" indent="0" algn="ctr" rtl="1" fontAlgn="base">
              <a:spcBef>
                <a:spcPct val="20000"/>
              </a:spcBef>
              <a:spcAft>
                <a:spcPct val="0"/>
              </a:spcAft>
              <a:buNone/>
              <a:defRPr sz="2000">
                <a:solidFill>
                  <a:schemeClr val="tx1"/>
                </a:solidFill>
                <a:latin typeface="+mn-lt"/>
                <a:cs typeface="+mn-cs"/>
              </a:defRPr>
            </a:lvl7pPr>
            <a:lvl8pPr marL="3200400" indent="0" algn="ctr" rtl="1" fontAlgn="base">
              <a:spcBef>
                <a:spcPct val="20000"/>
              </a:spcBef>
              <a:spcAft>
                <a:spcPct val="0"/>
              </a:spcAft>
              <a:buNone/>
              <a:defRPr sz="2000">
                <a:solidFill>
                  <a:schemeClr val="tx1"/>
                </a:solidFill>
                <a:latin typeface="+mn-lt"/>
                <a:cs typeface="+mn-cs"/>
              </a:defRPr>
            </a:lvl8pPr>
            <a:lvl9pPr marL="3657600" indent="0" algn="ctr" rtl="1" fontAlgn="base">
              <a:spcBef>
                <a:spcPct val="20000"/>
              </a:spcBef>
              <a:spcAft>
                <a:spcPct val="0"/>
              </a:spcAft>
              <a:buNone/>
              <a:defRPr sz="2000">
                <a:solidFill>
                  <a:schemeClr val="tx1"/>
                </a:solidFill>
                <a:latin typeface="+mn-lt"/>
                <a:cs typeface="+mn-cs"/>
              </a:defRPr>
            </a:lvl9pPr>
          </a:lstStyle>
          <a:p>
            <a:pPr rtl="0">
              <a:lnSpc>
                <a:spcPct val="150000"/>
              </a:lnSpc>
            </a:pPr>
            <a:r>
              <a:rPr lang="en-US" b="1" dirty="0">
                <a:latin typeface="Calibri" pitchFamily="34" charset="0"/>
                <a:cs typeface="Calibri" pitchFamily="34" charset="0"/>
              </a:rPr>
              <a:t>The General characters </a:t>
            </a:r>
            <a:r>
              <a:rPr lang="en-US" b="1" dirty="0" smtClean="0">
                <a:latin typeface="Calibri" pitchFamily="34" charset="0"/>
                <a:cs typeface="Calibri" pitchFamily="34" charset="0"/>
              </a:rPr>
              <a:t>of mosses</a:t>
            </a:r>
            <a:endParaRPr lang="en-US" dirty="0">
              <a:latin typeface="Calibri" pitchFamily="34" charset="0"/>
              <a:cs typeface="Calibri" pitchFamily="34" charset="0"/>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r="57422" b="33935"/>
          <a:stretch/>
        </p:blipFill>
        <p:spPr>
          <a:xfrm>
            <a:off x="5148064" y="1307199"/>
            <a:ext cx="3600649" cy="4492596"/>
          </a:xfrm>
          <a:prstGeom prst="rect">
            <a:avLst/>
          </a:prstGeom>
        </p:spPr>
      </p:pic>
    </p:spTree>
    <p:extLst>
      <p:ext uri="{BB962C8B-B14F-4D97-AF65-F5344CB8AC3E}">
        <p14:creationId xmlns:p14="http://schemas.microsoft.com/office/powerpoint/2010/main" val="3409962368"/>
      </p:ext>
    </p:extLst>
  </p:cSld>
  <p:clrMapOvr>
    <a:masterClrMapping/>
  </p:clrMapOvr>
  <mc:AlternateContent xmlns:mc="http://schemas.openxmlformats.org/markup-compatibility/2006" xmlns:p14="http://schemas.microsoft.com/office/powerpoint/2010/main">
    <mc:Choice Requires="p14">
      <p:transition spd="slow" p14:dur="1100" advTm="171637">
        <p14:switch dir="l"/>
      </p:transition>
    </mc:Choice>
    <mc:Fallback xmlns="">
      <p:transition spd="slow" advTm="171637">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50825" y="138113"/>
            <a:ext cx="8497888" cy="645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ctr" rtl="0">
              <a:spcBef>
                <a:spcPct val="20000"/>
              </a:spcBef>
            </a:pPr>
            <a:endParaRPr lang="en-US" sz="3200">
              <a:solidFill>
                <a:schemeClr val="accent2"/>
              </a:solidFill>
            </a:endParaRPr>
          </a:p>
        </p:txBody>
      </p:sp>
      <p:sp>
        <p:nvSpPr>
          <p:cNvPr id="3" name="Rectangle 2"/>
          <p:cNvSpPr>
            <a:spLocks noGrp="1" noChangeArrowheads="1"/>
          </p:cNvSpPr>
          <p:nvPr>
            <p:ph type="subTitle" idx="1"/>
          </p:nvPr>
        </p:nvSpPr>
        <p:spPr>
          <a:xfrm>
            <a:off x="179512" y="1268760"/>
            <a:ext cx="8767067" cy="2592288"/>
          </a:xfrm>
        </p:spPr>
        <p:txBody>
          <a:bodyPr/>
          <a:lstStyle/>
          <a:p>
            <a:pPr marL="514350" indent="-514350" algn="just" rtl="0">
              <a:lnSpc>
                <a:spcPct val="150000"/>
              </a:lnSpc>
              <a:buFont typeface="+mj-lt"/>
              <a:buAutoNum type="arabicPeriod" startAt="3"/>
            </a:pPr>
            <a:r>
              <a:rPr lang="en-US" sz="2500" dirty="0" smtClean="0">
                <a:latin typeface="Calibri" pitchFamily="34" charset="0"/>
                <a:cs typeface="Calibri" pitchFamily="34" charset="0"/>
              </a:rPr>
              <a:t>The </a:t>
            </a:r>
            <a:r>
              <a:rPr lang="en-US" sz="2500" dirty="0">
                <a:latin typeface="Calibri" pitchFamily="34" charset="0"/>
                <a:cs typeface="Calibri" pitchFamily="34" charset="0"/>
              </a:rPr>
              <a:t>leaves of mosses are always sessile they lack a </a:t>
            </a:r>
            <a:r>
              <a:rPr lang="en-US" sz="2500" dirty="0" err="1">
                <a:latin typeface="Calibri" pitchFamily="34" charset="0"/>
                <a:cs typeface="Calibri" pitchFamily="34" charset="0"/>
              </a:rPr>
              <a:t>petiol</a:t>
            </a:r>
            <a:r>
              <a:rPr lang="en-US" sz="2500" dirty="0">
                <a:latin typeface="Calibri" pitchFamily="34" charset="0"/>
                <a:cs typeface="Calibri" pitchFamily="34" charset="0"/>
              </a:rPr>
              <a:t> and the lamina is thus inserted directly on the stem at it is apex. Leaves are normally only one layer thick except at the midrib (which is lacking in some genera).</a:t>
            </a:r>
          </a:p>
        </p:txBody>
      </p:sp>
      <p:sp>
        <p:nvSpPr>
          <p:cNvPr id="6" name="Rectangle 2"/>
          <p:cNvSpPr txBox="1">
            <a:spLocks noChangeArrowheads="1"/>
          </p:cNvSpPr>
          <p:nvPr/>
        </p:nvSpPr>
        <p:spPr bwMode="auto">
          <a:xfrm>
            <a:off x="773485" y="188640"/>
            <a:ext cx="7398915" cy="864096"/>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1" eaLnBrk="0" fontAlgn="base" hangingPunct="0">
              <a:spcBef>
                <a:spcPct val="20000"/>
              </a:spcBef>
              <a:spcAft>
                <a:spcPct val="0"/>
              </a:spcAft>
              <a:buNone/>
              <a:defRPr sz="3200">
                <a:solidFill>
                  <a:schemeClr val="tx1"/>
                </a:solidFill>
                <a:latin typeface="+mn-lt"/>
                <a:ea typeface="+mn-ea"/>
                <a:cs typeface="+mn-cs"/>
              </a:defRPr>
            </a:lvl1pPr>
            <a:lvl2pPr marL="457200" indent="0" algn="ctr" rtl="1" eaLnBrk="0" fontAlgn="base" hangingPunct="0">
              <a:spcBef>
                <a:spcPct val="20000"/>
              </a:spcBef>
              <a:spcAft>
                <a:spcPct val="0"/>
              </a:spcAft>
              <a:buNone/>
              <a:defRPr sz="2800">
                <a:solidFill>
                  <a:schemeClr val="tx1"/>
                </a:solidFill>
                <a:latin typeface="+mn-lt"/>
                <a:cs typeface="+mn-cs"/>
              </a:defRPr>
            </a:lvl2pPr>
            <a:lvl3pPr marL="914400" indent="0" algn="ctr" rtl="1" eaLnBrk="0" fontAlgn="base" hangingPunct="0">
              <a:spcBef>
                <a:spcPct val="20000"/>
              </a:spcBef>
              <a:spcAft>
                <a:spcPct val="0"/>
              </a:spcAft>
              <a:buNone/>
              <a:defRPr sz="2400">
                <a:solidFill>
                  <a:schemeClr val="tx1"/>
                </a:solidFill>
                <a:latin typeface="+mn-lt"/>
                <a:cs typeface="+mn-cs"/>
              </a:defRPr>
            </a:lvl3pPr>
            <a:lvl4pPr marL="1371600" indent="0" algn="ctr" rtl="1" eaLnBrk="0" fontAlgn="base" hangingPunct="0">
              <a:spcBef>
                <a:spcPct val="20000"/>
              </a:spcBef>
              <a:spcAft>
                <a:spcPct val="0"/>
              </a:spcAft>
              <a:buNone/>
              <a:defRPr sz="2000">
                <a:solidFill>
                  <a:schemeClr val="tx1"/>
                </a:solidFill>
                <a:latin typeface="+mn-lt"/>
                <a:cs typeface="+mn-cs"/>
              </a:defRPr>
            </a:lvl4pPr>
            <a:lvl5pPr marL="1828800" indent="0" algn="ctr" rtl="1" eaLnBrk="0" fontAlgn="base" hangingPunct="0">
              <a:spcBef>
                <a:spcPct val="20000"/>
              </a:spcBef>
              <a:spcAft>
                <a:spcPct val="0"/>
              </a:spcAft>
              <a:buNone/>
              <a:defRPr sz="2000">
                <a:solidFill>
                  <a:schemeClr val="tx1"/>
                </a:solidFill>
                <a:latin typeface="+mn-lt"/>
                <a:cs typeface="+mn-cs"/>
              </a:defRPr>
            </a:lvl5pPr>
            <a:lvl6pPr marL="2286000" indent="0" algn="ctr" rtl="1" fontAlgn="base">
              <a:spcBef>
                <a:spcPct val="20000"/>
              </a:spcBef>
              <a:spcAft>
                <a:spcPct val="0"/>
              </a:spcAft>
              <a:buNone/>
              <a:defRPr sz="2000">
                <a:solidFill>
                  <a:schemeClr val="tx1"/>
                </a:solidFill>
                <a:latin typeface="+mn-lt"/>
                <a:cs typeface="+mn-cs"/>
              </a:defRPr>
            </a:lvl6pPr>
            <a:lvl7pPr marL="2743200" indent="0" algn="ctr" rtl="1" fontAlgn="base">
              <a:spcBef>
                <a:spcPct val="20000"/>
              </a:spcBef>
              <a:spcAft>
                <a:spcPct val="0"/>
              </a:spcAft>
              <a:buNone/>
              <a:defRPr sz="2000">
                <a:solidFill>
                  <a:schemeClr val="tx1"/>
                </a:solidFill>
                <a:latin typeface="+mn-lt"/>
                <a:cs typeface="+mn-cs"/>
              </a:defRPr>
            </a:lvl7pPr>
            <a:lvl8pPr marL="3200400" indent="0" algn="ctr" rtl="1" fontAlgn="base">
              <a:spcBef>
                <a:spcPct val="20000"/>
              </a:spcBef>
              <a:spcAft>
                <a:spcPct val="0"/>
              </a:spcAft>
              <a:buNone/>
              <a:defRPr sz="2000">
                <a:solidFill>
                  <a:schemeClr val="tx1"/>
                </a:solidFill>
                <a:latin typeface="+mn-lt"/>
                <a:cs typeface="+mn-cs"/>
              </a:defRPr>
            </a:lvl8pPr>
            <a:lvl9pPr marL="3657600" indent="0" algn="ctr" rtl="1" fontAlgn="base">
              <a:spcBef>
                <a:spcPct val="20000"/>
              </a:spcBef>
              <a:spcAft>
                <a:spcPct val="0"/>
              </a:spcAft>
              <a:buNone/>
              <a:defRPr sz="2000">
                <a:solidFill>
                  <a:schemeClr val="tx1"/>
                </a:solidFill>
                <a:latin typeface="+mn-lt"/>
                <a:cs typeface="+mn-cs"/>
              </a:defRPr>
            </a:lvl9pPr>
          </a:lstStyle>
          <a:p>
            <a:pPr rtl="0">
              <a:lnSpc>
                <a:spcPct val="150000"/>
              </a:lnSpc>
            </a:pPr>
            <a:r>
              <a:rPr lang="en-US" b="1" dirty="0">
                <a:latin typeface="Calibri" pitchFamily="34" charset="0"/>
                <a:cs typeface="Calibri" pitchFamily="34" charset="0"/>
              </a:rPr>
              <a:t>The General characters of </a:t>
            </a:r>
            <a:r>
              <a:rPr lang="en-US" b="1" dirty="0" smtClean="0">
                <a:latin typeface="Calibri" pitchFamily="34" charset="0"/>
                <a:cs typeface="Calibri" pitchFamily="34" charset="0"/>
              </a:rPr>
              <a:t>mosses</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2446286963"/>
      </p:ext>
    </p:extLst>
  </p:cSld>
  <p:clrMapOvr>
    <a:masterClrMapping/>
  </p:clrMapOvr>
  <mc:AlternateContent xmlns:mc="http://schemas.openxmlformats.org/markup-compatibility/2006" xmlns:p14="http://schemas.microsoft.com/office/powerpoint/2010/main">
    <mc:Choice Requires="p14">
      <p:transition spd="slow" p14:dur="1100" advTm="171637">
        <p14:switch dir="l"/>
      </p:transition>
    </mc:Choice>
    <mc:Fallback xmlns="">
      <p:transition spd="slow" advTm="171637">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50825" y="138113"/>
            <a:ext cx="8497888" cy="645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ctr" rtl="0">
              <a:spcBef>
                <a:spcPct val="20000"/>
              </a:spcBef>
            </a:pPr>
            <a:endParaRPr lang="en-US" sz="3200">
              <a:solidFill>
                <a:schemeClr val="accent2"/>
              </a:solidFill>
            </a:endParaRPr>
          </a:p>
        </p:txBody>
      </p:sp>
      <p:sp>
        <p:nvSpPr>
          <p:cNvPr id="3" name="Rectangle 2"/>
          <p:cNvSpPr>
            <a:spLocks noGrp="1" noChangeArrowheads="1"/>
          </p:cNvSpPr>
          <p:nvPr>
            <p:ph type="subTitle" idx="1"/>
          </p:nvPr>
        </p:nvSpPr>
        <p:spPr>
          <a:xfrm>
            <a:off x="179513" y="1268760"/>
            <a:ext cx="5040559" cy="4824536"/>
          </a:xfrm>
        </p:spPr>
        <p:txBody>
          <a:bodyPr/>
          <a:lstStyle/>
          <a:p>
            <a:pPr marL="514350" indent="-514350" algn="just" rtl="0">
              <a:lnSpc>
                <a:spcPct val="150000"/>
              </a:lnSpc>
              <a:buFont typeface="+mj-lt"/>
              <a:buAutoNum type="arabicPeriod" startAt="4"/>
            </a:pPr>
            <a:r>
              <a:rPr lang="en-US" sz="2600" dirty="0" smtClean="0">
                <a:latin typeface="Calibri" pitchFamily="34" charset="0"/>
                <a:cs typeface="Calibri" pitchFamily="34" charset="0"/>
              </a:rPr>
              <a:t>The </a:t>
            </a:r>
            <a:r>
              <a:rPr lang="en-US" sz="2600" dirty="0">
                <a:latin typeface="Calibri" pitchFamily="34" charset="0"/>
                <a:cs typeface="Calibri" pitchFamily="34" charset="0"/>
              </a:rPr>
              <a:t>rhizoids borne by both: </a:t>
            </a:r>
            <a:r>
              <a:rPr lang="en-US" sz="2600" dirty="0" err="1">
                <a:latin typeface="Calibri" pitchFamily="34" charset="0"/>
                <a:cs typeface="Calibri" pitchFamily="34" charset="0"/>
              </a:rPr>
              <a:t>protonema</a:t>
            </a:r>
            <a:r>
              <a:rPr lang="en-US" sz="2600" dirty="0">
                <a:latin typeface="Calibri" pitchFamily="34" charset="0"/>
                <a:cs typeface="Calibri" pitchFamily="34" charset="0"/>
              </a:rPr>
              <a:t> and gametophore, are multicellular and with diagonal cross wall branched and reddish-brown in </a:t>
            </a:r>
            <a:r>
              <a:rPr lang="en-US" sz="2600" dirty="0" err="1">
                <a:latin typeface="Calibri" pitchFamily="34" charset="0"/>
                <a:cs typeface="Calibri" pitchFamily="34" charset="0"/>
              </a:rPr>
              <a:t>colour</a:t>
            </a:r>
            <a:r>
              <a:rPr lang="en-US" sz="2600" dirty="0">
                <a:latin typeface="Calibri" pitchFamily="34" charset="0"/>
                <a:cs typeface="Calibri" pitchFamily="34" charset="0"/>
              </a:rPr>
              <a:t>. Rhizoid are absent in </a:t>
            </a:r>
            <a:r>
              <a:rPr lang="en-US" sz="2600" i="1" dirty="0">
                <a:latin typeface="Calibri" pitchFamily="34" charset="0"/>
                <a:cs typeface="Calibri" pitchFamily="34" charset="0"/>
              </a:rPr>
              <a:t>Takaya</a:t>
            </a:r>
            <a:r>
              <a:rPr lang="en-US" sz="2600" dirty="0">
                <a:latin typeface="Calibri" pitchFamily="34" charset="0"/>
                <a:cs typeface="Calibri" pitchFamily="34" charset="0"/>
              </a:rPr>
              <a:t> and restricted to the </a:t>
            </a:r>
            <a:r>
              <a:rPr lang="en-US" sz="2600" dirty="0" err="1">
                <a:latin typeface="Calibri" pitchFamily="34" charset="0"/>
                <a:cs typeface="Calibri" pitchFamily="34" charset="0"/>
              </a:rPr>
              <a:t>protonemal</a:t>
            </a:r>
            <a:r>
              <a:rPr lang="en-US" sz="2600" dirty="0">
                <a:latin typeface="Calibri" pitchFamily="34" charset="0"/>
                <a:cs typeface="Calibri" pitchFamily="34" charset="0"/>
              </a:rPr>
              <a:t> stage in </a:t>
            </a:r>
            <a:r>
              <a:rPr lang="en-US" sz="2600" i="1" dirty="0" smtClean="0">
                <a:latin typeface="Calibri" pitchFamily="34" charset="0"/>
                <a:cs typeface="Calibri" pitchFamily="34" charset="0"/>
              </a:rPr>
              <a:t>Sphagnum</a:t>
            </a:r>
            <a:r>
              <a:rPr lang="en-US" sz="2600" dirty="0" smtClean="0">
                <a:latin typeface="Calibri" pitchFamily="34" charset="0"/>
                <a:cs typeface="Calibri" pitchFamily="34" charset="0"/>
              </a:rPr>
              <a:t>.</a:t>
            </a:r>
            <a:endParaRPr lang="en-US" sz="2600" dirty="0">
              <a:latin typeface="Calibri" pitchFamily="34" charset="0"/>
              <a:cs typeface="Calibri" pitchFamily="34" charset="0"/>
            </a:endParaRPr>
          </a:p>
        </p:txBody>
      </p:sp>
      <p:sp>
        <p:nvSpPr>
          <p:cNvPr id="6" name="Rectangle 2"/>
          <p:cNvSpPr txBox="1">
            <a:spLocks noChangeArrowheads="1"/>
          </p:cNvSpPr>
          <p:nvPr/>
        </p:nvSpPr>
        <p:spPr bwMode="auto">
          <a:xfrm>
            <a:off x="773485" y="188640"/>
            <a:ext cx="7398915" cy="864096"/>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1" eaLnBrk="0" fontAlgn="base" hangingPunct="0">
              <a:spcBef>
                <a:spcPct val="20000"/>
              </a:spcBef>
              <a:spcAft>
                <a:spcPct val="0"/>
              </a:spcAft>
              <a:buNone/>
              <a:defRPr sz="3200">
                <a:solidFill>
                  <a:schemeClr val="tx1"/>
                </a:solidFill>
                <a:latin typeface="+mn-lt"/>
                <a:ea typeface="+mn-ea"/>
                <a:cs typeface="+mn-cs"/>
              </a:defRPr>
            </a:lvl1pPr>
            <a:lvl2pPr marL="457200" indent="0" algn="ctr" rtl="1" eaLnBrk="0" fontAlgn="base" hangingPunct="0">
              <a:spcBef>
                <a:spcPct val="20000"/>
              </a:spcBef>
              <a:spcAft>
                <a:spcPct val="0"/>
              </a:spcAft>
              <a:buNone/>
              <a:defRPr sz="2800">
                <a:solidFill>
                  <a:schemeClr val="tx1"/>
                </a:solidFill>
                <a:latin typeface="+mn-lt"/>
                <a:cs typeface="+mn-cs"/>
              </a:defRPr>
            </a:lvl2pPr>
            <a:lvl3pPr marL="914400" indent="0" algn="ctr" rtl="1" eaLnBrk="0" fontAlgn="base" hangingPunct="0">
              <a:spcBef>
                <a:spcPct val="20000"/>
              </a:spcBef>
              <a:spcAft>
                <a:spcPct val="0"/>
              </a:spcAft>
              <a:buNone/>
              <a:defRPr sz="2400">
                <a:solidFill>
                  <a:schemeClr val="tx1"/>
                </a:solidFill>
                <a:latin typeface="+mn-lt"/>
                <a:cs typeface="+mn-cs"/>
              </a:defRPr>
            </a:lvl3pPr>
            <a:lvl4pPr marL="1371600" indent="0" algn="ctr" rtl="1" eaLnBrk="0" fontAlgn="base" hangingPunct="0">
              <a:spcBef>
                <a:spcPct val="20000"/>
              </a:spcBef>
              <a:spcAft>
                <a:spcPct val="0"/>
              </a:spcAft>
              <a:buNone/>
              <a:defRPr sz="2000">
                <a:solidFill>
                  <a:schemeClr val="tx1"/>
                </a:solidFill>
                <a:latin typeface="+mn-lt"/>
                <a:cs typeface="+mn-cs"/>
              </a:defRPr>
            </a:lvl4pPr>
            <a:lvl5pPr marL="1828800" indent="0" algn="ctr" rtl="1" eaLnBrk="0" fontAlgn="base" hangingPunct="0">
              <a:spcBef>
                <a:spcPct val="20000"/>
              </a:spcBef>
              <a:spcAft>
                <a:spcPct val="0"/>
              </a:spcAft>
              <a:buNone/>
              <a:defRPr sz="2000">
                <a:solidFill>
                  <a:schemeClr val="tx1"/>
                </a:solidFill>
                <a:latin typeface="+mn-lt"/>
                <a:cs typeface="+mn-cs"/>
              </a:defRPr>
            </a:lvl5pPr>
            <a:lvl6pPr marL="2286000" indent="0" algn="ctr" rtl="1" fontAlgn="base">
              <a:spcBef>
                <a:spcPct val="20000"/>
              </a:spcBef>
              <a:spcAft>
                <a:spcPct val="0"/>
              </a:spcAft>
              <a:buNone/>
              <a:defRPr sz="2000">
                <a:solidFill>
                  <a:schemeClr val="tx1"/>
                </a:solidFill>
                <a:latin typeface="+mn-lt"/>
                <a:cs typeface="+mn-cs"/>
              </a:defRPr>
            </a:lvl6pPr>
            <a:lvl7pPr marL="2743200" indent="0" algn="ctr" rtl="1" fontAlgn="base">
              <a:spcBef>
                <a:spcPct val="20000"/>
              </a:spcBef>
              <a:spcAft>
                <a:spcPct val="0"/>
              </a:spcAft>
              <a:buNone/>
              <a:defRPr sz="2000">
                <a:solidFill>
                  <a:schemeClr val="tx1"/>
                </a:solidFill>
                <a:latin typeface="+mn-lt"/>
                <a:cs typeface="+mn-cs"/>
              </a:defRPr>
            </a:lvl7pPr>
            <a:lvl8pPr marL="3200400" indent="0" algn="ctr" rtl="1" fontAlgn="base">
              <a:spcBef>
                <a:spcPct val="20000"/>
              </a:spcBef>
              <a:spcAft>
                <a:spcPct val="0"/>
              </a:spcAft>
              <a:buNone/>
              <a:defRPr sz="2000">
                <a:solidFill>
                  <a:schemeClr val="tx1"/>
                </a:solidFill>
                <a:latin typeface="+mn-lt"/>
                <a:cs typeface="+mn-cs"/>
              </a:defRPr>
            </a:lvl8pPr>
            <a:lvl9pPr marL="3657600" indent="0" algn="ctr" rtl="1" fontAlgn="base">
              <a:spcBef>
                <a:spcPct val="20000"/>
              </a:spcBef>
              <a:spcAft>
                <a:spcPct val="0"/>
              </a:spcAft>
              <a:buNone/>
              <a:defRPr sz="2000">
                <a:solidFill>
                  <a:schemeClr val="tx1"/>
                </a:solidFill>
                <a:latin typeface="+mn-lt"/>
                <a:cs typeface="+mn-cs"/>
              </a:defRPr>
            </a:lvl9pPr>
          </a:lstStyle>
          <a:p>
            <a:pPr rtl="0">
              <a:lnSpc>
                <a:spcPct val="150000"/>
              </a:lnSpc>
            </a:pPr>
            <a:r>
              <a:rPr lang="en-US" b="1" dirty="0">
                <a:latin typeface="Calibri" pitchFamily="34" charset="0"/>
                <a:cs typeface="Calibri" pitchFamily="34" charset="0"/>
              </a:rPr>
              <a:t>The General characters of </a:t>
            </a:r>
            <a:r>
              <a:rPr lang="en-US" b="1" dirty="0" smtClean="0">
                <a:latin typeface="Calibri" pitchFamily="34" charset="0"/>
                <a:cs typeface="Calibri" pitchFamily="34" charset="0"/>
              </a:rPr>
              <a:t>mosses</a:t>
            </a:r>
            <a:endParaRPr lang="en-US" dirty="0">
              <a:latin typeface="Calibri" pitchFamily="34" charset="0"/>
              <a:cs typeface="Calibri" pitchFamily="34" charset="0"/>
            </a:endParaRPr>
          </a:p>
        </p:txBody>
      </p:sp>
      <p:pic>
        <p:nvPicPr>
          <p:cNvPr id="3074" name="Picture 2" descr="vegetativ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1484784"/>
            <a:ext cx="3503466"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2510074"/>
      </p:ext>
    </p:extLst>
  </p:cSld>
  <p:clrMapOvr>
    <a:masterClrMapping/>
  </p:clrMapOvr>
  <mc:AlternateContent xmlns:mc="http://schemas.openxmlformats.org/markup-compatibility/2006" xmlns:p14="http://schemas.microsoft.com/office/powerpoint/2010/main">
    <mc:Choice Requires="p14">
      <p:transition spd="slow" p14:dur="1400" advTm="171637">
        <p14:doors dir="vert"/>
      </p:transition>
    </mc:Choice>
    <mc:Fallback xmlns="">
      <p:transition spd="slow" advTm="171637">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50825" y="138113"/>
            <a:ext cx="8497888" cy="645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ctr" rtl="0">
              <a:spcBef>
                <a:spcPct val="20000"/>
              </a:spcBef>
            </a:pPr>
            <a:endParaRPr lang="en-US" sz="3200">
              <a:solidFill>
                <a:schemeClr val="accent2"/>
              </a:solidFill>
            </a:endParaRPr>
          </a:p>
        </p:txBody>
      </p:sp>
      <p:sp>
        <p:nvSpPr>
          <p:cNvPr id="3" name="Rectangle 2"/>
          <p:cNvSpPr>
            <a:spLocks noGrp="1" noChangeArrowheads="1"/>
          </p:cNvSpPr>
          <p:nvPr>
            <p:ph type="subTitle" idx="1"/>
          </p:nvPr>
        </p:nvSpPr>
        <p:spPr>
          <a:xfrm>
            <a:off x="179513" y="1268760"/>
            <a:ext cx="7992887" cy="4392488"/>
          </a:xfrm>
        </p:spPr>
        <p:txBody>
          <a:bodyPr/>
          <a:lstStyle/>
          <a:p>
            <a:pPr marL="514350" indent="-514350" algn="just" rtl="0">
              <a:lnSpc>
                <a:spcPct val="150000"/>
              </a:lnSpc>
              <a:buFont typeface="+mj-lt"/>
              <a:buAutoNum type="arabicPeriod" startAt="5"/>
            </a:pPr>
            <a:r>
              <a:rPr lang="en-US" sz="2600" dirty="0">
                <a:latin typeface="Calibri" pitchFamily="34" charset="0"/>
                <a:cs typeface="Calibri" pitchFamily="34" charset="0"/>
              </a:rPr>
              <a:t>The sporophyte is differentiated into foot, seta and capsule. Capsules with a greater proportion of sterile tissue and frequently have the sterile portion differentiated in to a variety of tissues</a:t>
            </a:r>
            <a:r>
              <a:rPr lang="en-US" sz="2600" dirty="0" smtClean="0">
                <a:latin typeface="Calibri" pitchFamily="34" charset="0"/>
                <a:cs typeface="Calibri" pitchFamily="34" charset="0"/>
              </a:rPr>
              <a:t>.</a:t>
            </a:r>
            <a:endParaRPr lang="en-US" sz="2600" dirty="0">
              <a:latin typeface="Calibri" pitchFamily="34" charset="0"/>
              <a:cs typeface="Calibri" pitchFamily="34" charset="0"/>
            </a:endParaRPr>
          </a:p>
        </p:txBody>
      </p:sp>
      <p:sp>
        <p:nvSpPr>
          <p:cNvPr id="6" name="Rectangle 2"/>
          <p:cNvSpPr txBox="1">
            <a:spLocks noChangeArrowheads="1"/>
          </p:cNvSpPr>
          <p:nvPr/>
        </p:nvSpPr>
        <p:spPr bwMode="auto">
          <a:xfrm>
            <a:off x="773485" y="188640"/>
            <a:ext cx="7398915" cy="864096"/>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1" eaLnBrk="0" fontAlgn="base" hangingPunct="0">
              <a:spcBef>
                <a:spcPct val="20000"/>
              </a:spcBef>
              <a:spcAft>
                <a:spcPct val="0"/>
              </a:spcAft>
              <a:buNone/>
              <a:defRPr sz="3200">
                <a:solidFill>
                  <a:schemeClr val="tx1"/>
                </a:solidFill>
                <a:latin typeface="+mn-lt"/>
                <a:ea typeface="+mn-ea"/>
                <a:cs typeface="+mn-cs"/>
              </a:defRPr>
            </a:lvl1pPr>
            <a:lvl2pPr marL="457200" indent="0" algn="ctr" rtl="1" eaLnBrk="0" fontAlgn="base" hangingPunct="0">
              <a:spcBef>
                <a:spcPct val="20000"/>
              </a:spcBef>
              <a:spcAft>
                <a:spcPct val="0"/>
              </a:spcAft>
              <a:buNone/>
              <a:defRPr sz="2800">
                <a:solidFill>
                  <a:schemeClr val="tx1"/>
                </a:solidFill>
                <a:latin typeface="+mn-lt"/>
                <a:cs typeface="+mn-cs"/>
              </a:defRPr>
            </a:lvl2pPr>
            <a:lvl3pPr marL="914400" indent="0" algn="ctr" rtl="1" eaLnBrk="0" fontAlgn="base" hangingPunct="0">
              <a:spcBef>
                <a:spcPct val="20000"/>
              </a:spcBef>
              <a:spcAft>
                <a:spcPct val="0"/>
              </a:spcAft>
              <a:buNone/>
              <a:defRPr sz="2400">
                <a:solidFill>
                  <a:schemeClr val="tx1"/>
                </a:solidFill>
                <a:latin typeface="+mn-lt"/>
                <a:cs typeface="+mn-cs"/>
              </a:defRPr>
            </a:lvl3pPr>
            <a:lvl4pPr marL="1371600" indent="0" algn="ctr" rtl="1" eaLnBrk="0" fontAlgn="base" hangingPunct="0">
              <a:spcBef>
                <a:spcPct val="20000"/>
              </a:spcBef>
              <a:spcAft>
                <a:spcPct val="0"/>
              </a:spcAft>
              <a:buNone/>
              <a:defRPr sz="2000">
                <a:solidFill>
                  <a:schemeClr val="tx1"/>
                </a:solidFill>
                <a:latin typeface="+mn-lt"/>
                <a:cs typeface="+mn-cs"/>
              </a:defRPr>
            </a:lvl4pPr>
            <a:lvl5pPr marL="1828800" indent="0" algn="ctr" rtl="1" eaLnBrk="0" fontAlgn="base" hangingPunct="0">
              <a:spcBef>
                <a:spcPct val="20000"/>
              </a:spcBef>
              <a:spcAft>
                <a:spcPct val="0"/>
              </a:spcAft>
              <a:buNone/>
              <a:defRPr sz="2000">
                <a:solidFill>
                  <a:schemeClr val="tx1"/>
                </a:solidFill>
                <a:latin typeface="+mn-lt"/>
                <a:cs typeface="+mn-cs"/>
              </a:defRPr>
            </a:lvl5pPr>
            <a:lvl6pPr marL="2286000" indent="0" algn="ctr" rtl="1" fontAlgn="base">
              <a:spcBef>
                <a:spcPct val="20000"/>
              </a:spcBef>
              <a:spcAft>
                <a:spcPct val="0"/>
              </a:spcAft>
              <a:buNone/>
              <a:defRPr sz="2000">
                <a:solidFill>
                  <a:schemeClr val="tx1"/>
                </a:solidFill>
                <a:latin typeface="+mn-lt"/>
                <a:cs typeface="+mn-cs"/>
              </a:defRPr>
            </a:lvl6pPr>
            <a:lvl7pPr marL="2743200" indent="0" algn="ctr" rtl="1" fontAlgn="base">
              <a:spcBef>
                <a:spcPct val="20000"/>
              </a:spcBef>
              <a:spcAft>
                <a:spcPct val="0"/>
              </a:spcAft>
              <a:buNone/>
              <a:defRPr sz="2000">
                <a:solidFill>
                  <a:schemeClr val="tx1"/>
                </a:solidFill>
                <a:latin typeface="+mn-lt"/>
                <a:cs typeface="+mn-cs"/>
              </a:defRPr>
            </a:lvl7pPr>
            <a:lvl8pPr marL="3200400" indent="0" algn="ctr" rtl="1" fontAlgn="base">
              <a:spcBef>
                <a:spcPct val="20000"/>
              </a:spcBef>
              <a:spcAft>
                <a:spcPct val="0"/>
              </a:spcAft>
              <a:buNone/>
              <a:defRPr sz="2000">
                <a:solidFill>
                  <a:schemeClr val="tx1"/>
                </a:solidFill>
                <a:latin typeface="+mn-lt"/>
                <a:cs typeface="+mn-cs"/>
              </a:defRPr>
            </a:lvl8pPr>
            <a:lvl9pPr marL="3657600" indent="0" algn="ctr" rtl="1" fontAlgn="base">
              <a:spcBef>
                <a:spcPct val="20000"/>
              </a:spcBef>
              <a:spcAft>
                <a:spcPct val="0"/>
              </a:spcAft>
              <a:buNone/>
              <a:defRPr sz="2000">
                <a:solidFill>
                  <a:schemeClr val="tx1"/>
                </a:solidFill>
                <a:latin typeface="+mn-lt"/>
                <a:cs typeface="+mn-cs"/>
              </a:defRPr>
            </a:lvl9pPr>
          </a:lstStyle>
          <a:p>
            <a:pPr rtl="0">
              <a:lnSpc>
                <a:spcPct val="150000"/>
              </a:lnSpc>
            </a:pPr>
            <a:r>
              <a:rPr lang="en-US" b="1" dirty="0">
                <a:latin typeface="Calibri" pitchFamily="34" charset="0"/>
                <a:cs typeface="Calibri" pitchFamily="34" charset="0"/>
              </a:rPr>
              <a:t>The General characters of </a:t>
            </a:r>
            <a:r>
              <a:rPr lang="en-US" b="1" dirty="0" smtClean="0">
                <a:latin typeface="Calibri" pitchFamily="34" charset="0"/>
                <a:cs typeface="Calibri" pitchFamily="34" charset="0"/>
              </a:rPr>
              <a:t>mosses</a:t>
            </a:r>
            <a:r>
              <a:rPr lang="en-US" dirty="0" smtClean="0">
                <a:latin typeface="Calibri" pitchFamily="34" charset="0"/>
                <a:cs typeface="Calibri" pitchFamily="34" charset="0"/>
              </a:rPr>
              <a:t> </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1733128036"/>
      </p:ext>
    </p:extLst>
  </p:cSld>
  <p:clrMapOvr>
    <a:masterClrMapping/>
  </p:clrMapOvr>
  <mc:AlternateContent xmlns:mc="http://schemas.openxmlformats.org/markup-compatibility/2006" xmlns:p14="http://schemas.microsoft.com/office/powerpoint/2010/main">
    <mc:Choice Requires="p14">
      <p:transition spd="slow" p14:dur="1400" advTm="171637">
        <p14:doors dir="vert"/>
      </p:transition>
    </mc:Choice>
    <mc:Fallback xmlns="">
      <p:transition spd="slow" advTm="171637">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50825" y="138113"/>
            <a:ext cx="8497888" cy="4443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ctr" rtl="0">
              <a:spcBef>
                <a:spcPct val="20000"/>
              </a:spcBef>
            </a:pPr>
            <a:endParaRPr lang="en-US" sz="3200">
              <a:solidFill>
                <a:schemeClr val="accent2"/>
              </a:solidFill>
            </a:endParaRPr>
          </a:p>
        </p:txBody>
      </p:sp>
      <p:sp>
        <p:nvSpPr>
          <p:cNvPr id="3" name="Rectangle 2"/>
          <p:cNvSpPr>
            <a:spLocks noGrp="1" noChangeArrowheads="1"/>
          </p:cNvSpPr>
          <p:nvPr>
            <p:ph type="subTitle" idx="1"/>
          </p:nvPr>
        </p:nvSpPr>
        <p:spPr>
          <a:xfrm>
            <a:off x="179513" y="1268760"/>
            <a:ext cx="8569200" cy="3456384"/>
          </a:xfrm>
        </p:spPr>
        <p:txBody>
          <a:bodyPr/>
          <a:lstStyle/>
          <a:p>
            <a:pPr marL="514350" indent="-514350" algn="just" rtl="0">
              <a:lnSpc>
                <a:spcPct val="150000"/>
              </a:lnSpc>
              <a:buFont typeface="+mj-lt"/>
              <a:buAutoNum type="arabicPeriod" startAt="6"/>
            </a:pPr>
            <a:r>
              <a:rPr lang="en-US" sz="2600" dirty="0" err="1">
                <a:latin typeface="Calibri" pitchFamily="34" charset="0"/>
                <a:cs typeface="Calibri" pitchFamily="34" charset="0"/>
              </a:rPr>
              <a:t>Sporogenous</a:t>
            </a:r>
            <a:r>
              <a:rPr lang="en-US" sz="2600" dirty="0">
                <a:latin typeface="Calibri" pitchFamily="34" charset="0"/>
                <a:cs typeface="Calibri" pitchFamily="34" charset="0"/>
              </a:rPr>
              <a:t> tissue of a capsule may arise in the </a:t>
            </a:r>
            <a:r>
              <a:rPr lang="en-US" sz="2600" b="1" dirty="0">
                <a:solidFill>
                  <a:srgbClr val="FF0000"/>
                </a:solidFill>
                <a:latin typeface="Calibri" pitchFamily="34" charset="0"/>
                <a:cs typeface="Calibri" pitchFamily="34" charset="0"/>
              </a:rPr>
              <a:t>endothecium</a:t>
            </a:r>
            <a:r>
              <a:rPr lang="en-US" sz="2600" dirty="0">
                <a:latin typeface="Calibri" pitchFamily="34" charset="0"/>
                <a:cs typeface="Calibri" pitchFamily="34" charset="0"/>
              </a:rPr>
              <a:t> or </a:t>
            </a:r>
            <a:r>
              <a:rPr lang="en-US" sz="2600" b="1" dirty="0" err="1">
                <a:solidFill>
                  <a:srgbClr val="FF0000"/>
                </a:solidFill>
                <a:latin typeface="Calibri" pitchFamily="34" charset="0"/>
                <a:cs typeface="Calibri" pitchFamily="34" charset="0"/>
              </a:rPr>
              <a:t>amphithecium</a:t>
            </a:r>
            <a:r>
              <a:rPr lang="en-US" sz="2600" dirty="0">
                <a:solidFill>
                  <a:srgbClr val="FF0000"/>
                </a:solidFill>
                <a:latin typeface="Calibri" pitchFamily="34" charset="0"/>
                <a:cs typeface="Calibri" pitchFamily="34" charset="0"/>
              </a:rPr>
              <a:t> </a:t>
            </a:r>
            <a:r>
              <a:rPr lang="en-US" sz="2600" dirty="0">
                <a:latin typeface="Calibri" pitchFamily="34" charset="0"/>
                <a:cs typeface="Calibri" pitchFamily="34" charset="0"/>
              </a:rPr>
              <a:t>of an embryo</a:t>
            </a:r>
            <a:r>
              <a:rPr lang="en-US" sz="2600" dirty="0" smtClean="0">
                <a:latin typeface="Calibri" pitchFamily="34" charset="0"/>
                <a:cs typeface="Calibri" pitchFamily="34" charset="0"/>
              </a:rPr>
              <a:t>.</a:t>
            </a:r>
          </a:p>
          <a:p>
            <a:pPr marL="514350" indent="-514350" algn="just" rtl="0">
              <a:lnSpc>
                <a:spcPct val="150000"/>
              </a:lnSpc>
              <a:buFont typeface="+mj-lt"/>
              <a:buAutoNum type="arabicPeriod" startAt="6"/>
            </a:pPr>
            <a:r>
              <a:rPr lang="en-US" sz="2600" dirty="0">
                <a:latin typeface="Calibri" pitchFamily="34" charset="0"/>
                <a:cs typeface="Calibri" pitchFamily="34" charset="0"/>
              </a:rPr>
              <a:t>Unlike other bryophytes, Mosses do not have a differentiation of elaters or nurse cells by the </a:t>
            </a:r>
            <a:r>
              <a:rPr lang="en-US" sz="2600" dirty="0" err="1">
                <a:latin typeface="Calibri" pitchFamily="34" charset="0"/>
                <a:cs typeface="Calibri" pitchFamily="34" charset="0"/>
              </a:rPr>
              <a:t>sporogenous</a:t>
            </a:r>
            <a:r>
              <a:rPr lang="en-US" sz="2600" dirty="0">
                <a:latin typeface="Calibri" pitchFamily="34" charset="0"/>
                <a:cs typeface="Calibri" pitchFamily="34" charset="0"/>
              </a:rPr>
              <a:t> tissue.</a:t>
            </a:r>
          </a:p>
        </p:txBody>
      </p:sp>
      <p:sp>
        <p:nvSpPr>
          <p:cNvPr id="6" name="Rectangle 2"/>
          <p:cNvSpPr txBox="1">
            <a:spLocks noChangeArrowheads="1"/>
          </p:cNvSpPr>
          <p:nvPr/>
        </p:nvSpPr>
        <p:spPr bwMode="auto">
          <a:xfrm>
            <a:off x="773485" y="188640"/>
            <a:ext cx="7398915" cy="864096"/>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1" eaLnBrk="0" fontAlgn="base" hangingPunct="0">
              <a:spcBef>
                <a:spcPct val="20000"/>
              </a:spcBef>
              <a:spcAft>
                <a:spcPct val="0"/>
              </a:spcAft>
              <a:buNone/>
              <a:defRPr sz="3200">
                <a:solidFill>
                  <a:schemeClr val="tx1"/>
                </a:solidFill>
                <a:latin typeface="+mn-lt"/>
                <a:ea typeface="+mn-ea"/>
                <a:cs typeface="+mn-cs"/>
              </a:defRPr>
            </a:lvl1pPr>
            <a:lvl2pPr marL="457200" indent="0" algn="ctr" rtl="1" eaLnBrk="0" fontAlgn="base" hangingPunct="0">
              <a:spcBef>
                <a:spcPct val="20000"/>
              </a:spcBef>
              <a:spcAft>
                <a:spcPct val="0"/>
              </a:spcAft>
              <a:buNone/>
              <a:defRPr sz="2800">
                <a:solidFill>
                  <a:schemeClr val="tx1"/>
                </a:solidFill>
                <a:latin typeface="+mn-lt"/>
                <a:cs typeface="+mn-cs"/>
              </a:defRPr>
            </a:lvl2pPr>
            <a:lvl3pPr marL="914400" indent="0" algn="ctr" rtl="1" eaLnBrk="0" fontAlgn="base" hangingPunct="0">
              <a:spcBef>
                <a:spcPct val="20000"/>
              </a:spcBef>
              <a:spcAft>
                <a:spcPct val="0"/>
              </a:spcAft>
              <a:buNone/>
              <a:defRPr sz="2400">
                <a:solidFill>
                  <a:schemeClr val="tx1"/>
                </a:solidFill>
                <a:latin typeface="+mn-lt"/>
                <a:cs typeface="+mn-cs"/>
              </a:defRPr>
            </a:lvl3pPr>
            <a:lvl4pPr marL="1371600" indent="0" algn="ctr" rtl="1" eaLnBrk="0" fontAlgn="base" hangingPunct="0">
              <a:spcBef>
                <a:spcPct val="20000"/>
              </a:spcBef>
              <a:spcAft>
                <a:spcPct val="0"/>
              </a:spcAft>
              <a:buNone/>
              <a:defRPr sz="2000">
                <a:solidFill>
                  <a:schemeClr val="tx1"/>
                </a:solidFill>
                <a:latin typeface="+mn-lt"/>
                <a:cs typeface="+mn-cs"/>
              </a:defRPr>
            </a:lvl4pPr>
            <a:lvl5pPr marL="1828800" indent="0" algn="ctr" rtl="1" eaLnBrk="0" fontAlgn="base" hangingPunct="0">
              <a:spcBef>
                <a:spcPct val="20000"/>
              </a:spcBef>
              <a:spcAft>
                <a:spcPct val="0"/>
              </a:spcAft>
              <a:buNone/>
              <a:defRPr sz="2000">
                <a:solidFill>
                  <a:schemeClr val="tx1"/>
                </a:solidFill>
                <a:latin typeface="+mn-lt"/>
                <a:cs typeface="+mn-cs"/>
              </a:defRPr>
            </a:lvl5pPr>
            <a:lvl6pPr marL="2286000" indent="0" algn="ctr" rtl="1" fontAlgn="base">
              <a:spcBef>
                <a:spcPct val="20000"/>
              </a:spcBef>
              <a:spcAft>
                <a:spcPct val="0"/>
              </a:spcAft>
              <a:buNone/>
              <a:defRPr sz="2000">
                <a:solidFill>
                  <a:schemeClr val="tx1"/>
                </a:solidFill>
                <a:latin typeface="+mn-lt"/>
                <a:cs typeface="+mn-cs"/>
              </a:defRPr>
            </a:lvl6pPr>
            <a:lvl7pPr marL="2743200" indent="0" algn="ctr" rtl="1" fontAlgn="base">
              <a:spcBef>
                <a:spcPct val="20000"/>
              </a:spcBef>
              <a:spcAft>
                <a:spcPct val="0"/>
              </a:spcAft>
              <a:buNone/>
              <a:defRPr sz="2000">
                <a:solidFill>
                  <a:schemeClr val="tx1"/>
                </a:solidFill>
                <a:latin typeface="+mn-lt"/>
                <a:cs typeface="+mn-cs"/>
              </a:defRPr>
            </a:lvl7pPr>
            <a:lvl8pPr marL="3200400" indent="0" algn="ctr" rtl="1" fontAlgn="base">
              <a:spcBef>
                <a:spcPct val="20000"/>
              </a:spcBef>
              <a:spcAft>
                <a:spcPct val="0"/>
              </a:spcAft>
              <a:buNone/>
              <a:defRPr sz="2000">
                <a:solidFill>
                  <a:schemeClr val="tx1"/>
                </a:solidFill>
                <a:latin typeface="+mn-lt"/>
                <a:cs typeface="+mn-cs"/>
              </a:defRPr>
            </a:lvl8pPr>
            <a:lvl9pPr marL="3657600" indent="0" algn="ctr" rtl="1" fontAlgn="base">
              <a:spcBef>
                <a:spcPct val="20000"/>
              </a:spcBef>
              <a:spcAft>
                <a:spcPct val="0"/>
              </a:spcAft>
              <a:buNone/>
              <a:defRPr sz="2000">
                <a:solidFill>
                  <a:schemeClr val="tx1"/>
                </a:solidFill>
                <a:latin typeface="+mn-lt"/>
                <a:cs typeface="+mn-cs"/>
              </a:defRPr>
            </a:lvl9pPr>
          </a:lstStyle>
          <a:p>
            <a:pPr rtl="0">
              <a:lnSpc>
                <a:spcPct val="150000"/>
              </a:lnSpc>
            </a:pPr>
            <a:r>
              <a:rPr lang="en-US" b="1" dirty="0">
                <a:latin typeface="Calibri" pitchFamily="34" charset="0"/>
                <a:cs typeface="Calibri" pitchFamily="34" charset="0"/>
              </a:rPr>
              <a:t>The General characters of </a:t>
            </a:r>
            <a:r>
              <a:rPr lang="en-US" b="1" dirty="0" err="1" smtClean="0">
                <a:latin typeface="Calibri" pitchFamily="34" charset="0"/>
                <a:cs typeface="Calibri" pitchFamily="34" charset="0"/>
              </a:rPr>
              <a:t>Bryopsida</a:t>
            </a:r>
            <a:r>
              <a:rPr lang="en-US" dirty="0" smtClean="0">
                <a:latin typeface="Calibri" pitchFamily="34" charset="0"/>
                <a:cs typeface="Calibri" pitchFamily="34" charset="0"/>
              </a:rPr>
              <a:t> </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3624293554"/>
      </p:ext>
    </p:extLst>
  </p:cSld>
  <p:clrMapOvr>
    <a:masterClrMapping/>
  </p:clrMapOvr>
  <mc:AlternateContent xmlns:mc="http://schemas.openxmlformats.org/markup-compatibility/2006" xmlns:p14="http://schemas.microsoft.com/office/powerpoint/2010/main">
    <mc:Choice Requires="p14">
      <p:transition spd="slow" p14:dur="1400" advTm="171637">
        <p14:doors dir="vert"/>
      </p:transition>
    </mc:Choice>
    <mc:Fallback xmlns="">
      <p:transition spd="slow" advTm="171637">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50825" y="138113"/>
            <a:ext cx="8497888" cy="645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ctr" rtl="0">
              <a:spcBef>
                <a:spcPct val="20000"/>
              </a:spcBef>
            </a:pPr>
            <a:endParaRPr lang="en-US" sz="3200">
              <a:solidFill>
                <a:schemeClr val="accent2"/>
              </a:solidFill>
            </a:endParaRPr>
          </a:p>
        </p:txBody>
      </p:sp>
      <p:sp>
        <p:nvSpPr>
          <p:cNvPr id="3" name="Rectangle 2"/>
          <p:cNvSpPr>
            <a:spLocks noGrp="1" noChangeArrowheads="1"/>
          </p:cNvSpPr>
          <p:nvPr>
            <p:ph type="subTitle" idx="1"/>
          </p:nvPr>
        </p:nvSpPr>
        <p:spPr>
          <a:xfrm>
            <a:off x="156386" y="1052736"/>
            <a:ext cx="8569200" cy="2664296"/>
          </a:xfrm>
        </p:spPr>
        <p:txBody>
          <a:bodyPr/>
          <a:lstStyle/>
          <a:p>
            <a:pPr marL="514350" indent="-514350" algn="l" rtl="0">
              <a:lnSpc>
                <a:spcPct val="150000"/>
              </a:lnSpc>
              <a:buFont typeface="+mj-lt"/>
              <a:buAutoNum type="arabicPeriod" startAt="8"/>
            </a:pPr>
            <a:r>
              <a:rPr lang="en-US" sz="2600" dirty="0" smtClean="0">
                <a:latin typeface="Calibri" pitchFamily="34" charset="0"/>
                <a:cs typeface="Calibri" pitchFamily="34" charset="0"/>
              </a:rPr>
              <a:t>The </a:t>
            </a:r>
            <a:r>
              <a:rPr lang="en-US" sz="2600" dirty="0">
                <a:latin typeface="Calibri" pitchFamily="34" charset="0"/>
                <a:cs typeface="Calibri" pitchFamily="34" charset="0"/>
              </a:rPr>
              <a:t>spores can travel long distance on wind.</a:t>
            </a:r>
          </a:p>
          <a:p>
            <a:pPr marL="514350" indent="-514350" algn="l" rtl="0">
              <a:lnSpc>
                <a:spcPct val="150000"/>
              </a:lnSpc>
              <a:buFont typeface="+mj-lt"/>
              <a:buAutoNum type="arabicPeriod" startAt="8"/>
            </a:pPr>
            <a:r>
              <a:rPr lang="en-US" sz="2600" dirty="0" smtClean="0">
                <a:latin typeface="Calibri" pitchFamily="34" charset="0"/>
                <a:cs typeface="Calibri" pitchFamily="34" charset="0"/>
              </a:rPr>
              <a:t>The </a:t>
            </a:r>
            <a:r>
              <a:rPr lang="en-US" sz="2600" dirty="0">
                <a:latin typeface="Calibri" pitchFamily="34" charset="0"/>
                <a:cs typeface="Calibri" pitchFamily="34" charset="0"/>
              </a:rPr>
              <a:t>spore germinates to form </a:t>
            </a:r>
            <a:r>
              <a:rPr lang="en-US" sz="2600" dirty="0" err="1">
                <a:latin typeface="Calibri" pitchFamily="34" charset="0"/>
                <a:cs typeface="Calibri" pitchFamily="34" charset="0"/>
              </a:rPr>
              <a:t>protonema</a:t>
            </a:r>
            <a:r>
              <a:rPr lang="en-US" sz="2600" dirty="0">
                <a:latin typeface="Calibri" pitchFamily="34" charset="0"/>
                <a:cs typeface="Calibri" pitchFamily="34" charset="0"/>
              </a:rPr>
              <a:t>.</a:t>
            </a:r>
          </a:p>
          <a:p>
            <a:pPr marL="514350" indent="-514350" algn="just" rtl="0">
              <a:lnSpc>
                <a:spcPct val="150000"/>
              </a:lnSpc>
              <a:buFont typeface="+mj-lt"/>
              <a:buAutoNum type="arabicPeriod" startAt="8"/>
            </a:pPr>
            <a:r>
              <a:rPr lang="en-US" sz="2600" dirty="0" smtClean="0">
                <a:latin typeface="Calibri" pitchFamily="34" charset="0"/>
                <a:cs typeface="Calibri" pitchFamily="34" charset="0"/>
              </a:rPr>
              <a:t>Sex </a:t>
            </a:r>
            <a:r>
              <a:rPr lang="en-US" sz="2600" dirty="0">
                <a:latin typeface="Calibri" pitchFamily="34" charset="0"/>
                <a:cs typeface="Calibri" pitchFamily="34" charset="0"/>
              </a:rPr>
              <a:t>organ are born terminally on gametophyte either at the tip of the main axis or at the end of the lateral </a:t>
            </a:r>
            <a:r>
              <a:rPr lang="en-US" sz="2600" dirty="0" smtClean="0">
                <a:latin typeface="Calibri" pitchFamily="34" charset="0"/>
                <a:cs typeface="Calibri" pitchFamily="34" charset="0"/>
              </a:rPr>
              <a:t>branch</a:t>
            </a:r>
            <a:endParaRPr lang="en-US" sz="2600" dirty="0">
              <a:latin typeface="Calibri" pitchFamily="34" charset="0"/>
              <a:cs typeface="Calibri" pitchFamily="34" charset="0"/>
            </a:endParaRPr>
          </a:p>
        </p:txBody>
      </p:sp>
      <p:sp>
        <p:nvSpPr>
          <p:cNvPr id="6" name="Rectangle 2"/>
          <p:cNvSpPr txBox="1">
            <a:spLocks noChangeArrowheads="1"/>
          </p:cNvSpPr>
          <p:nvPr/>
        </p:nvSpPr>
        <p:spPr bwMode="auto">
          <a:xfrm>
            <a:off x="773485" y="188640"/>
            <a:ext cx="7398915" cy="864096"/>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1" eaLnBrk="0" fontAlgn="base" hangingPunct="0">
              <a:spcBef>
                <a:spcPct val="20000"/>
              </a:spcBef>
              <a:spcAft>
                <a:spcPct val="0"/>
              </a:spcAft>
              <a:buNone/>
              <a:defRPr sz="3200">
                <a:solidFill>
                  <a:schemeClr val="tx1"/>
                </a:solidFill>
                <a:latin typeface="+mn-lt"/>
                <a:ea typeface="+mn-ea"/>
                <a:cs typeface="+mn-cs"/>
              </a:defRPr>
            </a:lvl1pPr>
            <a:lvl2pPr marL="457200" indent="0" algn="ctr" rtl="1" eaLnBrk="0" fontAlgn="base" hangingPunct="0">
              <a:spcBef>
                <a:spcPct val="20000"/>
              </a:spcBef>
              <a:spcAft>
                <a:spcPct val="0"/>
              </a:spcAft>
              <a:buNone/>
              <a:defRPr sz="2800">
                <a:solidFill>
                  <a:schemeClr val="tx1"/>
                </a:solidFill>
                <a:latin typeface="+mn-lt"/>
                <a:cs typeface="+mn-cs"/>
              </a:defRPr>
            </a:lvl2pPr>
            <a:lvl3pPr marL="914400" indent="0" algn="ctr" rtl="1" eaLnBrk="0" fontAlgn="base" hangingPunct="0">
              <a:spcBef>
                <a:spcPct val="20000"/>
              </a:spcBef>
              <a:spcAft>
                <a:spcPct val="0"/>
              </a:spcAft>
              <a:buNone/>
              <a:defRPr sz="2400">
                <a:solidFill>
                  <a:schemeClr val="tx1"/>
                </a:solidFill>
                <a:latin typeface="+mn-lt"/>
                <a:cs typeface="+mn-cs"/>
              </a:defRPr>
            </a:lvl3pPr>
            <a:lvl4pPr marL="1371600" indent="0" algn="ctr" rtl="1" eaLnBrk="0" fontAlgn="base" hangingPunct="0">
              <a:spcBef>
                <a:spcPct val="20000"/>
              </a:spcBef>
              <a:spcAft>
                <a:spcPct val="0"/>
              </a:spcAft>
              <a:buNone/>
              <a:defRPr sz="2000">
                <a:solidFill>
                  <a:schemeClr val="tx1"/>
                </a:solidFill>
                <a:latin typeface="+mn-lt"/>
                <a:cs typeface="+mn-cs"/>
              </a:defRPr>
            </a:lvl4pPr>
            <a:lvl5pPr marL="1828800" indent="0" algn="ctr" rtl="1" eaLnBrk="0" fontAlgn="base" hangingPunct="0">
              <a:spcBef>
                <a:spcPct val="20000"/>
              </a:spcBef>
              <a:spcAft>
                <a:spcPct val="0"/>
              </a:spcAft>
              <a:buNone/>
              <a:defRPr sz="2000">
                <a:solidFill>
                  <a:schemeClr val="tx1"/>
                </a:solidFill>
                <a:latin typeface="+mn-lt"/>
                <a:cs typeface="+mn-cs"/>
              </a:defRPr>
            </a:lvl5pPr>
            <a:lvl6pPr marL="2286000" indent="0" algn="ctr" rtl="1" fontAlgn="base">
              <a:spcBef>
                <a:spcPct val="20000"/>
              </a:spcBef>
              <a:spcAft>
                <a:spcPct val="0"/>
              </a:spcAft>
              <a:buNone/>
              <a:defRPr sz="2000">
                <a:solidFill>
                  <a:schemeClr val="tx1"/>
                </a:solidFill>
                <a:latin typeface="+mn-lt"/>
                <a:cs typeface="+mn-cs"/>
              </a:defRPr>
            </a:lvl6pPr>
            <a:lvl7pPr marL="2743200" indent="0" algn="ctr" rtl="1" fontAlgn="base">
              <a:spcBef>
                <a:spcPct val="20000"/>
              </a:spcBef>
              <a:spcAft>
                <a:spcPct val="0"/>
              </a:spcAft>
              <a:buNone/>
              <a:defRPr sz="2000">
                <a:solidFill>
                  <a:schemeClr val="tx1"/>
                </a:solidFill>
                <a:latin typeface="+mn-lt"/>
                <a:cs typeface="+mn-cs"/>
              </a:defRPr>
            </a:lvl7pPr>
            <a:lvl8pPr marL="3200400" indent="0" algn="ctr" rtl="1" fontAlgn="base">
              <a:spcBef>
                <a:spcPct val="20000"/>
              </a:spcBef>
              <a:spcAft>
                <a:spcPct val="0"/>
              </a:spcAft>
              <a:buNone/>
              <a:defRPr sz="2000">
                <a:solidFill>
                  <a:schemeClr val="tx1"/>
                </a:solidFill>
                <a:latin typeface="+mn-lt"/>
                <a:cs typeface="+mn-cs"/>
              </a:defRPr>
            </a:lvl8pPr>
            <a:lvl9pPr marL="3657600" indent="0" algn="ctr" rtl="1" fontAlgn="base">
              <a:spcBef>
                <a:spcPct val="20000"/>
              </a:spcBef>
              <a:spcAft>
                <a:spcPct val="0"/>
              </a:spcAft>
              <a:buNone/>
              <a:defRPr sz="2000">
                <a:solidFill>
                  <a:schemeClr val="tx1"/>
                </a:solidFill>
                <a:latin typeface="+mn-lt"/>
                <a:cs typeface="+mn-cs"/>
              </a:defRPr>
            </a:lvl9pPr>
          </a:lstStyle>
          <a:p>
            <a:pPr rtl="0">
              <a:lnSpc>
                <a:spcPct val="150000"/>
              </a:lnSpc>
            </a:pPr>
            <a:r>
              <a:rPr lang="en-US" b="1" dirty="0">
                <a:latin typeface="Calibri" pitchFamily="34" charset="0"/>
                <a:cs typeface="Calibri" pitchFamily="34" charset="0"/>
              </a:rPr>
              <a:t>The General characters of </a:t>
            </a:r>
            <a:r>
              <a:rPr lang="en-US" b="1" dirty="0" smtClean="0">
                <a:latin typeface="Calibri" pitchFamily="34" charset="0"/>
                <a:cs typeface="Calibri" pitchFamily="34" charset="0"/>
              </a:rPr>
              <a:t>mosses</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311927236"/>
      </p:ext>
    </p:extLst>
  </p:cSld>
  <p:clrMapOvr>
    <a:masterClrMapping/>
  </p:clrMapOvr>
  <mc:AlternateContent xmlns:mc="http://schemas.openxmlformats.org/markup-compatibility/2006" xmlns:p14="http://schemas.microsoft.com/office/powerpoint/2010/main">
    <mc:Choice Requires="p14">
      <p:transition spd="slow" p14:dur="1400" advTm="171637">
        <p14:doors dir="vert"/>
      </p:transition>
    </mc:Choice>
    <mc:Fallback xmlns="">
      <p:transition spd="slow" advTm="171637">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50825" y="138113"/>
            <a:ext cx="8497888" cy="645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ctr" rtl="0">
              <a:spcBef>
                <a:spcPct val="20000"/>
              </a:spcBef>
            </a:pPr>
            <a:endParaRPr lang="en-US" sz="3200">
              <a:solidFill>
                <a:schemeClr val="accent2"/>
              </a:solidFill>
            </a:endParaRPr>
          </a:p>
        </p:txBody>
      </p:sp>
      <p:sp>
        <p:nvSpPr>
          <p:cNvPr id="3" name="Rectangle 2"/>
          <p:cNvSpPr>
            <a:spLocks noGrp="1" noChangeArrowheads="1"/>
          </p:cNvSpPr>
          <p:nvPr>
            <p:ph type="subTitle" idx="1"/>
          </p:nvPr>
        </p:nvSpPr>
        <p:spPr>
          <a:xfrm>
            <a:off x="174258" y="1268760"/>
            <a:ext cx="5981918" cy="3456384"/>
          </a:xfrm>
        </p:spPr>
        <p:txBody>
          <a:bodyPr/>
          <a:lstStyle/>
          <a:p>
            <a:pPr marL="514350" indent="-514350" algn="just" rtl="0">
              <a:lnSpc>
                <a:spcPct val="150000"/>
              </a:lnSpc>
              <a:buFont typeface="+mj-lt"/>
              <a:buAutoNum type="arabicPeriod" startAt="11"/>
            </a:pPr>
            <a:r>
              <a:rPr lang="en-US" sz="2600" dirty="0" smtClean="0">
                <a:latin typeface="Calibri" pitchFamily="34" charset="0"/>
                <a:cs typeface="Calibri" pitchFamily="34" charset="0"/>
              </a:rPr>
              <a:t>Unlike </a:t>
            </a:r>
            <a:r>
              <a:rPr lang="en-US" sz="2600" dirty="0">
                <a:latin typeface="Calibri" pitchFamily="34" charset="0"/>
                <a:cs typeface="Calibri" pitchFamily="34" charset="0"/>
              </a:rPr>
              <a:t>liverworts and hornworts, a mature antheridium has a multicellular long stalk and a club shaped body.</a:t>
            </a:r>
          </a:p>
          <a:p>
            <a:pPr marL="514350" indent="-514350" algn="just" rtl="0">
              <a:lnSpc>
                <a:spcPct val="150000"/>
              </a:lnSpc>
              <a:buFont typeface="+mj-lt"/>
              <a:buAutoNum type="arabicPeriod" startAt="11"/>
            </a:pPr>
            <a:r>
              <a:rPr lang="en-US" sz="2600" dirty="0" smtClean="0">
                <a:latin typeface="Calibri" pitchFamily="34" charset="0"/>
                <a:cs typeface="Calibri" pitchFamily="34" charset="0"/>
              </a:rPr>
              <a:t>Unlike </a:t>
            </a:r>
            <a:r>
              <a:rPr lang="en-US" sz="2600" dirty="0">
                <a:latin typeface="Calibri" pitchFamily="34" charset="0"/>
                <a:cs typeface="Calibri" pitchFamily="34" charset="0"/>
              </a:rPr>
              <a:t>those of liverworts and hornworts, a mature </a:t>
            </a:r>
            <a:r>
              <a:rPr lang="en-US" sz="2600" dirty="0" err="1">
                <a:latin typeface="Calibri" pitchFamily="34" charset="0"/>
                <a:cs typeface="Calibri" pitchFamily="34" charset="0"/>
              </a:rPr>
              <a:t>archegonium</a:t>
            </a:r>
            <a:r>
              <a:rPr lang="en-US" sz="2600" dirty="0">
                <a:latin typeface="Calibri" pitchFamily="34" charset="0"/>
                <a:cs typeface="Calibri" pitchFamily="34" charset="0"/>
              </a:rPr>
              <a:t> consists of a long stalk, a basal swollen venter and an elongated </a:t>
            </a:r>
            <a:r>
              <a:rPr lang="en-US" sz="2600" dirty="0" smtClean="0">
                <a:latin typeface="Calibri" pitchFamily="34" charset="0"/>
                <a:cs typeface="Calibri" pitchFamily="34" charset="0"/>
              </a:rPr>
              <a:t>neck.</a:t>
            </a:r>
            <a:endParaRPr lang="en-US" sz="2600" dirty="0">
              <a:latin typeface="Calibri" pitchFamily="34" charset="0"/>
              <a:cs typeface="Calibri" pitchFamily="34" charset="0"/>
            </a:endParaRPr>
          </a:p>
        </p:txBody>
      </p:sp>
      <p:sp>
        <p:nvSpPr>
          <p:cNvPr id="6" name="Rectangle 2"/>
          <p:cNvSpPr txBox="1">
            <a:spLocks noChangeArrowheads="1"/>
          </p:cNvSpPr>
          <p:nvPr/>
        </p:nvSpPr>
        <p:spPr bwMode="auto">
          <a:xfrm>
            <a:off x="773485" y="188640"/>
            <a:ext cx="7398915" cy="864096"/>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1" eaLnBrk="0" fontAlgn="base" hangingPunct="0">
              <a:spcBef>
                <a:spcPct val="20000"/>
              </a:spcBef>
              <a:spcAft>
                <a:spcPct val="0"/>
              </a:spcAft>
              <a:buNone/>
              <a:defRPr sz="3200">
                <a:solidFill>
                  <a:schemeClr val="tx1"/>
                </a:solidFill>
                <a:latin typeface="+mn-lt"/>
                <a:ea typeface="+mn-ea"/>
                <a:cs typeface="+mn-cs"/>
              </a:defRPr>
            </a:lvl1pPr>
            <a:lvl2pPr marL="457200" indent="0" algn="ctr" rtl="1" eaLnBrk="0" fontAlgn="base" hangingPunct="0">
              <a:spcBef>
                <a:spcPct val="20000"/>
              </a:spcBef>
              <a:spcAft>
                <a:spcPct val="0"/>
              </a:spcAft>
              <a:buNone/>
              <a:defRPr sz="2800">
                <a:solidFill>
                  <a:schemeClr val="tx1"/>
                </a:solidFill>
                <a:latin typeface="+mn-lt"/>
                <a:cs typeface="+mn-cs"/>
              </a:defRPr>
            </a:lvl2pPr>
            <a:lvl3pPr marL="914400" indent="0" algn="ctr" rtl="1" eaLnBrk="0" fontAlgn="base" hangingPunct="0">
              <a:spcBef>
                <a:spcPct val="20000"/>
              </a:spcBef>
              <a:spcAft>
                <a:spcPct val="0"/>
              </a:spcAft>
              <a:buNone/>
              <a:defRPr sz="2400">
                <a:solidFill>
                  <a:schemeClr val="tx1"/>
                </a:solidFill>
                <a:latin typeface="+mn-lt"/>
                <a:cs typeface="+mn-cs"/>
              </a:defRPr>
            </a:lvl3pPr>
            <a:lvl4pPr marL="1371600" indent="0" algn="ctr" rtl="1" eaLnBrk="0" fontAlgn="base" hangingPunct="0">
              <a:spcBef>
                <a:spcPct val="20000"/>
              </a:spcBef>
              <a:spcAft>
                <a:spcPct val="0"/>
              </a:spcAft>
              <a:buNone/>
              <a:defRPr sz="2000">
                <a:solidFill>
                  <a:schemeClr val="tx1"/>
                </a:solidFill>
                <a:latin typeface="+mn-lt"/>
                <a:cs typeface="+mn-cs"/>
              </a:defRPr>
            </a:lvl4pPr>
            <a:lvl5pPr marL="1828800" indent="0" algn="ctr" rtl="1" eaLnBrk="0" fontAlgn="base" hangingPunct="0">
              <a:spcBef>
                <a:spcPct val="20000"/>
              </a:spcBef>
              <a:spcAft>
                <a:spcPct val="0"/>
              </a:spcAft>
              <a:buNone/>
              <a:defRPr sz="2000">
                <a:solidFill>
                  <a:schemeClr val="tx1"/>
                </a:solidFill>
                <a:latin typeface="+mn-lt"/>
                <a:cs typeface="+mn-cs"/>
              </a:defRPr>
            </a:lvl5pPr>
            <a:lvl6pPr marL="2286000" indent="0" algn="ctr" rtl="1" fontAlgn="base">
              <a:spcBef>
                <a:spcPct val="20000"/>
              </a:spcBef>
              <a:spcAft>
                <a:spcPct val="0"/>
              </a:spcAft>
              <a:buNone/>
              <a:defRPr sz="2000">
                <a:solidFill>
                  <a:schemeClr val="tx1"/>
                </a:solidFill>
                <a:latin typeface="+mn-lt"/>
                <a:cs typeface="+mn-cs"/>
              </a:defRPr>
            </a:lvl6pPr>
            <a:lvl7pPr marL="2743200" indent="0" algn="ctr" rtl="1" fontAlgn="base">
              <a:spcBef>
                <a:spcPct val="20000"/>
              </a:spcBef>
              <a:spcAft>
                <a:spcPct val="0"/>
              </a:spcAft>
              <a:buNone/>
              <a:defRPr sz="2000">
                <a:solidFill>
                  <a:schemeClr val="tx1"/>
                </a:solidFill>
                <a:latin typeface="+mn-lt"/>
                <a:cs typeface="+mn-cs"/>
              </a:defRPr>
            </a:lvl7pPr>
            <a:lvl8pPr marL="3200400" indent="0" algn="ctr" rtl="1" fontAlgn="base">
              <a:spcBef>
                <a:spcPct val="20000"/>
              </a:spcBef>
              <a:spcAft>
                <a:spcPct val="0"/>
              </a:spcAft>
              <a:buNone/>
              <a:defRPr sz="2000">
                <a:solidFill>
                  <a:schemeClr val="tx1"/>
                </a:solidFill>
                <a:latin typeface="+mn-lt"/>
                <a:cs typeface="+mn-cs"/>
              </a:defRPr>
            </a:lvl8pPr>
            <a:lvl9pPr marL="3657600" indent="0" algn="ctr" rtl="1" fontAlgn="base">
              <a:spcBef>
                <a:spcPct val="20000"/>
              </a:spcBef>
              <a:spcAft>
                <a:spcPct val="0"/>
              </a:spcAft>
              <a:buNone/>
              <a:defRPr sz="2000">
                <a:solidFill>
                  <a:schemeClr val="tx1"/>
                </a:solidFill>
                <a:latin typeface="+mn-lt"/>
                <a:cs typeface="+mn-cs"/>
              </a:defRPr>
            </a:lvl9pPr>
          </a:lstStyle>
          <a:p>
            <a:pPr rtl="0">
              <a:lnSpc>
                <a:spcPct val="150000"/>
              </a:lnSpc>
            </a:pPr>
            <a:r>
              <a:rPr lang="en-US" b="1" dirty="0">
                <a:latin typeface="Calibri" pitchFamily="34" charset="0"/>
                <a:cs typeface="Calibri" pitchFamily="34" charset="0"/>
              </a:rPr>
              <a:t>The General characters of </a:t>
            </a:r>
            <a:r>
              <a:rPr lang="en-US" b="1" dirty="0" smtClean="0">
                <a:latin typeface="Calibri" pitchFamily="34" charset="0"/>
                <a:cs typeface="Calibri" pitchFamily="34" charset="0"/>
              </a:rPr>
              <a:t>mosses</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983839350"/>
      </p:ext>
    </p:extLst>
  </p:cSld>
  <p:clrMapOvr>
    <a:masterClrMapping/>
  </p:clrMapOvr>
  <mc:AlternateContent xmlns:mc="http://schemas.openxmlformats.org/markup-compatibility/2006" xmlns:p14="http://schemas.microsoft.com/office/powerpoint/2010/main">
    <mc:Choice Requires="p14">
      <p:transition spd="slow" p14:dur="2000" advTm="171637">
        <p14:ferris dir="r"/>
      </p:transition>
    </mc:Choice>
    <mc:Fallback xmlns="">
      <p:transition spd="slow" advTm="171637">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subTitle" idx="1"/>
          </p:nvPr>
        </p:nvSpPr>
        <p:spPr>
          <a:xfrm>
            <a:off x="197421" y="332656"/>
            <a:ext cx="8695059" cy="1944216"/>
          </a:xfrm>
        </p:spPr>
        <p:txBody>
          <a:bodyPr/>
          <a:lstStyle/>
          <a:p>
            <a:pPr algn="just" rtl="0">
              <a:lnSpc>
                <a:spcPct val="150000"/>
              </a:lnSpc>
            </a:pPr>
            <a:r>
              <a:rPr lang="en-US" sz="2600" dirty="0">
                <a:latin typeface="Calibri" pitchFamily="34" charset="0"/>
                <a:cs typeface="Calibri" pitchFamily="34" charset="0"/>
              </a:rPr>
              <a:t>Division </a:t>
            </a:r>
            <a:r>
              <a:rPr lang="en-US" sz="2600" dirty="0" err="1">
                <a:latin typeface="Calibri" pitchFamily="34" charset="0"/>
                <a:cs typeface="Calibri" pitchFamily="34" charset="0"/>
              </a:rPr>
              <a:t>Bryophyta</a:t>
            </a:r>
            <a:r>
              <a:rPr lang="en-US" sz="2600" dirty="0">
                <a:latin typeface="Calibri" pitchFamily="34" charset="0"/>
                <a:cs typeface="Calibri" pitchFamily="34" charset="0"/>
              </a:rPr>
              <a:t> (Mosses) includes approximately 660 genera and 14500 species, and it’s classified into 3 classes: </a:t>
            </a:r>
            <a:r>
              <a:rPr lang="en-US" sz="2600" b="1" dirty="0" err="1">
                <a:latin typeface="Calibri" pitchFamily="34" charset="0"/>
                <a:cs typeface="Calibri" pitchFamily="34" charset="0"/>
              </a:rPr>
              <a:t>Sphagnidae</a:t>
            </a:r>
            <a:r>
              <a:rPr lang="en-US" sz="2600" dirty="0">
                <a:latin typeface="Calibri" pitchFamily="34" charset="0"/>
                <a:cs typeface="Calibri" pitchFamily="34" charset="0"/>
              </a:rPr>
              <a:t>, </a:t>
            </a:r>
            <a:r>
              <a:rPr lang="en-US" sz="2600" b="1" dirty="0" err="1">
                <a:latin typeface="Calibri" pitchFamily="34" charset="0"/>
                <a:cs typeface="Calibri" pitchFamily="34" charset="0"/>
              </a:rPr>
              <a:t>Andreaeidae</a:t>
            </a:r>
            <a:r>
              <a:rPr lang="en-US" sz="2600" dirty="0">
                <a:latin typeface="Calibri" pitchFamily="34" charset="0"/>
                <a:cs typeface="Calibri" pitchFamily="34" charset="0"/>
              </a:rPr>
              <a:t> and </a:t>
            </a:r>
            <a:r>
              <a:rPr lang="en-US" sz="2600" b="1" dirty="0" err="1">
                <a:latin typeface="Calibri" pitchFamily="34" charset="0"/>
                <a:cs typeface="Calibri" pitchFamily="34" charset="0"/>
              </a:rPr>
              <a:t>Bryidae</a:t>
            </a:r>
            <a:r>
              <a:rPr lang="en-US" sz="2600" dirty="0">
                <a:latin typeface="Calibri" pitchFamily="34" charset="0"/>
                <a:cs typeface="Calibri" pitchFamily="34" charset="0"/>
              </a:rPr>
              <a:t>. </a:t>
            </a:r>
          </a:p>
        </p:txBody>
      </p:sp>
      <p:sp>
        <p:nvSpPr>
          <p:cNvPr id="8" name="Rectangle 7"/>
          <p:cNvSpPr/>
          <p:nvPr/>
        </p:nvSpPr>
        <p:spPr>
          <a:xfrm>
            <a:off x="1475656" y="2438018"/>
            <a:ext cx="6264696" cy="630942"/>
          </a:xfrm>
          <a:prstGeom prst="rect">
            <a:avLst/>
          </a:prstGeom>
          <a:solidFill>
            <a:schemeClr val="accent1">
              <a:lumMod val="75000"/>
            </a:schemeClr>
          </a:solidFill>
          <a:scene3d>
            <a:camera prst="orthographicFront"/>
            <a:lightRig rig="threePt" dir="t"/>
          </a:scene3d>
          <a:sp3d>
            <a:bevelT w="165100" prst="coolSlant"/>
          </a:sp3d>
        </p:spPr>
        <p:txBody>
          <a:bodyPr wrap="square">
            <a:spAutoFit/>
          </a:bodyPr>
          <a:lstStyle/>
          <a:p>
            <a:pPr algn="ctr" rtl="0"/>
            <a:r>
              <a:rPr lang="en-US" sz="3500" dirty="0">
                <a:latin typeface="Britannic Bold" pitchFamily="34" charset="0"/>
              </a:rPr>
              <a:t>Class </a:t>
            </a:r>
            <a:r>
              <a:rPr lang="en-US" sz="3500" dirty="0" err="1">
                <a:latin typeface="Britannic Bold" pitchFamily="34" charset="0"/>
              </a:rPr>
              <a:t>Bryidae</a:t>
            </a:r>
            <a:r>
              <a:rPr lang="en-US" sz="3500" dirty="0">
                <a:latin typeface="Britannic Bold" pitchFamily="34" charset="0"/>
              </a:rPr>
              <a:t> (True </a:t>
            </a:r>
            <a:r>
              <a:rPr lang="en-US" sz="3500" dirty="0" smtClean="0">
                <a:latin typeface="Britannic Bold" pitchFamily="34" charset="0"/>
              </a:rPr>
              <a:t>Mosses)</a:t>
            </a:r>
            <a:endParaRPr lang="en-US" sz="3500" dirty="0">
              <a:latin typeface="Britannic Bold" pitchFamily="34" charset="0"/>
            </a:endParaRPr>
          </a:p>
        </p:txBody>
      </p:sp>
      <p:sp>
        <p:nvSpPr>
          <p:cNvPr id="9" name="Rectangle 2"/>
          <p:cNvSpPr txBox="1">
            <a:spLocks noChangeArrowheads="1"/>
          </p:cNvSpPr>
          <p:nvPr/>
        </p:nvSpPr>
        <p:spPr bwMode="auto">
          <a:xfrm>
            <a:off x="179513" y="3645024"/>
            <a:ext cx="8865368"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1" eaLnBrk="0" fontAlgn="base" hangingPunct="0">
              <a:spcBef>
                <a:spcPct val="20000"/>
              </a:spcBef>
              <a:spcAft>
                <a:spcPct val="0"/>
              </a:spcAft>
              <a:buNone/>
              <a:defRPr sz="3200">
                <a:solidFill>
                  <a:schemeClr val="tx1"/>
                </a:solidFill>
                <a:latin typeface="+mn-lt"/>
                <a:ea typeface="+mn-ea"/>
                <a:cs typeface="+mn-cs"/>
              </a:defRPr>
            </a:lvl1pPr>
            <a:lvl2pPr marL="457200" indent="0" algn="ctr" rtl="1" eaLnBrk="0" fontAlgn="base" hangingPunct="0">
              <a:spcBef>
                <a:spcPct val="20000"/>
              </a:spcBef>
              <a:spcAft>
                <a:spcPct val="0"/>
              </a:spcAft>
              <a:buNone/>
              <a:defRPr sz="2800">
                <a:solidFill>
                  <a:schemeClr val="tx1"/>
                </a:solidFill>
                <a:latin typeface="+mn-lt"/>
                <a:cs typeface="+mn-cs"/>
              </a:defRPr>
            </a:lvl2pPr>
            <a:lvl3pPr marL="914400" indent="0" algn="ctr" rtl="1" eaLnBrk="0" fontAlgn="base" hangingPunct="0">
              <a:spcBef>
                <a:spcPct val="20000"/>
              </a:spcBef>
              <a:spcAft>
                <a:spcPct val="0"/>
              </a:spcAft>
              <a:buNone/>
              <a:defRPr sz="2400">
                <a:solidFill>
                  <a:schemeClr val="tx1"/>
                </a:solidFill>
                <a:latin typeface="+mn-lt"/>
                <a:cs typeface="+mn-cs"/>
              </a:defRPr>
            </a:lvl3pPr>
            <a:lvl4pPr marL="1371600" indent="0" algn="ctr" rtl="1" eaLnBrk="0" fontAlgn="base" hangingPunct="0">
              <a:spcBef>
                <a:spcPct val="20000"/>
              </a:spcBef>
              <a:spcAft>
                <a:spcPct val="0"/>
              </a:spcAft>
              <a:buNone/>
              <a:defRPr sz="2000">
                <a:solidFill>
                  <a:schemeClr val="tx1"/>
                </a:solidFill>
                <a:latin typeface="+mn-lt"/>
                <a:cs typeface="+mn-cs"/>
              </a:defRPr>
            </a:lvl4pPr>
            <a:lvl5pPr marL="1828800" indent="0" algn="ctr" rtl="1" eaLnBrk="0" fontAlgn="base" hangingPunct="0">
              <a:spcBef>
                <a:spcPct val="20000"/>
              </a:spcBef>
              <a:spcAft>
                <a:spcPct val="0"/>
              </a:spcAft>
              <a:buNone/>
              <a:defRPr sz="2000">
                <a:solidFill>
                  <a:schemeClr val="tx1"/>
                </a:solidFill>
                <a:latin typeface="+mn-lt"/>
                <a:cs typeface="+mn-cs"/>
              </a:defRPr>
            </a:lvl5pPr>
            <a:lvl6pPr marL="2286000" indent="0" algn="ctr" rtl="1" fontAlgn="base">
              <a:spcBef>
                <a:spcPct val="20000"/>
              </a:spcBef>
              <a:spcAft>
                <a:spcPct val="0"/>
              </a:spcAft>
              <a:buNone/>
              <a:defRPr sz="2000">
                <a:solidFill>
                  <a:schemeClr val="tx1"/>
                </a:solidFill>
                <a:latin typeface="+mn-lt"/>
                <a:cs typeface="+mn-cs"/>
              </a:defRPr>
            </a:lvl6pPr>
            <a:lvl7pPr marL="2743200" indent="0" algn="ctr" rtl="1" fontAlgn="base">
              <a:spcBef>
                <a:spcPct val="20000"/>
              </a:spcBef>
              <a:spcAft>
                <a:spcPct val="0"/>
              </a:spcAft>
              <a:buNone/>
              <a:defRPr sz="2000">
                <a:solidFill>
                  <a:schemeClr val="tx1"/>
                </a:solidFill>
                <a:latin typeface="+mn-lt"/>
                <a:cs typeface="+mn-cs"/>
              </a:defRPr>
            </a:lvl7pPr>
            <a:lvl8pPr marL="3200400" indent="0" algn="ctr" rtl="1" fontAlgn="base">
              <a:spcBef>
                <a:spcPct val="20000"/>
              </a:spcBef>
              <a:spcAft>
                <a:spcPct val="0"/>
              </a:spcAft>
              <a:buNone/>
              <a:defRPr sz="2000">
                <a:solidFill>
                  <a:schemeClr val="tx1"/>
                </a:solidFill>
                <a:latin typeface="+mn-lt"/>
                <a:cs typeface="+mn-cs"/>
              </a:defRPr>
            </a:lvl8pPr>
            <a:lvl9pPr marL="3657600" indent="0" algn="ctr" rtl="1" fontAlgn="base">
              <a:spcBef>
                <a:spcPct val="20000"/>
              </a:spcBef>
              <a:spcAft>
                <a:spcPct val="0"/>
              </a:spcAft>
              <a:buNone/>
              <a:defRPr sz="2000">
                <a:solidFill>
                  <a:schemeClr val="tx1"/>
                </a:solidFill>
                <a:latin typeface="+mn-lt"/>
                <a:cs typeface="+mn-cs"/>
              </a:defRPr>
            </a:lvl9pPr>
          </a:lstStyle>
          <a:p>
            <a:pPr algn="just" rtl="0">
              <a:lnSpc>
                <a:spcPct val="150000"/>
              </a:lnSpc>
            </a:pPr>
            <a:r>
              <a:rPr lang="en-US" sz="2600" dirty="0">
                <a:latin typeface="Calibri" pitchFamily="34" charset="0"/>
                <a:cs typeface="Calibri" pitchFamily="34" charset="0"/>
              </a:rPr>
              <a:t> The true mosses (</a:t>
            </a:r>
            <a:r>
              <a:rPr lang="en-US" sz="2600" dirty="0" err="1">
                <a:latin typeface="Calibri" pitchFamily="34" charset="0"/>
                <a:cs typeface="Calibri" pitchFamily="34" charset="0"/>
              </a:rPr>
              <a:t>Bryidae</a:t>
            </a:r>
            <a:r>
              <a:rPr lang="en-US" sz="2600" dirty="0">
                <a:latin typeface="Calibri" pitchFamily="34" charset="0"/>
                <a:cs typeface="Calibri" pitchFamily="34" charset="0"/>
              </a:rPr>
              <a:t>) differ from other two classes in the following features</a:t>
            </a:r>
            <a:r>
              <a:rPr lang="en-US" sz="2600" dirty="0" smtClean="0">
                <a:latin typeface="Calibri" pitchFamily="34" charset="0"/>
                <a:cs typeface="Calibri" pitchFamily="34" charset="0"/>
              </a:rPr>
              <a:t>: </a:t>
            </a:r>
            <a:endParaRPr lang="en-US" sz="2600" dirty="0">
              <a:latin typeface="Calibri" pitchFamily="34" charset="0"/>
              <a:cs typeface="Calibri" pitchFamily="34" charset="0"/>
            </a:endParaRPr>
          </a:p>
        </p:txBody>
      </p:sp>
    </p:spTree>
    <p:extLst>
      <p:ext uri="{BB962C8B-B14F-4D97-AF65-F5344CB8AC3E}">
        <p14:creationId xmlns:p14="http://schemas.microsoft.com/office/powerpoint/2010/main" val="3023994680"/>
      </p:ext>
    </p:extLst>
  </p:cSld>
  <p:clrMapOvr>
    <a:masterClrMapping/>
  </p:clrMapOvr>
  <mc:AlternateContent xmlns:mc="http://schemas.openxmlformats.org/markup-compatibility/2006" xmlns:p14="http://schemas.microsoft.com/office/powerpoint/2010/main">
    <mc:Choice Requires="p14">
      <p:transition spd="slow" p14:dur="2000" advTm="171637">
        <p14:ferris dir="r"/>
      </p:transition>
    </mc:Choice>
    <mc:Fallback xmlns="">
      <p:transition spd="slow" advTm="171637">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IQ"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IQ"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3481</TotalTime>
  <Words>439</Words>
  <Application>Microsoft Office PowerPoint</Application>
  <PresentationFormat>On-screen Show (4:3)</PresentationFormat>
  <Paragraphs>39</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MIQDAD for COmputers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algae and what is their place in the system?</dc:title>
  <dc:creator>Sarkawt Hussein</dc:creator>
  <cp:lastModifiedBy>Amr Service Center</cp:lastModifiedBy>
  <cp:revision>761</cp:revision>
  <dcterms:created xsi:type="dcterms:W3CDTF">2008-10-19T17:02:59Z</dcterms:created>
  <dcterms:modified xsi:type="dcterms:W3CDTF">2023-05-14T19:12:47Z</dcterms:modified>
</cp:coreProperties>
</file>