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8" autoAdjust="0"/>
    <p:restoredTop sz="94622" autoAdjust="0"/>
  </p:normalViewPr>
  <p:slideViewPr>
    <p:cSldViewPr>
      <p:cViewPr>
        <p:scale>
          <a:sx n="100" d="100"/>
          <a:sy n="100" d="100"/>
        </p:scale>
        <p:origin x="-576" y="564"/>
      </p:cViewPr>
      <p:guideLst>
        <p:guide orient="horz" pos="2160"/>
        <p:guide pos="2880"/>
      </p:guideLst>
    </p:cSldViewPr>
  </p:slideViewPr>
  <p:outlineViewPr>
    <p:cViewPr>
      <p:scale>
        <a:sx n="33" d="100"/>
        <a:sy n="33" d="100"/>
      </p:scale>
      <p:origin x="0" y="5118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p:spPr>
        <p:txBody>
          <a:bodyPr/>
          <a:lstStyle/>
          <a:p>
            <a:r>
              <a:rPr lang="ar-IQ" dirty="0" smtClean="0">
                <a:cs typeface="Ali_K_Alwand" pitchFamily="2" charset="-78"/>
              </a:rPr>
              <a:t>بةشى يةكةم /نةرمي و سياساتي ئابووري</a:t>
            </a:r>
            <a:endParaRPr lang="en-US" dirty="0">
              <a:cs typeface="Ali_K_Alwand" pitchFamily="2" charset="-78"/>
            </a:endParaRPr>
          </a:p>
        </p:txBody>
      </p:sp>
      <p:sp>
        <p:nvSpPr>
          <p:cNvPr id="3" name="Subtitle 2"/>
          <p:cNvSpPr>
            <a:spLocks noGrp="1"/>
          </p:cNvSpPr>
          <p:nvPr>
            <p:ph type="subTitle" idx="1"/>
          </p:nvPr>
        </p:nvSpPr>
        <p:spPr>
          <a:xfrm>
            <a:off x="899592" y="2060848"/>
            <a:ext cx="6832848" cy="3816424"/>
          </a:xfrm>
        </p:spPr>
        <p:txBody>
          <a:bodyPr>
            <a:noAutofit/>
          </a:bodyPr>
          <a:lstStyle/>
          <a:p>
            <a:pPr rtl="1"/>
            <a:r>
              <a:rPr lang="ar-IQ" sz="2800" dirty="0" smtClean="0"/>
              <a:t>1-  </a:t>
            </a:r>
            <a:r>
              <a:rPr lang="ar-IQ" sz="2800" dirty="0">
                <a:solidFill>
                  <a:schemeClr val="tx1"/>
                </a:solidFill>
                <a:latin typeface="+mj-lt"/>
                <a:ea typeface="+mj-ea"/>
                <a:cs typeface="Ali_K_Alwand" pitchFamily="2" charset="-78"/>
              </a:rPr>
              <a:t>نةرمى </a:t>
            </a:r>
            <a:r>
              <a:rPr lang="ar-IQ" sz="2800" dirty="0" smtClean="0">
                <a:solidFill>
                  <a:schemeClr val="tx1"/>
                </a:solidFill>
                <a:latin typeface="+mj-lt"/>
                <a:ea typeface="+mj-ea"/>
                <a:cs typeface="Ali_K_Alwand" pitchFamily="2" charset="-78"/>
              </a:rPr>
              <a:t>وسياسةتى </a:t>
            </a:r>
            <a:r>
              <a:rPr lang="ar-IQ" sz="2800" dirty="0">
                <a:solidFill>
                  <a:schemeClr val="tx1"/>
                </a:solidFill>
                <a:latin typeface="+mj-lt"/>
                <a:ea typeface="+mj-ea"/>
                <a:cs typeface="Ali_K_Alwand" pitchFamily="2" charset="-78"/>
              </a:rPr>
              <a:t>نرخ </a:t>
            </a:r>
            <a:r>
              <a:rPr lang="ar-IQ" sz="2800" dirty="0" smtClean="0">
                <a:solidFill>
                  <a:schemeClr val="tx1"/>
                </a:solidFill>
                <a:cs typeface="AF_Jeddah" pitchFamily="2" charset="-78"/>
              </a:rPr>
              <a:t>(مرونة وسياسة السعرية)</a:t>
            </a:r>
          </a:p>
          <a:p>
            <a:pPr rtl="1"/>
            <a:r>
              <a:rPr lang="ar-IQ" sz="2800" dirty="0" smtClean="0">
                <a:solidFill>
                  <a:schemeClr val="tx1"/>
                </a:solidFill>
                <a:latin typeface="+mj-lt"/>
                <a:ea typeface="+mj-ea"/>
                <a:cs typeface="Ali_K_Alwand" pitchFamily="2" charset="-78"/>
              </a:rPr>
              <a:t>2-نةرمى </a:t>
            </a:r>
            <a:r>
              <a:rPr lang="ar-IQ" sz="2800" dirty="0">
                <a:solidFill>
                  <a:schemeClr val="tx1"/>
                </a:solidFill>
                <a:latin typeface="+mj-lt"/>
                <a:ea typeface="+mj-ea"/>
                <a:cs typeface="Ali_K_Alwand" pitchFamily="2" charset="-78"/>
              </a:rPr>
              <a:t>وطواستنةوةى باج </a:t>
            </a:r>
            <a:r>
              <a:rPr lang="ar-IQ" sz="2800" dirty="0">
                <a:solidFill>
                  <a:schemeClr val="tx1"/>
                </a:solidFill>
                <a:cs typeface="AF_Jeddah" pitchFamily="2" charset="-78"/>
              </a:rPr>
              <a:t>(مرونة والنقل الضريبي)</a:t>
            </a:r>
          </a:p>
          <a:p>
            <a:pPr rtl="1"/>
            <a:r>
              <a:rPr lang="ar-IQ" sz="2800" dirty="0" smtClean="0">
                <a:solidFill>
                  <a:schemeClr val="tx1"/>
                </a:solidFill>
                <a:latin typeface="+mj-lt"/>
                <a:ea typeface="+mj-ea"/>
                <a:cs typeface="Ali_K_Alwand" pitchFamily="2" charset="-78"/>
              </a:rPr>
              <a:t>3-نةرمى وسياسةتى </a:t>
            </a:r>
            <a:r>
              <a:rPr lang="ar-IQ" sz="2800" dirty="0">
                <a:solidFill>
                  <a:schemeClr val="tx1"/>
                </a:solidFill>
                <a:latin typeface="+mj-lt"/>
                <a:ea typeface="+mj-ea"/>
                <a:cs typeface="Ali_K_Alwand" pitchFamily="2" charset="-78"/>
              </a:rPr>
              <a:t>كشتوكالي </a:t>
            </a:r>
            <a:r>
              <a:rPr lang="ar-IQ" sz="2800" dirty="0">
                <a:solidFill>
                  <a:schemeClr val="tx1"/>
                </a:solidFill>
                <a:cs typeface="AF_Jeddah" pitchFamily="2" charset="-78"/>
              </a:rPr>
              <a:t>(مرونة والسياسة الزراعية)</a:t>
            </a:r>
          </a:p>
          <a:p>
            <a:pPr rtl="1"/>
            <a:r>
              <a:rPr lang="ar-IQ" sz="2800" dirty="0" smtClean="0">
                <a:solidFill>
                  <a:schemeClr val="tx1"/>
                </a:solidFill>
                <a:latin typeface="+mj-lt"/>
                <a:ea typeface="+mj-ea"/>
                <a:cs typeface="Ali_K_Alwand" pitchFamily="2" charset="-78"/>
              </a:rPr>
              <a:t>4-زيَدةيى </a:t>
            </a:r>
            <a:r>
              <a:rPr lang="ar-IQ" sz="2800" dirty="0">
                <a:solidFill>
                  <a:schemeClr val="tx1"/>
                </a:solidFill>
                <a:latin typeface="+mj-lt"/>
                <a:ea typeface="+mj-ea"/>
                <a:cs typeface="Ali_K_Alwand" pitchFamily="2" charset="-78"/>
              </a:rPr>
              <a:t>دةبيَتة هؤى هةذارى </a:t>
            </a:r>
            <a:r>
              <a:rPr lang="ar-IQ" sz="2800" dirty="0">
                <a:solidFill>
                  <a:schemeClr val="tx1"/>
                </a:solidFill>
                <a:cs typeface="AF_Jeddah" pitchFamily="2" charset="-78"/>
              </a:rPr>
              <a:t>(الوفرة يؤدي </a:t>
            </a:r>
            <a:r>
              <a:rPr lang="ar-IQ" sz="2800" dirty="0" smtClean="0">
                <a:solidFill>
                  <a:schemeClr val="tx1"/>
                </a:solidFill>
                <a:cs typeface="AF_Jeddah" pitchFamily="2" charset="-78"/>
              </a:rPr>
              <a:t>إلى </a:t>
            </a:r>
            <a:r>
              <a:rPr lang="ar-IQ" sz="2800" dirty="0">
                <a:solidFill>
                  <a:schemeClr val="tx1"/>
                </a:solidFill>
                <a:cs typeface="AF_Jeddah" pitchFamily="2" charset="-78"/>
              </a:rPr>
              <a:t>الفقر)</a:t>
            </a:r>
          </a:p>
          <a:p>
            <a:pPr rtl="1"/>
            <a:r>
              <a:rPr lang="ar-IQ" sz="2800" dirty="0" smtClean="0">
                <a:solidFill>
                  <a:schemeClr val="tx1"/>
                </a:solidFill>
                <a:latin typeface="+mj-lt"/>
                <a:ea typeface="+mj-ea"/>
                <a:cs typeface="Ali_K_Alwand" pitchFamily="2" charset="-78"/>
              </a:rPr>
              <a:t>5-نةرمى وسياسةتى </a:t>
            </a:r>
            <a:r>
              <a:rPr lang="ar-IQ" sz="2800" dirty="0">
                <a:solidFill>
                  <a:schemeClr val="tx1"/>
                </a:solidFill>
                <a:latin typeface="+mj-lt"/>
                <a:ea typeface="+mj-ea"/>
                <a:cs typeface="Ali_K_Alwand" pitchFamily="2" charset="-78"/>
              </a:rPr>
              <a:t>بازرطانى </a:t>
            </a:r>
            <a:r>
              <a:rPr lang="ar-IQ" sz="2800" dirty="0">
                <a:solidFill>
                  <a:schemeClr val="tx1"/>
                </a:solidFill>
                <a:cs typeface="AF_Jeddah" pitchFamily="2" charset="-78"/>
              </a:rPr>
              <a:t>(المرونة والسياسة التجارية)</a:t>
            </a:r>
          </a:p>
          <a:p>
            <a:pPr rtl="1"/>
            <a:r>
              <a:rPr lang="ar-IQ" sz="2800" dirty="0" smtClean="0">
                <a:solidFill>
                  <a:schemeClr val="tx1"/>
                </a:solidFill>
                <a:latin typeface="+mj-lt"/>
                <a:ea typeface="+mj-ea"/>
                <a:cs typeface="Ali_K_Alwand" pitchFamily="2" charset="-78"/>
              </a:rPr>
              <a:t>6-دةست </a:t>
            </a:r>
            <a:r>
              <a:rPr lang="ar-IQ" sz="2800" dirty="0">
                <a:solidFill>
                  <a:schemeClr val="tx1"/>
                </a:solidFill>
                <a:latin typeface="+mj-lt"/>
                <a:ea typeface="+mj-ea"/>
                <a:cs typeface="Ali_K_Alwand" pitchFamily="2" charset="-78"/>
              </a:rPr>
              <a:t>تيَوةردانى حكومةت لة نرخدا </a:t>
            </a:r>
            <a:r>
              <a:rPr lang="ar-IQ" sz="2800" dirty="0">
                <a:solidFill>
                  <a:schemeClr val="tx1"/>
                </a:solidFill>
                <a:cs typeface="AF_Jeddah" pitchFamily="2" charset="-78"/>
              </a:rPr>
              <a:t>(تدخل الحكومة في السعر)  (السقف السعري، والارضية السعرية)</a:t>
            </a:r>
            <a:endParaRPr lang="en-US" sz="2800" dirty="0">
              <a:solidFill>
                <a:schemeClr val="tx1"/>
              </a:solidFill>
              <a:cs typeface="AF_Jeddah" pitchFamily="2" charset="-78"/>
            </a:endParaRPr>
          </a:p>
        </p:txBody>
      </p:sp>
    </p:spTree>
    <p:extLst>
      <p:ext uri="{BB962C8B-B14F-4D97-AF65-F5344CB8AC3E}">
        <p14:creationId xmlns:p14="http://schemas.microsoft.com/office/powerpoint/2010/main" val="97894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5- ئةطةر خواست لةسةر كالاَيةك غير مرن بىَ وخستنةروو مرن بيَت، ئةوا بةكاربةر بارطرانى زياتر دةكةويَتة سةر لة بةرهةم هيَنةكة جونكة بةكاربةر ناتوانىَ دةستبةردارى كالاَكة بيَت.</a:t>
            </a:r>
          </a:p>
          <a:p>
            <a:pPr marL="0" indent="0" algn="r" rtl="1">
              <a:buNone/>
            </a:pPr>
            <a:endParaRPr lang="en-US" dirty="0"/>
          </a:p>
        </p:txBody>
      </p:sp>
      <p:grpSp>
        <p:nvGrpSpPr>
          <p:cNvPr id="4" name="Group 3"/>
          <p:cNvGrpSpPr/>
          <p:nvPr/>
        </p:nvGrpSpPr>
        <p:grpSpPr>
          <a:xfrm>
            <a:off x="3118421" y="2964731"/>
            <a:ext cx="3190151" cy="3070496"/>
            <a:chOff x="3194878" y="3019206"/>
            <a:chExt cx="2939487" cy="2957729"/>
          </a:xfrm>
        </p:grpSpPr>
        <p:cxnSp>
          <p:nvCxnSpPr>
            <p:cNvPr id="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512060"/>
              <a:ext cx="16834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4" y="4077073"/>
              <a:ext cx="2206038" cy="1147136"/>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9" y="3674515"/>
              <a:ext cx="2143266" cy="1122638"/>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926779" y="4506876"/>
              <a:ext cx="5563" cy="119688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20"/>
            <p:cNvCxnSpPr/>
            <p:nvPr/>
          </p:nvCxnSpPr>
          <p:spPr bwMode="auto">
            <a:xfrm>
              <a:off x="4119456" y="3217702"/>
              <a:ext cx="1210986" cy="2006507"/>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14" name="Line 9"/>
            <p:cNvCxnSpPr/>
            <p:nvPr/>
          </p:nvCxnSpPr>
          <p:spPr bwMode="auto">
            <a:xfrm>
              <a:off x="3194878" y="4674690"/>
              <a:ext cx="1469744"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5" name="Line 8"/>
            <p:cNvCxnSpPr/>
            <p:nvPr/>
          </p:nvCxnSpPr>
          <p:spPr bwMode="auto">
            <a:xfrm>
              <a:off x="4655651" y="4077073"/>
              <a:ext cx="1" cy="1609023"/>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9"/>
            <p:cNvCxnSpPr/>
            <p:nvPr/>
          </p:nvCxnSpPr>
          <p:spPr bwMode="auto">
            <a:xfrm>
              <a:off x="3194878" y="4077073"/>
              <a:ext cx="143064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7" name="Line 8"/>
            <p:cNvCxnSpPr/>
            <p:nvPr/>
          </p:nvCxnSpPr>
          <p:spPr bwMode="auto">
            <a:xfrm>
              <a:off x="4929559" y="3922138"/>
              <a:ext cx="1" cy="58465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8" name="Line 9"/>
            <p:cNvCxnSpPr/>
            <p:nvPr/>
          </p:nvCxnSpPr>
          <p:spPr bwMode="auto">
            <a:xfrm>
              <a:off x="3194878" y="3922138"/>
              <a:ext cx="172123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19" name="Text Box 11"/>
          <p:cNvSpPr txBox="1">
            <a:spLocks noChangeArrowheads="1"/>
          </p:cNvSpPr>
          <p:nvPr/>
        </p:nvSpPr>
        <p:spPr bwMode="auto">
          <a:xfrm>
            <a:off x="5394882" y="522054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0" name="Text Box 11"/>
          <p:cNvSpPr txBox="1">
            <a:spLocks noChangeArrowheads="1"/>
          </p:cNvSpPr>
          <p:nvPr/>
        </p:nvSpPr>
        <p:spPr bwMode="auto">
          <a:xfrm>
            <a:off x="6444207" y="56759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1" name="Text Box 11"/>
          <p:cNvSpPr txBox="1">
            <a:spLocks noChangeArrowheads="1"/>
          </p:cNvSpPr>
          <p:nvPr/>
        </p:nvSpPr>
        <p:spPr bwMode="auto">
          <a:xfrm>
            <a:off x="3033893" y="2683488"/>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38" name="Text Box 11"/>
          <p:cNvSpPr txBox="1">
            <a:spLocks noChangeArrowheads="1"/>
          </p:cNvSpPr>
          <p:nvPr/>
        </p:nvSpPr>
        <p:spPr bwMode="auto">
          <a:xfrm>
            <a:off x="5810207" y="387298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39" name="Text Box 11"/>
          <p:cNvSpPr txBox="1">
            <a:spLocks noChangeArrowheads="1"/>
          </p:cNvSpPr>
          <p:nvPr/>
        </p:nvSpPr>
        <p:spPr bwMode="auto">
          <a:xfrm>
            <a:off x="5434436" y="3475368"/>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40" name="Text Box 11"/>
          <p:cNvSpPr txBox="1">
            <a:spLocks noChangeArrowheads="1"/>
          </p:cNvSpPr>
          <p:nvPr/>
        </p:nvSpPr>
        <p:spPr bwMode="auto">
          <a:xfrm>
            <a:off x="4551169" y="3496336"/>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41" name="Text Box 11"/>
          <p:cNvSpPr txBox="1">
            <a:spLocks noChangeArrowheads="1"/>
          </p:cNvSpPr>
          <p:nvPr/>
        </p:nvSpPr>
        <p:spPr bwMode="auto">
          <a:xfrm>
            <a:off x="4298338" y="3866250"/>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42" name="Text Box 11"/>
          <p:cNvSpPr txBox="1">
            <a:spLocks noChangeArrowheads="1"/>
          </p:cNvSpPr>
          <p:nvPr/>
        </p:nvSpPr>
        <p:spPr bwMode="auto">
          <a:xfrm>
            <a:off x="4925769" y="4366897"/>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43" name="Text Box 11"/>
          <p:cNvSpPr txBox="1">
            <a:spLocks noChangeArrowheads="1"/>
          </p:cNvSpPr>
          <p:nvPr/>
        </p:nvSpPr>
        <p:spPr bwMode="auto">
          <a:xfrm>
            <a:off x="4321224" y="4704306"/>
            <a:ext cx="530038"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44" name="Text Box 11"/>
          <p:cNvSpPr txBox="1">
            <a:spLocks noChangeArrowheads="1"/>
          </p:cNvSpPr>
          <p:nvPr/>
        </p:nvSpPr>
        <p:spPr bwMode="auto">
          <a:xfrm>
            <a:off x="4485125" y="423516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a:solidFill>
                  <a:srgbClr val="000000"/>
                </a:solidFill>
                <a:latin typeface="Arial"/>
                <a:ea typeface="Times New Roman"/>
              </a:rPr>
              <a:t>A</a:t>
            </a:r>
            <a:endParaRPr lang="en-US" sz="1200" dirty="0">
              <a:effectLst/>
              <a:latin typeface="Times New Roman"/>
              <a:ea typeface="Times New Roman"/>
            </a:endParaRPr>
          </a:p>
        </p:txBody>
      </p:sp>
      <p:sp>
        <p:nvSpPr>
          <p:cNvPr id="45" name="Text Box 11"/>
          <p:cNvSpPr txBox="1">
            <a:spLocks noChangeArrowheads="1"/>
          </p:cNvSpPr>
          <p:nvPr/>
        </p:nvSpPr>
        <p:spPr bwMode="auto">
          <a:xfrm>
            <a:off x="2662014" y="373243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P2</a:t>
            </a:r>
            <a:endParaRPr lang="en-US" sz="1200" dirty="0">
              <a:effectLst/>
              <a:latin typeface="Times New Roman"/>
              <a:ea typeface="Times New Roman"/>
            </a:endParaRPr>
          </a:p>
        </p:txBody>
      </p:sp>
      <p:sp>
        <p:nvSpPr>
          <p:cNvPr id="46" name="Text Box 11"/>
          <p:cNvSpPr txBox="1">
            <a:spLocks noChangeArrowheads="1"/>
          </p:cNvSpPr>
          <p:nvPr/>
        </p:nvSpPr>
        <p:spPr bwMode="auto">
          <a:xfrm>
            <a:off x="2679325" y="3902088"/>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P1</a:t>
            </a:r>
            <a:endParaRPr lang="en-US" sz="1200" dirty="0">
              <a:effectLst/>
              <a:latin typeface="Times New Roman"/>
              <a:ea typeface="Times New Roman"/>
            </a:endParaRPr>
          </a:p>
        </p:txBody>
      </p:sp>
      <p:sp>
        <p:nvSpPr>
          <p:cNvPr id="47" name="Text Box 11"/>
          <p:cNvSpPr txBox="1">
            <a:spLocks noChangeArrowheads="1"/>
          </p:cNvSpPr>
          <p:nvPr/>
        </p:nvSpPr>
        <p:spPr bwMode="auto">
          <a:xfrm>
            <a:off x="2732900" y="430866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P0</a:t>
            </a:r>
            <a:endParaRPr lang="en-US" sz="1200" dirty="0">
              <a:effectLst/>
              <a:latin typeface="Times New Roman"/>
              <a:ea typeface="Times New Roman"/>
            </a:endParaRPr>
          </a:p>
        </p:txBody>
      </p:sp>
      <p:sp>
        <p:nvSpPr>
          <p:cNvPr id="48" name="Text Box 11"/>
          <p:cNvSpPr txBox="1">
            <a:spLocks noChangeArrowheads="1"/>
          </p:cNvSpPr>
          <p:nvPr/>
        </p:nvSpPr>
        <p:spPr bwMode="auto">
          <a:xfrm>
            <a:off x="2732900" y="455880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C</a:t>
            </a:r>
            <a:endParaRPr lang="en-US" sz="1200" dirty="0">
              <a:effectLst/>
              <a:latin typeface="Times New Roman"/>
              <a:ea typeface="Times New Roman"/>
            </a:endParaRPr>
          </a:p>
        </p:txBody>
      </p:sp>
      <p:sp>
        <p:nvSpPr>
          <p:cNvPr id="49" name="Text Box 11"/>
          <p:cNvSpPr txBox="1">
            <a:spLocks noChangeArrowheads="1"/>
          </p:cNvSpPr>
          <p:nvPr/>
        </p:nvSpPr>
        <p:spPr bwMode="auto">
          <a:xfrm>
            <a:off x="4417804" y="5741703"/>
            <a:ext cx="441622"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Q1</a:t>
            </a:r>
            <a:endParaRPr lang="en-US" sz="1200" dirty="0">
              <a:effectLst/>
              <a:latin typeface="Times New Roman"/>
              <a:ea typeface="Times New Roman"/>
            </a:endParaRPr>
          </a:p>
        </p:txBody>
      </p:sp>
      <p:sp>
        <p:nvSpPr>
          <p:cNvPr id="50" name="Text Box 11"/>
          <p:cNvSpPr txBox="1">
            <a:spLocks noChangeArrowheads="1"/>
          </p:cNvSpPr>
          <p:nvPr/>
        </p:nvSpPr>
        <p:spPr bwMode="auto">
          <a:xfrm>
            <a:off x="4883079" y="5751634"/>
            <a:ext cx="51180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dirty="0" smtClean="0">
                <a:solidFill>
                  <a:srgbClr val="000000"/>
                </a:solidFill>
                <a:latin typeface="Arial"/>
                <a:ea typeface="Times New Roman"/>
              </a:rPr>
              <a:t>Q0</a:t>
            </a:r>
            <a:endParaRPr lang="en-US" sz="1200" dirty="0">
              <a:effectLst/>
              <a:latin typeface="Times New Roman"/>
              <a:ea typeface="Times New Roman"/>
            </a:endParaRPr>
          </a:p>
        </p:txBody>
      </p:sp>
    </p:spTree>
    <p:extLst>
      <p:ext uri="{BB962C8B-B14F-4D97-AF65-F5344CB8AC3E}">
        <p14:creationId xmlns:p14="http://schemas.microsoft.com/office/powerpoint/2010/main" val="633797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normAutofit/>
          </a:bodyPr>
          <a:lstStyle/>
          <a:p>
            <a:pPr marL="0" indent="0" algn="r" rtl="1">
              <a:buNone/>
            </a:pPr>
            <a:endParaRPr lang="ar-IQ" sz="3300" dirty="0" smtClean="0">
              <a:cs typeface="Ali_K_Alwand" pitchFamily="2" charset="-78"/>
            </a:endParaRPr>
          </a:p>
          <a:p>
            <a:pPr marL="0" indent="0" algn="r" rtl="1">
              <a:buNone/>
            </a:pPr>
            <a:r>
              <a:rPr lang="ar-IQ" sz="3300" dirty="0" smtClean="0">
                <a:cs typeface="Ali_K_Alwand" pitchFamily="2" charset="-78"/>
              </a:rPr>
              <a:t>نةرمى وسياسةتى كشتوكالى: </a:t>
            </a:r>
          </a:p>
          <a:p>
            <a:pPr marL="0" indent="0" algn="r" rtl="1">
              <a:buNone/>
            </a:pPr>
            <a:endParaRPr lang="ar-IQ" dirty="0" smtClean="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هةندىَ لة وةلاَتان ياخود بةرهةم هيَنةكان كار لةسةر كةم كردنةوةى خستنةرووى شمةكة كشتوكاليةكان دةكةن بة ئامانجى زيادكردنى دةسهاتى طشتى لةم بةرهةمانة، ولة شيكردنةوةى ئابووريدا دةتوانريَت بطوتريَت كة خواست لةسةر شمةكة كشتوكاليةكان زؤربةى جار كةم نةرمة، لةبةر ئةوة كةم كردنةوةى خستنةروو دةبيَتة هؤى بةرزكردنةوةى نرخ، بة هؤى ئةوةى كة خواست لةسةر ئةو شمةكانة كةم نةرمة دةبيَتة هؤى زيادكردنى دةسهاتى طشتى ئةو بةرهةم هيَنانة.</a:t>
            </a:r>
          </a:p>
        </p:txBody>
      </p:sp>
    </p:spTree>
    <p:extLst>
      <p:ext uri="{BB962C8B-B14F-4D97-AF65-F5344CB8AC3E}">
        <p14:creationId xmlns:p14="http://schemas.microsoft.com/office/powerpoint/2010/main" val="1667944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lstStyle/>
          <a:p>
            <a:pPr marL="0" indent="0" algn="r" rtl="1">
              <a:buNone/>
            </a:pPr>
            <a:endParaRPr lang="ar-IQ" dirty="0">
              <a:cs typeface="Ali_K_Alwand" pitchFamily="2" charset="-78"/>
            </a:endParaRPr>
          </a:p>
          <a:p>
            <a:pPr marL="0" indent="0" algn="r" rtl="1">
              <a:buNone/>
            </a:pPr>
            <a:r>
              <a:rPr lang="ar-IQ" dirty="0" smtClean="0">
                <a:cs typeface="Ali_K_Alwand" pitchFamily="2" charset="-78"/>
              </a:rPr>
              <a:t>لةم </a:t>
            </a:r>
            <a:r>
              <a:rPr lang="ar-IQ" dirty="0">
                <a:cs typeface="Ali_K_Alwand" pitchFamily="2" charset="-78"/>
              </a:rPr>
              <a:t>ويَنةيةدا ديارة كة كةم بوونةوةى خستنةروو وادةكات ضةماوةى خستنةروو لة </a:t>
            </a:r>
            <a:r>
              <a:rPr lang="en-US" dirty="0">
                <a:cs typeface="Ali_K_Alwand" pitchFamily="2" charset="-78"/>
              </a:rPr>
              <a:t>S </a:t>
            </a:r>
            <a:r>
              <a:rPr lang="ar-IQ" dirty="0">
                <a:cs typeface="Ali_K_Alwand" pitchFamily="2" charset="-78"/>
              </a:rPr>
              <a:t> بطوازيَتةوة بؤ </a:t>
            </a:r>
            <a:r>
              <a:rPr lang="en-US" dirty="0">
                <a:cs typeface="Ali_K_Alwand" pitchFamily="2" charset="-78"/>
              </a:rPr>
              <a:t>S1</a:t>
            </a:r>
            <a:r>
              <a:rPr lang="ar-IQ" dirty="0">
                <a:cs typeface="Ali_K_Alwand" pitchFamily="2" charset="-78"/>
              </a:rPr>
              <a:t> ئةوةش دةبيَتة هؤى بةرزبوونةوةى نرخ لة </a:t>
            </a:r>
            <a:r>
              <a:rPr lang="en-US" dirty="0">
                <a:cs typeface="Ali_K_Alwand" pitchFamily="2" charset="-78"/>
              </a:rPr>
              <a:t>P</a:t>
            </a:r>
            <a:r>
              <a:rPr lang="ar-IQ" dirty="0">
                <a:cs typeface="Ali_K_Alwand" pitchFamily="2" charset="-78"/>
              </a:rPr>
              <a:t> بؤ </a:t>
            </a:r>
            <a:r>
              <a:rPr lang="en-US" dirty="0">
                <a:cs typeface="Ali_K_Alwand" pitchFamily="2" charset="-78"/>
              </a:rPr>
              <a:t>P1</a:t>
            </a:r>
            <a:r>
              <a:rPr lang="ar-IQ" dirty="0">
                <a:cs typeface="Ali_K_Alwand" pitchFamily="2" charset="-78"/>
              </a:rPr>
              <a:t> ولةبةر ئةوةى خواست كةم نةرمة دةبيَتة هؤى زيادبوونى دةسهاتى طشتى.</a:t>
            </a:r>
          </a:p>
          <a:p>
            <a:pPr marL="0" indent="0" algn="r" rtl="1">
              <a:buNone/>
            </a:pPr>
            <a:endParaRPr lang="ar-IQ" dirty="0" smtClean="0"/>
          </a:p>
          <a:p>
            <a:pPr marL="0" indent="0" algn="r" rtl="1">
              <a:buNone/>
            </a:pPr>
            <a:endParaRPr lang="ar-IQ" dirty="0"/>
          </a:p>
          <a:p>
            <a:pPr marL="0" indent="0" algn="r" rtl="1">
              <a:buNone/>
            </a:pPr>
            <a:endParaRPr lang="en-US" dirty="0"/>
          </a:p>
        </p:txBody>
      </p:sp>
      <p:grpSp>
        <p:nvGrpSpPr>
          <p:cNvPr id="4" name="Group 3"/>
          <p:cNvGrpSpPr/>
          <p:nvPr/>
        </p:nvGrpSpPr>
        <p:grpSpPr>
          <a:xfrm>
            <a:off x="3118421" y="2964731"/>
            <a:ext cx="3190151" cy="3070496"/>
            <a:chOff x="3194878" y="3019206"/>
            <a:chExt cx="2939487" cy="2957729"/>
          </a:xfrm>
        </p:grpSpPr>
        <p:cxnSp>
          <p:nvCxnSpPr>
            <p:cNvPr id="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512060"/>
              <a:ext cx="16834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4" y="4077073"/>
              <a:ext cx="2206038" cy="1147136"/>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9" y="3674515"/>
              <a:ext cx="2143266" cy="1122638"/>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926779" y="4506876"/>
              <a:ext cx="5563" cy="119688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20"/>
            <p:cNvCxnSpPr/>
            <p:nvPr/>
          </p:nvCxnSpPr>
          <p:spPr bwMode="auto">
            <a:xfrm>
              <a:off x="4119456" y="3217702"/>
              <a:ext cx="1210986" cy="2006507"/>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15" name="Line 8"/>
            <p:cNvCxnSpPr/>
            <p:nvPr/>
          </p:nvCxnSpPr>
          <p:spPr bwMode="auto">
            <a:xfrm>
              <a:off x="4655651" y="4077073"/>
              <a:ext cx="1" cy="1609023"/>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9"/>
            <p:cNvCxnSpPr/>
            <p:nvPr/>
          </p:nvCxnSpPr>
          <p:spPr bwMode="auto">
            <a:xfrm>
              <a:off x="3194878" y="4077073"/>
              <a:ext cx="143064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grpSp>
      <p:sp>
        <p:nvSpPr>
          <p:cNvPr id="19" name="Text Box 11"/>
          <p:cNvSpPr txBox="1">
            <a:spLocks noChangeArrowheads="1"/>
          </p:cNvSpPr>
          <p:nvPr/>
        </p:nvSpPr>
        <p:spPr bwMode="auto">
          <a:xfrm>
            <a:off x="5810207" y="387298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0" name="Text Box 11"/>
          <p:cNvSpPr txBox="1">
            <a:spLocks noChangeArrowheads="1"/>
          </p:cNvSpPr>
          <p:nvPr/>
        </p:nvSpPr>
        <p:spPr bwMode="auto">
          <a:xfrm>
            <a:off x="5543100" y="331789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1" name="Text Box 11"/>
          <p:cNvSpPr txBox="1">
            <a:spLocks noChangeArrowheads="1"/>
          </p:cNvSpPr>
          <p:nvPr/>
        </p:nvSpPr>
        <p:spPr bwMode="auto">
          <a:xfrm>
            <a:off x="5418987" y="516514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2" name="Text Box 11"/>
          <p:cNvSpPr txBox="1">
            <a:spLocks noChangeArrowheads="1"/>
          </p:cNvSpPr>
          <p:nvPr/>
        </p:nvSpPr>
        <p:spPr bwMode="auto">
          <a:xfrm>
            <a:off x="6372200" y="5617836"/>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3" name="Text Box 11"/>
          <p:cNvSpPr txBox="1">
            <a:spLocks noChangeArrowheads="1"/>
          </p:cNvSpPr>
          <p:nvPr/>
        </p:nvSpPr>
        <p:spPr bwMode="auto">
          <a:xfrm>
            <a:off x="2746542" y="281462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24" name="Text Box 11"/>
          <p:cNvSpPr txBox="1">
            <a:spLocks noChangeArrowheads="1"/>
          </p:cNvSpPr>
          <p:nvPr/>
        </p:nvSpPr>
        <p:spPr bwMode="auto">
          <a:xfrm>
            <a:off x="4818106" y="578749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25" name="Text Box 11"/>
          <p:cNvSpPr txBox="1">
            <a:spLocks noChangeArrowheads="1"/>
          </p:cNvSpPr>
          <p:nvPr/>
        </p:nvSpPr>
        <p:spPr bwMode="auto">
          <a:xfrm>
            <a:off x="4417803" y="5787492"/>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26" name="Text Box 11"/>
          <p:cNvSpPr txBox="1">
            <a:spLocks noChangeArrowheads="1"/>
          </p:cNvSpPr>
          <p:nvPr/>
        </p:nvSpPr>
        <p:spPr bwMode="auto">
          <a:xfrm>
            <a:off x="2679222" y="4344846"/>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27" name="Text Box 11"/>
          <p:cNvSpPr txBox="1">
            <a:spLocks noChangeArrowheads="1"/>
          </p:cNvSpPr>
          <p:nvPr/>
        </p:nvSpPr>
        <p:spPr bwMode="auto">
          <a:xfrm>
            <a:off x="2679222" y="3872987"/>
            <a:ext cx="43919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Tree>
    <p:extLst>
      <p:ext uri="{BB962C8B-B14F-4D97-AF65-F5344CB8AC3E}">
        <p14:creationId xmlns:p14="http://schemas.microsoft.com/office/powerpoint/2010/main" val="378202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lstStyle/>
          <a:p>
            <a:pPr marL="0" indent="0" algn="r" rtl="1">
              <a:buNone/>
            </a:pPr>
            <a:endParaRPr lang="ar-IQ" dirty="0" smtClean="0"/>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لةبةر </a:t>
            </a:r>
            <a:r>
              <a:rPr lang="ar-IQ" dirty="0">
                <a:cs typeface="Ali_K_Alwand" pitchFamily="2" charset="-78"/>
              </a:rPr>
              <a:t>ئةوة حكومةتى برازيل هةلَدةستىَ بة لةناوبردنى بريَكى زؤر لة قاوة بة ئامانجى زيادكردنى دةسهاتى طشتى، ضونكة ئةم لة ناوبردنة لةو بةشةى قاوة دةبيَتة هؤى كةم بوونةوةى خستنةروو دوايش بةرزبوونةوةى نرخى، ولة ذيَر رؤشنايى خواست كةم نةرم لةسةر قاوة ئةوا دةسهاتى طشتى زياد دةبيَت.</a:t>
            </a: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وهةندىَ </a:t>
            </a:r>
            <a:r>
              <a:rPr lang="ar-IQ" dirty="0">
                <a:cs typeface="Ali_K_Alwand" pitchFamily="2" charset="-78"/>
              </a:rPr>
              <a:t>جار بةرهةم هيَنة كشتوكاليةكان وا دةكةن كة زةوى جيَنراو كةم بكةنةوة لة بةرهةمة كشتوكاليةكان تا خستنةروو كةم بيَت ودوايش نرخ بةرزبيَت دوايش دةسهاتى طشتى زياد بكات.</a:t>
            </a:r>
            <a:endParaRPr lang="en-US" dirty="0">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2963395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lstStyle/>
          <a:p>
            <a:pPr marL="0" indent="0" algn="r" rtl="1">
              <a:buNone/>
            </a:pPr>
            <a:r>
              <a:rPr lang="ar-IQ" dirty="0" smtClean="0"/>
              <a:t>الوفرة يؤدي الى الفقر</a:t>
            </a:r>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951959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96752"/>
            <a:ext cx="7408333" cy="4929411"/>
          </a:xfrm>
        </p:spPr>
        <p:txBody>
          <a:bodyPr>
            <a:normAutofit/>
          </a:bodyPr>
          <a:lstStyle/>
          <a:p>
            <a:pPr marL="0" indent="0" algn="r" rtl="1">
              <a:buNone/>
            </a:pPr>
            <a:r>
              <a:rPr lang="ar-IQ" sz="2800" dirty="0" smtClean="0">
                <a:cs typeface="Ali_K_Alwand" pitchFamily="2" charset="-78"/>
              </a:rPr>
              <a:t>مرونةو سياسةتى بارزطانى</a:t>
            </a:r>
          </a:p>
          <a:p>
            <a:pPr marL="0" indent="0" algn="r" rtl="1">
              <a:buNone/>
            </a:pPr>
            <a:endParaRPr lang="ar-IQ" dirty="0">
              <a:cs typeface="Ali_K_Alwand" pitchFamily="2" charset="-78"/>
            </a:endParaRPr>
          </a:p>
          <a:p>
            <a:pPr marL="0" indent="0" algn="r" rtl="1">
              <a:buNone/>
            </a:pPr>
            <a:r>
              <a:rPr lang="ar-IQ" dirty="0" smtClean="0">
                <a:cs typeface="Ali_K_Alwand" pitchFamily="2" charset="-78"/>
              </a:rPr>
              <a:t>بةشيَك لة تةرازووى ثارةدان بريتية لة بازرطانى، هةرجةندة هةناردة كردن زؤربىَ داهاتى ئةو وةلاتة زؤردةبىَ، وباشتر واية لة تةرازووى بازرطانى زيادة هةبىَ نةك كورت هيَنان، وبؤ ئةوةى زيادة هةبىَ ثيَويستة شمةكى زياتر هةناردة بكريَت.</a:t>
            </a:r>
          </a:p>
          <a:p>
            <a:pPr marL="0" indent="0" algn="r" rtl="1">
              <a:buNone/>
            </a:pPr>
            <a:r>
              <a:rPr lang="ar-IQ" dirty="0" smtClean="0">
                <a:cs typeface="Ali_K_Alwand" pitchFamily="2" charset="-78"/>
              </a:rPr>
              <a:t>لة لايةنى ثراكتيكيةوة كاتيَك كة بةهاى دراوى ناوخؤ نزم بؤوة دةبيَتة هؤى بةرزبونةوةى ثلةى راكابةرى دةولةت، دوايش زيادبوونى هةناردة كردن بةهؤى نزم بوونةوةى نرخى ئةو هةناردانة لة لايةن اجانب(دةرةكى)، كة نزم بوونى بةهاى دراوى ناوخؤ وا دةكات بةرزبونةوةى نرخى هاوردة لةلايةن دانيشتوانى ئةو وةلاتة، ئةمةش يارمةتى دةرة بؤ كةم كردنةوةى عجز لة تةرازوى بازرطانى ياخود زيادةى تيايدا، ئةمةش روودةدات بة هؤى بةرزى نةرمى خواستى نرخى هةناردةكان، واتة بونى خواستى نةرم لة كالاكة.</a:t>
            </a:r>
          </a:p>
        </p:txBody>
      </p:sp>
    </p:spTree>
    <p:extLst>
      <p:ext uri="{BB962C8B-B14F-4D97-AF65-F5344CB8AC3E}">
        <p14:creationId xmlns:p14="http://schemas.microsoft.com/office/powerpoint/2010/main" val="1428932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871538" y="836712"/>
            <a:ext cx="7408862" cy="5289451"/>
          </a:xfrm>
        </p:spPr>
        <p:txBody>
          <a:bodyPr>
            <a:normAutofit/>
          </a:bodyPr>
          <a:lstStyle/>
          <a:p>
            <a:pPr marL="0" indent="0" algn="ctr" rtl="1">
              <a:buNone/>
            </a:pPr>
            <a:r>
              <a:rPr lang="ar-SA" sz="4000" b="1" dirty="0">
                <a:solidFill>
                  <a:schemeClr val="tx1"/>
                </a:solidFill>
                <a:latin typeface="Andalus" pitchFamily="18" charset="-78"/>
                <a:cs typeface="Ali-A-Sahifa" pitchFamily="2" charset="-78"/>
              </a:rPr>
              <a:t>التدخلات الحكومية في </a:t>
            </a:r>
            <a:r>
              <a:rPr lang="ar-IQ" sz="4000" b="1" dirty="0" smtClean="0">
                <a:solidFill>
                  <a:schemeClr val="tx1"/>
                </a:solidFill>
                <a:latin typeface="Andalus" pitchFamily="18" charset="-78"/>
                <a:cs typeface="Ali-A-Sahifa" pitchFamily="2" charset="-78"/>
              </a:rPr>
              <a:t>السوق</a:t>
            </a:r>
          </a:p>
          <a:p>
            <a:pPr marL="0" indent="0" algn="ctr" rtl="1">
              <a:buNone/>
            </a:pPr>
            <a:r>
              <a:rPr lang="ar-IQ" sz="3600" b="1" dirty="0" smtClean="0">
                <a:solidFill>
                  <a:schemeClr val="tx1"/>
                </a:solidFill>
                <a:latin typeface="Andalus" pitchFamily="18" charset="-78"/>
                <a:cs typeface="Ali_K_Alwand" pitchFamily="2" charset="-78"/>
              </a:rPr>
              <a:t>دةست تيوةردانى حكومةت لة بازارِ</a:t>
            </a:r>
            <a:endParaRPr lang="ar-SA" sz="3600" b="1" dirty="0">
              <a:solidFill>
                <a:schemeClr val="tx1"/>
              </a:solidFill>
              <a:latin typeface="Andalus" pitchFamily="18" charset="-78"/>
              <a:cs typeface="Ali_K_Alwand" pitchFamily="2" charset="-78"/>
            </a:endParaRPr>
          </a:p>
        </p:txBody>
      </p:sp>
      <p:sp>
        <p:nvSpPr>
          <p:cNvPr id="5" name="Rectangle 4"/>
          <p:cNvSpPr/>
          <p:nvPr/>
        </p:nvSpPr>
        <p:spPr>
          <a:xfrm>
            <a:off x="683568" y="2567226"/>
            <a:ext cx="7272808" cy="4154984"/>
          </a:xfrm>
          <a:prstGeom prst="rect">
            <a:avLst/>
          </a:prstGeom>
        </p:spPr>
        <p:txBody>
          <a:bodyPr wrap="square">
            <a:spAutoFit/>
          </a:bodyPr>
          <a:lstStyle/>
          <a:p>
            <a:pPr algn="r" rtl="1"/>
            <a:r>
              <a:rPr lang="ar-IQ" sz="2400" b="1" dirty="0" smtClean="0">
                <a:latin typeface="Andalus" pitchFamily="18" charset="-78"/>
                <a:cs typeface="Ali-A-Sahifa" pitchFamily="2" charset="-78"/>
              </a:rPr>
              <a:t>1- </a:t>
            </a:r>
            <a:r>
              <a:rPr lang="ar-IQ" sz="2400" b="1" dirty="0">
                <a:latin typeface="Andalus" pitchFamily="18" charset="-78"/>
                <a:cs typeface="Ali_K_Sahifa" pitchFamily="2" charset="-78"/>
              </a:rPr>
              <a:t>بةشيَوةى</a:t>
            </a:r>
            <a:r>
              <a:rPr lang="ar-IQ" sz="2400" b="1" dirty="0" smtClean="0">
                <a:latin typeface="Andalus" pitchFamily="18" charset="-78"/>
                <a:cs typeface="Ali-A-Sahifa" pitchFamily="2" charset="-78"/>
              </a:rPr>
              <a:t> نا</a:t>
            </a:r>
            <a:r>
              <a:rPr lang="ar-IQ" sz="2400" b="1" dirty="0" smtClean="0">
                <a:latin typeface="Andalus" pitchFamily="18" charset="-78"/>
                <a:cs typeface="Ali_K_Sahifa" pitchFamily="2" charset="-78"/>
              </a:rPr>
              <a:t>راستةوخؤ</a:t>
            </a:r>
            <a:r>
              <a:rPr lang="ar-IQ" sz="2400" b="1" dirty="0" smtClean="0">
                <a:latin typeface="Andalus" pitchFamily="18" charset="-78"/>
                <a:cs typeface="Ali-A-Sahifa" pitchFamily="2" charset="-78"/>
              </a:rPr>
              <a:t>: </a:t>
            </a:r>
            <a:r>
              <a:rPr lang="ar-IQ" sz="2400" b="1" dirty="0">
                <a:latin typeface="Andalus" pitchFamily="18" charset="-78"/>
                <a:cs typeface="Ali_K_Sahifa" pitchFamily="2" charset="-78"/>
              </a:rPr>
              <a:t>لة ريَطةى باج وكؤمةكةوة، </a:t>
            </a:r>
            <a:r>
              <a:rPr lang="ar-IQ" sz="2400" b="1" dirty="0" smtClean="0">
                <a:latin typeface="Andalus" pitchFamily="18" charset="-78"/>
                <a:cs typeface="Ali_K_Sahifa" pitchFamily="2" charset="-78"/>
              </a:rPr>
              <a:t>كاريطةرى </a:t>
            </a:r>
            <a:r>
              <a:rPr lang="ar-IQ" sz="2400" b="1" dirty="0">
                <a:latin typeface="Andalus" pitchFamily="18" charset="-78"/>
                <a:cs typeface="Ali_K_Sahifa" pitchFamily="2" charset="-78"/>
              </a:rPr>
              <a:t>ثيَدانى </a:t>
            </a:r>
            <a:r>
              <a:rPr lang="ar-IQ" sz="2400" b="1" dirty="0" smtClean="0">
                <a:latin typeface="Andalus" pitchFamily="18" charset="-78"/>
                <a:cs typeface="Ali_K_Sahifa" pitchFamily="2" charset="-78"/>
              </a:rPr>
              <a:t>كؤمةكى بةرهةم لةلايةن حكومةتةوة بة ئامانجى كةم كردنةوةى نرخة بؤ بةكاربةر ياخود هاندانى بةرهةمى ناوخؤ ئةوةش بة ثيَضةوانةى باجى ناراستةخؤية.</a:t>
            </a:r>
          </a:p>
          <a:p>
            <a:pPr algn="r" rtl="1"/>
            <a:r>
              <a:rPr lang="ar-IQ" sz="2400" b="1" dirty="0" smtClean="0">
                <a:latin typeface="Andalus" pitchFamily="18" charset="-78"/>
                <a:cs typeface="Ali_K_Sahifa" pitchFamily="2" charset="-78"/>
              </a:rPr>
              <a:t>ولةبارةى دابةش كردنى كؤمةك لة نيَوان بةرهةم هيَن وبةكاربةر كة زياتر كاميان سودى زياتر ثىَ دةطات، ئةوة دةوةستيَت لةسةر نةرمى خواست.</a:t>
            </a:r>
          </a:p>
          <a:p>
            <a:pPr algn="r" rtl="1"/>
            <a:r>
              <a:rPr lang="ar-IQ" sz="2400" b="1" dirty="0" smtClean="0">
                <a:latin typeface="Andalus" pitchFamily="18" charset="-78"/>
                <a:cs typeface="Ali_K_Sahifa" pitchFamily="2" charset="-78"/>
              </a:rPr>
              <a:t>هةرضةندة نةرمى خواست زياتر بيَت ئةوة زياتر بةرهةم هيَن سودمةند دةبيَت لةو كؤمةكة، وهةرضةندة نةرمى خواست كةم بيَت ئةوة بةكاربةر زياتر سودمةند دةبيَت، وئةطةر خواست عديم مرونة بيَت ئةوة بةكاربةر بةتةنها سودمةند دةبيَت لة كؤمةك ، جونكة نرخى كالاَكة نزم دةبيَتةوة بة هةمان مقدارى كؤمةكةكة، بةلاَم لة حالَةتى خواستى لانهائي مرونة ئةوة بةرهةم هيَن تةنها سودمةند دةبيَت، ضونكة نرخى كالاَكة نزم نةبؤتةوة.</a:t>
            </a:r>
          </a:p>
        </p:txBody>
      </p:sp>
    </p:spTree>
    <p:extLst>
      <p:ext uri="{BB962C8B-B14F-4D97-AF65-F5344CB8AC3E}">
        <p14:creationId xmlns:p14="http://schemas.microsoft.com/office/powerpoint/2010/main" val="28068746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68760"/>
            <a:ext cx="7408333" cy="4857403"/>
          </a:xfrm>
        </p:spPr>
        <p:txBody>
          <a:bodyPr>
            <a:normAutofit/>
          </a:bodyPr>
          <a:lstStyle/>
          <a:p>
            <a:pPr algn="r" rtl="1"/>
            <a:r>
              <a:rPr lang="ar-IQ" b="1" dirty="0" smtClean="0">
                <a:latin typeface="Andalus" pitchFamily="18" charset="-78"/>
                <a:cs typeface="Ali_K_Sahifa" pitchFamily="2" charset="-78"/>
              </a:rPr>
              <a:t>2- بة شيَوةى راستةخؤ: بةديارى كردنى لة دوو لايةن بةم شيَوةية: </a:t>
            </a:r>
          </a:p>
          <a:p>
            <a:pPr algn="r" rtl="1"/>
            <a:endParaRPr lang="ar-IQ" b="1" dirty="0">
              <a:latin typeface="Andalus" pitchFamily="18" charset="-78"/>
              <a:cs typeface="Ali_K_Sahifa" pitchFamily="2" charset="-78"/>
            </a:endParaRPr>
          </a:p>
          <a:p>
            <a:pPr marL="0" indent="0" algn="r" rtl="1">
              <a:buNone/>
            </a:pPr>
            <a:r>
              <a:rPr lang="ar-IQ" b="1" dirty="0" smtClean="0">
                <a:latin typeface="Andalus" pitchFamily="18" charset="-78"/>
                <a:cs typeface="Ali_K_Sahifa" pitchFamily="2" charset="-78"/>
              </a:rPr>
              <a:t>أ- </a:t>
            </a:r>
            <a:r>
              <a:rPr lang="ar-SA" b="1" dirty="0" smtClean="0">
                <a:latin typeface="Andalus" pitchFamily="18" charset="-78"/>
                <a:cs typeface="Ali_K_Sahifa" pitchFamily="2" charset="-78"/>
              </a:rPr>
              <a:t>تحديد </a:t>
            </a:r>
            <a:r>
              <a:rPr lang="ar-SA" b="1" dirty="0">
                <a:latin typeface="Andalus" pitchFamily="18" charset="-78"/>
                <a:cs typeface="Ali-A-Sahifa" pitchFamily="2" charset="-78"/>
              </a:rPr>
              <a:t>أرضية</a:t>
            </a:r>
            <a:r>
              <a:rPr lang="ar-SA" b="1" dirty="0">
                <a:latin typeface="Andalus" pitchFamily="18" charset="-78"/>
                <a:cs typeface="Ali_K_Sahifa" pitchFamily="2" charset="-78"/>
              </a:rPr>
              <a:t> سعرية</a:t>
            </a:r>
            <a:r>
              <a:rPr lang="ar-IQ" b="1" dirty="0">
                <a:latin typeface="Andalus" pitchFamily="18" charset="-78"/>
                <a:cs typeface="Ali_K_Sahifa" pitchFamily="2" charset="-78"/>
              </a:rPr>
              <a:t> ( دياريكردنى زةوى نرخ)</a:t>
            </a:r>
            <a:r>
              <a:rPr lang="ar-SA" b="1" dirty="0">
                <a:latin typeface="Andalus" pitchFamily="18" charset="-78"/>
                <a:cs typeface="Ali_K_Sahifa" pitchFamily="2" charset="-78"/>
              </a:rPr>
              <a:t> </a:t>
            </a:r>
            <a:r>
              <a:rPr lang="en-US" b="1" dirty="0">
                <a:latin typeface="Andalus" pitchFamily="18" charset="-78"/>
                <a:cs typeface="Ali-A-Sahifa" pitchFamily="2" charset="-78"/>
              </a:rPr>
              <a:t>Price Floor</a:t>
            </a:r>
          </a:p>
          <a:p>
            <a:pPr marL="109728" indent="0" algn="r" rtl="1">
              <a:buNone/>
            </a:pPr>
            <a:r>
              <a:rPr lang="ar-SA" b="1" dirty="0">
                <a:cs typeface="Ali-A-Sahifa" pitchFamily="2" charset="-78"/>
              </a:rPr>
              <a:t> </a:t>
            </a:r>
            <a:r>
              <a:rPr lang="ar-IQ" b="1" dirty="0" smtClean="0">
                <a:latin typeface="Andalus" pitchFamily="18" charset="-78"/>
                <a:cs typeface="Ali_K_Sahifa" pitchFamily="2" charset="-78"/>
              </a:rPr>
              <a:t>حكومةت هةلَدةستىَ بة دانانى ئاستى نرخيَكى كةم كة ناهيَلىَ فرؤشيار بة نرخيَكى كةمتر لةو نرخةى كة دايناوة بفرؤشيَت، وئامانجى لةوة حمايةتى فرؤشيارو بةديهيَنانى قازانجيَكى باش بؤى، ولةم سياسةتة فرؤشيار ناتوانىَ كالاَكة بفرؤشىَ بة نرخيَكى كةمتر  لةو نرخةى كة دانراوة بؤى، بةلاَم دةتوانىَ بةنرخيَكى زياتر بفرؤشىَ.</a:t>
            </a:r>
          </a:p>
          <a:p>
            <a:pPr marL="109728" indent="0" algn="r" rtl="1">
              <a:buNone/>
            </a:pPr>
            <a:r>
              <a:rPr lang="ar-IQ" b="1" dirty="0" smtClean="0">
                <a:latin typeface="Andalus" pitchFamily="18" charset="-78"/>
                <a:cs typeface="Ali_K_Sahifa" pitchFamily="2" charset="-78"/>
              </a:rPr>
              <a:t>وبؤ ئةوةى ئةم سياسةتة سةركةوتوو بىَ دةبىَ نرخةكة نرخيَكى زياتر بىَ لة نرخى هاوسةنطى.</a:t>
            </a:r>
          </a:p>
        </p:txBody>
      </p:sp>
    </p:spTree>
    <p:extLst>
      <p:ext uri="{BB962C8B-B14F-4D97-AF65-F5344CB8AC3E}">
        <p14:creationId xmlns:p14="http://schemas.microsoft.com/office/powerpoint/2010/main" val="3309260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52736"/>
            <a:ext cx="7408333" cy="5073427"/>
          </a:xfrm>
        </p:spPr>
        <p:txBody>
          <a:bodyPr>
            <a:normAutofit/>
          </a:bodyPr>
          <a:lstStyle/>
          <a:p>
            <a:pPr marL="109728" indent="0" algn="r" rtl="1">
              <a:buNone/>
            </a:pPr>
            <a:endParaRPr lang="ar-IQ" b="1" dirty="0" smtClean="0">
              <a:latin typeface="Andalus" pitchFamily="18" charset="-78"/>
              <a:cs typeface="Ali_K_Sahifa" pitchFamily="2" charset="-78"/>
            </a:endParaRPr>
          </a:p>
          <a:p>
            <a:pPr marL="109728" indent="0" algn="r" rtl="1">
              <a:buNone/>
            </a:pPr>
            <a:r>
              <a:rPr lang="ar-IQ" b="1" dirty="0">
                <a:latin typeface="Andalus" pitchFamily="18" charset="-78"/>
                <a:cs typeface="Ali_K_Sahifa" pitchFamily="2" charset="-78"/>
              </a:rPr>
              <a:t>وئةم سياسةتة دةبيَتة هؤى زيادةى خستنةروو لة كالاَكة لة بازارِ ، وتا حكومةت لةم سياسةتة سةركةوتوو بىَ دةبىَ ئةو زيادةيةى كة لة خستنةروو دروست بوو نةهيَلىَ ئةويش بة يةكيَك لةم ريَطايانة</a:t>
            </a:r>
            <a:r>
              <a:rPr lang="ar-IQ" b="1" dirty="0" smtClean="0">
                <a:latin typeface="Andalus" pitchFamily="18" charset="-78"/>
                <a:cs typeface="Ali_K_Sahifa" pitchFamily="2" charset="-78"/>
              </a:rPr>
              <a:t>:</a:t>
            </a:r>
          </a:p>
          <a:p>
            <a:pPr marL="109728" indent="0" algn="r" rtl="1">
              <a:buNone/>
            </a:pPr>
            <a:endParaRPr lang="ar-IQ" b="1" dirty="0">
              <a:latin typeface="Andalus" pitchFamily="18" charset="-78"/>
              <a:cs typeface="Ali_K_Sahifa" pitchFamily="2" charset="-78"/>
            </a:endParaRPr>
          </a:p>
          <a:p>
            <a:pPr marL="109728" indent="0" algn="r" rtl="1">
              <a:buNone/>
            </a:pPr>
            <a:r>
              <a:rPr lang="ar-IQ" b="1" dirty="0" smtClean="0">
                <a:latin typeface="Andalus" pitchFamily="18" charset="-78"/>
                <a:cs typeface="Ali_K_Sahifa" pitchFamily="2" charset="-78"/>
              </a:rPr>
              <a:t>1- </a:t>
            </a:r>
            <a:r>
              <a:rPr lang="ar-IQ" b="1" dirty="0">
                <a:latin typeface="Andalus" pitchFamily="18" charset="-78"/>
                <a:cs typeface="Ali_K_Sahifa" pitchFamily="2" charset="-78"/>
              </a:rPr>
              <a:t>بة كرينى ئةو زيادةية لة بازارِ، بة جؤريَك كةلكيان ليَوة وةربطرىَ لةلايةنيَكى </a:t>
            </a:r>
            <a:r>
              <a:rPr lang="ar-IQ" b="1" dirty="0" smtClean="0">
                <a:latin typeface="Andalus" pitchFamily="18" charset="-78"/>
                <a:cs typeface="Ali_K_Sahifa" pitchFamily="2" charset="-78"/>
              </a:rPr>
              <a:t>تر، وةك </a:t>
            </a:r>
            <a:r>
              <a:rPr lang="ar-IQ" b="1" dirty="0">
                <a:latin typeface="Andalus" pitchFamily="18" charset="-78"/>
                <a:cs typeface="Ali_K_Sahifa" pitchFamily="2" charset="-78"/>
              </a:rPr>
              <a:t>هةناردة كردنى ئةو زيادةية بؤ </a:t>
            </a:r>
            <a:r>
              <a:rPr lang="ar-IQ" b="1" dirty="0" smtClean="0">
                <a:latin typeface="Andalus" pitchFamily="18" charset="-78"/>
                <a:cs typeface="Ali_K_Sahifa" pitchFamily="2" charset="-78"/>
              </a:rPr>
              <a:t>دةرةوة، </a:t>
            </a:r>
            <a:r>
              <a:rPr lang="ar-IQ" b="1" dirty="0">
                <a:latin typeface="Andalus" pitchFamily="18" charset="-78"/>
                <a:cs typeface="Ali_K_Sahifa" pitchFamily="2" charset="-78"/>
              </a:rPr>
              <a:t>ياخود بةكارهيَنانى لة مجالى ثيشةسازى.</a:t>
            </a:r>
          </a:p>
          <a:p>
            <a:pPr marL="109728" indent="0" algn="r" rtl="1">
              <a:buNone/>
            </a:pPr>
            <a:r>
              <a:rPr lang="ar-IQ" b="1" dirty="0">
                <a:latin typeface="Andalus" pitchFamily="18" charset="-78"/>
                <a:cs typeface="Ali_K_Sahifa" pitchFamily="2" charset="-78"/>
              </a:rPr>
              <a:t>2- ريَطةطرتن بة هاوردةكردن لة دةرةوة بة كالاَى جيَطرةوة، لة ريَطةى بةرزكردنةوةى رسومى طومرطى، ئةوةش هاندةرة بؤ بةكاربةر بة كرينى كالاَى ناوخؤ ضونكة نرخى </a:t>
            </a:r>
            <a:r>
              <a:rPr lang="ar-IQ" b="1" dirty="0" smtClean="0">
                <a:latin typeface="Andalus" pitchFamily="18" charset="-78"/>
                <a:cs typeface="Ali_K_Sahifa" pitchFamily="2" charset="-78"/>
              </a:rPr>
              <a:t>كةمترة.</a:t>
            </a:r>
            <a:endParaRPr lang="ar-IQ" b="1" dirty="0">
              <a:latin typeface="Andalus" pitchFamily="18" charset="-78"/>
              <a:cs typeface="Ali_K_Sahifa" pitchFamily="2" charset="-78"/>
            </a:endParaRPr>
          </a:p>
          <a:p>
            <a:pPr marL="0" indent="0" algn="r" rtl="1">
              <a:buNone/>
            </a:pPr>
            <a:endParaRPr lang="en-US" dirty="0"/>
          </a:p>
        </p:txBody>
      </p:sp>
    </p:spTree>
    <p:extLst>
      <p:ext uri="{BB962C8B-B14F-4D97-AF65-F5344CB8AC3E}">
        <p14:creationId xmlns:p14="http://schemas.microsoft.com/office/powerpoint/2010/main" val="418339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908720"/>
            <a:ext cx="7408333" cy="5217443"/>
          </a:xfrm>
        </p:spPr>
        <p:txBody>
          <a:bodyPr/>
          <a:lstStyle/>
          <a:p>
            <a:pPr marL="0" indent="0" algn="r" rtl="1">
              <a:buNone/>
            </a:pPr>
            <a:endParaRPr lang="ar-IQ" b="1" dirty="0" smtClean="0">
              <a:latin typeface="Andalus" pitchFamily="18" charset="-78"/>
              <a:cs typeface="Ali_K_Sahifa" pitchFamily="2" charset="-78"/>
            </a:endParaRPr>
          </a:p>
          <a:p>
            <a:pPr marL="0" indent="0" algn="r" rtl="1">
              <a:buNone/>
            </a:pPr>
            <a:r>
              <a:rPr lang="ar-IQ" b="1" dirty="0">
                <a:latin typeface="Andalus" pitchFamily="18" charset="-78"/>
                <a:cs typeface="Ali_K_Sahifa" pitchFamily="2" charset="-78"/>
              </a:rPr>
              <a:t>3</a:t>
            </a:r>
            <a:r>
              <a:rPr lang="ar-IQ" b="1" dirty="0" smtClean="0">
                <a:latin typeface="Andalus" pitchFamily="18" charset="-78"/>
                <a:cs typeface="Ali_K_Sahifa" pitchFamily="2" charset="-78"/>
              </a:rPr>
              <a:t>- </a:t>
            </a:r>
            <a:r>
              <a:rPr lang="ar-IQ" b="1" dirty="0">
                <a:latin typeface="Andalus" pitchFamily="18" charset="-78"/>
                <a:cs typeface="Ali_K_Sahifa" pitchFamily="2" charset="-78"/>
              </a:rPr>
              <a:t>حكومةت هةلَدةستىَ بة ثشتطيرى كردنى بةرهةم هيَن، وةك ثيَدانى كؤمةك بؤ فةلاحةكان وتةعويزكردنيان، وبةرهةم هيَن دةتوانىَ هاندةرى بةكاربةر بدات بة كرينى كالاَكة لةو نرخةى زةوى نرخ لة ريَطةى ثيَدانى ئاسانكارى تر بة خؤرايى، وةك طةياندنى كالاَ بؤ كريارةكان وثيَدانى ئاسانكارى تر</a:t>
            </a:r>
            <a:r>
              <a:rPr lang="ar-IQ" b="1" dirty="0" smtClean="0">
                <a:latin typeface="Andalus" pitchFamily="18" charset="-78"/>
                <a:cs typeface="Ali_K_Sahifa" pitchFamily="2" charset="-78"/>
              </a:rPr>
              <a:t>.</a:t>
            </a:r>
          </a:p>
          <a:p>
            <a:pPr marL="0" indent="0" algn="r" rtl="1">
              <a:buNone/>
            </a:pPr>
            <a:endParaRPr lang="ar-IQ" b="1" dirty="0">
              <a:latin typeface="Andalus" pitchFamily="18" charset="-78"/>
              <a:cs typeface="Ali_K_Sahifa" pitchFamily="2" charset="-78"/>
            </a:endParaRPr>
          </a:p>
          <a:p>
            <a:pPr marL="0" indent="0" algn="r" rtl="1">
              <a:buNone/>
            </a:pPr>
            <a:endParaRPr lang="ar-SA" b="1" dirty="0">
              <a:latin typeface="Andalus" pitchFamily="18" charset="-78"/>
              <a:cs typeface="Ali-A-Sahifa" pitchFamily="2" charset="-78"/>
            </a:endParaRPr>
          </a:p>
          <a:p>
            <a:pPr marL="0" indent="0" algn="r" rtl="1">
              <a:buNone/>
            </a:pPr>
            <a:endParaRPr lang="en-US" dirty="0"/>
          </a:p>
        </p:txBody>
      </p:sp>
      <p:grpSp>
        <p:nvGrpSpPr>
          <p:cNvPr id="4" name="Group 3"/>
          <p:cNvGrpSpPr/>
          <p:nvPr/>
        </p:nvGrpSpPr>
        <p:grpSpPr>
          <a:xfrm>
            <a:off x="2700041" y="3505373"/>
            <a:ext cx="4123413" cy="2659931"/>
            <a:chOff x="2050553" y="2291399"/>
            <a:chExt cx="4772901" cy="3367817"/>
          </a:xfrm>
        </p:grpSpPr>
        <p:grpSp>
          <p:nvGrpSpPr>
            <p:cNvPr id="5" name="Group 4"/>
            <p:cNvGrpSpPr/>
            <p:nvPr/>
          </p:nvGrpSpPr>
          <p:grpSpPr>
            <a:xfrm>
              <a:off x="2345675" y="2291399"/>
              <a:ext cx="4477779" cy="3193679"/>
              <a:chOff x="1836738" y="829740"/>
              <a:chExt cx="5456238" cy="4561412"/>
            </a:xfrm>
          </p:grpSpPr>
          <p:sp>
            <p:nvSpPr>
              <p:cNvPr id="9" name="Text Box 3"/>
              <p:cNvSpPr txBox="1">
                <a:spLocks noChangeArrowheads="1"/>
              </p:cNvSpPr>
              <p:nvPr/>
            </p:nvSpPr>
            <p:spPr bwMode="auto">
              <a:xfrm>
                <a:off x="6580189" y="4406902"/>
                <a:ext cx="677862" cy="555625"/>
              </a:xfrm>
              <a:prstGeom prst="rect">
                <a:avLst/>
              </a:prstGeom>
              <a:noFill/>
              <a:ln w="9525">
                <a:noFill/>
                <a:miter lim="800000"/>
                <a:headEnd/>
                <a:tailEnd/>
              </a:ln>
            </p:spPr>
            <p:txBody>
              <a:bodyPr/>
              <a:lstStyle/>
              <a:p>
                <a:pPr algn="ctr" rtl="1"/>
                <a:r>
                  <a:rPr lang="en-US" altLang="zh-CN" b="1" dirty="0">
                    <a:ln>
                      <a:solidFill>
                        <a:srgbClr val="33CC33"/>
                      </a:solidFill>
                    </a:ln>
                    <a:solidFill>
                      <a:srgbClr val="33CC33"/>
                    </a:solidFill>
                    <a:latin typeface="Times New Roman" pitchFamily="18" charset="0"/>
                    <a:ea typeface="SimSun" pitchFamily="2" charset="-122"/>
                  </a:rPr>
                  <a:t>D</a:t>
                </a:r>
                <a:endParaRPr lang="en-US" dirty="0">
                  <a:ln>
                    <a:solidFill>
                      <a:srgbClr val="33CC33"/>
                    </a:solidFill>
                  </a:ln>
                  <a:solidFill>
                    <a:srgbClr val="33CC33"/>
                  </a:solidFill>
                </a:endParaRPr>
              </a:p>
            </p:txBody>
          </p:sp>
          <p:sp>
            <p:nvSpPr>
              <p:cNvPr id="10" name="Text Box 4"/>
              <p:cNvSpPr txBox="1">
                <a:spLocks noChangeArrowheads="1"/>
              </p:cNvSpPr>
              <p:nvPr/>
            </p:nvSpPr>
            <p:spPr bwMode="auto">
              <a:xfrm>
                <a:off x="6411914" y="1027115"/>
                <a:ext cx="676275" cy="555625"/>
              </a:xfrm>
              <a:prstGeom prst="rect">
                <a:avLst/>
              </a:prstGeom>
              <a:noFill/>
              <a:ln w="9525">
                <a:noFill/>
                <a:miter lim="800000"/>
                <a:headEnd/>
                <a:tailEnd/>
              </a:ln>
            </p:spPr>
            <p:txBody>
              <a:bodyPr/>
              <a:lstStyle/>
              <a:p>
                <a:pPr algn="ctr" rtl="1"/>
                <a:r>
                  <a:rPr lang="en-US" altLang="zh-CN" b="1" dirty="0">
                    <a:ln>
                      <a:solidFill>
                        <a:srgbClr val="C00000"/>
                      </a:solidFill>
                    </a:ln>
                    <a:solidFill>
                      <a:srgbClr val="C00000"/>
                    </a:solidFill>
                    <a:latin typeface="Times New Roman" pitchFamily="18" charset="0"/>
                    <a:ea typeface="SimSun" pitchFamily="2" charset="-122"/>
                  </a:rPr>
                  <a:t>S</a:t>
                </a:r>
                <a:endParaRPr lang="en-US" dirty="0">
                  <a:ln>
                    <a:solidFill>
                      <a:srgbClr val="C00000"/>
                    </a:solidFill>
                  </a:ln>
                  <a:solidFill>
                    <a:srgbClr val="C00000"/>
                  </a:solidFill>
                </a:endParaRPr>
              </a:p>
            </p:txBody>
          </p:sp>
          <p:sp>
            <p:nvSpPr>
              <p:cNvPr id="11" name="Text Box 5"/>
              <p:cNvSpPr txBox="1">
                <a:spLocks noChangeArrowheads="1"/>
              </p:cNvSpPr>
              <p:nvPr/>
            </p:nvSpPr>
            <p:spPr bwMode="auto">
              <a:xfrm>
                <a:off x="4887914" y="2665415"/>
                <a:ext cx="677862" cy="555625"/>
              </a:xfrm>
              <a:prstGeom prst="rect">
                <a:avLst/>
              </a:prstGeom>
              <a:noFill/>
              <a:ln w="9525">
                <a:noFill/>
                <a:miter lim="800000"/>
                <a:headEnd/>
                <a:tailEnd/>
              </a:ln>
            </p:spPr>
            <p:txBody>
              <a:bodyPr/>
              <a:lstStyle/>
              <a:p>
                <a:pPr algn="ctr" rtl="1"/>
                <a:r>
                  <a:rPr lang="en-US" altLang="zh-CN" sz="2400" b="1" dirty="0">
                    <a:ln>
                      <a:solidFill>
                        <a:srgbClr val="4FBABD"/>
                      </a:solidFill>
                    </a:ln>
                    <a:solidFill>
                      <a:srgbClr val="3C9C9E"/>
                    </a:solidFill>
                    <a:latin typeface="Times New Roman" pitchFamily="18" charset="0"/>
                    <a:ea typeface="SimSun" pitchFamily="2" charset="-122"/>
                  </a:rPr>
                  <a:t>E</a:t>
                </a:r>
                <a:endParaRPr lang="en-US" sz="3600" dirty="0">
                  <a:ln>
                    <a:solidFill>
                      <a:srgbClr val="4FBABD"/>
                    </a:solidFill>
                  </a:ln>
                  <a:solidFill>
                    <a:srgbClr val="3C9C9E"/>
                  </a:solidFill>
                </a:endParaRPr>
              </a:p>
            </p:txBody>
          </p:sp>
          <p:sp>
            <p:nvSpPr>
              <p:cNvPr id="12" name="Text Box 6"/>
              <p:cNvSpPr txBox="1">
                <a:spLocks noChangeArrowheads="1"/>
              </p:cNvSpPr>
              <p:nvPr/>
            </p:nvSpPr>
            <p:spPr bwMode="auto">
              <a:xfrm>
                <a:off x="1836738" y="1944688"/>
                <a:ext cx="863600" cy="469900"/>
              </a:xfrm>
              <a:prstGeom prst="rect">
                <a:avLst/>
              </a:prstGeom>
              <a:noFill/>
              <a:ln w="9525">
                <a:noFill/>
                <a:miter lim="800000"/>
                <a:headEnd/>
                <a:tailEnd/>
              </a:ln>
            </p:spPr>
            <p:txBody>
              <a:bodyPr/>
              <a:lstStyle/>
              <a:p>
                <a:pPr algn="ctr"/>
                <a:r>
                  <a:rPr lang="en-US" sz="1600" b="1" dirty="0" smtClean="0">
                    <a:latin typeface="Times New Roman" pitchFamily="18" charset="0"/>
                    <a:cs typeface="Times New Roman" pitchFamily="18" charset="0"/>
                  </a:rPr>
                  <a:t>10</a:t>
                </a:r>
                <a:endParaRPr lang="en-US" sz="1600" b="1" dirty="0">
                  <a:latin typeface="Times New Roman" pitchFamily="18" charset="0"/>
                  <a:cs typeface="Times New Roman" pitchFamily="18" charset="0"/>
                </a:endParaRPr>
              </a:p>
            </p:txBody>
          </p:sp>
          <p:sp>
            <p:nvSpPr>
              <p:cNvPr id="13" name="Line 7"/>
              <p:cNvSpPr>
                <a:spLocks noChangeShapeType="1"/>
              </p:cNvSpPr>
              <p:nvPr/>
            </p:nvSpPr>
            <p:spPr bwMode="auto">
              <a:xfrm>
                <a:off x="2519363" y="881065"/>
                <a:ext cx="0" cy="4232275"/>
              </a:xfrm>
              <a:prstGeom prst="line">
                <a:avLst/>
              </a:prstGeom>
              <a:noFill/>
              <a:ln w="38100">
                <a:solidFill>
                  <a:srgbClr val="000000"/>
                </a:solidFill>
                <a:round/>
                <a:headEnd/>
                <a:tailEnd/>
              </a:ln>
            </p:spPr>
            <p:txBody>
              <a:bodyPr/>
              <a:lstStyle/>
              <a:p>
                <a:endParaRPr lang="ar-SA"/>
              </a:p>
            </p:txBody>
          </p:sp>
          <p:sp>
            <p:nvSpPr>
              <p:cNvPr id="14" name="Line 8"/>
              <p:cNvSpPr>
                <a:spLocks noChangeShapeType="1"/>
              </p:cNvSpPr>
              <p:nvPr/>
            </p:nvSpPr>
            <p:spPr bwMode="auto">
              <a:xfrm>
                <a:off x="2519364" y="5113338"/>
                <a:ext cx="4230687" cy="0"/>
              </a:xfrm>
              <a:prstGeom prst="line">
                <a:avLst/>
              </a:prstGeom>
              <a:noFill/>
              <a:ln w="28575">
                <a:solidFill>
                  <a:srgbClr val="000000"/>
                </a:solidFill>
                <a:round/>
                <a:headEnd/>
                <a:tailEnd/>
              </a:ln>
              <a:effectLst/>
            </p:spPr>
            <p:txBody>
              <a:bodyPr/>
              <a:lstStyle/>
              <a:p>
                <a:endParaRPr lang="ar-SA"/>
              </a:p>
            </p:txBody>
          </p:sp>
          <p:sp>
            <p:nvSpPr>
              <p:cNvPr id="15" name="Text Box 9"/>
              <p:cNvSpPr txBox="1">
                <a:spLocks noChangeArrowheads="1"/>
              </p:cNvSpPr>
              <p:nvPr/>
            </p:nvSpPr>
            <p:spPr bwMode="auto">
              <a:xfrm>
                <a:off x="6616701" y="4835527"/>
                <a:ext cx="676275" cy="555625"/>
              </a:xfrm>
              <a:prstGeom prst="rect">
                <a:avLst/>
              </a:prstGeom>
              <a:noFill/>
              <a:ln w="9525">
                <a:noFill/>
                <a:miter lim="800000"/>
                <a:headEnd/>
                <a:tailEnd/>
              </a:ln>
            </p:spPr>
            <p:txBody>
              <a:bodyPr/>
              <a:lstStyle/>
              <a:p>
                <a:pPr algn="ctr" rtl="1"/>
                <a:r>
                  <a:rPr lang="en-US" altLang="zh-CN" b="1" dirty="0">
                    <a:latin typeface="Times New Roman" pitchFamily="18" charset="0"/>
                    <a:ea typeface="SimSun" pitchFamily="2" charset="-122"/>
                  </a:rPr>
                  <a:t>Q</a:t>
                </a:r>
                <a:endParaRPr lang="en-US" dirty="0"/>
              </a:p>
            </p:txBody>
          </p:sp>
          <p:sp>
            <p:nvSpPr>
              <p:cNvPr id="16" name="Line 10"/>
              <p:cNvSpPr>
                <a:spLocks noChangeShapeType="1"/>
              </p:cNvSpPr>
              <p:nvPr/>
            </p:nvSpPr>
            <p:spPr bwMode="auto">
              <a:xfrm rot="6361919">
                <a:off x="2594770" y="1654970"/>
                <a:ext cx="4103687" cy="2867025"/>
              </a:xfrm>
              <a:prstGeom prst="line">
                <a:avLst/>
              </a:prstGeom>
              <a:noFill/>
              <a:ln w="57150">
                <a:solidFill>
                  <a:srgbClr val="C00000"/>
                </a:solidFill>
                <a:round/>
                <a:headEnd/>
                <a:tailEnd/>
              </a:ln>
            </p:spPr>
            <p:txBody>
              <a:bodyPr/>
              <a:lstStyle/>
              <a:p>
                <a:endParaRPr lang="ar-SA"/>
              </a:p>
            </p:txBody>
          </p:sp>
          <p:sp>
            <p:nvSpPr>
              <p:cNvPr id="17" name="Line 11"/>
              <p:cNvSpPr>
                <a:spLocks noChangeShapeType="1"/>
              </p:cNvSpPr>
              <p:nvPr/>
            </p:nvSpPr>
            <p:spPr bwMode="auto">
              <a:xfrm>
                <a:off x="3027364" y="1258888"/>
                <a:ext cx="3722687" cy="3333750"/>
              </a:xfrm>
              <a:prstGeom prst="line">
                <a:avLst/>
              </a:prstGeom>
              <a:noFill/>
              <a:ln w="57150">
                <a:solidFill>
                  <a:srgbClr val="33CC33"/>
                </a:solidFill>
                <a:round/>
                <a:headEnd/>
                <a:tailEnd/>
              </a:ln>
            </p:spPr>
            <p:txBody>
              <a:bodyPr/>
              <a:lstStyle/>
              <a:p>
                <a:endParaRPr lang="ar-SA"/>
              </a:p>
            </p:txBody>
          </p:sp>
          <p:sp>
            <p:nvSpPr>
              <p:cNvPr id="18" name="Line 12"/>
              <p:cNvSpPr>
                <a:spLocks noChangeShapeType="1"/>
              </p:cNvSpPr>
              <p:nvPr/>
            </p:nvSpPr>
            <p:spPr bwMode="auto">
              <a:xfrm flipH="1">
                <a:off x="2519363" y="2925763"/>
                <a:ext cx="2368550" cy="0"/>
              </a:xfrm>
              <a:prstGeom prst="line">
                <a:avLst/>
              </a:prstGeom>
              <a:noFill/>
              <a:ln w="19050">
                <a:solidFill>
                  <a:srgbClr val="000000"/>
                </a:solidFill>
                <a:prstDash val="dashDot"/>
                <a:round/>
                <a:headEnd/>
                <a:tailEnd/>
              </a:ln>
            </p:spPr>
            <p:txBody>
              <a:bodyPr/>
              <a:lstStyle/>
              <a:p>
                <a:endParaRPr lang="ar-SA"/>
              </a:p>
            </p:txBody>
          </p:sp>
          <p:sp>
            <p:nvSpPr>
              <p:cNvPr id="19" name="Line 13"/>
              <p:cNvSpPr>
                <a:spLocks noChangeShapeType="1"/>
              </p:cNvSpPr>
              <p:nvPr/>
            </p:nvSpPr>
            <p:spPr bwMode="auto">
              <a:xfrm>
                <a:off x="4887913" y="2925764"/>
                <a:ext cx="0" cy="2224087"/>
              </a:xfrm>
              <a:prstGeom prst="line">
                <a:avLst/>
              </a:prstGeom>
              <a:noFill/>
              <a:ln w="28575">
                <a:solidFill>
                  <a:srgbClr val="000000"/>
                </a:solidFill>
                <a:prstDash val="dashDot"/>
                <a:round/>
                <a:headEnd/>
                <a:tailEnd/>
              </a:ln>
            </p:spPr>
            <p:txBody>
              <a:bodyPr/>
              <a:lstStyle/>
              <a:p>
                <a:endParaRPr lang="ar-SA"/>
              </a:p>
            </p:txBody>
          </p:sp>
          <p:sp>
            <p:nvSpPr>
              <p:cNvPr id="20" name="Line 15"/>
              <p:cNvSpPr>
                <a:spLocks noChangeShapeType="1"/>
              </p:cNvSpPr>
              <p:nvPr/>
            </p:nvSpPr>
            <p:spPr bwMode="auto">
              <a:xfrm>
                <a:off x="2519364" y="2185988"/>
                <a:ext cx="1522411" cy="0"/>
              </a:xfrm>
              <a:prstGeom prst="line">
                <a:avLst/>
              </a:prstGeom>
              <a:noFill/>
              <a:ln w="28575">
                <a:solidFill>
                  <a:srgbClr val="000000"/>
                </a:solidFill>
                <a:prstDash val="dashDot"/>
                <a:round/>
                <a:headEnd/>
                <a:tailEnd/>
              </a:ln>
            </p:spPr>
            <p:txBody>
              <a:bodyPr/>
              <a:lstStyle/>
              <a:p>
                <a:endParaRPr lang="ar-SA"/>
              </a:p>
            </p:txBody>
          </p:sp>
          <p:sp>
            <p:nvSpPr>
              <p:cNvPr id="21" name="Line 16"/>
              <p:cNvSpPr>
                <a:spLocks noChangeShapeType="1"/>
              </p:cNvSpPr>
              <p:nvPr/>
            </p:nvSpPr>
            <p:spPr bwMode="auto">
              <a:xfrm>
                <a:off x="5734050" y="2370139"/>
                <a:ext cx="0" cy="2776537"/>
              </a:xfrm>
              <a:prstGeom prst="line">
                <a:avLst/>
              </a:prstGeom>
              <a:noFill/>
              <a:ln w="28575">
                <a:solidFill>
                  <a:srgbClr val="000000"/>
                </a:solidFill>
                <a:prstDash val="dashDot"/>
                <a:round/>
                <a:headEnd/>
                <a:tailEnd/>
              </a:ln>
            </p:spPr>
            <p:txBody>
              <a:bodyPr/>
              <a:lstStyle/>
              <a:p>
                <a:endParaRPr lang="ar-SA"/>
              </a:p>
            </p:txBody>
          </p:sp>
          <p:sp>
            <p:nvSpPr>
              <p:cNvPr id="22" name="Line 20"/>
              <p:cNvSpPr>
                <a:spLocks noChangeShapeType="1"/>
              </p:cNvSpPr>
              <p:nvPr/>
            </p:nvSpPr>
            <p:spPr bwMode="auto">
              <a:xfrm>
                <a:off x="4041775" y="2185990"/>
                <a:ext cx="0" cy="2898773"/>
              </a:xfrm>
              <a:prstGeom prst="line">
                <a:avLst/>
              </a:prstGeom>
              <a:noFill/>
              <a:ln w="28575">
                <a:solidFill>
                  <a:srgbClr val="000000"/>
                </a:solidFill>
                <a:prstDash val="dashDot"/>
                <a:round/>
                <a:headEnd/>
                <a:tailEnd/>
              </a:ln>
            </p:spPr>
            <p:txBody>
              <a:bodyPr/>
              <a:lstStyle/>
              <a:p>
                <a:endParaRPr lang="ar-SA"/>
              </a:p>
            </p:txBody>
          </p:sp>
          <p:sp>
            <p:nvSpPr>
              <p:cNvPr id="23" name="SMARTPenAnnotation80"/>
              <p:cNvSpPr/>
              <p:nvPr/>
            </p:nvSpPr>
            <p:spPr>
              <a:xfrm>
                <a:off x="5241727" y="894458"/>
                <a:ext cx="2646" cy="1"/>
              </a:xfrm>
              <a:custGeom>
                <a:avLst/>
                <a:gdLst/>
                <a:ahLst/>
                <a:cxnLst/>
                <a:rect l="0" t="0" r="0" b="0"/>
                <a:pathLst>
                  <a:path w="2867" h="1">
                    <a:moveTo>
                      <a:pt x="0" y="0"/>
                    </a:moveTo>
                    <a:lnTo>
                      <a:pt x="2866"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SMARTPenAnnotation113"/>
              <p:cNvSpPr/>
              <p:nvPr/>
            </p:nvSpPr>
            <p:spPr>
              <a:xfrm>
                <a:off x="6911577" y="3264545"/>
                <a:ext cx="2647" cy="1"/>
              </a:xfrm>
              <a:custGeom>
                <a:avLst/>
                <a:gdLst/>
                <a:ahLst/>
                <a:cxnLst/>
                <a:rect l="0" t="0" r="0" b="0"/>
                <a:pathLst>
                  <a:path w="2868" h="1">
                    <a:moveTo>
                      <a:pt x="0" y="0"/>
                    </a:moveTo>
                    <a:lnTo>
                      <a:pt x="2867"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5" name="SMARTPenAnnotation115"/>
              <p:cNvSpPr/>
              <p:nvPr/>
            </p:nvSpPr>
            <p:spPr>
              <a:xfrm>
                <a:off x="4902398" y="2954983"/>
                <a:ext cx="8931" cy="1"/>
              </a:xfrm>
              <a:custGeom>
                <a:avLst/>
                <a:gdLst/>
                <a:ahLst/>
                <a:cxnLst/>
                <a:rect l="0" t="0" r="0" b="0"/>
                <a:pathLst>
                  <a:path w="9675" h="1">
                    <a:moveTo>
                      <a:pt x="9674"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6" name="SMARTPenAnnotation120"/>
              <p:cNvSpPr/>
              <p:nvPr/>
            </p:nvSpPr>
            <p:spPr>
              <a:xfrm>
                <a:off x="4848820" y="4425404"/>
                <a:ext cx="8931" cy="19348"/>
              </a:xfrm>
              <a:custGeom>
                <a:avLst/>
                <a:gdLst/>
                <a:ahLst/>
                <a:cxnLst/>
                <a:rect l="0" t="0" r="0" b="0"/>
                <a:pathLst>
                  <a:path w="9675" h="19348">
                    <a:moveTo>
                      <a:pt x="9674" y="0"/>
                    </a:moveTo>
                    <a:lnTo>
                      <a:pt x="0" y="1934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7" name="SMARTPenAnnotation127"/>
              <p:cNvSpPr/>
              <p:nvPr/>
            </p:nvSpPr>
            <p:spPr>
              <a:xfrm>
                <a:off x="5054203" y="2006947"/>
                <a:ext cx="1" cy="9675"/>
              </a:xfrm>
              <a:custGeom>
                <a:avLst/>
                <a:gdLst/>
                <a:ahLst/>
                <a:cxnLst/>
                <a:rect l="0" t="0" r="0" b="0"/>
                <a:pathLst>
                  <a:path w="1" h="9675">
                    <a:moveTo>
                      <a:pt x="0" y="0"/>
                    </a:moveTo>
                    <a:lnTo>
                      <a:pt x="0" y="96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8" name="Line 15"/>
              <p:cNvSpPr>
                <a:spLocks noChangeShapeType="1"/>
              </p:cNvSpPr>
              <p:nvPr/>
            </p:nvSpPr>
            <p:spPr bwMode="auto">
              <a:xfrm flipV="1">
                <a:off x="4038035" y="2179638"/>
                <a:ext cx="1696015" cy="7794"/>
              </a:xfrm>
              <a:prstGeom prst="line">
                <a:avLst/>
              </a:prstGeom>
              <a:noFill/>
              <a:ln w="28575">
                <a:solidFill>
                  <a:srgbClr val="000000"/>
                </a:solidFill>
                <a:prstDash val="dashDot"/>
                <a:round/>
                <a:headEnd/>
                <a:tailEnd/>
              </a:ln>
            </p:spPr>
            <p:txBody>
              <a:bodyPr/>
              <a:lstStyle/>
              <a:p>
                <a:endParaRPr lang="ar-SA"/>
              </a:p>
            </p:txBody>
          </p:sp>
          <p:sp>
            <p:nvSpPr>
              <p:cNvPr id="29" name="مستطيل 1"/>
              <p:cNvSpPr/>
              <p:nvPr/>
            </p:nvSpPr>
            <p:spPr>
              <a:xfrm>
                <a:off x="3867437" y="829740"/>
                <a:ext cx="1955627" cy="1011047"/>
              </a:xfrm>
              <a:prstGeom prst="rect">
                <a:avLst/>
              </a:prstGeom>
              <a:noFill/>
            </p:spPr>
            <p:txBody>
              <a:bodyPr wrap="none" lIns="91440" tIns="45720" rIns="91440" bIns="45720">
                <a:spAutoFit/>
              </a:bodyPr>
              <a:lstStyle/>
              <a:p>
                <a:pPr algn="ctr" rtl="1"/>
                <a:r>
                  <a:rPr lang="ar-IQ" sz="2000" dirty="0" smtClean="0">
                    <a:ln w="1905"/>
                    <a:solidFill>
                      <a:srgbClr val="0070C0"/>
                    </a:solidFill>
                    <a:effectLst>
                      <a:innerShdw blurRad="69850" dist="43180" dir="5400000">
                        <a:srgbClr val="000000">
                          <a:alpha val="65000"/>
                        </a:srgbClr>
                      </a:innerShdw>
                    </a:effectLst>
                    <a:cs typeface="Ali_K_Alwand" pitchFamily="2" charset="-78"/>
                  </a:rPr>
                  <a:t>زيادةى خستنةروو </a:t>
                </a:r>
              </a:p>
              <a:p>
                <a:pPr algn="ctr" rtl="1"/>
                <a:r>
                  <a:rPr lang="ar-SA" sz="2000" dirty="0" smtClean="0">
                    <a:ln w="1905"/>
                    <a:solidFill>
                      <a:srgbClr val="0070C0"/>
                    </a:solidFill>
                    <a:effectLst>
                      <a:innerShdw blurRad="69850" dist="43180" dir="5400000">
                        <a:srgbClr val="000000">
                          <a:alpha val="65000"/>
                        </a:srgbClr>
                      </a:innerShdw>
                    </a:effectLst>
                  </a:rPr>
                  <a:t>فائض عرض</a:t>
                </a:r>
                <a:endParaRPr lang="en-US" sz="2000" dirty="0" smtClean="0">
                  <a:ln w="1905"/>
                  <a:solidFill>
                    <a:srgbClr val="0070C0"/>
                  </a:solidFill>
                  <a:effectLst>
                    <a:innerShdw blurRad="69850" dist="43180" dir="5400000">
                      <a:srgbClr val="000000">
                        <a:alpha val="65000"/>
                      </a:srgbClr>
                    </a:innerShdw>
                  </a:effectLst>
                </a:endParaRPr>
              </a:p>
            </p:txBody>
          </p:sp>
        </p:grpSp>
        <p:sp>
          <p:nvSpPr>
            <p:cNvPr id="6" name="Text Box 27"/>
            <p:cNvSpPr txBox="1">
              <a:spLocks noChangeArrowheads="1"/>
            </p:cNvSpPr>
            <p:nvPr/>
          </p:nvSpPr>
          <p:spPr bwMode="auto">
            <a:xfrm>
              <a:off x="5296860" y="5330869"/>
              <a:ext cx="494456" cy="328347"/>
            </a:xfrm>
            <a:prstGeom prst="rect">
              <a:avLst/>
            </a:prstGeom>
            <a:noFill/>
            <a:ln w="9525">
              <a:noFill/>
              <a:miter lim="800000"/>
              <a:headEnd/>
              <a:tailEnd/>
            </a:ln>
          </p:spPr>
          <p:txBody>
            <a:bodyPr/>
            <a:lstStyle/>
            <a:p>
              <a:pPr algn="ctr"/>
              <a:r>
                <a:rPr lang="en-US" b="1" dirty="0">
                  <a:latin typeface="Times New Roman" pitchFamily="18" charset="0"/>
                  <a:cs typeface="Times New Roman" pitchFamily="18" charset="0"/>
                </a:rPr>
                <a:t>14</a:t>
              </a:r>
            </a:p>
          </p:txBody>
        </p:sp>
        <p:sp>
          <p:nvSpPr>
            <p:cNvPr id="7" name="Text Box 25"/>
            <p:cNvSpPr txBox="1">
              <a:spLocks noChangeArrowheads="1"/>
            </p:cNvSpPr>
            <p:nvPr/>
          </p:nvSpPr>
          <p:spPr bwMode="auto">
            <a:xfrm>
              <a:off x="3807384" y="5281793"/>
              <a:ext cx="695803" cy="330156"/>
            </a:xfrm>
            <a:prstGeom prst="rect">
              <a:avLst/>
            </a:prstGeom>
            <a:noFill/>
            <a:ln w="9525">
              <a:noFill/>
              <a:miter lim="800000"/>
              <a:headEnd/>
              <a:tailEnd/>
            </a:ln>
          </p:spPr>
          <p:txBody>
            <a:bodyPr/>
            <a:lstStyle/>
            <a:p>
              <a:pPr algn="ctr"/>
              <a:r>
                <a:rPr lang="en-US" b="1" dirty="0">
                  <a:latin typeface="Times New Roman" pitchFamily="18" charset="0"/>
                  <a:cs typeface="Times New Roman" pitchFamily="18" charset="0"/>
                </a:rPr>
                <a:t>6</a:t>
              </a:r>
            </a:p>
          </p:txBody>
        </p:sp>
        <p:sp>
          <p:nvSpPr>
            <p:cNvPr id="8" name="Text Box 22"/>
            <p:cNvSpPr txBox="1">
              <a:spLocks noChangeArrowheads="1"/>
            </p:cNvSpPr>
            <p:nvPr/>
          </p:nvSpPr>
          <p:spPr bwMode="auto">
            <a:xfrm>
              <a:off x="2050553" y="3576649"/>
              <a:ext cx="864096" cy="308341"/>
            </a:xfrm>
            <a:prstGeom prst="rect">
              <a:avLst/>
            </a:prstGeom>
            <a:noFill/>
            <a:ln w="9525">
              <a:noFill/>
              <a:miter lim="800000"/>
              <a:headEnd/>
              <a:tailEnd/>
            </a:ln>
          </p:spPr>
          <p:txBody>
            <a:bodyPr/>
            <a:lstStyle/>
            <a:p>
              <a:pPr algn="ctr"/>
              <a:r>
                <a:rPr lang="en-US" sz="1600" b="1" dirty="0" err="1">
                  <a:latin typeface="Times New Roman" pitchFamily="18" charset="0"/>
                  <a:cs typeface="Times New Roman" pitchFamily="18" charset="0"/>
                </a:rPr>
                <a:t>P</a:t>
              </a:r>
              <a:r>
                <a:rPr lang="en-US" sz="1600" b="1" baseline="-25000" dirty="0" err="1">
                  <a:latin typeface="Times New Roman" pitchFamily="18" charset="0"/>
                  <a:cs typeface="Times New Roman" pitchFamily="18" charset="0"/>
                </a:rPr>
                <a:t>e</a:t>
              </a:r>
              <a:r>
                <a:rPr lang="en-US" sz="1600" b="1" dirty="0">
                  <a:latin typeface="Times New Roman" pitchFamily="18" charset="0"/>
                  <a:cs typeface="Times New Roman" pitchFamily="18" charset="0"/>
                </a:rPr>
                <a:t> = </a:t>
              </a:r>
              <a:r>
                <a:rPr lang="en-US" sz="1600" b="1" dirty="0" smtClean="0">
                  <a:latin typeface="Times New Roman" pitchFamily="18" charset="0"/>
                  <a:cs typeface="Times New Roman" pitchFamily="18" charset="0"/>
                </a:rPr>
                <a:t>8</a:t>
              </a:r>
              <a:endParaRPr lang="en-US" sz="1600"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254352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normAutofit fontScale="85000" lnSpcReduction="20000"/>
          </a:bodyPr>
          <a:lstStyle/>
          <a:p>
            <a:pPr marL="0" indent="0" algn="r" rtl="1">
              <a:buNone/>
            </a:pPr>
            <a:r>
              <a:rPr lang="ar-IQ" dirty="0" smtClean="0">
                <a:cs typeface="Ali_K_Alwand" pitchFamily="2" charset="-78"/>
              </a:rPr>
              <a:t>نةرمى وسياسةى نرخ</a:t>
            </a:r>
          </a:p>
          <a:p>
            <a:pPr marL="0" indent="0" algn="r" rtl="1">
              <a:buNone/>
            </a:pPr>
            <a:endParaRPr lang="ar-IQ" dirty="0">
              <a:cs typeface="Ali_K_Alwand" pitchFamily="2" charset="-78"/>
            </a:endParaRPr>
          </a:p>
          <a:p>
            <a:pPr marL="0" indent="0" algn="r" rtl="1">
              <a:buNone/>
            </a:pPr>
            <a:r>
              <a:rPr lang="ar-IQ" dirty="0" smtClean="0">
                <a:cs typeface="Ali_K_Alwand" pitchFamily="2" charset="-78"/>
              </a:rPr>
              <a:t>دوو لايةن وةردةطرين ئةويش :</a:t>
            </a:r>
          </a:p>
          <a:p>
            <a:pPr marL="0" indent="0" algn="r" rtl="1">
              <a:buNone/>
            </a:pPr>
            <a:r>
              <a:rPr lang="ar-IQ" dirty="0" smtClean="0">
                <a:cs typeface="Ali_K_Alwand" pitchFamily="2" charset="-78"/>
              </a:rPr>
              <a:t>1- نرخاندن (التسعير)</a:t>
            </a:r>
          </a:p>
          <a:p>
            <a:pPr marL="0" indent="0" algn="r" rtl="1">
              <a:buNone/>
            </a:pPr>
            <a:r>
              <a:rPr lang="ar-IQ" dirty="0" smtClean="0">
                <a:cs typeface="Ali_K_Alwand" pitchFamily="2" charset="-78"/>
              </a:rPr>
              <a:t>2- نرخاندنى شمةكة ثيَكةوة لكاوةكان (السلع المتصلة)</a:t>
            </a:r>
          </a:p>
          <a:p>
            <a:pPr marL="0" indent="0" algn="r" rtl="1">
              <a:buNone/>
            </a:pPr>
            <a:r>
              <a:rPr lang="ar-IQ" dirty="0" smtClean="0">
                <a:cs typeface="Ali_K_Alwand" pitchFamily="2" charset="-78"/>
              </a:rPr>
              <a:t>بؤ نرخدانى هةر شتيَك لةسةر بنةماى نرخة، نرخيش دوو جؤرة نرخ بة ثيَى بازارِ ونرخ بة ثيَى تيَضوون، وبؤ نرخدانى هةر شمةكيَك ثيَويستة نةرمى شمةكةكة وةربطيريَت ئةويش كار دةكاتة سةر دةسهاتى طشتى. ضؤن نرخدانى بةرهةمة ثيَكةوةلكاوةكان دةكريَت؟ ئةطةر دوو شمةك وةك طةنم كة خواست لةسةرى زؤرة لةبةر ئةوةى شمةكيَكى طرنطة كة بةرهةم ديَت ئةوة كاش لةطةلى بةرهةمى دةبيَت لةبةر ئةوة بة نرخيَكى زياتر دةفرؤشيَت كةنمةكة جونكة خواست لةسةرى كةم نةرمة بةلاَم كايةكة لةبةر ئةوةى خواست لةسةرى نةرمة وطرنط نية بة نرخيَكى كةمتر دةفرؤشيَت.</a:t>
            </a:r>
            <a:endParaRPr lang="en-US" dirty="0">
              <a:cs typeface="Ali_K_Alwand" pitchFamily="2" charset="-78"/>
            </a:endParaRPr>
          </a:p>
        </p:txBody>
      </p:sp>
    </p:spTree>
    <p:extLst>
      <p:ext uri="{BB962C8B-B14F-4D97-AF65-F5344CB8AC3E}">
        <p14:creationId xmlns:p14="http://schemas.microsoft.com/office/powerpoint/2010/main" val="86659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20688"/>
            <a:ext cx="7408333" cy="5505475"/>
          </a:xfrm>
        </p:spPr>
        <p:txBody>
          <a:bodyPr>
            <a:normAutofit/>
          </a:bodyPr>
          <a:lstStyle/>
          <a:p>
            <a:pPr marL="0" indent="0" algn="r" rtl="1">
              <a:buNone/>
            </a:pPr>
            <a:endParaRPr lang="ar-IQ" b="1" dirty="0">
              <a:latin typeface="Andalus" pitchFamily="18" charset="-78"/>
              <a:cs typeface="Ali-A-Sahifa" pitchFamily="2" charset="-78"/>
            </a:endParaRPr>
          </a:p>
          <a:p>
            <a:pPr marL="0" indent="0" algn="r" rtl="1">
              <a:buNone/>
            </a:pPr>
            <a:r>
              <a:rPr lang="ar-IQ" sz="2800" b="1" dirty="0" smtClean="0">
                <a:latin typeface="Andalus" pitchFamily="18" charset="-78"/>
                <a:cs typeface="Ali-A-Sahifa" pitchFamily="2" charset="-78"/>
              </a:rPr>
              <a:t>ب- </a:t>
            </a:r>
            <a:r>
              <a:rPr lang="ar-SA" sz="2800" b="1" dirty="0">
                <a:latin typeface="Andalus" pitchFamily="18" charset="-78"/>
                <a:cs typeface="Ali-A-Sahifa" pitchFamily="2" charset="-78"/>
              </a:rPr>
              <a:t>تحديد سقف سعري </a:t>
            </a:r>
            <a:r>
              <a:rPr lang="ar-IQ" sz="2800" b="1" dirty="0">
                <a:latin typeface="Andalus" pitchFamily="18" charset="-78"/>
                <a:cs typeface="Ali-A-Sahifa" pitchFamily="2" charset="-78"/>
              </a:rPr>
              <a:t> </a:t>
            </a:r>
            <a:r>
              <a:rPr lang="en-US" sz="2800" b="1" dirty="0">
                <a:latin typeface="Andalus" pitchFamily="18" charset="-78"/>
                <a:cs typeface="Ali-A-Sahifa" pitchFamily="2" charset="-78"/>
              </a:rPr>
              <a:t>Price </a:t>
            </a:r>
            <a:r>
              <a:rPr lang="en-US" sz="2800" b="1" dirty="0" smtClean="0">
                <a:latin typeface="Andalus" pitchFamily="18" charset="-78"/>
                <a:cs typeface="Ali-A-Sahifa" pitchFamily="2" charset="-78"/>
              </a:rPr>
              <a:t>Ceiling</a:t>
            </a:r>
            <a:endParaRPr lang="ar-IQ" sz="2800" b="1" dirty="0" smtClean="0">
              <a:latin typeface="Andalus" pitchFamily="18" charset="-78"/>
              <a:cs typeface="Ali-A-Sahifa" pitchFamily="2" charset="-78"/>
            </a:endParaRPr>
          </a:p>
          <a:p>
            <a:pPr marL="0" indent="0" algn="r" rtl="1">
              <a:buNone/>
            </a:pPr>
            <a:endParaRPr lang="ar-SA" sz="1400" b="1" dirty="0">
              <a:latin typeface="Andalus" pitchFamily="18" charset="-78"/>
              <a:cs typeface="Ali-A-Sahifa" pitchFamily="2" charset="-78"/>
            </a:endParaRPr>
          </a:p>
          <a:p>
            <a:pPr marL="109728" indent="0" algn="r" rtl="1">
              <a:buNone/>
            </a:pPr>
            <a:r>
              <a:rPr lang="ar-SA" dirty="0">
                <a:latin typeface="Andalus" pitchFamily="18" charset="-78"/>
                <a:cs typeface="Ali_K_Alwand" pitchFamily="2" charset="-78"/>
              </a:rPr>
              <a:t> </a:t>
            </a:r>
            <a:r>
              <a:rPr lang="ar-IQ" dirty="0">
                <a:latin typeface="Andalus" pitchFamily="18" charset="-78"/>
                <a:cs typeface="Ali_K_Alwand" pitchFamily="2" charset="-78"/>
              </a:rPr>
              <a:t>      حكومةت </a:t>
            </a:r>
            <a:r>
              <a:rPr lang="ar-IQ" dirty="0" smtClean="0">
                <a:latin typeface="Andalus" pitchFamily="18" charset="-78"/>
                <a:cs typeface="Ali_K_Alwand" pitchFamily="2" charset="-78"/>
              </a:rPr>
              <a:t>هةلَدةستىَ </a:t>
            </a:r>
            <a:r>
              <a:rPr lang="ar-IQ" dirty="0">
                <a:latin typeface="Andalus" pitchFamily="18" charset="-78"/>
                <a:cs typeface="Ali_K_Alwand" pitchFamily="2" charset="-78"/>
              </a:rPr>
              <a:t>بة دانانى ياخود ديارى كردنى بةرزترين ئاستى نرخ بؤ هةندىَ  لة كالاَكانى ثيَويست بة جؤريَك كة ناهيَلىَ فرؤشيار كالاَكة لةو نرخة زياتر بفرؤشىَ، ئةوةش بة ئامانجى طةيشتنى ئةو كالاَيانة بة نرخيَكى طونجاو بؤ بةكاربةران، وبؤ ئةوةى سياسةتى سقفى نرخى جىَبةجىَ بكريَت دةبيَت دياريكردنى </a:t>
            </a:r>
            <a:r>
              <a:rPr lang="ar-IQ" dirty="0" smtClean="0">
                <a:latin typeface="Andalus" pitchFamily="18" charset="-78"/>
                <a:cs typeface="Ali_K_Alwand" pitchFamily="2" charset="-78"/>
              </a:rPr>
              <a:t>نرخةكة </a:t>
            </a:r>
            <a:r>
              <a:rPr lang="ar-IQ" dirty="0">
                <a:latin typeface="Andalus" pitchFamily="18" charset="-78"/>
                <a:cs typeface="Ali_K_Alwand" pitchFamily="2" charset="-78"/>
              </a:rPr>
              <a:t>كةمتر </a:t>
            </a:r>
            <a:r>
              <a:rPr lang="ar-IQ" dirty="0" smtClean="0">
                <a:latin typeface="Andalus" pitchFamily="18" charset="-78"/>
                <a:cs typeface="Ali_K_Alwand" pitchFamily="2" charset="-78"/>
              </a:rPr>
              <a:t>بىَ لة </a:t>
            </a:r>
            <a:r>
              <a:rPr lang="ar-IQ" dirty="0">
                <a:latin typeface="Andalus" pitchFamily="18" charset="-78"/>
                <a:cs typeface="Ali_K_Alwand" pitchFamily="2" charset="-78"/>
              </a:rPr>
              <a:t>نرخى </a:t>
            </a:r>
            <a:r>
              <a:rPr lang="ar-IQ" dirty="0" smtClean="0">
                <a:latin typeface="Andalus" pitchFamily="18" charset="-78"/>
                <a:cs typeface="Ali_K_Alwand" pitchFamily="2" charset="-78"/>
              </a:rPr>
              <a:t>هاوسةنطى. </a:t>
            </a:r>
            <a:endParaRPr lang="en-US" dirty="0"/>
          </a:p>
        </p:txBody>
      </p:sp>
      <p:grpSp>
        <p:nvGrpSpPr>
          <p:cNvPr id="4" name="Group 3"/>
          <p:cNvGrpSpPr/>
          <p:nvPr/>
        </p:nvGrpSpPr>
        <p:grpSpPr>
          <a:xfrm>
            <a:off x="1328025" y="3591983"/>
            <a:ext cx="4300380" cy="2671030"/>
            <a:chOff x="1291270" y="881065"/>
            <a:chExt cx="6001706" cy="4745038"/>
          </a:xfrm>
        </p:grpSpPr>
        <p:sp>
          <p:nvSpPr>
            <p:cNvPr id="5" name="Text Box 3"/>
            <p:cNvSpPr txBox="1">
              <a:spLocks noChangeArrowheads="1"/>
            </p:cNvSpPr>
            <p:nvPr/>
          </p:nvSpPr>
          <p:spPr bwMode="auto">
            <a:xfrm>
              <a:off x="6580189" y="4406902"/>
              <a:ext cx="677862" cy="555625"/>
            </a:xfrm>
            <a:prstGeom prst="rect">
              <a:avLst/>
            </a:prstGeom>
            <a:noFill/>
            <a:ln w="9525">
              <a:noFill/>
              <a:miter lim="800000"/>
              <a:headEnd/>
              <a:tailEnd/>
            </a:ln>
          </p:spPr>
          <p:txBody>
            <a:bodyPr/>
            <a:lstStyle/>
            <a:p>
              <a:pPr algn="ctr" rtl="1"/>
              <a:r>
                <a:rPr lang="en-US" altLang="zh-CN" sz="2400" b="1" dirty="0">
                  <a:ln>
                    <a:solidFill>
                      <a:srgbClr val="33CC33"/>
                    </a:solidFill>
                  </a:ln>
                  <a:solidFill>
                    <a:srgbClr val="33CC33"/>
                  </a:solidFill>
                  <a:latin typeface="Times New Roman" pitchFamily="18" charset="0"/>
                  <a:ea typeface="SimSun" pitchFamily="2" charset="-122"/>
                </a:rPr>
                <a:t>D</a:t>
              </a:r>
              <a:endParaRPr lang="en-US" sz="3600" dirty="0">
                <a:ln>
                  <a:solidFill>
                    <a:srgbClr val="33CC33"/>
                  </a:solidFill>
                </a:ln>
                <a:solidFill>
                  <a:srgbClr val="33CC33"/>
                </a:solidFill>
              </a:endParaRPr>
            </a:p>
          </p:txBody>
        </p:sp>
        <p:sp>
          <p:nvSpPr>
            <p:cNvPr id="6" name="Line 7"/>
            <p:cNvSpPr>
              <a:spLocks noChangeShapeType="1"/>
            </p:cNvSpPr>
            <p:nvPr/>
          </p:nvSpPr>
          <p:spPr bwMode="auto">
            <a:xfrm>
              <a:off x="2519363" y="881065"/>
              <a:ext cx="0" cy="4232275"/>
            </a:xfrm>
            <a:prstGeom prst="line">
              <a:avLst/>
            </a:prstGeom>
            <a:noFill/>
            <a:ln w="38100">
              <a:solidFill>
                <a:srgbClr val="000000"/>
              </a:solidFill>
              <a:round/>
              <a:headEnd/>
              <a:tailEnd/>
            </a:ln>
          </p:spPr>
          <p:txBody>
            <a:bodyPr/>
            <a:lstStyle/>
            <a:p>
              <a:endParaRPr lang="ar-SA"/>
            </a:p>
          </p:txBody>
        </p:sp>
        <p:sp>
          <p:nvSpPr>
            <p:cNvPr id="7" name="Line 8"/>
            <p:cNvSpPr>
              <a:spLocks noChangeShapeType="1"/>
            </p:cNvSpPr>
            <p:nvPr/>
          </p:nvSpPr>
          <p:spPr bwMode="auto">
            <a:xfrm>
              <a:off x="2519364" y="5113338"/>
              <a:ext cx="4230687" cy="0"/>
            </a:xfrm>
            <a:prstGeom prst="line">
              <a:avLst/>
            </a:prstGeom>
            <a:noFill/>
            <a:ln w="28575">
              <a:solidFill>
                <a:srgbClr val="000000"/>
              </a:solidFill>
              <a:round/>
              <a:headEnd/>
              <a:tailEnd/>
            </a:ln>
            <a:effectLst/>
          </p:spPr>
          <p:txBody>
            <a:bodyPr/>
            <a:lstStyle/>
            <a:p>
              <a:endParaRPr lang="ar-SA"/>
            </a:p>
          </p:txBody>
        </p:sp>
        <p:sp>
          <p:nvSpPr>
            <p:cNvPr id="8" name="Text Box 9"/>
            <p:cNvSpPr txBox="1">
              <a:spLocks noChangeArrowheads="1"/>
            </p:cNvSpPr>
            <p:nvPr/>
          </p:nvSpPr>
          <p:spPr bwMode="auto">
            <a:xfrm>
              <a:off x="6616701" y="4835527"/>
              <a:ext cx="676275" cy="555625"/>
            </a:xfrm>
            <a:prstGeom prst="rect">
              <a:avLst/>
            </a:prstGeom>
            <a:noFill/>
            <a:ln w="9525">
              <a:noFill/>
              <a:miter lim="800000"/>
              <a:headEnd/>
              <a:tailEnd/>
            </a:ln>
          </p:spPr>
          <p:txBody>
            <a:bodyPr/>
            <a:lstStyle/>
            <a:p>
              <a:pPr algn="ctr" rtl="1"/>
              <a:r>
                <a:rPr lang="en-US" altLang="zh-CN" sz="2400" b="1">
                  <a:latin typeface="Times New Roman" pitchFamily="18" charset="0"/>
                  <a:ea typeface="SimSun" pitchFamily="2" charset="-122"/>
                </a:rPr>
                <a:t>Q</a:t>
              </a:r>
              <a:endParaRPr lang="en-US" sz="3600"/>
            </a:p>
          </p:txBody>
        </p:sp>
        <p:sp>
          <p:nvSpPr>
            <p:cNvPr id="9" name="Line 10"/>
            <p:cNvSpPr>
              <a:spLocks noChangeShapeType="1"/>
            </p:cNvSpPr>
            <p:nvPr/>
          </p:nvSpPr>
          <p:spPr bwMode="auto">
            <a:xfrm rot="6361919">
              <a:off x="2594770" y="1654970"/>
              <a:ext cx="4103687" cy="2867025"/>
            </a:xfrm>
            <a:prstGeom prst="line">
              <a:avLst/>
            </a:prstGeom>
            <a:noFill/>
            <a:ln w="57150">
              <a:solidFill>
                <a:srgbClr val="C00000"/>
              </a:solidFill>
              <a:round/>
              <a:headEnd/>
              <a:tailEnd/>
            </a:ln>
          </p:spPr>
          <p:txBody>
            <a:bodyPr/>
            <a:lstStyle/>
            <a:p>
              <a:endParaRPr lang="ar-SA"/>
            </a:p>
          </p:txBody>
        </p:sp>
        <p:sp>
          <p:nvSpPr>
            <p:cNvPr id="10" name="Line 11"/>
            <p:cNvSpPr>
              <a:spLocks noChangeShapeType="1"/>
            </p:cNvSpPr>
            <p:nvPr/>
          </p:nvSpPr>
          <p:spPr bwMode="auto">
            <a:xfrm>
              <a:off x="3027364" y="1258888"/>
              <a:ext cx="3722687" cy="3333750"/>
            </a:xfrm>
            <a:prstGeom prst="line">
              <a:avLst/>
            </a:prstGeom>
            <a:noFill/>
            <a:ln w="57150">
              <a:solidFill>
                <a:srgbClr val="33CC33"/>
              </a:solidFill>
              <a:round/>
              <a:headEnd/>
              <a:tailEnd/>
            </a:ln>
          </p:spPr>
          <p:txBody>
            <a:bodyPr/>
            <a:lstStyle/>
            <a:p>
              <a:endParaRPr lang="ar-SA"/>
            </a:p>
          </p:txBody>
        </p:sp>
        <p:sp>
          <p:nvSpPr>
            <p:cNvPr id="11" name="Line 16"/>
            <p:cNvSpPr>
              <a:spLocks noChangeShapeType="1"/>
            </p:cNvSpPr>
            <p:nvPr/>
          </p:nvSpPr>
          <p:spPr bwMode="auto">
            <a:xfrm>
              <a:off x="5717885" y="3635376"/>
              <a:ext cx="16165" cy="1511300"/>
            </a:xfrm>
            <a:prstGeom prst="line">
              <a:avLst/>
            </a:prstGeom>
            <a:noFill/>
            <a:ln w="28575">
              <a:solidFill>
                <a:srgbClr val="000000"/>
              </a:solidFill>
              <a:prstDash val="dashDot"/>
              <a:round/>
              <a:headEnd/>
              <a:tailEnd/>
            </a:ln>
          </p:spPr>
          <p:txBody>
            <a:bodyPr/>
            <a:lstStyle/>
            <a:p>
              <a:endParaRPr lang="ar-SA"/>
            </a:p>
          </p:txBody>
        </p:sp>
        <p:sp>
          <p:nvSpPr>
            <p:cNvPr id="12" name="Line 20"/>
            <p:cNvSpPr>
              <a:spLocks noChangeShapeType="1"/>
            </p:cNvSpPr>
            <p:nvPr/>
          </p:nvSpPr>
          <p:spPr bwMode="auto">
            <a:xfrm>
              <a:off x="4041775" y="3635376"/>
              <a:ext cx="0" cy="1449387"/>
            </a:xfrm>
            <a:prstGeom prst="line">
              <a:avLst/>
            </a:prstGeom>
            <a:noFill/>
            <a:ln w="28575">
              <a:solidFill>
                <a:srgbClr val="000000"/>
              </a:solidFill>
              <a:prstDash val="dashDot"/>
              <a:round/>
              <a:headEnd/>
              <a:tailEnd/>
            </a:ln>
          </p:spPr>
          <p:txBody>
            <a:bodyPr/>
            <a:lstStyle/>
            <a:p>
              <a:endParaRPr lang="ar-SA"/>
            </a:p>
          </p:txBody>
        </p:sp>
        <p:sp>
          <p:nvSpPr>
            <p:cNvPr id="13" name="Text Box 22"/>
            <p:cNvSpPr txBox="1">
              <a:spLocks noChangeArrowheads="1"/>
            </p:cNvSpPr>
            <p:nvPr/>
          </p:nvSpPr>
          <p:spPr bwMode="auto">
            <a:xfrm>
              <a:off x="1291270" y="2671417"/>
              <a:ext cx="1272085" cy="451643"/>
            </a:xfrm>
            <a:prstGeom prst="rect">
              <a:avLst/>
            </a:prstGeom>
            <a:noFill/>
            <a:ln w="9525">
              <a:noFill/>
              <a:miter lim="800000"/>
              <a:headEnd/>
              <a:tailEnd/>
            </a:ln>
          </p:spPr>
          <p:txBody>
            <a:bodyPr/>
            <a:lstStyle/>
            <a:p>
              <a:pPr algn="ctr"/>
              <a:r>
                <a:rPr lang="en-US" b="1" dirty="0" err="1">
                  <a:latin typeface="Times New Roman" pitchFamily="18" charset="0"/>
                  <a:cs typeface="Times New Roman" pitchFamily="18" charset="0"/>
                </a:rPr>
                <a:t>P</a:t>
              </a:r>
              <a:r>
                <a:rPr lang="en-US" b="1" baseline="-25000" dirty="0" err="1">
                  <a:latin typeface="Times New Roman" pitchFamily="18" charset="0"/>
                  <a:cs typeface="Times New Roman" pitchFamily="18" charset="0"/>
                </a:rPr>
                <a:t>e</a:t>
              </a:r>
              <a:r>
                <a:rPr lang="en-US" b="1" dirty="0">
                  <a:latin typeface="Times New Roman" pitchFamily="18" charset="0"/>
                  <a:cs typeface="Times New Roman" pitchFamily="18" charset="0"/>
                </a:rPr>
                <a:t> = </a:t>
              </a:r>
              <a:r>
                <a:rPr lang="en-US" b="1" dirty="0" smtClean="0">
                  <a:latin typeface="Times New Roman" pitchFamily="18" charset="0"/>
                  <a:cs typeface="Times New Roman" pitchFamily="18" charset="0"/>
                </a:rPr>
                <a:t>8</a:t>
              </a:r>
              <a:endParaRPr lang="en-US" b="1" dirty="0">
                <a:latin typeface="Times New Roman" pitchFamily="18" charset="0"/>
                <a:cs typeface="Times New Roman" pitchFamily="18" charset="0"/>
              </a:endParaRPr>
            </a:p>
          </p:txBody>
        </p:sp>
        <p:sp>
          <p:nvSpPr>
            <p:cNvPr id="14" name="SMARTPenAnnotation120"/>
            <p:cNvSpPr/>
            <p:nvPr/>
          </p:nvSpPr>
          <p:spPr>
            <a:xfrm>
              <a:off x="4848820" y="4425404"/>
              <a:ext cx="8931" cy="19348"/>
            </a:xfrm>
            <a:custGeom>
              <a:avLst/>
              <a:gdLst/>
              <a:ahLst/>
              <a:cxnLst/>
              <a:rect l="0" t="0" r="0" b="0"/>
              <a:pathLst>
                <a:path w="9675" h="19348">
                  <a:moveTo>
                    <a:pt x="9674" y="0"/>
                  </a:moveTo>
                  <a:lnTo>
                    <a:pt x="0" y="19347"/>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grpSp>
          <p:nvGrpSpPr>
            <p:cNvPr id="15" name="Group 14"/>
            <p:cNvGrpSpPr/>
            <p:nvPr/>
          </p:nvGrpSpPr>
          <p:grpSpPr>
            <a:xfrm>
              <a:off x="1546203" y="894458"/>
              <a:ext cx="5541986" cy="4731645"/>
              <a:chOff x="1546203" y="894458"/>
              <a:chExt cx="5541986" cy="4731645"/>
            </a:xfrm>
          </p:grpSpPr>
          <p:sp>
            <p:nvSpPr>
              <p:cNvPr id="16" name="Text Box 4"/>
              <p:cNvSpPr txBox="1">
                <a:spLocks noChangeArrowheads="1"/>
              </p:cNvSpPr>
              <p:nvPr/>
            </p:nvSpPr>
            <p:spPr bwMode="auto">
              <a:xfrm>
                <a:off x="6411914" y="1027115"/>
                <a:ext cx="676275" cy="555625"/>
              </a:xfrm>
              <a:prstGeom prst="rect">
                <a:avLst/>
              </a:prstGeom>
              <a:noFill/>
              <a:ln w="9525">
                <a:noFill/>
                <a:miter lim="800000"/>
                <a:headEnd/>
                <a:tailEnd/>
              </a:ln>
            </p:spPr>
            <p:txBody>
              <a:bodyPr/>
              <a:lstStyle/>
              <a:p>
                <a:pPr algn="ctr" rtl="1"/>
                <a:r>
                  <a:rPr lang="en-US" altLang="zh-CN" sz="2400" b="1" dirty="0">
                    <a:ln>
                      <a:solidFill>
                        <a:srgbClr val="C00000"/>
                      </a:solidFill>
                    </a:ln>
                    <a:solidFill>
                      <a:srgbClr val="C00000"/>
                    </a:solidFill>
                    <a:latin typeface="Times New Roman" pitchFamily="18" charset="0"/>
                    <a:ea typeface="SimSun" pitchFamily="2" charset="-122"/>
                  </a:rPr>
                  <a:t>S</a:t>
                </a:r>
                <a:endParaRPr lang="en-US" sz="3600" dirty="0">
                  <a:ln>
                    <a:solidFill>
                      <a:srgbClr val="C00000"/>
                    </a:solidFill>
                  </a:ln>
                  <a:solidFill>
                    <a:srgbClr val="C00000"/>
                  </a:solidFill>
                </a:endParaRPr>
              </a:p>
            </p:txBody>
          </p:sp>
          <p:sp>
            <p:nvSpPr>
              <p:cNvPr id="17" name="Text Box 5"/>
              <p:cNvSpPr txBox="1">
                <a:spLocks noChangeArrowheads="1"/>
              </p:cNvSpPr>
              <p:nvPr/>
            </p:nvSpPr>
            <p:spPr bwMode="auto">
              <a:xfrm>
                <a:off x="4887914" y="2665415"/>
                <a:ext cx="677862" cy="555625"/>
              </a:xfrm>
              <a:prstGeom prst="rect">
                <a:avLst/>
              </a:prstGeom>
              <a:noFill/>
              <a:ln w="9525">
                <a:noFill/>
                <a:miter lim="800000"/>
                <a:headEnd/>
                <a:tailEnd/>
              </a:ln>
            </p:spPr>
            <p:txBody>
              <a:bodyPr/>
              <a:lstStyle/>
              <a:p>
                <a:pPr algn="ctr" rtl="1"/>
                <a:r>
                  <a:rPr lang="en-US" altLang="zh-CN" sz="2400" b="1" dirty="0">
                    <a:ln>
                      <a:solidFill>
                        <a:srgbClr val="4FBABD"/>
                      </a:solidFill>
                    </a:ln>
                    <a:solidFill>
                      <a:srgbClr val="3C9C9E"/>
                    </a:solidFill>
                    <a:latin typeface="Times New Roman" pitchFamily="18" charset="0"/>
                    <a:ea typeface="SimSun" pitchFamily="2" charset="-122"/>
                  </a:rPr>
                  <a:t>E</a:t>
                </a:r>
                <a:endParaRPr lang="en-US" sz="3600" dirty="0">
                  <a:ln>
                    <a:solidFill>
                      <a:srgbClr val="4FBABD"/>
                    </a:solidFill>
                  </a:ln>
                  <a:solidFill>
                    <a:srgbClr val="3C9C9E"/>
                  </a:solidFill>
                </a:endParaRPr>
              </a:p>
            </p:txBody>
          </p:sp>
          <p:sp>
            <p:nvSpPr>
              <p:cNvPr id="18" name="Line 12"/>
              <p:cNvSpPr>
                <a:spLocks noChangeShapeType="1"/>
              </p:cNvSpPr>
              <p:nvPr/>
            </p:nvSpPr>
            <p:spPr bwMode="auto">
              <a:xfrm flipH="1">
                <a:off x="2519363" y="2925763"/>
                <a:ext cx="2368550" cy="0"/>
              </a:xfrm>
              <a:prstGeom prst="line">
                <a:avLst/>
              </a:prstGeom>
              <a:noFill/>
              <a:ln w="19050">
                <a:solidFill>
                  <a:srgbClr val="000000"/>
                </a:solidFill>
                <a:prstDash val="dashDot"/>
                <a:round/>
                <a:headEnd/>
                <a:tailEnd/>
              </a:ln>
            </p:spPr>
            <p:txBody>
              <a:bodyPr/>
              <a:lstStyle/>
              <a:p>
                <a:endParaRPr lang="ar-SA"/>
              </a:p>
            </p:txBody>
          </p:sp>
          <p:sp>
            <p:nvSpPr>
              <p:cNvPr id="19" name="Line 17"/>
              <p:cNvSpPr>
                <a:spLocks noChangeShapeType="1"/>
              </p:cNvSpPr>
              <p:nvPr/>
            </p:nvSpPr>
            <p:spPr bwMode="auto">
              <a:xfrm>
                <a:off x="2519363" y="3635376"/>
                <a:ext cx="3198522" cy="0"/>
              </a:xfrm>
              <a:prstGeom prst="line">
                <a:avLst/>
              </a:prstGeom>
              <a:noFill/>
              <a:ln w="28575">
                <a:solidFill>
                  <a:srgbClr val="000000"/>
                </a:solidFill>
                <a:prstDash val="dashDot"/>
                <a:round/>
                <a:headEnd/>
                <a:tailEnd/>
              </a:ln>
            </p:spPr>
            <p:txBody>
              <a:bodyPr/>
              <a:lstStyle/>
              <a:p>
                <a:endParaRPr lang="ar-SA"/>
              </a:p>
            </p:txBody>
          </p:sp>
          <p:sp>
            <p:nvSpPr>
              <p:cNvPr id="20" name="Text Box 23"/>
              <p:cNvSpPr txBox="1">
                <a:spLocks noChangeArrowheads="1"/>
              </p:cNvSpPr>
              <p:nvPr/>
            </p:nvSpPr>
            <p:spPr bwMode="auto">
              <a:xfrm>
                <a:off x="3609975" y="5156203"/>
                <a:ext cx="863600" cy="469900"/>
              </a:xfrm>
              <a:prstGeom prst="rect">
                <a:avLst/>
              </a:prstGeom>
              <a:noFill/>
              <a:ln w="9525">
                <a:noFill/>
                <a:miter lim="800000"/>
                <a:headEnd/>
                <a:tailEnd/>
              </a:ln>
            </p:spPr>
            <p:txBody>
              <a:bodyPr/>
              <a:lstStyle/>
              <a:p>
                <a:pPr algn="ctr"/>
                <a:r>
                  <a:rPr lang="en-US" b="1" dirty="0" smtClean="0">
                    <a:latin typeface="Times New Roman" pitchFamily="18" charset="0"/>
                    <a:cs typeface="Times New Roman" pitchFamily="18" charset="0"/>
                  </a:rPr>
                  <a:t>6</a:t>
                </a:r>
                <a:endParaRPr lang="en-US" b="1" dirty="0">
                  <a:latin typeface="Times New Roman" pitchFamily="18" charset="0"/>
                  <a:cs typeface="Times New Roman" pitchFamily="18" charset="0"/>
                </a:endParaRPr>
              </a:p>
            </p:txBody>
          </p:sp>
          <p:sp>
            <p:nvSpPr>
              <p:cNvPr id="21" name="SMARTPenAnnotation80"/>
              <p:cNvSpPr/>
              <p:nvPr/>
            </p:nvSpPr>
            <p:spPr>
              <a:xfrm>
                <a:off x="5241727" y="894458"/>
                <a:ext cx="2646" cy="1"/>
              </a:xfrm>
              <a:custGeom>
                <a:avLst/>
                <a:gdLst/>
                <a:ahLst/>
                <a:cxnLst/>
                <a:rect l="0" t="0" r="0" b="0"/>
                <a:pathLst>
                  <a:path w="2867" h="1">
                    <a:moveTo>
                      <a:pt x="0" y="0"/>
                    </a:moveTo>
                    <a:lnTo>
                      <a:pt x="2866"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SMARTPenAnnotation113"/>
              <p:cNvSpPr/>
              <p:nvPr/>
            </p:nvSpPr>
            <p:spPr>
              <a:xfrm>
                <a:off x="6911577" y="3264545"/>
                <a:ext cx="2647" cy="1"/>
              </a:xfrm>
              <a:custGeom>
                <a:avLst/>
                <a:gdLst/>
                <a:ahLst/>
                <a:cxnLst/>
                <a:rect l="0" t="0" r="0" b="0"/>
                <a:pathLst>
                  <a:path w="2868" h="1">
                    <a:moveTo>
                      <a:pt x="0" y="0"/>
                    </a:moveTo>
                    <a:lnTo>
                      <a:pt x="2867" y="0"/>
                    </a:lnTo>
                    <a:close/>
                  </a:path>
                </a:pathLst>
              </a:cu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SMARTPenAnnotation115"/>
              <p:cNvSpPr/>
              <p:nvPr/>
            </p:nvSpPr>
            <p:spPr>
              <a:xfrm>
                <a:off x="4902398" y="2954983"/>
                <a:ext cx="8931" cy="1"/>
              </a:xfrm>
              <a:custGeom>
                <a:avLst/>
                <a:gdLst/>
                <a:ahLst/>
                <a:cxnLst/>
                <a:rect l="0" t="0" r="0" b="0"/>
                <a:pathLst>
                  <a:path w="9675" h="1">
                    <a:moveTo>
                      <a:pt x="9674" y="0"/>
                    </a:move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4" name="SMARTPenAnnotation127"/>
              <p:cNvSpPr/>
              <p:nvPr/>
            </p:nvSpPr>
            <p:spPr>
              <a:xfrm>
                <a:off x="5054203" y="2006947"/>
                <a:ext cx="1" cy="9675"/>
              </a:xfrm>
              <a:custGeom>
                <a:avLst/>
                <a:gdLst/>
                <a:ahLst/>
                <a:cxnLst/>
                <a:rect l="0" t="0" r="0" b="0"/>
                <a:pathLst>
                  <a:path w="1" h="9675">
                    <a:moveTo>
                      <a:pt x="0" y="0"/>
                    </a:moveTo>
                    <a:lnTo>
                      <a:pt x="0" y="9674"/>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25" name="مستطيل 35"/>
              <p:cNvSpPr/>
              <p:nvPr/>
            </p:nvSpPr>
            <p:spPr>
              <a:xfrm>
                <a:off x="4077677" y="3639494"/>
                <a:ext cx="1551213" cy="959162"/>
              </a:xfrm>
              <a:prstGeom prst="rect">
                <a:avLst/>
              </a:prstGeom>
              <a:noFill/>
            </p:spPr>
            <p:txBody>
              <a:bodyPr wrap="none" lIns="91440" tIns="45720" rIns="91440" bIns="45720">
                <a:spAutoFit/>
              </a:bodyPr>
              <a:lstStyle/>
              <a:p>
                <a:pPr algn="ctr" rtl="1"/>
                <a:r>
                  <a:rPr lang="ar-SA" sz="2000" dirty="0" smtClean="0">
                    <a:ln w="1905"/>
                    <a:solidFill>
                      <a:srgbClr val="0070C0"/>
                    </a:solidFill>
                    <a:effectLst>
                      <a:innerShdw blurRad="69850" dist="43180" dir="5400000">
                        <a:srgbClr val="000000">
                          <a:alpha val="65000"/>
                        </a:srgbClr>
                      </a:innerShdw>
                    </a:effectLst>
                  </a:rPr>
                  <a:t>فائض طلب</a:t>
                </a:r>
                <a:endParaRPr lang="ar-IQ" sz="2000" dirty="0" smtClean="0">
                  <a:ln w="1905"/>
                  <a:solidFill>
                    <a:srgbClr val="0070C0"/>
                  </a:solidFill>
                  <a:effectLst>
                    <a:innerShdw blurRad="69850" dist="43180" dir="5400000">
                      <a:srgbClr val="000000">
                        <a:alpha val="65000"/>
                      </a:srgbClr>
                    </a:innerShdw>
                  </a:effectLst>
                </a:endParaRPr>
              </a:p>
              <a:p>
                <a:pPr algn="ctr" rtl="1"/>
                <a:r>
                  <a:rPr lang="ar-IQ" sz="2000" dirty="0" smtClean="0">
                    <a:ln w="1905"/>
                    <a:solidFill>
                      <a:srgbClr val="0070C0"/>
                    </a:solidFill>
                    <a:effectLst>
                      <a:innerShdw blurRad="69850" dist="43180" dir="5400000">
                        <a:srgbClr val="000000">
                          <a:alpha val="65000"/>
                        </a:srgbClr>
                      </a:innerShdw>
                    </a:effectLst>
                    <a:cs typeface="Ali_K_Alwand" pitchFamily="2" charset="-78"/>
                  </a:rPr>
                  <a:t>زيادةى خواست</a:t>
                </a:r>
                <a:r>
                  <a:rPr lang="ar-SA" sz="2000" dirty="0" smtClean="0">
                    <a:ln w="1905"/>
                    <a:solidFill>
                      <a:srgbClr val="0070C0"/>
                    </a:solidFill>
                    <a:effectLst>
                      <a:innerShdw blurRad="69850" dist="43180" dir="5400000">
                        <a:srgbClr val="000000">
                          <a:alpha val="65000"/>
                        </a:srgbClr>
                      </a:innerShdw>
                    </a:effectLst>
                    <a:cs typeface="Ali_K_Alwand" pitchFamily="2" charset="-78"/>
                  </a:rPr>
                  <a:t> </a:t>
                </a:r>
                <a:endParaRPr lang="en-US" sz="2000" dirty="0" smtClean="0">
                  <a:ln w="1905"/>
                  <a:solidFill>
                    <a:srgbClr val="0070C0"/>
                  </a:solidFill>
                  <a:effectLst>
                    <a:innerShdw blurRad="69850" dist="43180" dir="5400000">
                      <a:srgbClr val="000000">
                        <a:alpha val="65000"/>
                      </a:srgbClr>
                    </a:innerShdw>
                  </a:effectLst>
                  <a:cs typeface="Ali_K_Alwand" pitchFamily="2" charset="-78"/>
                </a:endParaRPr>
              </a:p>
            </p:txBody>
          </p:sp>
          <p:sp>
            <p:nvSpPr>
              <p:cNvPr id="26" name="Text Box 23"/>
              <p:cNvSpPr txBox="1">
                <a:spLocks noChangeArrowheads="1"/>
              </p:cNvSpPr>
              <p:nvPr/>
            </p:nvSpPr>
            <p:spPr bwMode="auto">
              <a:xfrm>
                <a:off x="1546203" y="3400426"/>
                <a:ext cx="863599" cy="469900"/>
              </a:xfrm>
              <a:prstGeom prst="rect">
                <a:avLst/>
              </a:prstGeom>
              <a:noFill/>
              <a:ln w="9525">
                <a:noFill/>
                <a:miter lim="800000"/>
                <a:headEnd/>
                <a:tailEnd/>
              </a:ln>
            </p:spPr>
            <p:txBody>
              <a:bodyPr/>
              <a:lstStyle/>
              <a:p>
                <a:pPr algn="ctr"/>
                <a:r>
                  <a:rPr lang="en-US" b="1" dirty="0" smtClean="0">
                    <a:latin typeface="Times New Roman" pitchFamily="18" charset="0"/>
                    <a:cs typeface="Times New Roman" pitchFamily="18" charset="0"/>
                  </a:rPr>
                  <a:t>6</a:t>
                </a:r>
                <a:endParaRPr lang="en-US" b="1" dirty="0">
                  <a:latin typeface="Times New Roman" pitchFamily="18" charset="0"/>
                  <a:cs typeface="Times New Roman" pitchFamily="18" charset="0"/>
                </a:endParaRPr>
              </a:p>
            </p:txBody>
          </p:sp>
          <p:sp>
            <p:nvSpPr>
              <p:cNvPr id="27" name="Text Box 23"/>
              <p:cNvSpPr txBox="1">
                <a:spLocks noChangeArrowheads="1"/>
              </p:cNvSpPr>
              <p:nvPr/>
            </p:nvSpPr>
            <p:spPr bwMode="auto">
              <a:xfrm>
                <a:off x="5223793" y="5156203"/>
                <a:ext cx="863601" cy="469900"/>
              </a:xfrm>
              <a:prstGeom prst="rect">
                <a:avLst/>
              </a:prstGeom>
              <a:noFill/>
              <a:ln w="9525">
                <a:noFill/>
                <a:miter lim="800000"/>
                <a:headEnd/>
                <a:tailEnd/>
              </a:ln>
            </p:spPr>
            <p:txBody>
              <a:bodyPr/>
              <a:lstStyle/>
              <a:p>
                <a:pPr algn="ctr"/>
                <a:r>
                  <a:rPr lang="ar-IQ" b="1" dirty="0" smtClean="0">
                    <a:latin typeface="Times New Roman" pitchFamily="18" charset="0"/>
                    <a:cs typeface="Times New Roman" pitchFamily="18" charset="0"/>
                  </a:rPr>
                  <a:t>14</a:t>
                </a:r>
                <a:endParaRPr lang="en-US" b="1" dirty="0">
                  <a:latin typeface="Times New Roman" pitchFamily="18" charset="0"/>
                  <a:cs typeface="Times New Roman" pitchFamily="18" charset="0"/>
                </a:endParaRPr>
              </a:p>
            </p:txBody>
          </p:sp>
        </p:grpSp>
      </p:grpSp>
    </p:spTree>
    <p:extLst>
      <p:ext uri="{BB962C8B-B14F-4D97-AF65-F5344CB8AC3E}">
        <p14:creationId xmlns:p14="http://schemas.microsoft.com/office/powerpoint/2010/main" val="2818530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836712"/>
            <a:ext cx="7408333" cy="5289451"/>
          </a:xfrm>
        </p:spPr>
        <p:txBody>
          <a:bodyPr/>
          <a:lstStyle/>
          <a:p>
            <a:pPr marL="0" indent="0" algn="r" rtl="1">
              <a:buNone/>
            </a:pPr>
            <a:endParaRPr lang="ar-IQ" dirty="0" smtClean="0"/>
          </a:p>
          <a:p>
            <a:pPr marL="0" indent="0" algn="r" rtl="1">
              <a:buNone/>
            </a:pPr>
            <a:endParaRPr lang="ar-IQ" dirty="0"/>
          </a:p>
          <a:p>
            <a:pPr marL="0" indent="0" algn="r" rtl="1">
              <a:buNone/>
            </a:pPr>
            <a:r>
              <a:rPr lang="ar-IQ" dirty="0">
                <a:latin typeface="Andalus" pitchFamily="18" charset="-78"/>
                <a:cs typeface="Ali_K_Alwand" pitchFamily="2" charset="-78"/>
              </a:rPr>
              <a:t>كاتيَك كة حكومةت اعتماد دةكاتة سةر سياسةتى سقفى نرخ كاردةكاتة سةر خستنةروو و</a:t>
            </a:r>
            <a:r>
              <a:rPr lang="ar-IQ" dirty="0" smtClean="0">
                <a:latin typeface="Andalus" pitchFamily="18" charset="-78"/>
                <a:cs typeface="Ali_K_Alwand" pitchFamily="2" charset="-78"/>
              </a:rPr>
              <a:t>كةم بوونةوى ئةم كالاَية </a:t>
            </a:r>
            <a:r>
              <a:rPr lang="ar-IQ" dirty="0">
                <a:latin typeface="Andalus" pitchFamily="18" charset="-78"/>
                <a:cs typeface="Ali_K_Alwand" pitchFamily="2" charset="-78"/>
              </a:rPr>
              <a:t>لة بازارِدا، لةبةر ئةوة دةبيَت حكومةت </a:t>
            </a:r>
            <a:r>
              <a:rPr lang="ar-IQ" dirty="0" smtClean="0">
                <a:latin typeface="Andalus" pitchFamily="18" charset="-78"/>
                <a:cs typeface="Ali_K_Alwand" pitchFamily="2" charset="-78"/>
              </a:rPr>
              <a:t>هةلَستىَ </a:t>
            </a:r>
            <a:r>
              <a:rPr lang="ar-IQ" dirty="0">
                <a:latin typeface="Andalus" pitchFamily="18" charset="-78"/>
                <a:cs typeface="Ali_K_Alwand" pitchFamily="2" charset="-78"/>
              </a:rPr>
              <a:t>بة </a:t>
            </a:r>
            <a:r>
              <a:rPr lang="ar-IQ" dirty="0">
                <a:latin typeface="Andalus" pitchFamily="18" charset="-78"/>
                <a:cs typeface="+mj-cs"/>
              </a:rPr>
              <a:t>تعويض</a:t>
            </a:r>
            <a:r>
              <a:rPr lang="ar-IQ" dirty="0">
                <a:latin typeface="Andalus" pitchFamily="18" charset="-78"/>
                <a:cs typeface="Ali_K_Alwand" pitchFamily="2" charset="-78"/>
              </a:rPr>
              <a:t> كردنى ئةو كةمية لة خستنةروو يا لة ريَطاى زيادكردنى بةرهةمى ناوخؤ ياخود لة ريَطاى زيادكردنى هاوردةكردن (استيراد) لة دةرةوة، وئةطةر حكومةت نةيتوانىَ ئةم كةميةى خستنةروو زيادبكات ئةوة دةبيَتة هؤى </a:t>
            </a:r>
            <a:r>
              <a:rPr lang="ar-IQ" dirty="0" smtClean="0">
                <a:latin typeface="Andalus" pitchFamily="18" charset="-78"/>
                <a:cs typeface="Ali_K_Alwand" pitchFamily="2" charset="-78"/>
              </a:rPr>
              <a:t>بةديارخستنى </a:t>
            </a:r>
            <a:r>
              <a:rPr lang="ar-IQ" dirty="0">
                <a:latin typeface="Andalus" pitchFamily="18" charset="-78"/>
                <a:cs typeface="Ali_K_Alwand" pitchFamily="2" charset="-78"/>
              </a:rPr>
              <a:t>بازارِى رةش، ئةوةش بازاريَكى غير قانونية كة هةلَدةستىَ بة فرؤشتنى كالاَكة بة دزى وبةبىَ ئاطادارى حكومةت وبةنرخيَكى زياتر.</a:t>
            </a:r>
            <a:endParaRPr lang="en-US" dirty="0">
              <a:latin typeface="Andalus" pitchFamily="18" charset="-78"/>
              <a:cs typeface="Ali_K_Alwand" pitchFamily="2" charset="-78"/>
            </a:endParaRPr>
          </a:p>
          <a:p>
            <a:pPr marL="0" indent="0" algn="r" rtl="1">
              <a:buNone/>
            </a:pPr>
            <a:endParaRPr lang="en-US" dirty="0"/>
          </a:p>
        </p:txBody>
      </p:sp>
    </p:spTree>
    <p:extLst>
      <p:ext uri="{BB962C8B-B14F-4D97-AF65-F5344CB8AC3E}">
        <p14:creationId xmlns:p14="http://schemas.microsoft.com/office/powerpoint/2010/main" val="3587688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49275"/>
            <a:ext cx="8229600" cy="5576888"/>
          </a:xfrm>
        </p:spPr>
        <p:txBody>
          <a:bodyPr>
            <a:normAutofit lnSpcReduction="10000"/>
          </a:bodyPr>
          <a:lstStyle/>
          <a:p>
            <a:pPr marL="0" indent="0" algn="r" rtl="1">
              <a:buNone/>
            </a:pPr>
            <a:endParaRPr lang="ar-IQ" dirty="0" smtClean="0">
              <a:cs typeface="Ali_K_Alwand" pitchFamily="2" charset="-78"/>
            </a:endParaRPr>
          </a:p>
          <a:p>
            <a:pPr marL="0" indent="0" algn="r" rtl="1">
              <a:buNone/>
            </a:pPr>
            <a:endParaRPr lang="ar-IQ" dirty="0" smtClean="0">
              <a:cs typeface="AF_Jeddah" pitchFamily="2" charset="-78"/>
            </a:endParaRPr>
          </a:p>
          <a:p>
            <a:pPr marL="0" indent="0" algn="r" rtl="1">
              <a:buNone/>
            </a:pPr>
            <a:r>
              <a:rPr lang="ar-IQ" sz="2800" dirty="0" smtClean="0">
                <a:cs typeface="Ali_K_Alwand" pitchFamily="2" charset="-78"/>
              </a:rPr>
              <a:t>نةرمى و كواستنةوةى بارطرانى باج </a:t>
            </a:r>
            <a:r>
              <a:rPr lang="ar-IQ" sz="2800" dirty="0" smtClean="0">
                <a:cs typeface="AF_Jeddah" pitchFamily="2" charset="-78"/>
              </a:rPr>
              <a:t>(مرونات ونقل العبء الضريبي )</a:t>
            </a:r>
            <a:r>
              <a:rPr lang="ar-IQ" sz="2800" dirty="0" smtClean="0">
                <a:cs typeface="Ali_K_Alwand" pitchFamily="2" charset="-78"/>
              </a:rPr>
              <a:t>.... </a:t>
            </a:r>
          </a:p>
          <a:p>
            <a:pPr marL="0" indent="0" algn="r" rtl="1">
              <a:buNone/>
            </a:pPr>
            <a:endParaRPr lang="ar-IQ" sz="2800" dirty="0">
              <a:cs typeface="Ali_K_Alwand" pitchFamily="2" charset="-78"/>
            </a:endParaRPr>
          </a:p>
          <a:p>
            <a:pPr marL="0" indent="0" algn="r" rtl="1">
              <a:buNone/>
            </a:pPr>
            <a:r>
              <a:rPr lang="ar-IQ" dirty="0" smtClean="0">
                <a:cs typeface="Ali_K_Alwand" pitchFamily="2" charset="-78"/>
              </a:rPr>
              <a:t>هةندىَ جار حكومةت باج دةخاتة سةر هةندىَ كالاَ وخزمةتطوزارى كة بةرهةم ديَت لة ناوخؤدا.</a:t>
            </a:r>
          </a:p>
          <a:p>
            <a:pPr marL="0" indent="0" algn="r" rtl="1">
              <a:buNone/>
            </a:pPr>
            <a:r>
              <a:rPr lang="ar-IQ" dirty="0" smtClean="0">
                <a:cs typeface="Ali_K_Alwand" pitchFamily="2" charset="-78"/>
              </a:rPr>
              <a:t>وباج لةلايةن بةرهةم هيَنةوة واتة زيادةى تيَضووى بةرهةم هيَنانى كالاَكةية، كة ئةوةيش دةبيَتة هؤى كةم بوونةوةى خستنةروو ضونكة ئةوةى دةزانين كة سياسةتى دارايى دولةت ثيَك ديَت لة باج ورسوم كة لة فاكتةرةكانن كاريطةرى هةية لةسةر خستنةروو كة ويَنةى ضةماوةى خستنةروو بة تةواوى دةطوازيَتةوة بؤ لاى ضةث.</a:t>
            </a:r>
          </a:p>
        </p:txBody>
      </p:sp>
    </p:spTree>
    <p:extLst>
      <p:ext uri="{BB962C8B-B14F-4D97-AF65-F5344CB8AC3E}">
        <p14:creationId xmlns:p14="http://schemas.microsoft.com/office/powerpoint/2010/main" val="186066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لةبةر ئةوة بةرهةم هيَن هةولَ دةدات ئةو بارطرانيةى باج كة لةسةر كالاَكة دانراوة بطوازيَتةوة بؤ سةر شانى بةكاربةر ئةوةش لة ريَطاى بةرزكردنةوةى نرخى كالاَكة لة بازاردا بة هةمان برِى باجةكة كة دانراوة لةسةر يةك يةكة، بةلاَم ئايا بةرهةم هيَن هةردةم دةتوانىَ بارطرانى باج بخاتة سةرشانى بةكاربةر؟ ئةويش دةوةستيَت لةسةر نةرمى خواست وخستنةروو.</a:t>
            </a:r>
          </a:p>
          <a:p>
            <a:pPr marL="0" indent="0" algn="r" rtl="1">
              <a:buNone/>
            </a:pPr>
            <a:endParaRPr lang="en-US" dirty="0"/>
          </a:p>
        </p:txBody>
      </p:sp>
    </p:spTree>
    <p:extLst>
      <p:ext uri="{BB962C8B-B14F-4D97-AF65-F5344CB8AC3E}">
        <p14:creationId xmlns:p14="http://schemas.microsoft.com/office/powerpoint/2010/main" val="2808274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بؤ روون كردنةوةى تواناى بةرهةم هيَن بؤ طواستنةوةى بارطرانى باج لةسةر بةكاربةر بة ثيَى ئةو بناماية دةبيَت كة دةليَت (( هةرضةندة خواست لةسةر كالاَيةك نةرم بيَت وخستنةروو كةم نةرم بيَت، ئةوا زؤر قورسة بةرهةم هيَن هةموو بارطرانى باجةكة بخاتة سةر شانى بةكاربةر... </a:t>
            </a:r>
            <a:r>
              <a:rPr lang="ar-IQ" smtClean="0">
                <a:cs typeface="Ali_K_Alwand" pitchFamily="2" charset="-78"/>
              </a:rPr>
              <a:t>وهةرضةندة خواست </a:t>
            </a:r>
            <a:r>
              <a:rPr lang="ar-IQ" dirty="0" smtClean="0">
                <a:cs typeface="Ali_K_Alwand" pitchFamily="2" charset="-78"/>
              </a:rPr>
              <a:t>لةسةر كالاَيةك كةم نةرم بيَت وخستنةروو نةرم بيَت ئةوة بةرهةم هيَن زياتر دةتوانىَ بارطرانى باجةكة بخاتة سةر شانى بةكاربةر.</a:t>
            </a:r>
          </a:p>
          <a:p>
            <a:pPr marL="0" indent="0" algn="r" rtl="1">
              <a:buNone/>
            </a:pPr>
            <a:endParaRPr lang="en-US" dirty="0" smtClean="0"/>
          </a:p>
          <a:p>
            <a:pPr marL="0" indent="0" algn="r" rtl="1">
              <a:buNone/>
            </a:pPr>
            <a:endParaRPr lang="en-US" dirty="0"/>
          </a:p>
        </p:txBody>
      </p:sp>
    </p:spTree>
    <p:extLst>
      <p:ext uri="{BB962C8B-B14F-4D97-AF65-F5344CB8AC3E}">
        <p14:creationId xmlns:p14="http://schemas.microsoft.com/office/powerpoint/2010/main" val="909219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r" rtl="1">
              <a:buNone/>
            </a:pPr>
            <a:endParaRPr lang="ar-IQ" dirty="0" smtClean="0">
              <a:cs typeface="Ali_K_Alwand" pitchFamily="2" charset="-78"/>
            </a:endParaRPr>
          </a:p>
          <a:p>
            <a:pPr marL="0" indent="0" algn="r" rtl="1">
              <a:buNone/>
            </a:pPr>
            <a:r>
              <a:rPr lang="ar-IQ" sz="2800" dirty="0" smtClean="0">
                <a:cs typeface="Ali_K_Alwand" pitchFamily="2" charset="-78"/>
              </a:rPr>
              <a:t>حالَةتةكان:</a:t>
            </a:r>
          </a:p>
          <a:p>
            <a:pPr marL="0" indent="0" algn="r" rtl="1">
              <a:buNone/>
            </a:pPr>
            <a:endParaRPr lang="ar-IQ" sz="1000" dirty="0" smtClean="0">
              <a:cs typeface="Ali_K_Alwand" pitchFamily="2" charset="-78"/>
            </a:endParaRPr>
          </a:p>
          <a:p>
            <a:pPr marL="0" indent="0" algn="r" rtl="1">
              <a:buNone/>
            </a:pPr>
            <a:r>
              <a:rPr lang="ar-IQ" dirty="0" smtClean="0">
                <a:cs typeface="Ali_K_Alwand" pitchFamily="2" charset="-78"/>
              </a:rPr>
              <a:t>1- ئةطةر خواست لةسةر كالاَيةك نةرميةكةى رةق بىَ (عديم المرونة): واتة بة بةرزكردنةوةى نرخ بةكاربةر دةستبةردارى نابىَ، دةرئةنجام برِى خواست ليرةدا بة جيَطيرى دةميَنيَتةوة، ليرةدا بةكاربةر هةموو بارطرانى باجةكة دةكةويَتة ئةستؤى، واتا نرخى كالاَكة لة بازاردا بةرزدةبيَتةوة بة هةمان برِى باجة سةثيَنراوةكة.</a:t>
            </a:r>
          </a:p>
          <a:p>
            <a:pPr marL="0" indent="0" algn="r" rtl="1">
              <a:buNone/>
            </a:pPr>
            <a:endParaRPr lang="ar-IQ" dirty="0">
              <a:cs typeface="Ali_K_Alwand" pitchFamily="2" charset="-78"/>
            </a:endParaRPr>
          </a:p>
        </p:txBody>
      </p:sp>
      <p:pic>
        <p:nvPicPr>
          <p:cNvPr id="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808" y="4614694"/>
            <a:ext cx="91460" cy="127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11"/>
          <p:cNvSpPr txBox="1">
            <a:spLocks noChangeArrowheads="1"/>
          </p:cNvSpPr>
          <p:nvPr/>
        </p:nvSpPr>
        <p:spPr bwMode="auto">
          <a:xfrm>
            <a:off x="6017235" y="557603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8" name="Text Box 14"/>
          <p:cNvSpPr txBox="1">
            <a:spLocks noChangeArrowheads="1"/>
          </p:cNvSpPr>
          <p:nvPr/>
        </p:nvSpPr>
        <p:spPr bwMode="auto">
          <a:xfrm>
            <a:off x="2699793" y="4688423"/>
            <a:ext cx="449456" cy="40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960"/>
              </a:spcBef>
              <a:spcAft>
                <a:spcPts val="0"/>
              </a:spcAft>
            </a:pPr>
            <a:r>
              <a:rPr lang="en-US" sz="16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grpSp>
        <p:nvGrpSpPr>
          <p:cNvPr id="9" name="Group 8"/>
          <p:cNvGrpSpPr/>
          <p:nvPr/>
        </p:nvGrpSpPr>
        <p:grpSpPr>
          <a:xfrm>
            <a:off x="3194878" y="3444960"/>
            <a:ext cx="2939487" cy="2531975"/>
            <a:chOff x="431800" y="0"/>
            <a:chExt cx="3673563" cy="4285016"/>
          </a:xfrm>
        </p:grpSpPr>
        <p:cxnSp>
          <p:nvCxnSpPr>
            <p:cNvPr id="10" name="Line 5"/>
            <p:cNvCxnSpPr/>
            <p:nvPr/>
          </p:nvCxnSpPr>
          <p:spPr bwMode="auto">
            <a:xfrm>
              <a:off x="431800" y="0"/>
              <a:ext cx="0" cy="382270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1" name="Line 6"/>
            <p:cNvCxnSpPr/>
            <p:nvPr/>
          </p:nvCxnSpPr>
          <p:spPr bwMode="auto">
            <a:xfrm flipV="1">
              <a:off x="431800" y="3816350"/>
              <a:ext cx="3382962" cy="635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3" name="Line 8"/>
            <p:cNvCxnSpPr/>
            <p:nvPr/>
          </p:nvCxnSpPr>
          <p:spPr bwMode="auto">
            <a:xfrm>
              <a:off x="2509390" y="2288397"/>
              <a:ext cx="447" cy="155342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4" name="Line 9"/>
            <p:cNvCxnSpPr/>
            <p:nvPr/>
          </p:nvCxnSpPr>
          <p:spPr bwMode="auto">
            <a:xfrm flipV="1">
              <a:off x="463551" y="2303463"/>
              <a:ext cx="3351212" cy="95249"/>
            </a:xfrm>
            <a:prstGeom prst="line">
              <a:avLst/>
            </a:prstGeom>
            <a:noFill/>
            <a:ln w="28575">
              <a:solidFill>
                <a:srgbClr val="FFC000"/>
              </a:solidFill>
              <a:round/>
              <a:headEnd/>
              <a:tailEnd/>
            </a:ln>
            <a:extLst>
              <a:ext uri="{909E8E84-426E-40DD-AFC4-6F175D3DCCD1}">
                <a14:hiddenFill xmlns:a14="http://schemas.microsoft.com/office/drawing/2010/main">
                  <a:noFill/>
                </a14:hiddenFill>
              </a:ext>
            </a:extLst>
          </p:spPr>
        </p:cxnSp>
        <p:sp>
          <p:nvSpPr>
            <p:cNvPr id="15" name="Text Box 12"/>
            <p:cNvSpPr txBox="1">
              <a:spLocks noChangeArrowheads="1"/>
            </p:cNvSpPr>
            <p:nvPr/>
          </p:nvSpPr>
          <p:spPr bwMode="auto">
            <a:xfrm>
              <a:off x="3312883" y="3095401"/>
              <a:ext cx="792480" cy="4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7" name="Text Box 19"/>
            <p:cNvSpPr txBox="1">
              <a:spLocks noChangeArrowheads="1"/>
            </p:cNvSpPr>
            <p:nvPr/>
          </p:nvSpPr>
          <p:spPr bwMode="auto">
            <a:xfrm>
              <a:off x="1957252" y="3881156"/>
              <a:ext cx="720725" cy="40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8" name="Line 20"/>
            <p:cNvCxnSpPr/>
            <p:nvPr/>
          </p:nvCxnSpPr>
          <p:spPr bwMode="auto">
            <a:xfrm flipH="1">
              <a:off x="1439862" y="1439862"/>
              <a:ext cx="2232025" cy="1727200"/>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9" name="Line 21"/>
            <p:cNvCxnSpPr/>
            <p:nvPr/>
          </p:nvCxnSpPr>
          <p:spPr bwMode="auto">
            <a:xfrm flipH="1">
              <a:off x="1056210" y="1150938"/>
              <a:ext cx="2089150" cy="1728787"/>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sp>
          <p:nvSpPr>
            <p:cNvPr id="21" name="Text Box 23"/>
            <p:cNvSpPr txBox="1">
              <a:spLocks noChangeArrowheads="1"/>
            </p:cNvSpPr>
            <p:nvPr/>
          </p:nvSpPr>
          <p:spPr bwMode="auto">
            <a:xfrm>
              <a:off x="3527182" y="958767"/>
              <a:ext cx="431800" cy="447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25" name="Line 8"/>
            <p:cNvCxnSpPr/>
            <p:nvPr/>
          </p:nvCxnSpPr>
          <p:spPr bwMode="auto">
            <a:xfrm>
              <a:off x="1635905" y="2288397"/>
              <a:ext cx="23019" cy="1546224"/>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grpSp>
      <p:sp>
        <p:nvSpPr>
          <p:cNvPr id="22" name="Text Box 11"/>
          <p:cNvSpPr txBox="1">
            <a:spLocks noChangeArrowheads="1"/>
          </p:cNvSpPr>
          <p:nvPr/>
        </p:nvSpPr>
        <p:spPr bwMode="auto">
          <a:xfrm>
            <a:off x="4706758" y="5763379"/>
            <a:ext cx="515327" cy="3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ctr" rtl="1" fontAlgn="base">
              <a:spcBef>
                <a:spcPts val="1080"/>
              </a:spcBef>
              <a:spcAft>
                <a:spcPts val="0"/>
              </a:spcAft>
            </a:pPr>
            <a:r>
              <a:rPr lang="en-US" sz="1200" dirty="0" smtClean="0">
                <a:effectLst/>
                <a:latin typeface="Times New Roman"/>
                <a:ea typeface="Times New Roman"/>
              </a:rPr>
              <a:t>Q0</a:t>
            </a:r>
            <a:endParaRPr lang="en-US" sz="1200" dirty="0">
              <a:effectLst/>
              <a:latin typeface="Times New Roman"/>
              <a:ea typeface="Times New Roman"/>
            </a:endParaRPr>
          </a:p>
        </p:txBody>
      </p:sp>
      <p:sp>
        <p:nvSpPr>
          <p:cNvPr id="23" name="Text Box 11"/>
          <p:cNvSpPr txBox="1">
            <a:spLocks noChangeArrowheads="1"/>
          </p:cNvSpPr>
          <p:nvPr/>
        </p:nvSpPr>
        <p:spPr bwMode="auto">
          <a:xfrm>
            <a:off x="4015028" y="5787650"/>
            <a:ext cx="515327" cy="3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ctr" rtl="1" fontAlgn="base">
              <a:spcBef>
                <a:spcPts val="1080"/>
              </a:spcBef>
              <a:spcAft>
                <a:spcPts val="0"/>
              </a:spcAft>
            </a:pPr>
            <a:r>
              <a:rPr lang="en-US" sz="1200" dirty="0" smtClean="0">
                <a:effectLst/>
                <a:latin typeface="Times New Roman"/>
                <a:ea typeface="Times New Roman"/>
              </a:rPr>
              <a:t>Q1</a:t>
            </a:r>
            <a:endParaRPr lang="en-US" sz="1200" dirty="0">
              <a:effectLst/>
              <a:latin typeface="Times New Roman"/>
              <a:ea typeface="Times New Roman"/>
            </a:endParaRPr>
          </a:p>
        </p:txBody>
      </p:sp>
      <p:sp>
        <p:nvSpPr>
          <p:cNvPr id="24" name="Text Box 11"/>
          <p:cNvSpPr txBox="1">
            <a:spLocks noChangeArrowheads="1"/>
          </p:cNvSpPr>
          <p:nvPr/>
        </p:nvSpPr>
        <p:spPr bwMode="auto">
          <a:xfrm>
            <a:off x="5922840" y="4752875"/>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6" name="Text Box 11"/>
          <p:cNvSpPr txBox="1">
            <a:spLocks noChangeArrowheads="1"/>
          </p:cNvSpPr>
          <p:nvPr/>
        </p:nvSpPr>
        <p:spPr bwMode="auto">
          <a:xfrm>
            <a:off x="5833091" y="404461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7" name="Text Box 11"/>
          <p:cNvSpPr txBox="1">
            <a:spLocks noChangeArrowheads="1"/>
          </p:cNvSpPr>
          <p:nvPr/>
        </p:nvSpPr>
        <p:spPr bwMode="auto">
          <a:xfrm>
            <a:off x="5500244" y="3785726"/>
            <a:ext cx="401590"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8" name="Text Box 11"/>
          <p:cNvSpPr txBox="1">
            <a:spLocks noChangeArrowheads="1"/>
          </p:cNvSpPr>
          <p:nvPr/>
        </p:nvSpPr>
        <p:spPr bwMode="auto">
          <a:xfrm>
            <a:off x="4665292" y="4518767"/>
            <a:ext cx="38403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29" name="Text Box 11"/>
          <p:cNvSpPr txBox="1">
            <a:spLocks noChangeArrowheads="1"/>
          </p:cNvSpPr>
          <p:nvPr/>
        </p:nvSpPr>
        <p:spPr bwMode="auto">
          <a:xfrm>
            <a:off x="3823010" y="4518767"/>
            <a:ext cx="38403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30" name="Text Box 14"/>
          <p:cNvSpPr txBox="1">
            <a:spLocks noChangeArrowheads="1"/>
          </p:cNvSpPr>
          <p:nvPr/>
        </p:nvSpPr>
        <p:spPr bwMode="auto">
          <a:xfrm>
            <a:off x="2898212" y="3046263"/>
            <a:ext cx="449456" cy="40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960"/>
              </a:spcBef>
              <a:spcAft>
                <a:spcPts val="0"/>
              </a:spcAft>
            </a:pPr>
            <a:r>
              <a:rPr lang="en-US" sz="16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Tree>
    <p:extLst>
      <p:ext uri="{BB962C8B-B14F-4D97-AF65-F5344CB8AC3E}">
        <p14:creationId xmlns:p14="http://schemas.microsoft.com/office/powerpoint/2010/main" val="3939024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r" rtl="1">
              <a:buNone/>
            </a:pPr>
            <a:endParaRPr lang="ar-IQ" dirty="0">
              <a:cs typeface="Ali_K_Alwand" pitchFamily="2" charset="-78"/>
            </a:endParaRPr>
          </a:p>
          <a:p>
            <a:pPr marL="0" indent="0" algn="r" rtl="1">
              <a:buNone/>
            </a:pPr>
            <a:r>
              <a:rPr lang="ar-IQ" dirty="0" smtClean="0">
                <a:cs typeface="Ali_K_Alwand" pitchFamily="2" charset="-78"/>
              </a:rPr>
              <a:t>2- ئةطةر خواست لةسةر كالاَيةك نا كؤتا نةرمى (لانهائي المرونة) : ئةوةش واتة هةر بةرزبوونةوةيةك لة نرخدا ئةوا هيج كاردانةوةيةكى لة لايةن بةكاربةردا نىية، واتة نرخ هةروةك خؤى دةميَنيَتةوة، لةو حالَةدا بةرهةم هيَن هةموو بارطرانى باجةكةى دةكةويَتة سةرشانى، بىَ ئةوةى بةرزى نرخى كالاَكة لة بازاردا.</a:t>
            </a:r>
          </a:p>
          <a:p>
            <a:pPr marL="0" indent="0" algn="r" rtl="1">
              <a:buNone/>
            </a:pPr>
            <a:r>
              <a:rPr lang="ar-IQ" dirty="0" smtClean="0">
                <a:cs typeface="Ali_K_Alwand" pitchFamily="2" charset="-78"/>
              </a:rPr>
              <a:t>لة راستيدا بة دةطمةن ئةم دوو حالَةتة لة واقعى عملى دا ببينريَت واتة كة خواست رةق يان بىَ كؤتا بىَ، لةبةر ئةوة باج دةخريَتة سةر شانى هةردووكيان.</a:t>
            </a:r>
          </a:p>
          <a:p>
            <a:pPr marL="0" indent="0" algn="r" rtl="1">
              <a:buNone/>
            </a:pPr>
            <a:endParaRPr lang="en-US" dirty="0"/>
          </a:p>
        </p:txBody>
      </p:sp>
      <p:grpSp>
        <p:nvGrpSpPr>
          <p:cNvPr id="27" name="Group 26"/>
          <p:cNvGrpSpPr/>
          <p:nvPr/>
        </p:nvGrpSpPr>
        <p:grpSpPr>
          <a:xfrm>
            <a:off x="3194878" y="3444960"/>
            <a:ext cx="2939487" cy="2531975"/>
            <a:chOff x="3194878" y="3444960"/>
            <a:chExt cx="2939487" cy="2531975"/>
          </a:xfrm>
        </p:grpSpPr>
        <p:cxnSp>
          <p:nvCxnSpPr>
            <p:cNvPr id="5" name="Line 5"/>
            <p:cNvCxnSpPr/>
            <p:nvPr/>
          </p:nvCxnSpPr>
          <p:spPr bwMode="auto">
            <a:xfrm>
              <a:off x="3194878" y="3444960"/>
              <a:ext cx="0" cy="2258797"/>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flipV="1">
              <a:off x="3194878" y="5700005"/>
              <a:ext cx="2706956" cy="375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8" name="Line 9"/>
            <p:cNvCxnSpPr/>
            <p:nvPr/>
          </p:nvCxnSpPr>
          <p:spPr bwMode="auto">
            <a:xfrm flipV="1">
              <a:off x="3220284" y="4834195"/>
              <a:ext cx="936084" cy="2814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9"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0"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1" name="Line 20"/>
            <p:cNvCxnSpPr/>
            <p:nvPr/>
          </p:nvCxnSpPr>
          <p:spPr bwMode="auto">
            <a:xfrm flipH="1">
              <a:off x="3522501" y="4129614"/>
              <a:ext cx="1697571" cy="1094595"/>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2" name="Line 21"/>
            <p:cNvCxnSpPr/>
            <p:nvPr/>
          </p:nvCxnSpPr>
          <p:spPr bwMode="auto">
            <a:xfrm flipH="1">
              <a:off x="3320527" y="3775628"/>
              <a:ext cx="1671682" cy="1021524"/>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4" name="Line 8"/>
            <p:cNvCxnSpPr/>
            <p:nvPr/>
          </p:nvCxnSpPr>
          <p:spPr bwMode="auto">
            <a:xfrm>
              <a:off x="4158371" y="3717032"/>
              <a:ext cx="18419" cy="1993769"/>
            </a:xfrm>
            <a:prstGeom prst="line">
              <a:avLst/>
            </a:prstGeom>
            <a:noFill/>
            <a:ln w="28575">
              <a:solidFill>
                <a:srgbClr val="FFC000"/>
              </a:solidFill>
              <a:round/>
              <a:headEnd/>
              <a:tailEnd/>
            </a:ln>
            <a:extLst>
              <a:ext uri="{909E8E84-426E-40DD-AFC4-6F175D3DCCD1}">
                <a14:hiddenFill xmlns:a14="http://schemas.microsoft.com/office/drawing/2010/main">
                  <a:noFill/>
                </a14:hiddenFill>
              </a:ext>
            </a:extLst>
          </p:spPr>
        </p:cxnSp>
      </p:grpSp>
      <p:sp>
        <p:nvSpPr>
          <p:cNvPr id="15" name="Text Box 11"/>
          <p:cNvSpPr txBox="1">
            <a:spLocks noChangeArrowheads="1"/>
          </p:cNvSpPr>
          <p:nvPr/>
        </p:nvSpPr>
        <p:spPr bwMode="auto">
          <a:xfrm>
            <a:off x="4014322" y="337772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16" name="Text Box 11"/>
          <p:cNvSpPr txBox="1">
            <a:spLocks noChangeArrowheads="1"/>
          </p:cNvSpPr>
          <p:nvPr/>
        </p:nvSpPr>
        <p:spPr bwMode="auto">
          <a:xfrm>
            <a:off x="3076235" y="3232984"/>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17" name="Text Box 11"/>
          <p:cNvSpPr txBox="1">
            <a:spLocks noChangeArrowheads="1"/>
          </p:cNvSpPr>
          <p:nvPr/>
        </p:nvSpPr>
        <p:spPr bwMode="auto">
          <a:xfrm>
            <a:off x="2555776" y="4664539"/>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19" name="Text Box 11"/>
          <p:cNvSpPr txBox="1">
            <a:spLocks noChangeArrowheads="1"/>
          </p:cNvSpPr>
          <p:nvPr/>
        </p:nvSpPr>
        <p:spPr bwMode="auto">
          <a:xfrm>
            <a:off x="5220072" y="388177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20" name="Text Box 11"/>
          <p:cNvSpPr txBox="1">
            <a:spLocks noChangeArrowheads="1"/>
          </p:cNvSpPr>
          <p:nvPr/>
        </p:nvSpPr>
        <p:spPr bwMode="auto">
          <a:xfrm>
            <a:off x="5010187" y="3467418"/>
            <a:ext cx="49005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21" name="Text Box 11"/>
          <p:cNvSpPr txBox="1">
            <a:spLocks noChangeArrowheads="1"/>
          </p:cNvSpPr>
          <p:nvPr/>
        </p:nvSpPr>
        <p:spPr bwMode="auto">
          <a:xfrm>
            <a:off x="4067944" y="4418349"/>
            <a:ext cx="480412"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22" name="Text Box 11"/>
          <p:cNvSpPr txBox="1">
            <a:spLocks noChangeArrowheads="1"/>
          </p:cNvSpPr>
          <p:nvPr/>
        </p:nvSpPr>
        <p:spPr bwMode="auto">
          <a:xfrm>
            <a:off x="4097655" y="3854244"/>
            <a:ext cx="31784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23" name="Text Box 11"/>
          <p:cNvSpPr txBox="1">
            <a:spLocks noChangeArrowheads="1"/>
          </p:cNvSpPr>
          <p:nvPr/>
        </p:nvSpPr>
        <p:spPr bwMode="auto">
          <a:xfrm>
            <a:off x="3898141" y="5753984"/>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24" name="Text Box 11"/>
          <p:cNvSpPr txBox="1">
            <a:spLocks noChangeArrowheads="1"/>
          </p:cNvSpPr>
          <p:nvPr/>
        </p:nvSpPr>
        <p:spPr bwMode="auto">
          <a:xfrm>
            <a:off x="2555776" y="4027211"/>
            <a:ext cx="52045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cxnSp>
        <p:nvCxnSpPr>
          <p:cNvPr id="25" name="Line 9"/>
          <p:cNvCxnSpPr/>
          <p:nvPr/>
        </p:nvCxnSpPr>
        <p:spPr bwMode="auto">
          <a:xfrm>
            <a:off x="3194878" y="4314531"/>
            <a:ext cx="961490"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833642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692696"/>
            <a:ext cx="7408333" cy="5433467"/>
          </a:xfrm>
        </p:spPr>
        <p:txBody>
          <a:bodyPr/>
          <a:lstStyle/>
          <a:p>
            <a:pPr marL="0" indent="0" algn="r" rtl="1">
              <a:buNone/>
            </a:pPr>
            <a:endParaRPr lang="ar-IQ" dirty="0" smtClean="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a:cs typeface="Ali_K_Alwand" pitchFamily="2" charset="-78"/>
              </a:rPr>
              <a:t>3</a:t>
            </a:r>
            <a:r>
              <a:rPr lang="ar-IQ" dirty="0" smtClean="0">
                <a:cs typeface="Ali_K_Alwand" pitchFamily="2" charset="-78"/>
              </a:rPr>
              <a:t>- ئةطةر </a:t>
            </a:r>
            <a:r>
              <a:rPr lang="ar-IQ" dirty="0">
                <a:cs typeface="Ali_K_Alwand" pitchFamily="2" charset="-78"/>
              </a:rPr>
              <a:t>خواست مرن بيَت بة يةكسانى بة مرن لة خستنةروو ئةوة هةردووكيان بارطرانى باجةكة بة يةكسانى دةكةويَتة سةرشانيان.</a:t>
            </a:r>
          </a:p>
          <a:p>
            <a:pPr marL="0" indent="0" algn="r" rtl="1">
              <a:buNone/>
            </a:pPr>
            <a:endParaRPr lang="en-US" dirty="0"/>
          </a:p>
          <a:p>
            <a:pPr marL="0" indent="0" algn="r" rtl="1">
              <a:buNone/>
            </a:pPr>
            <a:endParaRPr lang="en-US" dirty="0"/>
          </a:p>
        </p:txBody>
      </p:sp>
      <p:grpSp>
        <p:nvGrpSpPr>
          <p:cNvPr id="4" name="Group 3"/>
          <p:cNvGrpSpPr/>
          <p:nvPr/>
        </p:nvGrpSpPr>
        <p:grpSpPr>
          <a:xfrm>
            <a:off x="3194878" y="3444960"/>
            <a:ext cx="2939487" cy="2531975"/>
            <a:chOff x="3194878" y="3444960"/>
            <a:chExt cx="2939487" cy="2531975"/>
          </a:xfrm>
        </p:grpSpPr>
        <p:cxnSp>
          <p:nvCxnSpPr>
            <p:cNvPr id="5" name="Line 5"/>
            <p:cNvCxnSpPr/>
            <p:nvPr/>
          </p:nvCxnSpPr>
          <p:spPr bwMode="auto">
            <a:xfrm>
              <a:off x="3194878" y="3444960"/>
              <a:ext cx="0" cy="2258797"/>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6" name="Line 6"/>
            <p:cNvCxnSpPr/>
            <p:nvPr/>
          </p:nvCxnSpPr>
          <p:spPr bwMode="auto">
            <a:xfrm flipV="1">
              <a:off x="3194878" y="5700005"/>
              <a:ext cx="2706956" cy="375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7" name="Line 9"/>
            <p:cNvCxnSpPr/>
            <p:nvPr/>
          </p:nvCxnSpPr>
          <p:spPr bwMode="auto">
            <a:xfrm flipV="1">
              <a:off x="3194878" y="4389436"/>
              <a:ext cx="1591870"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10" name="Line 20"/>
            <p:cNvCxnSpPr/>
            <p:nvPr/>
          </p:nvCxnSpPr>
          <p:spPr bwMode="auto">
            <a:xfrm flipH="1">
              <a:off x="3522502" y="3881776"/>
              <a:ext cx="2057610" cy="1342433"/>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11" name="Line 21"/>
            <p:cNvCxnSpPr/>
            <p:nvPr/>
          </p:nvCxnSpPr>
          <p:spPr bwMode="auto">
            <a:xfrm flipH="1">
              <a:off x="3320527" y="3573016"/>
              <a:ext cx="2043593" cy="1224136"/>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12" name="Line 8"/>
            <p:cNvCxnSpPr/>
            <p:nvPr/>
          </p:nvCxnSpPr>
          <p:spPr bwMode="auto">
            <a:xfrm>
              <a:off x="4854553" y="4403508"/>
              <a:ext cx="0" cy="1300249"/>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4" name="Line 20"/>
            <p:cNvCxnSpPr/>
            <p:nvPr/>
          </p:nvCxnSpPr>
          <p:spPr bwMode="auto">
            <a:xfrm>
              <a:off x="3820582" y="3573016"/>
              <a:ext cx="1882656" cy="1480616"/>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22" name="Line 9"/>
            <p:cNvCxnSpPr/>
            <p:nvPr/>
          </p:nvCxnSpPr>
          <p:spPr bwMode="auto">
            <a:xfrm>
              <a:off x="3194878" y="4137116"/>
              <a:ext cx="1251409"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4" name="Line 8"/>
            <p:cNvCxnSpPr/>
            <p:nvPr/>
          </p:nvCxnSpPr>
          <p:spPr bwMode="auto">
            <a:xfrm flipH="1">
              <a:off x="4415504" y="4141395"/>
              <a:ext cx="11290" cy="155861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6" name="Line 9"/>
            <p:cNvCxnSpPr/>
            <p:nvPr/>
          </p:nvCxnSpPr>
          <p:spPr bwMode="auto">
            <a:xfrm>
              <a:off x="3194878" y="4653136"/>
              <a:ext cx="1220626"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51" name="Line 8"/>
            <p:cNvCxnSpPr/>
            <p:nvPr/>
          </p:nvCxnSpPr>
          <p:spPr bwMode="auto">
            <a:xfrm flipH="1">
              <a:off x="4854553" y="3881776"/>
              <a:ext cx="1" cy="50766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54" name="Line 9"/>
            <p:cNvCxnSpPr/>
            <p:nvPr/>
          </p:nvCxnSpPr>
          <p:spPr bwMode="auto">
            <a:xfrm>
              <a:off x="3194878" y="3873829"/>
              <a:ext cx="163924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13" name="Text Box 11"/>
          <p:cNvSpPr txBox="1">
            <a:spLocks noChangeArrowheads="1"/>
          </p:cNvSpPr>
          <p:nvPr/>
        </p:nvSpPr>
        <p:spPr bwMode="auto">
          <a:xfrm>
            <a:off x="5559190" y="3573016"/>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41" name="Text Box 11"/>
          <p:cNvSpPr txBox="1">
            <a:spLocks noChangeArrowheads="1"/>
          </p:cNvSpPr>
          <p:nvPr/>
        </p:nvSpPr>
        <p:spPr bwMode="auto">
          <a:xfrm>
            <a:off x="5415141" y="3275304"/>
            <a:ext cx="432146"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sp>
        <p:nvSpPr>
          <p:cNvPr id="42" name="Text Box 11"/>
          <p:cNvSpPr txBox="1">
            <a:spLocks noChangeArrowheads="1"/>
          </p:cNvSpPr>
          <p:nvPr/>
        </p:nvSpPr>
        <p:spPr bwMode="auto">
          <a:xfrm>
            <a:off x="5757785" y="4920700"/>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43" name="Text Box 11"/>
          <p:cNvSpPr txBox="1">
            <a:spLocks noChangeArrowheads="1"/>
          </p:cNvSpPr>
          <p:nvPr/>
        </p:nvSpPr>
        <p:spPr bwMode="auto">
          <a:xfrm>
            <a:off x="3050829" y="2941719"/>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
        <p:nvSpPr>
          <p:cNvPr id="44" name="Text Box 11"/>
          <p:cNvSpPr txBox="1">
            <a:spLocks noChangeArrowheads="1"/>
          </p:cNvSpPr>
          <p:nvPr/>
        </p:nvSpPr>
        <p:spPr bwMode="auto">
          <a:xfrm>
            <a:off x="2627784" y="396746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
        <p:nvSpPr>
          <p:cNvPr id="45" name="Text Box 11"/>
          <p:cNvSpPr txBox="1">
            <a:spLocks noChangeArrowheads="1"/>
          </p:cNvSpPr>
          <p:nvPr/>
        </p:nvSpPr>
        <p:spPr bwMode="auto">
          <a:xfrm>
            <a:off x="2657919" y="421368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46" name="Text Box 11"/>
          <p:cNvSpPr txBox="1">
            <a:spLocks noChangeArrowheads="1"/>
          </p:cNvSpPr>
          <p:nvPr/>
        </p:nvSpPr>
        <p:spPr bwMode="auto">
          <a:xfrm>
            <a:off x="2657918" y="4483480"/>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C</a:t>
            </a:r>
            <a:endParaRPr lang="en-US" sz="1200" dirty="0">
              <a:effectLst/>
              <a:latin typeface="Times New Roman"/>
              <a:ea typeface="Times New Roman"/>
            </a:endParaRPr>
          </a:p>
        </p:txBody>
      </p:sp>
      <p:sp>
        <p:nvSpPr>
          <p:cNvPr id="47" name="Text Box 11"/>
          <p:cNvSpPr txBox="1">
            <a:spLocks noChangeArrowheads="1"/>
          </p:cNvSpPr>
          <p:nvPr/>
        </p:nvSpPr>
        <p:spPr bwMode="auto">
          <a:xfrm>
            <a:off x="4981372" y="4263351"/>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48" name="Text Box 11"/>
          <p:cNvSpPr txBox="1">
            <a:spLocks noChangeArrowheads="1"/>
          </p:cNvSpPr>
          <p:nvPr/>
        </p:nvSpPr>
        <p:spPr bwMode="auto">
          <a:xfrm>
            <a:off x="4229402" y="3822736"/>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49" name="Text Box 11"/>
          <p:cNvSpPr txBox="1">
            <a:spLocks noChangeArrowheads="1"/>
          </p:cNvSpPr>
          <p:nvPr/>
        </p:nvSpPr>
        <p:spPr bwMode="auto">
          <a:xfrm>
            <a:off x="4617234" y="5745738"/>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Q0</a:t>
            </a:r>
            <a:endParaRPr lang="en-US" sz="1200" dirty="0">
              <a:effectLst/>
              <a:latin typeface="Times New Roman"/>
              <a:ea typeface="Times New Roman"/>
            </a:endParaRPr>
          </a:p>
        </p:txBody>
      </p:sp>
      <p:sp>
        <p:nvSpPr>
          <p:cNvPr id="50" name="Text Box 11"/>
          <p:cNvSpPr txBox="1">
            <a:spLocks noChangeArrowheads="1"/>
          </p:cNvSpPr>
          <p:nvPr/>
        </p:nvSpPr>
        <p:spPr bwMode="auto">
          <a:xfrm>
            <a:off x="4125438" y="5760569"/>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57" name="Text Box 11"/>
          <p:cNvSpPr txBox="1">
            <a:spLocks noChangeArrowheads="1"/>
          </p:cNvSpPr>
          <p:nvPr/>
        </p:nvSpPr>
        <p:spPr bwMode="auto">
          <a:xfrm>
            <a:off x="2627784" y="3628148"/>
            <a:ext cx="481083"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P2</a:t>
            </a:r>
            <a:endParaRPr lang="en-US" sz="1200" dirty="0">
              <a:effectLst/>
              <a:latin typeface="Times New Roman"/>
              <a:ea typeface="Times New Roman"/>
            </a:endParaRPr>
          </a:p>
        </p:txBody>
      </p:sp>
      <p:sp>
        <p:nvSpPr>
          <p:cNvPr id="58" name="Text Box 11"/>
          <p:cNvSpPr txBox="1">
            <a:spLocks noChangeArrowheads="1"/>
          </p:cNvSpPr>
          <p:nvPr/>
        </p:nvSpPr>
        <p:spPr bwMode="auto">
          <a:xfrm>
            <a:off x="4690069" y="3439398"/>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59" name="Text Box 11"/>
          <p:cNvSpPr txBox="1">
            <a:spLocks noChangeArrowheads="1"/>
          </p:cNvSpPr>
          <p:nvPr/>
        </p:nvSpPr>
        <p:spPr bwMode="auto">
          <a:xfrm>
            <a:off x="4398844" y="4552992"/>
            <a:ext cx="43376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60" name="Text Box 11"/>
          <p:cNvSpPr txBox="1">
            <a:spLocks noChangeArrowheads="1"/>
          </p:cNvSpPr>
          <p:nvPr/>
        </p:nvSpPr>
        <p:spPr bwMode="auto">
          <a:xfrm>
            <a:off x="5990316" y="5519019"/>
            <a:ext cx="288097"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Tree>
    <p:extLst>
      <p:ext uri="{BB962C8B-B14F-4D97-AF65-F5344CB8AC3E}">
        <p14:creationId xmlns:p14="http://schemas.microsoft.com/office/powerpoint/2010/main" val="299322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gn="r" rtl="1">
              <a:buNone/>
            </a:pPr>
            <a:endParaRPr lang="ar-IQ" dirty="0" smtClean="0">
              <a:cs typeface="Ali_K_Alwand" pitchFamily="2" charset="-78"/>
            </a:endParaRPr>
          </a:p>
          <a:p>
            <a:pPr marL="0" indent="0" algn="r" rtl="1">
              <a:buNone/>
            </a:pPr>
            <a:endParaRPr lang="ar-IQ" dirty="0">
              <a:cs typeface="Ali_K_Alwand" pitchFamily="2" charset="-78"/>
            </a:endParaRPr>
          </a:p>
          <a:p>
            <a:pPr marL="0" indent="0" algn="r" rtl="1">
              <a:buNone/>
            </a:pPr>
            <a:r>
              <a:rPr lang="ar-IQ" dirty="0" smtClean="0">
                <a:cs typeface="Ali_K_Alwand" pitchFamily="2" charset="-78"/>
              </a:rPr>
              <a:t>4- ئةطةر خواست لةسةر كالاَيةك مرن بيَت وخستنةروو غير مرن بىَ ئةوا بةرهةم هيَن بارطرانى باجةكةى زياتر هةلدةطرىَ لة بةكاربةر بة شيَكى كةمتر لةبةر ئةوةى بةرهةم هيَن دةترسىَ كة بةكاربةر دةستبةردارى كالاَكة بىَ.</a:t>
            </a:r>
          </a:p>
          <a:p>
            <a:pPr marL="0" indent="0" algn="r" rtl="1">
              <a:buNone/>
            </a:pPr>
            <a:endParaRPr lang="en-US" dirty="0"/>
          </a:p>
        </p:txBody>
      </p:sp>
      <p:sp>
        <p:nvSpPr>
          <p:cNvPr id="13" name="Text Box 11"/>
          <p:cNvSpPr txBox="1">
            <a:spLocks noChangeArrowheads="1"/>
          </p:cNvSpPr>
          <p:nvPr/>
        </p:nvSpPr>
        <p:spPr bwMode="auto">
          <a:xfrm>
            <a:off x="5178148" y="303415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S1</a:t>
            </a:r>
            <a:endParaRPr lang="en-US" sz="1200" dirty="0">
              <a:effectLst/>
              <a:latin typeface="Times New Roman"/>
              <a:ea typeface="Times New Roman"/>
            </a:endParaRPr>
          </a:p>
        </p:txBody>
      </p:sp>
      <p:grpSp>
        <p:nvGrpSpPr>
          <p:cNvPr id="14" name="Group 13"/>
          <p:cNvGrpSpPr/>
          <p:nvPr/>
        </p:nvGrpSpPr>
        <p:grpSpPr>
          <a:xfrm>
            <a:off x="3188134" y="3022800"/>
            <a:ext cx="3256073" cy="3070496"/>
            <a:chOff x="3134136" y="3019206"/>
            <a:chExt cx="3000229" cy="2957729"/>
          </a:xfrm>
        </p:grpSpPr>
        <p:cxnSp>
          <p:nvCxnSpPr>
            <p:cNvPr id="15" name="Line 5"/>
            <p:cNvCxnSpPr/>
            <p:nvPr/>
          </p:nvCxnSpPr>
          <p:spPr bwMode="auto">
            <a:xfrm>
              <a:off x="3194878" y="3019206"/>
              <a:ext cx="0" cy="2684551"/>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6" name="Line 6"/>
            <p:cNvCxnSpPr/>
            <p:nvPr/>
          </p:nvCxnSpPr>
          <p:spPr bwMode="auto">
            <a:xfrm>
              <a:off x="3194878" y="5703757"/>
              <a:ext cx="2939487"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17" name="Line 9"/>
            <p:cNvCxnSpPr/>
            <p:nvPr/>
          </p:nvCxnSpPr>
          <p:spPr bwMode="auto">
            <a:xfrm flipV="1">
              <a:off x="3194878" y="4159414"/>
              <a:ext cx="1517755" cy="14072"/>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sp>
          <p:nvSpPr>
            <p:cNvPr id="18" name="Text Box 12"/>
            <p:cNvSpPr txBox="1">
              <a:spLocks noChangeArrowheads="1"/>
            </p:cNvSpPr>
            <p:nvPr/>
          </p:nvSpPr>
          <p:spPr bwMode="auto">
            <a:xfrm>
              <a:off x="5500244" y="5274003"/>
              <a:ext cx="634121" cy="245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sp>
          <p:nvSpPr>
            <p:cNvPr id="19" name="Text Box 19"/>
            <p:cNvSpPr txBox="1">
              <a:spLocks noChangeArrowheads="1"/>
            </p:cNvSpPr>
            <p:nvPr/>
          </p:nvSpPr>
          <p:spPr bwMode="auto">
            <a:xfrm>
              <a:off x="4415504" y="5738298"/>
              <a:ext cx="576705" cy="23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15000"/>
                </a:lnSpc>
                <a:spcAft>
                  <a:spcPts val="1000"/>
                </a:spcAft>
              </a:pPr>
              <a:r>
                <a:rPr lang="en-US" sz="1100">
                  <a:effectLst/>
                  <a:latin typeface="Calibri"/>
                  <a:ea typeface="Times New Roman"/>
                  <a:cs typeface="Arial"/>
                </a:rPr>
                <a:t> </a:t>
              </a:r>
              <a:endParaRPr lang="en-US" sz="1100">
                <a:effectLst/>
                <a:latin typeface="Calibri"/>
                <a:ea typeface="Calibri"/>
                <a:cs typeface="Arial"/>
              </a:endParaRPr>
            </a:p>
          </p:txBody>
        </p:sp>
        <p:cxnSp>
          <p:nvCxnSpPr>
            <p:cNvPr id="20" name="Line 20"/>
            <p:cNvCxnSpPr/>
            <p:nvPr/>
          </p:nvCxnSpPr>
          <p:spPr bwMode="auto">
            <a:xfrm flipH="1">
              <a:off x="3522502" y="3574756"/>
              <a:ext cx="1841586" cy="1649453"/>
            </a:xfrm>
            <a:prstGeom prst="line">
              <a:avLst/>
            </a:prstGeom>
            <a:noFill/>
            <a:ln w="28575">
              <a:solidFill>
                <a:srgbClr val="FF0000"/>
              </a:solidFill>
              <a:prstDash val="solid"/>
              <a:round/>
              <a:headEnd/>
              <a:tailEnd/>
            </a:ln>
            <a:extLst>
              <a:ext uri="{909E8E84-426E-40DD-AFC4-6F175D3DCCD1}">
                <a14:hiddenFill xmlns:a14="http://schemas.microsoft.com/office/drawing/2010/main">
                  <a:noFill/>
                </a14:hiddenFill>
              </a:ext>
            </a:extLst>
          </p:spPr>
        </p:cxnSp>
        <p:cxnSp>
          <p:nvCxnSpPr>
            <p:cNvPr id="21" name="Line 21"/>
            <p:cNvCxnSpPr/>
            <p:nvPr/>
          </p:nvCxnSpPr>
          <p:spPr bwMode="auto">
            <a:xfrm flipH="1">
              <a:off x="3320528" y="3356992"/>
              <a:ext cx="1671681" cy="1440160"/>
            </a:xfrm>
            <a:prstGeom prst="line">
              <a:avLst/>
            </a:prstGeom>
            <a:noFill/>
            <a:ln w="28575">
              <a:solidFill>
                <a:srgbClr val="00B050"/>
              </a:solidFill>
              <a:prstDash val="dash"/>
              <a:round/>
              <a:headEnd/>
              <a:tailEnd/>
            </a:ln>
            <a:extLst>
              <a:ext uri="{909E8E84-426E-40DD-AFC4-6F175D3DCCD1}">
                <a14:hiddenFill xmlns:a14="http://schemas.microsoft.com/office/drawing/2010/main">
                  <a:noFill/>
                </a14:hiddenFill>
              </a:ext>
            </a:extLst>
          </p:spPr>
        </p:cxnSp>
        <p:cxnSp>
          <p:nvCxnSpPr>
            <p:cNvPr id="22" name="Line 8"/>
            <p:cNvCxnSpPr/>
            <p:nvPr/>
          </p:nvCxnSpPr>
          <p:spPr bwMode="auto">
            <a:xfrm>
              <a:off x="4785117" y="4173486"/>
              <a:ext cx="22248" cy="151952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3" name="Line 20"/>
            <p:cNvCxnSpPr/>
            <p:nvPr/>
          </p:nvCxnSpPr>
          <p:spPr bwMode="auto">
            <a:xfrm>
              <a:off x="3483132" y="3438903"/>
              <a:ext cx="2052284" cy="1131665"/>
            </a:xfrm>
            <a:prstGeom prst="line">
              <a:avLst/>
            </a:prstGeom>
            <a:noFill/>
            <a:ln w="28575">
              <a:solidFill>
                <a:srgbClr val="FFC000"/>
              </a:solidFill>
              <a:prstDash val="solid"/>
              <a:round/>
              <a:headEnd/>
              <a:tailEnd/>
            </a:ln>
            <a:extLst>
              <a:ext uri="{909E8E84-426E-40DD-AFC4-6F175D3DCCD1}">
                <a14:hiddenFill xmlns:a14="http://schemas.microsoft.com/office/drawing/2010/main">
                  <a:noFill/>
                </a14:hiddenFill>
              </a:ext>
            </a:extLst>
          </p:spPr>
        </p:cxnSp>
        <p:cxnSp>
          <p:nvCxnSpPr>
            <p:cNvPr id="24" name="Line 9"/>
            <p:cNvCxnSpPr/>
            <p:nvPr/>
          </p:nvCxnSpPr>
          <p:spPr bwMode="auto">
            <a:xfrm>
              <a:off x="3194878" y="3981385"/>
              <a:ext cx="1089090"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5" name="Line 8"/>
            <p:cNvCxnSpPr/>
            <p:nvPr/>
          </p:nvCxnSpPr>
          <p:spPr bwMode="auto">
            <a:xfrm flipH="1">
              <a:off x="4295258" y="3908207"/>
              <a:ext cx="11290" cy="1777889"/>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6" name="Line 9"/>
            <p:cNvCxnSpPr/>
            <p:nvPr/>
          </p:nvCxnSpPr>
          <p:spPr bwMode="auto">
            <a:xfrm>
              <a:off x="3194878" y="4520303"/>
              <a:ext cx="1094735" cy="0"/>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7" name="Line 8"/>
            <p:cNvCxnSpPr/>
            <p:nvPr/>
          </p:nvCxnSpPr>
          <p:spPr bwMode="auto">
            <a:xfrm>
              <a:off x="4785117" y="3574756"/>
              <a:ext cx="1" cy="584658"/>
            </a:xfrm>
            <a:prstGeom prst="line">
              <a:avLst/>
            </a:prstGeom>
            <a:noFill/>
            <a:ln w="28575">
              <a:solidFill>
                <a:srgbClr val="00B0F0"/>
              </a:solidFill>
              <a:round/>
              <a:headEnd/>
              <a:tailEnd/>
            </a:ln>
            <a:extLst>
              <a:ext uri="{909E8E84-426E-40DD-AFC4-6F175D3DCCD1}">
                <a14:hiddenFill xmlns:a14="http://schemas.microsoft.com/office/drawing/2010/main">
                  <a:noFill/>
                </a14:hiddenFill>
              </a:ext>
            </a:extLst>
          </p:spPr>
        </p:cxnSp>
        <p:cxnSp>
          <p:nvCxnSpPr>
            <p:cNvPr id="28" name="Line 9"/>
            <p:cNvCxnSpPr/>
            <p:nvPr/>
          </p:nvCxnSpPr>
          <p:spPr bwMode="auto">
            <a:xfrm>
              <a:off x="3134136" y="3574756"/>
              <a:ext cx="1639240" cy="0"/>
            </a:xfrm>
            <a:prstGeom prst="line">
              <a:avLst/>
            </a:prstGeom>
            <a:noFill/>
            <a:ln w="28575">
              <a:solidFill>
                <a:srgbClr val="00B0F0"/>
              </a:solidFill>
              <a:prstDash val="sysDot"/>
              <a:round/>
              <a:headEnd/>
              <a:tailEnd/>
            </a:ln>
            <a:extLst>
              <a:ext uri="{909E8E84-426E-40DD-AFC4-6F175D3DCCD1}">
                <a14:hiddenFill xmlns:a14="http://schemas.microsoft.com/office/drawing/2010/main">
                  <a:noFill/>
                </a14:hiddenFill>
              </a:ext>
            </a:extLst>
          </p:spPr>
        </p:cxnSp>
      </p:grpSp>
      <p:sp>
        <p:nvSpPr>
          <p:cNvPr id="38" name="Text Box 11"/>
          <p:cNvSpPr txBox="1">
            <a:spLocks noChangeArrowheads="1"/>
          </p:cNvSpPr>
          <p:nvPr/>
        </p:nvSpPr>
        <p:spPr bwMode="auto">
          <a:xfrm>
            <a:off x="5608245" y="328017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S</a:t>
            </a:r>
            <a:endParaRPr lang="en-US" sz="1200" dirty="0">
              <a:effectLst/>
              <a:latin typeface="Times New Roman"/>
              <a:ea typeface="Times New Roman"/>
            </a:endParaRPr>
          </a:p>
        </p:txBody>
      </p:sp>
      <p:sp>
        <p:nvSpPr>
          <p:cNvPr id="39" name="Text Box 11"/>
          <p:cNvSpPr txBox="1">
            <a:spLocks noChangeArrowheads="1"/>
          </p:cNvSpPr>
          <p:nvPr/>
        </p:nvSpPr>
        <p:spPr bwMode="auto">
          <a:xfrm>
            <a:off x="5734244" y="463330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D</a:t>
            </a:r>
            <a:endParaRPr lang="en-US" sz="1200" dirty="0">
              <a:effectLst/>
              <a:latin typeface="Times New Roman"/>
              <a:ea typeface="Times New Roman"/>
            </a:endParaRPr>
          </a:p>
        </p:txBody>
      </p:sp>
      <p:sp>
        <p:nvSpPr>
          <p:cNvPr id="50" name="Text Box 11"/>
          <p:cNvSpPr txBox="1">
            <a:spLocks noChangeArrowheads="1"/>
          </p:cNvSpPr>
          <p:nvPr/>
        </p:nvSpPr>
        <p:spPr bwMode="auto">
          <a:xfrm>
            <a:off x="5018714" y="402166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E0</a:t>
            </a:r>
            <a:endParaRPr lang="en-US" sz="1200" dirty="0">
              <a:effectLst/>
              <a:latin typeface="Times New Roman"/>
              <a:ea typeface="Times New Roman"/>
            </a:endParaRPr>
          </a:p>
        </p:txBody>
      </p:sp>
      <p:sp>
        <p:nvSpPr>
          <p:cNvPr id="51" name="Text Box 11"/>
          <p:cNvSpPr txBox="1">
            <a:spLocks noChangeArrowheads="1"/>
          </p:cNvSpPr>
          <p:nvPr/>
        </p:nvSpPr>
        <p:spPr bwMode="auto">
          <a:xfrm>
            <a:off x="4689693" y="320662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a:t>
            </a:r>
            <a:endParaRPr lang="en-US" sz="1200" dirty="0">
              <a:effectLst/>
              <a:latin typeface="Times New Roman"/>
              <a:ea typeface="Times New Roman"/>
            </a:endParaRPr>
          </a:p>
        </p:txBody>
      </p:sp>
      <p:sp>
        <p:nvSpPr>
          <p:cNvPr id="52" name="Text Box 11"/>
          <p:cNvSpPr txBox="1">
            <a:spLocks noChangeArrowheads="1"/>
          </p:cNvSpPr>
          <p:nvPr/>
        </p:nvSpPr>
        <p:spPr bwMode="auto">
          <a:xfrm>
            <a:off x="2816255" y="345908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P2</a:t>
            </a:r>
            <a:endParaRPr lang="en-US" sz="1200" dirty="0">
              <a:effectLst/>
              <a:latin typeface="Times New Roman"/>
              <a:ea typeface="Times New Roman"/>
            </a:endParaRPr>
          </a:p>
        </p:txBody>
      </p:sp>
      <p:sp>
        <p:nvSpPr>
          <p:cNvPr id="53" name="Text Box 11"/>
          <p:cNvSpPr txBox="1">
            <a:spLocks noChangeArrowheads="1"/>
          </p:cNvSpPr>
          <p:nvPr/>
        </p:nvSpPr>
        <p:spPr bwMode="auto">
          <a:xfrm>
            <a:off x="2816255" y="38561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P1</a:t>
            </a:r>
            <a:endParaRPr lang="en-US" sz="1200" dirty="0">
              <a:effectLst/>
              <a:latin typeface="Times New Roman"/>
              <a:ea typeface="Times New Roman"/>
            </a:endParaRPr>
          </a:p>
        </p:txBody>
      </p:sp>
      <p:sp>
        <p:nvSpPr>
          <p:cNvPr id="54" name="Text Box 11"/>
          <p:cNvSpPr txBox="1">
            <a:spLocks noChangeArrowheads="1"/>
          </p:cNvSpPr>
          <p:nvPr/>
        </p:nvSpPr>
        <p:spPr bwMode="auto">
          <a:xfrm>
            <a:off x="2816255" y="4076939"/>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P0</a:t>
            </a:r>
            <a:endParaRPr lang="en-US" sz="1200" dirty="0">
              <a:effectLst/>
              <a:latin typeface="Times New Roman"/>
              <a:ea typeface="Times New Roman"/>
            </a:endParaRPr>
          </a:p>
        </p:txBody>
      </p:sp>
      <p:sp>
        <p:nvSpPr>
          <p:cNvPr id="55" name="Text Box 11"/>
          <p:cNvSpPr txBox="1">
            <a:spLocks noChangeArrowheads="1"/>
          </p:cNvSpPr>
          <p:nvPr/>
        </p:nvSpPr>
        <p:spPr bwMode="auto">
          <a:xfrm>
            <a:off x="2794220" y="445570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C</a:t>
            </a:r>
            <a:endParaRPr lang="en-US" sz="1200" dirty="0">
              <a:effectLst/>
              <a:latin typeface="Times New Roman"/>
              <a:ea typeface="Times New Roman"/>
            </a:endParaRPr>
          </a:p>
        </p:txBody>
      </p:sp>
      <p:sp>
        <p:nvSpPr>
          <p:cNvPr id="56" name="Text Box 11"/>
          <p:cNvSpPr txBox="1">
            <a:spLocks noChangeArrowheads="1"/>
          </p:cNvSpPr>
          <p:nvPr/>
        </p:nvSpPr>
        <p:spPr bwMode="auto">
          <a:xfrm>
            <a:off x="4392830" y="4455701"/>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T1</a:t>
            </a:r>
            <a:endParaRPr lang="en-US" sz="1200" dirty="0">
              <a:effectLst/>
              <a:latin typeface="Times New Roman"/>
              <a:ea typeface="Times New Roman"/>
            </a:endParaRPr>
          </a:p>
        </p:txBody>
      </p:sp>
      <p:sp>
        <p:nvSpPr>
          <p:cNvPr id="57" name="Text Box 11"/>
          <p:cNvSpPr txBox="1">
            <a:spLocks noChangeArrowheads="1"/>
          </p:cNvSpPr>
          <p:nvPr/>
        </p:nvSpPr>
        <p:spPr bwMode="auto">
          <a:xfrm>
            <a:off x="4324751" y="4195417"/>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A</a:t>
            </a:r>
            <a:endParaRPr lang="en-US" sz="1200" dirty="0">
              <a:effectLst/>
              <a:latin typeface="Times New Roman"/>
              <a:ea typeface="Times New Roman"/>
            </a:endParaRPr>
          </a:p>
        </p:txBody>
      </p:sp>
      <p:sp>
        <p:nvSpPr>
          <p:cNvPr id="58" name="Text Box 11"/>
          <p:cNvSpPr txBox="1">
            <a:spLocks noChangeArrowheads="1"/>
          </p:cNvSpPr>
          <p:nvPr/>
        </p:nvSpPr>
        <p:spPr bwMode="auto">
          <a:xfrm>
            <a:off x="4268456" y="3665752"/>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E1</a:t>
            </a:r>
            <a:endParaRPr lang="en-US" sz="1200" dirty="0">
              <a:effectLst/>
              <a:latin typeface="Times New Roman"/>
              <a:ea typeface="Times New Roman"/>
            </a:endParaRPr>
          </a:p>
        </p:txBody>
      </p:sp>
      <p:sp>
        <p:nvSpPr>
          <p:cNvPr id="59" name="Text Box 11"/>
          <p:cNvSpPr txBox="1">
            <a:spLocks noChangeArrowheads="1"/>
          </p:cNvSpPr>
          <p:nvPr/>
        </p:nvSpPr>
        <p:spPr bwMode="auto">
          <a:xfrm>
            <a:off x="4077647" y="5817582"/>
            <a:ext cx="568815"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Q1</a:t>
            </a:r>
            <a:endParaRPr lang="en-US" sz="1200" dirty="0">
              <a:effectLst/>
              <a:latin typeface="Times New Roman"/>
              <a:ea typeface="Times New Roman"/>
            </a:endParaRPr>
          </a:p>
        </p:txBody>
      </p:sp>
      <p:sp>
        <p:nvSpPr>
          <p:cNvPr id="60" name="Text Box 11"/>
          <p:cNvSpPr txBox="1">
            <a:spLocks noChangeArrowheads="1"/>
          </p:cNvSpPr>
          <p:nvPr/>
        </p:nvSpPr>
        <p:spPr bwMode="auto">
          <a:xfrm>
            <a:off x="4734306" y="5849365"/>
            <a:ext cx="568815"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Q0</a:t>
            </a:r>
            <a:endParaRPr lang="en-US" sz="1200" dirty="0">
              <a:effectLst/>
              <a:latin typeface="Times New Roman"/>
              <a:ea typeface="Times New Roman"/>
            </a:endParaRPr>
          </a:p>
        </p:txBody>
      </p:sp>
      <p:sp>
        <p:nvSpPr>
          <p:cNvPr id="61" name="Text Box 11"/>
          <p:cNvSpPr txBox="1">
            <a:spLocks noChangeArrowheads="1"/>
          </p:cNvSpPr>
          <p:nvPr/>
        </p:nvSpPr>
        <p:spPr bwMode="auto">
          <a:xfrm>
            <a:off x="6444207" y="5675905"/>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Q</a:t>
            </a:r>
            <a:endParaRPr lang="en-US" sz="1200" dirty="0">
              <a:effectLst/>
              <a:latin typeface="Times New Roman"/>
              <a:ea typeface="Times New Roman"/>
            </a:endParaRPr>
          </a:p>
        </p:txBody>
      </p:sp>
      <p:sp>
        <p:nvSpPr>
          <p:cNvPr id="62" name="Text Box 11"/>
          <p:cNvSpPr txBox="1">
            <a:spLocks noChangeArrowheads="1"/>
          </p:cNvSpPr>
          <p:nvPr/>
        </p:nvSpPr>
        <p:spPr bwMode="auto">
          <a:xfrm>
            <a:off x="3068116" y="2703723"/>
            <a:ext cx="371879" cy="33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gn="r" rtl="1" fontAlgn="base">
              <a:spcBef>
                <a:spcPts val="1080"/>
              </a:spcBef>
              <a:spcAft>
                <a:spcPts val="0"/>
              </a:spcAft>
            </a:pPr>
            <a:r>
              <a:rPr lang="en-US" sz="1200" b="1" kern="1200" dirty="0" smtClean="0">
                <a:solidFill>
                  <a:srgbClr val="000000"/>
                </a:solidFill>
                <a:effectLst/>
                <a:latin typeface="Arial"/>
                <a:ea typeface="Times New Roman"/>
              </a:rPr>
              <a:t>P</a:t>
            </a:r>
            <a:endParaRPr lang="en-US" sz="1200" dirty="0">
              <a:effectLst/>
              <a:latin typeface="Times New Roman"/>
              <a:ea typeface="Times New Roman"/>
            </a:endParaRPr>
          </a:p>
        </p:txBody>
      </p:sp>
    </p:spTree>
    <p:extLst>
      <p:ext uri="{BB962C8B-B14F-4D97-AF65-F5344CB8AC3E}">
        <p14:creationId xmlns:p14="http://schemas.microsoft.com/office/powerpoint/2010/main" val="901820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2309</TotalTime>
  <Words>1487</Words>
  <Application>Microsoft Office PowerPoint</Application>
  <PresentationFormat>On-screen Show (4:3)</PresentationFormat>
  <Paragraphs>195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بةشى يةكةم /نةرمي و سياساتي ئابووري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وخستنةروو  نةرمي خواست مرونة الطلب والعرض</dc:title>
  <dc:creator>bzas</dc:creator>
  <cp:lastModifiedBy>DR.Ahmed Saker</cp:lastModifiedBy>
  <cp:revision>63</cp:revision>
  <dcterms:created xsi:type="dcterms:W3CDTF">2006-08-16T00:00:00Z</dcterms:created>
  <dcterms:modified xsi:type="dcterms:W3CDTF">2023-01-15T15:02:04Z</dcterms:modified>
</cp:coreProperties>
</file>