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304" r:id="rId29"/>
    <p:sldId id="282" r:id="rId30"/>
    <p:sldId id="305" r:id="rId31"/>
    <p:sldId id="283" r:id="rId32"/>
    <p:sldId id="306" r:id="rId33"/>
    <p:sldId id="284" r:id="rId34"/>
    <p:sldId id="285" r:id="rId35"/>
    <p:sldId id="286" r:id="rId36"/>
    <p:sldId id="287" r:id="rId37"/>
    <p:sldId id="292" r:id="rId38"/>
    <p:sldId id="308" r:id="rId39"/>
    <p:sldId id="288" r:id="rId40"/>
    <p:sldId id="307" r:id="rId41"/>
    <p:sldId id="302" r:id="rId42"/>
    <p:sldId id="289" r:id="rId43"/>
    <p:sldId id="290" r:id="rId44"/>
    <p:sldId id="291" r:id="rId45"/>
    <p:sldId id="293" r:id="rId46"/>
    <p:sldId id="294" r:id="rId47"/>
    <p:sldId id="295" r:id="rId48"/>
    <p:sldId id="296" r:id="rId49"/>
    <p:sldId id="297" r:id="rId50"/>
    <p:sldId id="298" r:id="rId51"/>
    <p:sldId id="299" r:id="rId52"/>
    <p:sldId id="300" r:id="rId53"/>
    <p:sldId id="301"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94622" autoAdjust="0"/>
  </p:normalViewPr>
  <p:slideViewPr>
    <p:cSldViewPr>
      <p:cViewPr>
        <p:scale>
          <a:sx n="71" d="100"/>
          <a:sy n="71" d="100"/>
        </p:scale>
        <p:origin x="-1098" y="108"/>
      </p:cViewPr>
      <p:guideLst>
        <p:guide orient="horz" pos="2160"/>
        <p:guide pos="2880"/>
      </p:guideLst>
    </p:cSldViewPr>
  </p:slideViewPr>
  <p:outlineViewPr>
    <p:cViewPr>
      <p:scale>
        <a:sx n="33" d="100"/>
        <a:sy n="33" d="100"/>
      </p:scale>
      <p:origin x="0" y="511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t>
            </a:r>
            <a:r>
              <a:rPr lang="ar-IQ" dirty="0" smtClean="0">
                <a:cs typeface="Ali_K_Alwand" pitchFamily="2" charset="-78"/>
              </a:rPr>
              <a:t>وخستنةروو</a:t>
            </a:r>
            <a:r>
              <a:rPr lang="en-US" dirty="0" smtClean="0">
                <a:cs typeface="Ali_K_Alwand" pitchFamily="2" charset="-78"/>
              </a:rPr>
              <a:t> </a:t>
            </a:r>
            <a:r>
              <a:rPr lang="ar-IQ" dirty="0" smtClean="0">
                <a:cs typeface="Ali_K_Alwand" pitchFamily="2" charset="-78"/>
              </a:rPr>
              <a:t> نةرمي خواست</a:t>
            </a:r>
            <a:r>
              <a:rPr lang="ar-IQ" dirty="0" smtClean="0"/>
              <a:t/>
            </a:r>
            <a:br>
              <a:rPr lang="ar-IQ" dirty="0" smtClean="0"/>
            </a:br>
            <a:r>
              <a:rPr lang="ar-IQ" sz="2800" dirty="0" smtClean="0">
                <a:solidFill>
                  <a:srgbClr val="FF0000"/>
                </a:solidFill>
              </a:rPr>
              <a:t>مرونة الطلب والعرض</a:t>
            </a:r>
            <a:r>
              <a:rPr lang="en-US" sz="2800" dirty="0" smtClean="0">
                <a:solidFill>
                  <a:srgbClr val="FF0000"/>
                </a:solidFill>
              </a:rPr>
              <a:t/>
            </a:r>
            <a:br>
              <a:rPr lang="en-US" sz="2800" dirty="0" smtClean="0">
                <a:solidFill>
                  <a:srgbClr val="FF0000"/>
                </a:solidFill>
              </a:rPr>
            </a:br>
            <a:r>
              <a:rPr lang="en-US" sz="4000" dirty="0" smtClean="0"/>
              <a:t>Elasticity</a:t>
            </a:r>
            <a:endParaRPr lang="ar-IQ" sz="2800" dirty="0">
              <a:solidFill>
                <a:srgbClr val="FF0000"/>
              </a:solidFill>
            </a:endParaRPr>
          </a:p>
        </p:txBody>
      </p:sp>
      <p:sp>
        <p:nvSpPr>
          <p:cNvPr id="3" name="Subtitle 2"/>
          <p:cNvSpPr>
            <a:spLocks noGrp="1"/>
          </p:cNvSpPr>
          <p:nvPr>
            <p:ph type="subTitle" idx="1"/>
          </p:nvPr>
        </p:nvSpPr>
        <p:spPr/>
        <p:txBody>
          <a:bodyPr/>
          <a:lstStyle/>
          <a:p>
            <a:r>
              <a:rPr lang="ar-IQ" dirty="0" smtClean="0">
                <a:solidFill>
                  <a:srgbClr val="FF0000"/>
                </a:solidFill>
                <a:cs typeface="Ali_K_Alwand" pitchFamily="2" charset="-78"/>
              </a:rPr>
              <a:t>بةشي سيَيةم </a:t>
            </a:r>
            <a:endParaRPr lang="ar-IQ" dirty="0">
              <a:solidFill>
                <a:srgbClr val="FF0000"/>
              </a:solidFill>
              <a:cs typeface="Ali_K_Alwand" pitchFamily="2" charset="-78"/>
            </a:endParaRPr>
          </a:p>
        </p:txBody>
      </p:sp>
    </p:spTree>
    <p:extLst>
      <p:ext uri="{BB962C8B-B14F-4D97-AF65-F5344CB8AC3E}">
        <p14:creationId xmlns:p14="http://schemas.microsoft.com/office/powerpoint/2010/main" val="226315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خواستي كةم نةرم ( نا نةرم ) </a:t>
            </a:r>
            <a:endParaRPr lang="ar-IQ" dirty="0"/>
          </a:p>
        </p:txBody>
      </p:sp>
      <p:sp>
        <p:nvSpPr>
          <p:cNvPr id="3" name="Content Placeholder 2"/>
          <p:cNvSpPr>
            <a:spLocks noGrp="1"/>
          </p:cNvSpPr>
          <p:nvPr>
            <p:ph idx="1"/>
          </p:nvPr>
        </p:nvSpPr>
        <p:spPr/>
        <p:txBody>
          <a:bodyPr>
            <a:normAutofit lnSpcReduction="10000"/>
          </a:bodyPr>
          <a:lstStyle/>
          <a:p>
            <a:pPr lvl="0" algn="r" rtl="1"/>
            <a:r>
              <a:rPr lang="ar-IQ" sz="3600" dirty="0" smtClean="0">
                <a:cs typeface="Ali_K_Alwand" pitchFamily="2" charset="-78"/>
              </a:rPr>
              <a:t>ئةو </a:t>
            </a:r>
            <a:r>
              <a:rPr lang="ar-IQ" sz="3600" dirty="0">
                <a:cs typeface="Ali_K_Alwand" pitchFamily="2" charset="-78"/>
              </a:rPr>
              <a:t>جؤرة لة نةرمي خواست ئاستي هةستياري بري خواست بؤ طؤران لة نرخدا زؤر لاوازة ، يان ريَذةي طؤران لة بري خواست كةمترة لةو ريَذةيةي كة نرخ طؤراوة . بؤ نمونة ئةطةر نرخ بةرزبيَتةوة بة ريَذةي ( 10% ) ئةوة بري خواست بةريَذةيكي كةمتر لةو ريَذةية كةمدةبيَتةوة ( 9% يان 7 %  يان  1%  )  كةواتة بةهاي رةهاي نةرمي </a:t>
            </a:r>
            <a:endParaRPr lang="ar-IQ" sz="3600" dirty="0" smtClean="0">
              <a:cs typeface="Ali_K_Alwand" pitchFamily="2" charset="-78"/>
            </a:endParaRPr>
          </a:p>
          <a:p>
            <a:pPr marL="0" lvl="0" indent="0" algn="r" rtl="1">
              <a:buNone/>
            </a:pPr>
            <a:r>
              <a:rPr lang="ar-IQ" sz="3600" dirty="0" smtClean="0">
                <a:cs typeface="Ali_K_Alwand" pitchFamily="2" charset="-78"/>
              </a:rPr>
              <a:t> </a:t>
            </a:r>
            <a:r>
              <a:rPr lang="en-US" sz="3600" dirty="0" smtClean="0">
                <a:cs typeface="Ali_K_Alwand" pitchFamily="2" charset="-78"/>
              </a:rPr>
              <a:t> </a:t>
            </a:r>
            <a:r>
              <a:rPr lang="ar-IQ" sz="3600" dirty="0" smtClean="0">
                <a:cs typeface="Ali_K_Alwand" pitchFamily="2" charset="-78"/>
              </a:rPr>
              <a:t>يان </a:t>
            </a:r>
            <a:r>
              <a:rPr lang="ar-IQ" sz="3600" dirty="0">
                <a:cs typeface="Ali_K_Alwand" pitchFamily="2" charset="-78"/>
              </a:rPr>
              <a:t>لة يةك كةمترة. </a:t>
            </a:r>
            <a:r>
              <a:rPr lang="ar-IQ" sz="3600" dirty="0" smtClean="0">
                <a:cs typeface="Ali_K_Alwand" pitchFamily="2" charset="-78"/>
              </a:rPr>
              <a:t> </a:t>
            </a:r>
            <a:endParaRPr lang="en-US" sz="3600" dirty="0" smtClean="0">
              <a:cs typeface="Ali_K_Alwand" pitchFamily="2" charset="-78"/>
            </a:endParaRPr>
          </a:p>
          <a:p>
            <a:pPr marL="0" lvl="0" indent="0">
              <a:buNone/>
            </a:pPr>
            <a:r>
              <a:rPr lang="ar-SA" sz="3600" dirty="0">
                <a:solidFill>
                  <a:srgbClr val="C00000"/>
                </a:solidFill>
              </a:rPr>
              <a:t>صفر</a:t>
            </a:r>
            <a:r>
              <a:rPr lang="en-US" sz="3600" dirty="0">
                <a:solidFill>
                  <a:srgbClr val="C00000"/>
                </a:solidFill>
              </a:rPr>
              <a:t>&gt; EP &gt;  1</a:t>
            </a:r>
            <a:r>
              <a:rPr lang="ar-IQ" sz="3600" dirty="0">
                <a:solidFill>
                  <a:srgbClr val="C00000"/>
                </a:solidFill>
              </a:rPr>
              <a:t> </a:t>
            </a:r>
            <a:endParaRPr lang="en-US" sz="3600" dirty="0">
              <a:solidFill>
                <a:srgbClr val="C00000"/>
              </a:solidFill>
              <a:cs typeface="Ali_K_Alwand" pitchFamily="2" charset="-78"/>
            </a:endParaRPr>
          </a:p>
          <a:p>
            <a:endParaRPr lang="ar-IQ" dirty="0"/>
          </a:p>
        </p:txBody>
      </p:sp>
    </p:spTree>
    <p:extLst>
      <p:ext uri="{BB962C8B-B14F-4D97-AF65-F5344CB8AC3E}">
        <p14:creationId xmlns:p14="http://schemas.microsoft.com/office/powerpoint/2010/main" val="351338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خواستي بيَ نةرم ( رةق) </a:t>
            </a:r>
            <a:endParaRPr lang="ar-IQ" dirty="0"/>
          </a:p>
        </p:txBody>
      </p:sp>
      <p:sp>
        <p:nvSpPr>
          <p:cNvPr id="3" name="Content Placeholder 2"/>
          <p:cNvSpPr>
            <a:spLocks noGrp="1"/>
          </p:cNvSpPr>
          <p:nvPr>
            <p:ph idx="1"/>
          </p:nvPr>
        </p:nvSpPr>
        <p:spPr/>
        <p:txBody>
          <a:bodyPr/>
          <a:lstStyle/>
          <a:p>
            <a:pPr lvl="0" algn="r" rtl="1"/>
            <a:r>
              <a:rPr lang="ar-IQ" sz="3600" dirty="0" smtClean="0">
                <a:cs typeface="Ali_K_Alwand" pitchFamily="2" charset="-78"/>
              </a:rPr>
              <a:t>ئةوةش </a:t>
            </a:r>
            <a:r>
              <a:rPr lang="ar-IQ" sz="3600" dirty="0">
                <a:cs typeface="Ali_K_Alwand" pitchFamily="2" charset="-78"/>
              </a:rPr>
              <a:t>ئةو جؤرة خواستةية كة هيَض جؤرة كاردانةوةيةكي نية بةرامبةر بة هةر طؤرانيَك رووبدات لة نرخدا . يان ئةطةر نرخ بطؤريت بة هةر ريَذةيةك ئةوة بري خواست هيض ناطؤريَت  </a:t>
            </a:r>
            <a:r>
              <a:rPr lang="ar-SA" sz="3600" dirty="0">
                <a:cs typeface="Ali_K_Alwand" pitchFamily="2" charset="-78"/>
              </a:rPr>
              <a:t>صفر</a:t>
            </a:r>
            <a:r>
              <a:rPr lang="en-US" sz="3600" dirty="0">
                <a:cs typeface="Ali_K_Alwand" pitchFamily="2" charset="-78"/>
              </a:rPr>
              <a:t>   </a:t>
            </a:r>
            <a:r>
              <a:rPr lang="en-US" sz="3600" dirty="0" err="1">
                <a:cs typeface="Ali_K_Alwand" pitchFamily="2" charset="-78"/>
              </a:rPr>
              <a:t>Ep</a:t>
            </a:r>
            <a:r>
              <a:rPr lang="en-US" sz="3600" dirty="0">
                <a:cs typeface="Ali_K_Alwand" pitchFamily="2" charset="-78"/>
              </a:rPr>
              <a:t>=</a:t>
            </a:r>
            <a:r>
              <a:rPr lang="ar-IQ" sz="3600" dirty="0">
                <a:cs typeface="Ali_K_Alwand" pitchFamily="2" charset="-78"/>
              </a:rPr>
              <a:t>. ئةو جؤرة خواستة ضةماوةكةي شيَوةي هيَليَكي ستوني تةريب لةطةلَ تةوةري نرخدا وةردةطريَت. </a:t>
            </a:r>
            <a:endParaRPr lang="en-US" sz="3600" dirty="0">
              <a:cs typeface="Ali_K_Alwand" pitchFamily="2" charset="-78"/>
            </a:endParaRPr>
          </a:p>
          <a:p>
            <a:pPr marL="0" indent="0" rtl="1">
              <a:buNone/>
            </a:pPr>
            <a:r>
              <a:rPr lang="ar-IQ" dirty="0"/>
              <a:t> </a:t>
            </a:r>
            <a:endParaRPr lang="en-US" dirty="0"/>
          </a:p>
          <a:p>
            <a:endParaRPr lang="ar-IQ" dirty="0"/>
          </a:p>
        </p:txBody>
      </p:sp>
    </p:spTree>
    <p:extLst>
      <p:ext uri="{BB962C8B-B14F-4D97-AF65-F5344CB8AC3E}">
        <p14:creationId xmlns:p14="http://schemas.microsoft.com/office/powerpoint/2010/main" val="3665024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شيَوةكةي</a:t>
            </a:r>
            <a:endParaRPr lang="ar-IQ"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2133600"/>
            <a:ext cx="4024143" cy="289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077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cs typeface="Ali_K_Alwand" pitchFamily="2" charset="-78"/>
              </a:rPr>
              <a:t>خشتةى جؤرةكانى نةرمى خواستى نرخ</a:t>
            </a:r>
            <a:endParaRPr lang="en-US" sz="3200" dirty="0">
              <a:cs typeface="Ali_K_Alwand"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8218706"/>
              </p:ext>
            </p:extLst>
          </p:nvPr>
        </p:nvGraphicFramePr>
        <p:xfrm>
          <a:off x="457200" y="1905000"/>
          <a:ext cx="8229599" cy="4328160"/>
        </p:xfrm>
        <a:graphic>
          <a:graphicData uri="http://schemas.openxmlformats.org/drawingml/2006/table">
            <a:tbl>
              <a:tblPr rtl="1" firstRow="1" firstCol="1" lastRow="1" lastCol="1" bandRow="1" bandCol="1">
                <a:tableStyleId>{5C22544A-7EE6-4342-B048-85BDC9FD1C3A}</a:tableStyleId>
              </a:tblPr>
              <a:tblGrid>
                <a:gridCol w="2479429"/>
                <a:gridCol w="4192819"/>
                <a:gridCol w="1557351"/>
              </a:tblGrid>
              <a:tr h="0">
                <a:tc>
                  <a:txBody>
                    <a:bodyPr/>
                    <a:lstStyle/>
                    <a:p>
                      <a:pPr algn="ctr" rtl="1">
                        <a:spcAft>
                          <a:spcPts val="0"/>
                        </a:spcAft>
                      </a:pPr>
                      <a:r>
                        <a:rPr lang="ar-KW" sz="2000" dirty="0">
                          <a:solidFill>
                            <a:schemeClr val="tx1"/>
                          </a:solidFill>
                          <a:effectLst/>
                        </a:rPr>
                        <a:t>نوع </a:t>
                      </a:r>
                      <a:r>
                        <a:rPr lang="ar-KW" sz="2000" dirty="0" smtClean="0">
                          <a:solidFill>
                            <a:schemeClr val="tx1"/>
                          </a:solidFill>
                          <a:effectLst/>
                        </a:rPr>
                        <a:t>المرونة</a:t>
                      </a:r>
                      <a:r>
                        <a:rPr lang="ar-IQ" sz="2000" dirty="0" smtClean="0">
                          <a:solidFill>
                            <a:schemeClr val="tx1"/>
                          </a:solidFill>
                          <a:effectLst/>
                        </a:rPr>
                        <a:t> (</a:t>
                      </a:r>
                      <a:r>
                        <a:rPr lang="ar-IQ" sz="2000" dirty="0" smtClean="0">
                          <a:solidFill>
                            <a:schemeClr val="tx1"/>
                          </a:solidFill>
                          <a:effectLst/>
                          <a:cs typeface="Ali_K_Alwand" pitchFamily="2" charset="-78"/>
                        </a:rPr>
                        <a:t>جؤرى نةرمى</a:t>
                      </a:r>
                      <a:r>
                        <a:rPr lang="ar-IQ" sz="2000" dirty="0" smtClean="0">
                          <a:solidFill>
                            <a:schemeClr val="tx1"/>
                          </a:solidFill>
                          <a:effectLst/>
                        </a:rPr>
                        <a:t>)</a:t>
                      </a:r>
                      <a:endParaRPr lang="en-US" sz="2000" dirty="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ar-KW" sz="2400" dirty="0">
                          <a:solidFill>
                            <a:schemeClr val="tx1"/>
                          </a:solidFill>
                          <a:effectLst/>
                        </a:rPr>
                        <a:t>التغير النسبي</a:t>
                      </a:r>
                      <a:endParaRPr lang="en-US" sz="2400" dirty="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ar-KW" sz="2400">
                          <a:solidFill>
                            <a:schemeClr val="tx1"/>
                          </a:solidFill>
                          <a:effectLst/>
                        </a:rPr>
                        <a:t>معامل المرونة</a:t>
                      </a:r>
                      <a:endParaRPr lang="en-US" sz="240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طلب </a:t>
                      </a:r>
                      <a:r>
                        <a:rPr lang="ar-KW" sz="1800" dirty="0" smtClean="0">
                          <a:solidFill>
                            <a:schemeClr val="tx1"/>
                          </a:solidFill>
                          <a:effectLst/>
                        </a:rPr>
                        <a:t>مرن</a:t>
                      </a:r>
                      <a:r>
                        <a:rPr lang="ar-IQ" sz="1800" dirty="0" smtClean="0">
                          <a:solidFill>
                            <a:schemeClr val="tx1"/>
                          </a:solidFill>
                          <a:effectLst/>
                        </a:rPr>
                        <a:t> (</a:t>
                      </a:r>
                      <a:r>
                        <a:rPr lang="ar-IQ" sz="2000" b="1" kern="1200" dirty="0" smtClean="0">
                          <a:solidFill>
                            <a:schemeClr val="tx1"/>
                          </a:solidFill>
                          <a:effectLst/>
                          <a:latin typeface="+mn-lt"/>
                          <a:ea typeface="+mn-ea"/>
                          <a:cs typeface="Ali_K_Alwand" pitchFamily="2" charset="-78"/>
                        </a:rPr>
                        <a:t>خواستى نةرم</a:t>
                      </a:r>
                      <a:r>
                        <a:rPr lang="ar-IQ" sz="1800" baseline="0" dirty="0" smtClean="0">
                          <a:solidFill>
                            <a:schemeClr val="tx1"/>
                          </a:solidFill>
                          <a:effectLst/>
                        </a:rPr>
                        <a:t>)</a:t>
                      </a:r>
                      <a:r>
                        <a:rPr lang="ar-IQ" sz="1800" dirty="0" smtClean="0">
                          <a:solidFill>
                            <a:schemeClr val="tx1"/>
                          </a:solidFill>
                          <a:effectLst/>
                        </a:rPr>
                        <a:t> </a:t>
                      </a:r>
                      <a:endParaRPr lang="en-US" sz="2000" dirty="0">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000" dirty="0">
                          <a:solidFill>
                            <a:schemeClr val="tx1"/>
                          </a:solidFill>
                          <a:effectLst/>
                        </a:rPr>
                        <a:t>% Δ </a:t>
                      </a:r>
                      <a:r>
                        <a:rPr lang="en-US" sz="2000" dirty="0" err="1">
                          <a:solidFill>
                            <a:schemeClr val="tx1"/>
                          </a:solidFill>
                          <a:effectLst/>
                        </a:rPr>
                        <a:t>Q</a:t>
                      </a:r>
                      <a:r>
                        <a:rPr lang="en-US" sz="2000" baseline="-25000" dirty="0" err="1">
                          <a:solidFill>
                            <a:schemeClr val="tx1"/>
                          </a:solidFill>
                          <a:effectLst/>
                        </a:rPr>
                        <a:t>d</a:t>
                      </a:r>
                      <a:r>
                        <a:rPr lang="en-US" sz="2000" dirty="0">
                          <a:solidFill>
                            <a:schemeClr val="tx1"/>
                          </a:solidFill>
                          <a:effectLst/>
                        </a:rPr>
                        <a:t> &gt; % Δ P</a:t>
                      </a:r>
                      <a:endParaRPr lang="en-US" sz="2400" dirty="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000">
                          <a:solidFill>
                            <a:schemeClr val="tx1"/>
                          </a:solidFill>
                          <a:effectLst/>
                        </a:rPr>
                        <a:t>|e</a:t>
                      </a:r>
                      <a:r>
                        <a:rPr lang="en-US" sz="2000" baseline="-25000">
                          <a:solidFill>
                            <a:schemeClr val="tx1"/>
                          </a:solidFill>
                          <a:effectLst/>
                        </a:rPr>
                        <a:t>d</a:t>
                      </a:r>
                      <a:r>
                        <a:rPr lang="en-US" sz="2000">
                          <a:solidFill>
                            <a:schemeClr val="tx1"/>
                          </a:solidFill>
                          <a:effectLst/>
                        </a:rPr>
                        <a:t>| &gt; 1</a:t>
                      </a:r>
                      <a:endParaRPr lang="en-US" sz="240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طلب غير </a:t>
                      </a:r>
                      <a:r>
                        <a:rPr lang="ar-KW" sz="1800" dirty="0" smtClean="0">
                          <a:solidFill>
                            <a:schemeClr val="tx1"/>
                          </a:solidFill>
                          <a:effectLst/>
                        </a:rPr>
                        <a:t>مرن</a:t>
                      </a:r>
                      <a:r>
                        <a:rPr lang="ar-IQ" sz="1800" dirty="0" smtClean="0">
                          <a:solidFill>
                            <a:schemeClr val="tx1"/>
                          </a:solidFill>
                          <a:effectLst/>
                        </a:rPr>
                        <a:t> (</a:t>
                      </a:r>
                      <a:r>
                        <a:rPr lang="ar-IQ" sz="2000" b="1" kern="1200" dirty="0" smtClean="0">
                          <a:solidFill>
                            <a:schemeClr val="tx1"/>
                          </a:solidFill>
                          <a:effectLst/>
                          <a:latin typeface="+mn-lt"/>
                          <a:ea typeface="+mn-ea"/>
                          <a:cs typeface="Ali_K_Alwand" pitchFamily="2" charset="-78"/>
                        </a:rPr>
                        <a:t>خواستى نا نةرم</a:t>
                      </a:r>
                      <a:r>
                        <a:rPr lang="ar-IQ" sz="1800" dirty="0" smtClean="0">
                          <a:solidFill>
                            <a:schemeClr val="tx1"/>
                          </a:solidFill>
                          <a:effectLst/>
                        </a:rPr>
                        <a:t>)</a:t>
                      </a:r>
                      <a:endParaRPr lang="en-US" sz="2000" dirty="0">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000" dirty="0">
                          <a:solidFill>
                            <a:schemeClr val="tx1"/>
                          </a:solidFill>
                          <a:effectLst/>
                        </a:rPr>
                        <a:t>% Δ </a:t>
                      </a:r>
                      <a:r>
                        <a:rPr lang="en-US" sz="2000" dirty="0" err="1">
                          <a:solidFill>
                            <a:schemeClr val="tx1"/>
                          </a:solidFill>
                          <a:effectLst/>
                        </a:rPr>
                        <a:t>Q</a:t>
                      </a:r>
                      <a:r>
                        <a:rPr lang="en-US" sz="2000" baseline="-25000" dirty="0" err="1">
                          <a:solidFill>
                            <a:schemeClr val="tx1"/>
                          </a:solidFill>
                          <a:effectLst/>
                        </a:rPr>
                        <a:t>d</a:t>
                      </a:r>
                      <a:r>
                        <a:rPr lang="en-US" sz="2000" dirty="0">
                          <a:solidFill>
                            <a:schemeClr val="tx1"/>
                          </a:solidFill>
                          <a:effectLst/>
                        </a:rPr>
                        <a:t> &lt; % Δ P</a:t>
                      </a:r>
                      <a:endParaRPr lang="en-US" sz="2400" dirty="0">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000" dirty="0">
                          <a:solidFill>
                            <a:schemeClr val="tx1"/>
                          </a:solidFill>
                          <a:effectLst/>
                        </a:rPr>
                        <a:t>|</a:t>
                      </a:r>
                      <a:r>
                        <a:rPr lang="en-US" sz="2000" dirty="0" err="1">
                          <a:solidFill>
                            <a:schemeClr val="tx1"/>
                          </a:solidFill>
                          <a:effectLst/>
                        </a:rPr>
                        <a:t>e</a:t>
                      </a:r>
                      <a:r>
                        <a:rPr lang="en-US" sz="2000" baseline="-25000" dirty="0" err="1">
                          <a:solidFill>
                            <a:schemeClr val="tx1"/>
                          </a:solidFill>
                          <a:effectLst/>
                        </a:rPr>
                        <a:t>d</a:t>
                      </a:r>
                      <a:r>
                        <a:rPr lang="en-US" sz="2000" dirty="0">
                          <a:solidFill>
                            <a:schemeClr val="tx1"/>
                          </a:solidFill>
                          <a:effectLst/>
                        </a:rPr>
                        <a:t>| &lt;1</a:t>
                      </a:r>
                      <a:endParaRPr lang="en-US" sz="2400" dirty="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طلب أحادي </a:t>
                      </a:r>
                      <a:r>
                        <a:rPr lang="ar-KW" sz="1800" dirty="0" smtClean="0">
                          <a:solidFill>
                            <a:schemeClr val="tx1"/>
                          </a:solidFill>
                          <a:effectLst/>
                        </a:rPr>
                        <a:t>المرونة</a:t>
                      </a:r>
                      <a:r>
                        <a:rPr lang="ar-IQ" sz="1800" dirty="0" smtClean="0">
                          <a:solidFill>
                            <a:schemeClr val="tx1"/>
                          </a:solidFill>
                          <a:effectLst/>
                        </a:rPr>
                        <a:t> ( </a:t>
                      </a:r>
                      <a:r>
                        <a:rPr lang="ar-IQ" sz="2000" b="1" kern="1200" dirty="0" smtClean="0">
                          <a:solidFill>
                            <a:schemeClr val="tx1"/>
                          </a:solidFill>
                          <a:effectLst/>
                          <a:latin typeface="+mn-lt"/>
                          <a:ea typeface="+mn-ea"/>
                          <a:cs typeface="Ali_K_Alwand" pitchFamily="2" charset="-78"/>
                        </a:rPr>
                        <a:t>خواستى هاوريَذة</a:t>
                      </a:r>
                      <a:r>
                        <a:rPr lang="ar-IQ" sz="1800" baseline="0" dirty="0" smtClean="0">
                          <a:solidFill>
                            <a:schemeClr val="tx1"/>
                          </a:solidFill>
                          <a:effectLst/>
                        </a:rPr>
                        <a:t>)</a:t>
                      </a:r>
                      <a:endParaRPr lang="en-US" sz="2000" dirty="0">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000" dirty="0">
                          <a:solidFill>
                            <a:schemeClr val="tx1"/>
                          </a:solidFill>
                          <a:effectLst/>
                        </a:rPr>
                        <a:t>% Δ </a:t>
                      </a:r>
                      <a:r>
                        <a:rPr lang="en-US" sz="2000" dirty="0" err="1">
                          <a:solidFill>
                            <a:schemeClr val="tx1"/>
                          </a:solidFill>
                          <a:effectLst/>
                        </a:rPr>
                        <a:t>Q</a:t>
                      </a:r>
                      <a:r>
                        <a:rPr lang="en-US" sz="2000" baseline="-25000" dirty="0" err="1">
                          <a:solidFill>
                            <a:schemeClr val="tx1"/>
                          </a:solidFill>
                          <a:effectLst/>
                        </a:rPr>
                        <a:t>d</a:t>
                      </a:r>
                      <a:r>
                        <a:rPr lang="en-US" sz="2000" dirty="0">
                          <a:solidFill>
                            <a:schemeClr val="tx1"/>
                          </a:solidFill>
                          <a:effectLst/>
                        </a:rPr>
                        <a:t> = % Δ P</a:t>
                      </a:r>
                      <a:endParaRPr lang="en-US" sz="2400" dirty="0">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000" dirty="0">
                          <a:solidFill>
                            <a:schemeClr val="tx1"/>
                          </a:solidFill>
                          <a:effectLst/>
                        </a:rPr>
                        <a:t>|</a:t>
                      </a:r>
                      <a:r>
                        <a:rPr lang="en-US" sz="2000" dirty="0" err="1">
                          <a:solidFill>
                            <a:schemeClr val="tx1"/>
                          </a:solidFill>
                          <a:effectLst/>
                        </a:rPr>
                        <a:t>e</a:t>
                      </a:r>
                      <a:r>
                        <a:rPr lang="en-US" sz="2000" baseline="-25000" dirty="0" err="1">
                          <a:solidFill>
                            <a:schemeClr val="tx1"/>
                          </a:solidFill>
                          <a:effectLst/>
                        </a:rPr>
                        <a:t>d</a:t>
                      </a:r>
                      <a:r>
                        <a:rPr lang="en-US" sz="2000" dirty="0">
                          <a:solidFill>
                            <a:schemeClr val="tx1"/>
                          </a:solidFill>
                          <a:effectLst/>
                        </a:rPr>
                        <a:t>| = 1</a:t>
                      </a:r>
                      <a:endParaRPr lang="en-US" sz="2400" dirty="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طلب عديم </a:t>
                      </a:r>
                      <a:r>
                        <a:rPr lang="ar-KW" sz="1800" dirty="0" smtClean="0">
                          <a:solidFill>
                            <a:schemeClr val="tx1"/>
                          </a:solidFill>
                          <a:effectLst/>
                        </a:rPr>
                        <a:t>المرونة</a:t>
                      </a:r>
                      <a:r>
                        <a:rPr lang="ar-IQ" sz="1800" dirty="0" smtClean="0">
                          <a:solidFill>
                            <a:schemeClr val="tx1"/>
                          </a:solidFill>
                          <a:effectLst/>
                        </a:rPr>
                        <a:t> (</a:t>
                      </a:r>
                      <a:r>
                        <a:rPr lang="ar-IQ" sz="2000" b="1" kern="1200" dirty="0" smtClean="0">
                          <a:solidFill>
                            <a:schemeClr val="tx1"/>
                          </a:solidFill>
                          <a:effectLst/>
                          <a:latin typeface="+mn-lt"/>
                          <a:ea typeface="+mn-ea"/>
                          <a:cs typeface="Ali_K_Alwand" pitchFamily="2" charset="-78"/>
                        </a:rPr>
                        <a:t>خواستى رةق)</a:t>
                      </a:r>
                      <a:endParaRPr lang="en-US" sz="2000" b="1" kern="1200" dirty="0">
                        <a:solidFill>
                          <a:schemeClr val="tx1"/>
                        </a:solidFill>
                        <a:effectLst/>
                        <a:latin typeface="+mn-lt"/>
                        <a:ea typeface="+mn-ea"/>
                        <a:cs typeface="Ali_K_Alwand" pitchFamily="2" charset="-78"/>
                      </a:endParaRPr>
                    </a:p>
                  </a:txBody>
                  <a:tcPr marL="68580" marR="68580" marT="0" marB="0" anchor="ctr"/>
                </a:tc>
                <a:tc>
                  <a:txBody>
                    <a:bodyPr/>
                    <a:lstStyle/>
                    <a:p>
                      <a:pPr algn="ctr" rtl="1">
                        <a:spcAft>
                          <a:spcPts val="0"/>
                        </a:spcAft>
                      </a:pPr>
                      <a:r>
                        <a:rPr lang="ar-KW" sz="2000" dirty="0">
                          <a:solidFill>
                            <a:schemeClr val="tx1"/>
                          </a:solidFill>
                          <a:effectLst/>
                        </a:rPr>
                        <a:t>الكمية المطلوبة لا تستجيب للتغير في </a:t>
                      </a:r>
                      <a:r>
                        <a:rPr lang="ar-KW" sz="2000" dirty="0" smtClean="0">
                          <a:solidFill>
                            <a:schemeClr val="tx1"/>
                          </a:solidFill>
                          <a:effectLst/>
                        </a:rPr>
                        <a:t>السعر</a:t>
                      </a:r>
                      <a:endParaRPr lang="ar-IQ" sz="2000" dirty="0" smtClean="0">
                        <a:solidFill>
                          <a:schemeClr val="tx1"/>
                        </a:solidFill>
                        <a:effectLst/>
                      </a:endParaRPr>
                    </a:p>
                    <a:p>
                      <a:pPr algn="ctr" rtl="1">
                        <a:spcAft>
                          <a:spcPts val="0"/>
                        </a:spcAft>
                      </a:pPr>
                      <a:r>
                        <a:rPr lang="ar-IQ" sz="2000" b="1" kern="1200" dirty="0" smtClean="0">
                          <a:solidFill>
                            <a:schemeClr val="tx1"/>
                          </a:solidFill>
                          <a:effectLst/>
                          <a:latin typeface="+mn-lt"/>
                          <a:ea typeface="+mn-ea"/>
                          <a:cs typeface="Ali_K_Alwand" pitchFamily="2" charset="-78"/>
                        </a:rPr>
                        <a:t>نةبوونى كاردانةوةى برى خواست لة كاتى طؤرانى نرخدا</a:t>
                      </a:r>
                      <a:endParaRPr lang="en-US" sz="2000" b="1" kern="1200" dirty="0">
                        <a:solidFill>
                          <a:schemeClr val="tx1"/>
                        </a:solidFill>
                        <a:effectLst/>
                        <a:latin typeface="+mn-lt"/>
                        <a:ea typeface="+mn-ea"/>
                        <a:cs typeface="Ali_K_Alwand" pitchFamily="2" charset="-78"/>
                      </a:endParaRPr>
                    </a:p>
                  </a:txBody>
                  <a:tcPr marL="68580" marR="68580" marT="0" marB="0" anchor="ctr"/>
                </a:tc>
                <a:tc>
                  <a:txBody>
                    <a:bodyPr/>
                    <a:lstStyle/>
                    <a:p>
                      <a:pPr algn="ctr" rtl="1">
                        <a:spcAft>
                          <a:spcPts val="0"/>
                        </a:spcAft>
                      </a:pPr>
                      <a:r>
                        <a:rPr lang="en-US" sz="2000" dirty="0" err="1">
                          <a:solidFill>
                            <a:schemeClr val="tx1"/>
                          </a:solidFill>
                          <a:effectLst/>
                        </a:rPr>
                        <a:t>e</a:t>
                      </a:r>
                      <a:r>
                        <a:rPr lang="en-US" sz="2000" baseline="-25000" dirty="0" err="1">
                          <a:solidFill>
                            <a:schemeClr val="tx1"/>
                          </a:solidFill>
                          <a:effectLst/>
                        </a:rPr>
                        <a:t>d</a:t>
                      </a:r>
                      <a:r>
                        <a:rPr lang="en-US" sz="2000" dirty="0">
                          <a:solidFill>
                            <a:schemeClr val="tx1"/>
                          </a:solidFill>
                          <a:effectLst/>
                        </a:rPr>
                        <a:t> = 0</a:t>
                      </a:r>
                      <a:endParaRPr lang="en-US" sz="2400" dirty="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طلب لا نهائي </a:t>
                      </a:r>
                      <a:r>
                        <a:rPr lang="ar-KW" sz="1800" dirty="0" smtClean="0">
                          <a:solidFill>
                            <a:schemeClr val="tx1"/>
                          </a:solidFill>
                          <a:effectLst/>
                        </a:rPr>
                        <a:t>المرونة</a:t>
                      </a:r>
                      <a:r>
                        <a:rPr lang="ar-IQ" sz="1800" dirty="0" smtClean="0">
                          <a:solidFill>
                            <a:schemeClr val="tx1"/>
                          </a:solidFill>
                          <a:effectLst/>
                        </a:rPr>
                        <a:t> (</a:t>
                      </a:r>
                      <a:r>
                        <a:rPr lang="ar-IQ" sz="2000" b="1" kern="1200" dirty="0" smtClean="0">
                          <a:solidFill>
                            <a:schemeClr val="tx1"/>
                          </a:solidFill>
                          <a:effectLst/>
                          <a:latin typeface="+mn-lt"/>
                          <a:ea typeface="+mn-ea"/>
                          <a:cs typeface="Ali_K_Alwand" pitchFamily="2" charset="-78"/>
                        </a:rPr>
                        <a:t>خواستى بىَ كؤتا)</a:t>
                      </a:r>
                      <a:endParaRPr lang="en-US" sz="2000" b="1" kern="1200" dirty="0">
                        <a:solidFill>
                          <a:schemeClr val="tx1"/>
                        </a:solidFill>
                        <a:effectLst/>
                        <a:latin typeface="+mn-lt"/>
                        <a:ea typeface="+mn-ea"/>
                        <a:cs typeface="Ali_K_Alwand" pitchFamily="2" charset="-78"/>
                      </a:endParaRPr>
                    </a:p>
                  </a:txBody>
                  <a:tcPr marL="68580" marR="68580" marT="0" marB="0" anchor="ctr"/>
                </a:tc>
                <a:tc>
                  <a:txBody>
                    <a:bodyPr/>
                    <a:lstStyle/>
                    <a:p>
                      <a:pPr algn="ctr" rtl="1">
                        <a:spcAft>
                          <a:spcPts val="0"/>
                        </a:spcAft>
                      </a:pPr>
                      <a:r>
                        <a:rPr lang="ar-KW" sz="2000" dirty="0">
                          <a:solidFill>
                            <a:schemeClr val="tx1"/>
                          </a:solidFill>
                          <a:effectLst/>
                        </a:rPr>
                        <a:t>الكمية المطلوبة تستجيب بشكل هائل للتغير في </a:t>
                      </a:r>
                      <a:r>
                        <a:rPr lang="ar-KW" sz="2000" dirty="0" smtClean="0">
                          <a:solidFill>
                            <a:schemeClr val="tx1"/>
                          </a:solidFill>
                          <a:effectLst/>
                        </a:rPr>
                        <a:t>السعر</a:t>
                      </a:r>
                      <a:endParaRPr lang="ar-IQ" sz="2000" dirty="0" smtClean="0">
                        <a:solidFill>
                          <a:schemeClr val="tx1"/>
                        </a:solidFill>
                        <a:effectLst/>
                      </a:endParaRPr>
                    </a:p>
                    <a:p>
                      <a:pPr algn="ctr" rtl="1">
                        <a:spcAft>
                          <a:spcPts val="0"/>
                        </a:spcAft>
                      </a:pPr>
                      <a:r>
                        <a:rPr lang="ar-IQ" sz="2000" b="1" kern="1200" dirty="0" smtClean="0">
                          <a:solidFill>
                            <a:schemeClr val="tx1"/>
                          </a:solidFill>
                          <a:effectLst/>
                          <a:latin typeface="+mn-lt"/>
                          <a:ea typeface="+mn-ea"/>
                          <a:cs typeface="Ali_K_Alwand" pitchFamily="2" charset="-78"/>
                        </a:rPr>
                        <a:t>كاردانةوةيةكى زؤر لة برى خواست لة كاتى طؤرانى نرخدا</a:t>
                      </a:r>
                      <a:endParaRPr lang="en-US" sz="2000" b="1" kern="1200" dirty="0">
                        <a:solidFill>
                          <a:schemeClr val="tx1"/>
                        </a:solidFill>
                        <a:effectLst/>
                        <a:latin typeface="+mn-lt"/>
                        <a:ea typeface="+mn-ea"/>
                        <a:cs typeface="Ali_K_Alwand" pitchFamily="2" charset="-78"/>
                      </a:endParaRPr>
                    </a:p>
                  </a:txBody>
                  <a:tcPr marL="68580" marR="68580" marT="0" marB="0" anchor="ctr"/>
                </a:tc>
                <a:tc>
                  <a:txBody>
                    <a:bodyPr/>
                    <a:lstStyle/>
                    <a:p>
                      <a:pPr algn="ctr" rtl="0">
                        <a:spcAft>
                          <a:spcPts val="0"/>
                        </a:spcAft>
                      </a:pPr>
                      <a:r>
                        <a:rPr lang="en-US" sz="2000" dirty="0" err="1">
                          <a:solidFill>
                            <a:schemeClr val="tx1"/>
                          </a:solidFill>
                          <a:effectLst/>
                        </a:rPr>
                        <a:t>e</a:t>
                      </a:r>
                      <a:r>
                        <a:rPr lang="en-US" sz="2000" baseline="-25000" dirty="0" err="1">
                          <a:solidFill>
                            <a:schemeClr val="tx1"/>
                          </a:solidFill>
                          <a:effectLst/>
                        </a:rPr>
                        <a:t>d</a:t>
                      </a:r>
                      <a:r>
                        <a:rPr lang="en-US" sz="2000" baseline="-25000" dirty="0">
                          <a:solidFill>
                            <a:schemeClr val="tx1"/>
                          </a:solidFill>
                          <a:effectLst/>
                        </a:rPr>
                        <a:t> </a:t>
                      </a:r>
                      <a:r>
                        <a:rPr lang="en-US" sz="2000" dirty="0">
                          <a:solidFill>
                            <a:schemeClr val="tx1"/>
                          </a:solidFill>
                          <a:effectLst/>
                        </a:rPr>
                        <a:t>= ∞</a:t>
                      </a:r>
                      <a:endParaRPr lang="en-US" sz="2400" dirty="0">
                        <a:solidFill>
                          <a:schemeClr val="tx1"/>
                        </a:solidFill>
                        <a:effectLst/>
                        <a:latin typeface="Times New Roman"/>
                        <a:ea typeface="Times New Roman"/>
                      </a:endParaRPr>
                    </a:p>
                  </a:txBody>
                  <a:tcPr marL="68580" marR="68580" marT="0" marB="0" anchor="ctr"/>
                </a:tc>
              </a:tr>
              <a:tr h="0">
                <a:tc>
                  <a:txBody>
                    <a:bodyPr/>
                    <a:lstStyle/>
                    <a:p>
                      <a:pPr algn="ctr" rtl="1">
                        <a:spcAft>
                          <a:spcPts val="0"/>
                        </a:spcAft>
                      </a:pPr>
                      <a:r>
                        <a:rPr lang="ar-KW" sz="1800" dirty="0">
                          <a:solidFill>
                            <a:schemeClr val="tx1"/>
                          </a:solidFill>
                          <a:effectLst/>
                        </a:rPr>
                        <a:t>نوع المرونة</a:t>
                      </a:r>
                      <a:endParaRPr lang="en-US" sz="20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ar-KW" sz="2000" dirty="0">
                          <a:solidFill>
                            <a:schemeClr val="tx1"/>
                          </a:solidFill>
                          <a:effectLst/>
                        </a:rPr>
                        <a:t>التغير النسبي</a:t>
                      </a:r>
                      <a:endParaRPr lang="en-US" sz="24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ar-KW" sz="2000" dirty="0">
                          <a:solidFill>
                            <a:schemeClr val="tx1"/>
                          </a:solidFill>
                          <a:effectLst/>
                        </a:rPr>
                        <a:t>معامل المرونة</a:t>
                      </a:r>
                      <a:endParaRPr lang="en-US" sz="2400" dirty="0">
                        <a:solidFill>
                          <a:schemeClr val="tx1"/>
                        </a:solidFill>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3320394" y="1295400"/>
            <a:ext cx="2778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KW"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جدول أنواع مرونة الطلب السعرية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9472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هؤكارةكاني نةرمي خواستي نرخ </a:t>
            </a:r>
            <a:endParaRPr lang="ar-IQ" dirty="0"/>
          </a:p>
        </p:txBody>
      </p:sp>
      <p:sp>
        <p:nvSpPr>
          <p:cNvPr id="3" name="Content Placeholder 2"/>
          <p:cNvSpPr>
            <a:spLocks noGrp="1"/>
          </p:cNvSpPr>
          <p:nvPr>
            <p:ph idx="1"/>
          </p:nvPr>
        </p:nvSpPr>
        <p:spPr/>
        <p:txBody>
          <a:bodyPr/>
          <a:lstStyle/>
          <a:p>
            <a:pPr algn="r" rtl="1"/>
            <a:r>
              <a:rPr lang="ar-IQ" sz="4000" dirty="0" smtClean="0">
                <a:cs typeface="Ali_K_Alwand" pitchFamily="2" charset="-78"/>
              </a:rPr>
              <a:t>ئاستي </a:t>
            </a:r>
            <a:r>
              <a:rPr lang="ar-IQ" sz="4000" dirty="0">
                <a:cs typeface="Ali_K_Alwand" pitchFamily="2" charset="-78"/>
              </a:rPr>
              <a:t>كاردانةوي يان هةستياري خواست بةرامبةر </a:t>
            </a:r>
            <a:r>
              <a:rPr lang="ar-IQ" sz="4000" dirty="0" smtClean="0">
                <a:cs typeface="Ali_K_Alwand" pitchFamily="2" charset="-78"/>
              </a:rPr>
              <a:t>طؤراني </a:t>
            </a:r>
            <a:r>
              <a:rPr lang="ar-IQ" sz="4000" dirty="0">
                <a:cs typeface="Ali_K_Alwand" pitchFamily="2" charset="-78"/>
              </a:rPr>
              <a:t>ريَذةيي لة نرخي كالَاكاندا دةوةستيَتة سةر ضةند هؤكاريَك لة مانة </a:t>
            </a:r>
            <a:r>
              <a:rPr lang="ar-IQ" dirty="0"/>
              <a:t>:</a:t>
            </a:r>
          </a:p>
        </p:txBody>
      </p:sp>
    </p:spTree>
    <p:extLst>
      <p:ext uri="{BB962C8B-B14F-4D97-AF65-F5344CB8AC3E}">
        <p14:creationId xmlns:p14="http://schemas.microsoft.com/office/powerpoint/2010/main" val="2257768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b="1" i="1" dirty="0">
                <a:cs typeface="Ali_K_Alwand" pitchFamily="2" charset="-78"/>
              </a:rPr>
              <a:t>طرينطي كالَاكة و تا ضةند ثيَويستة بؤ بةكاربةر</a:t>
            </a:r>
            <a:r>
              <a:rPr lang="ar-IQ" b="1" i="1"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هةر </a:t>
            </a:r>
            <a:r>
              <a:rPr lang="ar-IQ" dirty="0">
                <a:cs typeface="Ali_K_Alwand" pitchFamily="2" charset="-78"/>
              </a:rPr>
              <a:t>ضةند كالايةك طرنط بيَت لاي بةكاربةر ئةوة نةرمي خواست زؤر كةم دةبيَت لة سةر ئةو كالَاية . ضونكة كالَاكة طرينطترة لةو ريَذةيةي كة نرخ تيادا طؤراوة . يان ئةو كالَاية بةكاربةر ناتوانيًت دةست </a:t>
            </a:r>
            <a:r>
              <a:rPr lang="ar-IQ" dirty="0" smtClean="0">
                <a:cs typeface="Ali_K_Alwand" pitchFamily="2" charset="-78"/>
              </a:rPr>
              <a:t>بةرداري بيَت </a:t>
            </a:r>
            <a:r>
              <a:rPr lang="ar-IQ" dirty="0">
                <a:cs typeface="Ali_K_Alwand" pitchFamily="2" charset="-78"/>
              </a:rPr>
              <a:t>يان بري بةكارهيَناني كةمكاتةوة بةرامبةر بة بةرزبونةوةي </a:t>
            </a:r>
            <a:r>
              <a:rPr lang="ar-IQ" dirty="0" smtClean="0">
                <a:cs typeface="Ali_K_Alwand" pitchFamily="2" charset="-78"/>
              </a:rPr>
              <a:t>نرخةكةي </a:t>
            </a:r>
            <a:r>
              <a:rPr lang="ar-IQ" dirty="0"/>
              <a:t>. </a:t>
            </a:r>
            <a:endParaRPr lang="en-US" dirty="0"/>
          </a:p>
          <a:p>
            <a:endParaRPr lang="ar-IQ" dirty="0"/>
          </a:p>
        </p:txBody>
      </p:sp>
    </p:spTree>
    <p:extLst>
      <p:ext uri="{BB962C8B-B14F-4D97-AF65-F5344CB8AC3E}">
        <p14:creationId xmlns:p14="http://schemas.microsoft.com/office/powerpoint/2010/main" val="39677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b="1" i="1" dirty="0">
                <a:cs typeface="Ali_K_Alwand" pitchFamily="2" charset="-78"/>
              </a:rPr>
              <a:t>تا ضةند ئةو كالَاية جيَطرةوةي هةية </a:t>
            </a:r>
            <a:endParaRPr lang="ar-IQ" dirty="0"/>
          </a:p>
        </p:txBody>
      </p:sp>
      <p:sp>
        <p:nvSpPr>
          <p:cNvPr id="3" name="Content Placeholder 2"/>
          <p:cNvSpPr>
            <a:spLocks noGrp="1"/>
          </p:cNvSpPr>
          <p:nvPr>
            <p:ph idx="1"/>
          </p:nvPr>
        </p:nvSpPr>
        <p:spPr/>
        <p:txBody>
          <a:bodyPr/>
          <a:lstStyle/>
          <a:p>
            <a:pPr algn="r" rtl="1"/>
            <a:r>
              <a:rPr lang="ar-IQ" sz="3600" dirty="0" smtClean="0">
                <a:cs typeface="Ali_K_Alwand" pitchFamily="2" charset="-78"/>
              </a:rPr>
              <a:t>ئةطةر </a:t>
            </a:r>
            <a:r>
              <a:rPr lang="ar-IQ" sz="3600" dirty="0">
                <a:cs typeface="Ali_K_Alwand" pitchFamily="2" charset="-78"/>
              </a:rPr>
              <a:t>كالَايةك جيََطرةوةي طةنجاوي هةبيَت بةريَذةيةكي باش ، ئةوة بةكاربةر بة ئاسانتر  دةتوانيَت بري خواستي لةسةر كةم بكاتةوة ئةطةر نةخةكةي بةرزبيَتوة ، بؤية هةر ضةند جيطرةوةي كالَايةك زؤر بيت ئةوة نةرمي خواست لة سةري زؤر دةبيت . </a:t>
            </a:r>
            <a:endParaRPr lang="en-US" sz="3600" dirty="0">
              <a:cs typeface="Ali_K_Alwand" pitchFamily="2" charset="-78"/>
            </a:endParaRPr>
          </a:p>
          <a:p>
            <a:endParaRPr lang="ar-IQ" dirty="0"/>
          </a:p>
        </p:txBody>
      </p:sp>
    </p:spTree>
    <p:extLst>
      <p:ext uri="{BB962C8B-B14F-4D97-AF65-F5344CB8AC3E}">
        <p14:creationId xmlns:p14="http://schemas.microsoft.com/office/powerpoint/2010/main" val="3540581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b="1" i="1" dirty="0">
                <a:cs typeface="Ali_K_Alwand" pitchFamily="2" charset="-78"/>
              </a:rPr>
              <a:t>هةمة جؤري بةكارهيَناني كالَاكة : </a:t>
            </a:r>
            <a:r>
              <a:rPr lang="en-US" dirty="0">
                <a:cs typeface="Ali_K_Alwand" pitchFamily="2" charset="-78"/>
              </a:rPr>
              <a:t/>
            </a:r>
            <a:br>
              <a:rPr lang="en-US" dirty="0">
                <a:cs typeface="Ali_K_Alwand" pitchFamily="2" charset="-78"/>
              </a:rPr>
            </a:br>
            <a:endParaRPr lang="ar-IQ" dirty="0"/>
          </a:p>
        </p:txBody>
      </p:sp>
      <p:sp>
        <p:nvSpPr>
          <p:cNvPr id="3" name="Content Placeholder 2"/>
          <p:cNvSpPr>
            <a:spLocks noGrp="1"/>
          </p:cNvSpPr>
          <p:nvPr>
            <p:ph idx="1"/>
          </p:nvPr>
        </p:nvSpPr>
        <p:spPr/>
        <p:txBody>
          <a:bodyPr>
            <a:normAutofit/>
          </a:bodyPr>
          <a:lstStyle/>
          <a:p>
            <a:pPr algn="r" rtl="1"/>
            <a:r>
              <a:rPr lang="ar-IQ" sz="4000" dirty="0" smtClean="0">
                <a:cs typeface="Ali_K_Alwand" pitchFamily="2" charset="-78"/>
              </a:rPr>
              <a:t>ئةطةر </a:t>
            </a:r>
            <a:r>
              <a:rPr lang="ar-IQ" sz="4000" dirty="0">
                <a:cs typeface="Ali_K_Alwand" pitchFamily="2" charset="-78"/>
              </a:rPr>
              <a:t>كالَايةك بة ضةندين شيَوة بةكاربيَت لة زؤر روو ثيَداويستي بةكاربةر ثربكاتةوة ئةوة طرنطي لاي بةكاربةر زياتر دةبيت و نةرمي خواست لة سةر ئةو كالَاية كةمدةبيَتةوة</a:t>
            </a:r>
          </a:p>
        </p:txBody>
      </p:sp>
    </p:spTree>
    <p:extLst>
      <p:ext uri="{BB962C8B-B14F-4D97-AF65-F5344CB8AC3E}">
        <p14:creationId xmlns:p14="http://schemas.microsoft.com/office/powerpoint/2010/main" val="810793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b="1" i="1" dirty="0">
                <a:cs typeface="Ali_K_Alwand" pitchFamily="2" charset="-78"/>
              </a:rPr>
              <a:t>ئاستي داهات :</a:t>
            </a:r>
            <a:r>
              <a:rPr lang="en-US" dirty="0">
                <a:cs typeface="Ali_K_Alwand" pitchFamily="2" charset="-78"/>
              </a:rPr>
              <a:t/>
            </a:r>
            <a:br>
              <a:rPr lang="en-US" dirty="0">
                <a:cs typeface="Ali_K_Alwand" pitchFamily="2" charset="-78"/>
              </a:rPr>
            </a:br>
            <a:endParaRPr lang="ar-IQ"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نةرمي </a:t>
            </a:r>
            <a:r>
              <a:rPr lang="ar-IQ" dirty="0">
                <a:cs typeface="Ali_K_Alwand" pitchFamily="2" charset="-78"/>
              </a:rPr>
              <a:t>خواست زؤر جياوازة لة نيَوان ضيني هةذار و ضيني دةولةمةند ، دةولَمةندةكان كةمتر هةستيارن بةرامبةر طؤران لة نرخةكاندان يان كاردانةوةيان زؤر كةمترة بةرامبةر هةر طؤرانيَك رووبدات لة نرخدا . بة ثيَضةوانةوة هةذارةكان زؤر هةستيارترن بةرامبةر طؤران لة نرخةكاندا . بؤية هةر ضةند ئاستي داهات بةرزبيَتةوة ئةوة نةرمي خواست كةم دةبيَتةوة .  ئةو كالَايةي لاي دةولامةندةكان طرنطة لاي هةذارةكان كالَايةكي جوانكارية بة ئاساني دةتوانن </a:t>
            </a:r>
            <a:r>
              <a:rPr lang="ar-IQ" dirty="0" smtClean="0">
                <a:cs typeface="Ali_K_Alwand" pitchFamily="2" charset="-78"/>
              </a:rPr>
              <a:t>بةكارهيَناني </a:t>
            </a:r>
            <a:r>
              <a:rPr lang="ar-IQ" dirty="0">
                <a:cs typeface="Ali_K_Alwand" pitchFamily="2" charset="-78"/>
              </a:rPr>
              <a:t>كةمكةنةوة يان هةر وازي ليبيَنن . </a:t>
            </a:r>
            <a:endParaRPr lang="en-US" dirty="0">
              <a:cs typeface="Ali_K_Alwand" pitchFamily="2" charset="-78"/>
            </a:endParaRPr>
          </a:p>
          <a:p>
            <a:endParaRPr lang="ar-IQ" dirty="0"/>
          </a:p>
        </p:txBody>
      </p:sp>
    </p:spTree>
    <p:extLst>
      <p:ext uri="{BB962C8B-B14F-4D97-AF65-F5344CB8AC3E}">
        <p14:creationId xmlns:p14="http://schemas.microsoft.com/office/powerpoint/2010/main" val="310577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a:cs typeface="Ali_K_Alwand" pitchFamily="2" charset="-78"/>
              </a:rPr>
              <a:t>ئةو ريَذةيةي لة داهات لة سةر كالَايةك خةرج </a:t>
            </a:r>
            <a:r>
              <a:rPr lang="ar-IQ" dirty="0" smtClean="0">
                <a:cs typeface="Ali_K_Alwand" pitchFamily="2" charset="-78"/>
              </a:rPr>
              <a:t>دةكريَت</a:t>
            </a:r>
            <a:r>
              <a:rPr lang="en-US" dirty="0">
                <a:cs typeface="Ali_K_Alwand" pitchFamily="2" charset="-78"/>
              </a:rPr>
              <a:t/>
            </a:r>
            <a:br>
              <a:rPr lang="en-US" dirty="0">
                <a:cs typeface="Ali_K_Alwand" pitchFamily="2" charset="-78"/>
              </a:rPr>
            </a:br>
            <a:endParaRPr lang="ar-IQ" dirty="0"/>
          </a:p>
        </p:txBody>
      </p:sp>
      <p:sp>
        <p:nvSpPr>
          <p:cNvPr id="3" name="Content Placeholder 2"/>
          <p:cNvSpPr>
            <a:spLocks noGrp="1"/>
          </p:cNvSpPr>
          <p:nvPr>
            <p:ph idx="1"/>
          </p:nvPr>
        </p:nvSpPr>
        <p:spPr>
          <a:xfrm>
            <a:off x="457200" y="1143000"/>
            <a:ext cx="8229600" cy="4983163"/>
          </a:xfrm>
        </p:spPr>
        <p:txBody>
          <a:bodyPr>
            <a:normAutofit/>
          </a:bodyPr>
          <a:lstStyle/>
          <a:p>
            <a:pPr algn="r" rtl="1"/>
            <a:r>
              <a:rPr lang="ar-IQ" sz="3600" dirty="0" smtClean="0">
                <a:cs typeface="Ali_K_Alwand" pitchFamily="2" charset="-78"/>
              </a:rPr>
              <a:t>بؤ </a:t>
            </a:r>
            <a:r>
              <a:rPr lang="ar-IQ" sz="3600" dirty="0">
                <a:cs typeface="Ali_K_Alwand" pitchFamily="2" charset="-78"/>
              </a:rPr>
              <a:t>هةر كالايةك ريَذةيةكي دياري كراو تةرخان دةكريَت تا خةرج بكريَت بؤ كريني ئةو كالَاية . ئةطةر كالَاكة نرخةكةي بةرزبيَت ئةو ريَذةيكي زؤر داطيردةكات لة داهات . بؤية هةر بةرزبونةوةيةك لة نرخي ئةو كالَاية كاريكي زؤر دةكاتة سةر داهاتي بةكاربةر ناضار زؤر هةستيار دةبيت بري خواستي لةسةر كةمدةكاتةوة . هةر ضةند ريَذةي تةرخانكراو لة داهات بؤ كريني كالَاكة زؤر بيت ئةوة نةرمي خواست لةسةري زؤر دةبيت .</a:t>
            </a:r>
            <a:endParaRPr lang="en-US" sz="3600" dirty="0">
              <a:cs typeface="Ali_K_Alwand" pitchFamily="2" charset="-78"/>
            </a:endParaRPr>
          </a:p>
          <a:p>
            <a:endParaRPr lang="ar-IQ" dirty="0"/>
          </a:p>
        </p:txBody>
      </p:sp>
    </p:spTree>
    <p:extLst>
      <p:ext uri="{BB962C8B-B14F-4D97-AF65-F5344CB8AC3E}">
        <p14:creationId xmlns:p14="http://schemas.microsoft.com/office/powerpoint/2010/main" val="366433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a:cs typeface="Ali_K_Alwand" pitchFamily="2" charset="-78"/>
              </a:rPr>
              <a:t>نةرمي خواست </a:t>
            </a:r>
          </a:p>
        </p:txBody>
      </p:sp>
      <p:sp>
        <p:nvSpPr>
          <p:cNvPr id="3" name="Content Placeholder 2"/>
          <p:cNvSpPr>
            <a:spLocks noGrp="1"/>
          </p:cNvSpPr>
          <p:nvPr>
            <p:ph idx="1"/>
          </p:nvPr>
        </p:nvSpPr>
        <p:spPr/>
        <p:txBody>
          <a:bodyPr/>
          <a:lstStyle/>
          <a:p>
            <a:pPr algn="r" rtl="1"/>
            <a:r>
              <a:rPr lang="ar-IQ" dirty="0">
                <a:cs typeface="Ali_K_Alwand" pitchFamily="2" charset="-78"/>
              </a:rPr>
              <a:t>دةتوانين بليَين هةر طؤرانيك رووبدات لة هةر يةك لة فاكتةرة سةربةخؤكاني خواست وةكو ( نرخ ، داهات ، نرخي كالَا ثةيوةندارةكان ، ..... هتد) دةبيَتة هؤي طؤران لة بري خواست بة ريَذةيةكي دياريكراو . </a:t>
            </a:r>
            <a:endParaRPr lang="ar-IQ" dirty="0" smtClean="0">
              <a:cs typeface="Ali_K_Alwand" pitchFamily="2" charset="-78"/>
            </a:endParaRPr>
          </a:p>
          <a:p>
            <a:pPr algn="r" rtl="1"/>
            <a:r>
              <a:rPr lang="ar-IQ" dirty="0" smtClean="0">
                <a:cs typeface="Ali_K_Alwand" pitchFamily="2" charset="-78"/>
              </a:rPr>
              <a:t>بةلام </a:t>
            </a:r>
            <a:r>
              <a:rPr lang="ar-IQ" dirty="0">
                <a:cs typeface="Ali_K_Alwand" pitchFamily="2" charset="-78"/>
              </a:rPr>
              <a:t>ثرسيار ئةوةية بري خواست بة ض ريذةيةك دةطؤريت ئةطةر فاكتةرةكان طؤران بة ريَذةيةكي دياري كراو ؟ رادةي </a:t>
            </a:r>
            <a:r>
              <a:rPr lang="ar-IQ" dirty="0" smtClean="0">
                <a:cs typeface="Ali_K_Alwand" pitchFamily="2" charset="-78"/>
              </a:rPr>
              <a:t>هةستياري </a:t>
            </a:r>
            <a:r>
              <a:rPr lang="ar-IQ" dirty="0">
                <a:cs typeface="Ali_K_Alwand" pitchFamily="2" charset="-78"/>
              </a:rPr>
              <a:t>بري خواست لة بةرامبةر هةر طؤرانيَك رووبدات لة هةر يةك لةو فاكتةرانة ثيَيدةطوتريَت ( نةرمي خواست )</a:t>
            </a:r>
            <a:endParaRPr lang="en-US" dirty="0">
              <a:cs typeface="Ali_K_Alwand" pitchFamily="2" charset="-78"/>
            </a:endParaRPr>
          </a:p>
          <a:p>
            <a:endParaRPr lang="ar-IQ" dirty="0"/>
          </a:p>
        </p:txBody>
      </p:sp>
    </p:spTree>
    <p:extLst>
      <p:ext uri="{BB962C8B-B14F-4D97-AF65-F5344CB8AC3E}">
        <p14:creationId xmlns:p14="http://schemas.microsoft.com/office/powerpoint/2010/main" val="2286542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dirty="0">
                <a:cs typeface="Ali_K_Alwand" pitchFamily="2" charset="-78"/>
              </a:rPr>
              <a:t>ماوة يان كات </a:t>
            </a:r>
            <a:r>
              <a:rPr lang="ar-IQ"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sz="3600" dirty="0" smtClean="0">
                <a:cs typeface="Ali_K_Alwand" pitchFamily="2" charset="-78"/>
              </a:rPr>
              <a:t>لة </a:t>
            </a:r>
            <a:r>
              <a:rPr lang="ar-IQ" sz="3600" dirty="0">
                <a:cs typeface="Ali_K_Alwand" pitchFamily="2" charset="-78"/>
              </a:rPr>
              <a:t>ماوةي دريَذدا نةرمي خواست زؤرة ضونكة بةكاربةر ماوةيةكي دريَذي لة بةردةمداية دةتوانيَت ئاستي بةكاربردني كةم بكاتةوة . بةلام لة ماوي كورتدا ناتوانيَت ئةو بريارة بدات ئة ئاساني بري خواستي بطؤريت بةرامبةر هةر طؤرانيك لة نرخدا . </a:t>
            </a:r>
            <a:endParaRPr lang="en-US" sz="3600" dirty="0">
              <a:cs typeface="Ali_K_Alwand" pitchFamily="2" charset="-78"/>
            </a:endParaRPr>
          </a:p>
          <a:p>
            <a:pPr marL="0" indent="0">
              <a:buNone/>
            </a:pPr>
            <a:endParaRPr lang="ar-IQ" dirty="0"/>
          </a:p>
        </p:txBody>
      </p:sp>
    </p:spTree>
    <p:extLst>
      <p:ext uri="{BB962C8B-B14F-4D97-AF65-F5344CB8AC3E}">
        <p14:creationId xmlns:p14="http://schemas.microsoft.com/office/powerpoint/2010/main" val="649656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طرينطي هةذماركردني نةرمي </a:t>
            </a:r>
            <a:endParaRPr lang="ar-IQ" dirty="0"/>
          </a:p>
        </p:txBody>
      </p:sp>
      <p:sp>
        <p:nvSpPr>
          <p:cNvPr id="3" name="Content Placeholder 2"/>
          <p:cNvSpPr>
            <a:spLocks noGrp="1"/>
          </p:cNvSpPr>
          <p:nvPr>
            <p:ph idx="1"/>
          </p:nvPr>
        </p:nvSpPr>
        <p:spPr/>
        <p:txBody>
          <a:bodyPr/>
          <a:lstStyle/>
          <a:p>
            <a:pPr algn="r" rtl="1"/>
            <a:r>
              <a:rPr lang="ar-IQ" sz="3600" dirty="0" smtClean="0">
                <a:cs typeface="Ali_K_Alwand" pitchFamily="2" charset="-78"/>
              </a:rPr>
              <a:t>هةموو </a:t>
            </a:r>
            <a:r>
              <a:rPr lang="ar-IQ" sz="3600" dirty="0">
                <a:cs typeface="Ali_K_Alwand" pitchFamily="2" charset="-78"/>
              </a:rPr>
              <a:t>ئةو برة ثارةي كة خةرج دةكريَت لة سةر كالَايةك بةكاربةرانةوة ( </a:t>
            </a:r>
            <a:r>
              <a:rPr lang="ar-IQ" sz="3600" dirty="0" smtClean="0">
                <a:cs typeface="Ali_K_Alwand" pitchFamily="2" charset="-78"/>
              </a:rPr>
              <a:t>كرِيارةكان </a:t>
            </a:r>
            <a:r>
              <a:rPr lang="ar-IQ" sz="3600" dirty="0">
                <a:cs typeface="Ali_K_Alwand" pitchFamily="2" charset="-78"/>
              </a:rPr>
              <a:t>) </a:t>
            </a:r>
            <a:r>
              <a:rPr lang="ar-IQ" sz="3600" dirty="0" smtClean="0">
                <a:cs typeface="Ali_K_Alwand" pitchFamily="2" charset="-78"/>
              </a:rPr>
              <a:t>ثيَى دةطوتريَت </a:t>
            </a:r>
            <a:r>
              <a:rPr lang="ar-IQ" sz="3600" dirty="0">
                <a:cs typeface="Ali_K_Alwand" pitchFamily="2" charset="-78"/>
              </a:rPr>
              <a:t>خةرجي هةمووةكي ئةويش لة ئةنجامي جاراني نرخ و بري خواست دروست بووة ، لة هةمان كاتدا ئةو برة ثارةية دةسهاتي طشتي بةرهةمهيَنةرة ( فرؤشيار ) </a:t>
            </a:r>
            <a:r>
              <a:rPr lang="ar-IQ" sz="3600" dirty="0" smtClean="0">
                <a:cs typeface="Ali_K_Alwand" pitchFamily="2" charset="-78"/>
              </a:rPr>
              <a:t>بةلاَم </a:t>
            </a:r>
            <a:r>
              <a:rPr lang="ar-IQ" sz="3600" dirty="0">
                <a:cs typeface="Ali_K_Alwand" pitchFamily="2" charset="-78"/>
              </a:rPr>
              <a:t>ئةطةر هاتوو طريمان حكومةت </a:t>
            </a:r>
            <a:r>
              <a:rPr lang="ar-IQ" sz="3600" dirty="0" smtClean="0">
                <a:cs typeface="Ali_K_Alwand" pitchFamily="2" charset="-78"/>
              </a:rPr>
              <a:t>هيَشتا </a:t>
            </a:r>
            <a:r>
              <a:rPr lang="ar-IQ" sz="3600" dirty="0">
                <a:cs typeface="Ali_K_Alwand" pitchFamily="2" charset="-78"/>
              </a:rPr>
              <a:t>باج وةرنةطرتووة لة سةر ئةو دةسهاتة </a:t>
            </a:r>
            <a:r>
              <a:rPr lang="ar-IQ" sz="3600" dirty="0"/>
              <a:t>.</a:t>
            </a:r>
            <a:endParaRPr lang="en-US" sz="3600" dirty="0"/>
          </a:p>
          <a:p>
            <a:endParaRPr lang="ar-IQ" dirty="0"/>
          </a:p>
        </p:txBody>
      </p:sp>
    </p:spTree>
    <p:extLst>
      <p:ext uri="{BB962C8B-B14F-4D97-AF65-F5344CB8AC3E}">
        <p14:creationId xmlns:p14="http://schemas.microsoft.com/office/powerpoint/2010/main" val="3419034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r>
              <a:rPr lang="ar-IQ" dirty="0">
                <a:cs typeface="Ali_K_Alwand" pitchFamily="2" charset="-78"/>
              </a:rPr>
              <a:t>هةر بؤية ثةيوةندي نةرمي خواست بة دةسهاتي طشتي دةطؤريت </a:t>
            </a:r>
            <a:endParaRPr lang="en-US" dirty="0" smtClean="0">
              <a:cs typeface="Ali_K_Alwand" pitchFamily="2" charset="-78"/>
            </a:endParaRPr>
          </a:p>
          <a:p>
            <a:pPr marL="0" indent="0" algn="r" rtl="1">
              <a:buNone/>
            </a:pPr>
            <a:r>
              <a:rPr lang="ar-IQ" dirty="0" smtClean="0">
                <a:cs typeface="Ali_K_Alwand" pitchFamily="2" charset="-78"/>
              </a:rPr>
              <a:t>بة </a:t>
            </a:r>
            <a:r>
              <a:rPr lang="ar-IQ" dirty="0">
                <a:cs typeface="Ali_K_Alwand" pitchFamily="2" charset="-78"/>
              </a:rPr>
              <a:t>طويَرةي ثلةكاني </a:t>
            </a:r>
            <a:r>
              <a:rPr lang="ar-IQ" dirty="0" smtClean="0">
                <a:cs typeface="Ali_K_Alwand" pitchFamily="2" charset="-78"/>
              </a:rPr>
              <a:t>نةرمي </a:t>
            </a:r>
            <a:r>
              <a:rPr lang="ar-IQ" dirty="0">
                <a:cs typeface="Ali_K_Alwand" pitchFamily="2" charset="-78"/>
              </a:rPr>
              <a:t>خواست يان جؤرةكاني : </a:t>
            </a:r>
            <a:endParaRPr lang="ar-IQ" dirty="0" smtClean="0">
              <a:cs typeface="Ali_K_Alwand" pitchFamily="2" charset="-78"/>
            </a:endParaRPr>
          </a:p>
          <a:p>
            <a:pPr marL="0" indent="0" algn="r" rtl="1">
              <a:buNone/>
            </a:pPr>
            <a:endParaRPr lang="ar-IQ" dirty="0">
              <a:cs typeface="Ali_K_Alwand" pitchFamily="2" charset="-78"/>
            </a:endParaRPr>
          </a:p>
          <a:p>
            <a:pPr algn="r" rtl="1"/>
            <a:r>
              <a:rPr lang="ar-IQ" dirty="0">
                <a:cs typeface="Ali_K_Alwand" pitchFamily="2" charset="-78"/>
              </a:rPr>
              <a:t>ئةطةر نةرمي خواست بيَ كوتايي بيَت . هةر بةرزبونةوةيةك لة نرخ دةبيتة هؤي دةسهاتي طشتي ببيت بة سفر . ئةوةش لةبةر ئةوةي نةرمي خواست بيَ كؤتايية هةر </a:t>
            </a:r>
            <a:r>
              <a:rPr lang="ar-IQ" dirty="0" smtClean="0">
                <a:cs typeface="Ali_K_Alwand" pitchFamily="2" charset="-78"/>
              </a:rPr>
              <a:t>بةرز </a:t>
            </a:r>
            <a:r>
              <a:rPr lang="ar-IQ" dirty="0">
                <a:cs typeface="Ali_K_Alwand" pitchFamily="2" charset="-78"/>
              </a:rPr>
              <a:t>بونةوةيةك هيض بريك لة خواست ناهيَليَتةوة لة سةر ئةو كالاَية . بة ثيَضةوانةوة ئةطةر نةرخ دابةزيَت ئةوة  دةسهاتي طشتي زياد دةبيَت بيَ كؤتايي.</a:t>
            </a:r>
            <a:endParaRPr lang="en-US" dirty="0">
              <a:cs typeface="Ali_K_Alwand" pitchFamily="2" charset="-78"/>
            </a:endParaRPr>
          </a:p>
          <a:p>
            <a:pPr marL="0" indent="0" algn="r" rtl="1">
              <a:buNone/>
            </a:pPr>
            <a:endParaRPr lang="ar-IQ" dirty="0">
              <a:cs typeface="Ali_K_Alwand" pitchFamily="2" charset="-78"/>
            </a:endParaRPr>
          </a:p>
        </p:txBody>
      </p:sp>
    </p:spTree>
    <p:extLst>
      <p:ext uri="{BB962C8B-B14F-4D97-AF65-F5344CB8AC3E}">
        <p14:creationId xmlns:p14="http://schemas.microsoft.com/office/powerpoint/2010/main" val="3848538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dirty="0">
                <a:cs typeface="Ali_K_Alwand" pitchFamily="2" charset="-78"/>
              </a:rPr>
              <a:t>ئةطةر خواست نةرم بيَت </a:t>
            </a:r>
            <a:r>
              <a:rPr lang="ar-IQ"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هةر </a:t>
            </a:r>
            <a:r>
              <a:rPr lang="ar-IQ" dirty="0">
                <a:cs typeface="Ali_K_Alwand" pitchFamily="2" charset="-78"/>
              </a:rPr>
              <a:t>بةرزكردنةوةيةك لة نرخ دةبيَ تة هؤي دابةزيني دةسهاتي طشتي ، ضونكة ثةيوةندي نيوان بري خواست و نرخ ثيَضةوانةية وة ئةطةر خواستيش نةرم بيت ئةوة ئةو برةي كةم دةبيتةوة لة خواست زؤر طةورةترة لة زيادبوني نرخدا , نة ثيَضةوةانةوة ئةطةر نرخ دابةزيَت ئةوة دةسهاتي طشتي زياد دةبيت . </a:t>
            </a:r>
            <a:endParaRPr lang="en-US" dirty="0">
              <a:cs typeface="Ali_K_Alwand" pitchFamily="2" charset="-78"/>
            </a:endParaRPr>
          </a:p>
          <a:p>
            <a:endParaRPr lang="ar-IQ" dirty="0"/>
          </a:p>
        </p:txBody>
      </p:sp>
    </p:spTree>
    <p:extLst>
      <p:ext uri="{BB962C8B-B14F-4D97-AF65-F5344CB8AC3E}">
        <p14:creationId xmlns:p14="http://schemas.microsoft.com/office/powerpoint/2010/main" val="574317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ئةطةر نةرمي خواست هاوريَذةبيت يان يةكانة </a:t>
            </a:r>
            <a:endParaRPr lang="ar-IQ" dirty="0"/>
          </a:p>
        </p:txBody>
      </p:sp>
      <p:sp>
        <p:nvSpPr>
          <p:cNvPr id="3" name="Content Placeholder 2"/>
          <p:cNvSpPr>
            <a:spLocks noGrp="1"/>
          </p:cNvSpPr>
          <p:nvPr>
            <p:ph idx="1"/>
          </p:nvPr>
        </p:nvSpPr>
        <p:spPr/>
        <p:txBody>
          <a:bodyPr/>
          <a:lstStyle/>
          <a:p>
            <a:pPr lvl="0" algn="r" rtl="1"/>
            <a:r>
              <a:rPr lang="ar-IQ" dirty="0" smtClean="0">
                <a:cs typeface="Ali_K_Alwand" pitchFamily="2" charset="-78"/>
              </a:rPr>
              <a:t>: </a:t>
            </a:r>
            <a:r>
              <a:rPr lang="ar-IQ" dirty="0">
                <a:cs typeface="Ali_K_Alwand" pitchFamily="2" charset="-78"/>
              </a:rPr>
              <a:t>ئةوة بةرزبونةوةي نرخ يان دابةزيني هيض كاريكي نابيَت لة سةر دةسهاتي طشتي ضونكة بري خواست بة هامان ريَذة دةطؤريت لةطةلَ ريَذةي طؤراني نرخ </a:t>
            </a:r>
            <a:r>
              <a:rPr lang="ar-IQ" dirty="0" smtClean="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109298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dirty="0">
                <a:cs typeface="Ali_K_Alwand" pitchFamily="2" charset="-78"/>
              </a:rPr>
              <a:t>ئةطةر هاتوو خواست كةم نةرم بيَت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ئةوة </a:t>
            </a:r>
            <a:r>
              <a:rPr lang="ar-IQ" dirty="0">
                <a:cs typeface="Ali_K_Alwand" pitchFamily="2" charset="-78"/>
              </a:rPr>
              <a:t>دةسهاتي طشتي زياد دةكات ئةطةر نرخ زياد بكريَت ضونكة بري خواست بة بريَكي بضوك كةمدةبيَتةوة بةرامبةر بة زيادبوني نرخ . بة ثيَضةوةانةشةوة راستة </a:t>
            </a:r>
            <a:r>
              <a:rPr lang="ar-IQ" dirty="0"/>
              <a:t>.</a:t>
            </a:r>
            <a:endParaRPr lang="en-US" dirty="0"/>
          </a:p>
          <a:p>
            <a:endParaRPr lang="ar-IQ" dirty="0"/>
          </a:p>
          <a:p>
            <a:endParaRPr lang="ar-IQ" dirty="0"/>
          </a:p>
        </p:txBody>
      </p:sp>
    </p:spTree>
    <p:extLst>
      <p:ext uri="{BB962C8B-B14F-4D97-AF65-F5344CB8AC3E}">
        <p14:creationId xmlns:p14="http://schemas.microsoft.com/office/powerpoint/2010/main" val="252087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ئةطةر خواست بيَ نةرم بيَت </a:t>
            </a:r>
            <a:endParaRPr lang="ar-IQ" dirty="0"/>
          </a:p>
        </p:txBody>
      </p:sp>
      <p:sp>
        <p:nvSpPr>
          <p:cNvPr id="3" name="Content Placeholder 2"/>
          <p:cNvSpPr>
            <a:spLocks noGrp="1"/>
          </p:cNvSpPr>
          <p:nvPr>
            <p:ph idx="1"/>
          </p:nvPr>
        </p:nvSpPr>
        <p:spPr/>
        <p:txBody>
          <a:bodyPr/>
          <a:lstStyle/>
          <a:p>
            <a:pPr lvl="0" algn="r" rtl="1"/>
            <a:r>
              <a:rPr lang="ar-IQ" sz="4000" dirty="0" smtClean="0">
                <a:cs typeface="Ali_K_Alwand" pitchFamily="2" charset="-78"/>
              </a:rPr>
              <a:t>ئةوة </a:t>
            </a:r>
            <a:r>
              <a:rPr lang="ar-IQ" sz="4000" dirty="0">
                <a:cs typeface="Ali_K_Alwand" pitchFamily="2" charset="-78"/>
              </a:rPr>
              <a:t>هةر ضةند نرخ زياد بكةيت ئةوة بة هةمان ريَذةي دةسهاتي طشتي زياد دةبيَت ضونكة بري خواست لةو حالةتة نةطؤرة تةنها نرخ زياد دةبيَت . </a:t>
            </a:r>
            <a:endParaRPr lang="en-US" sz="4000" dirty="0">
              <a:cs typeface="Ali_K_Alwand" pitchFamily="2" charset="-78"/>
            </a:endParaRPr>
          </a:p>
          <a:p>
            <a:endParaRPr lang="ar-IQ" dirty="0"/>
          </a:p>
        </p:txBody>
      </p:sp>
    </p:spTree>
    <p:extLst>
      <p:ext uri="{BB962C8B-B14F-4D97-AF65-F5344CB8AC3E}">
        <p14:creationId xmlns:p14="http://schemas.microsoft.com/office/powerpoint/2010/main" val="3007629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نمونة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ئةطةر </a:t>
            </a:r>
            <a:r>
              <a:rPr lang="ar-IQ" dirty="0">
                <a:cs typeface="Ali_K_Alwand" pitchFamily="2" charset="-78"/>
              </a:rPr>
              <a:t>بري خواست لة سةركالَايةك 100 دانة بوو لة نرخي 5 دؤلار . وئةطةر نرخ بةرز بؤوة بؤ 6 دؤلار بري خواستي دابةزي بؤ 90 دانة . ئاية ئةو بريارةي كة بةرهةمهيَنةر داويةتي بؤ بةرزكردنةوةي نرخ برياريكي دروستة يان نا ؟ بؤ </a:t>
            </a:r>
            <a:r>
              <a:rPr lang="ar-IQ" dirty="0"/>
              <a:t>؟ </a:t>
            </a:r>
            <a:endParaRPr lang="en-US" dirty="0"/>
          </a:p>
          <a:p>
            <a:endParaRPr lang="ar-IQ" dirty="0"/>
          </a:p>
        </p:txBody>
      </p:sp>
    </p:spTree>
    <p:extLst>
      <p:ext uri="{BB962C8B-B14F-4D97-AF65-F5344CB8AC3E}">
        <p14:creationId xmlns:p14="http://schemas.microsoft.com/office/powerpoint/2010/main" val="2418217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rtl="1">
              <a:buNone/>
            </a:pPr>
            <a:r>
              <a:rPr lang="en-US" dirty="0" smtClean="0"/>
              <a:t>			            P1	             Qd2 – Qd1</a:t>
            </a:r>
          </a:p>
          <a:p>
            <a:pPr marL="0" indent="0" rtl="1">
              <a:buNone/>
            </a:pPr>
            <a:r>
              <a:rPr lang="en-US" dirty="0" err="1" smtClean="0"/>
              <a:t>Edp</a:t>
            </a:r>
            <a:r>
              <a:rPr lang="en-US" dirty="0" smtClean="0"/>
              <a:t> =                          .      </a:t>
            </a:r>
          </a:p>
          <a:p>
            <a:pPr marL="0" indent="0">
              <a:buNone/>
            </a:pPr>
            <a:r>
              <a:rPr lang="en-US" dirty="0"/>
              <a:t>	</a:t>
            </a:r>
            <a:r>
              <a:rPr lang="en-US" dirty="0" smtClean="0"/>
              <a:t>     P2 – P1			Q1</a:t>
            </a:r>
          </a:p>
          <a:p>
            <a:pPr marL="0" indent="0">
              <a:buNone/>
            </a:pPr>
            <a:r>
              <a:rPr lang="en-US" dirty="0" smtClean="0"/>
              <a:t>		90-100		5</a:t>
            </a:r>
            <a:endParaRPr lang="en-US" dirty="0"/>
          </a:p>
          <a:p>
            <a:pPr marL="0" indent="0">
              <a:buNone/>
            </a:pPr>
            <a:r>
              <a:rPr lang="en-US" dirty="0" err="1" smtClean="0"/>
              <a:t>Edp</a:t>
            </a:r>
            <a:r>
              <a:rPr lang="en-US" dirty="0" smtClean="0"/>
              <a:t> = 	                   .</a:t>
            </a:r>
          </a:p>
          <a:p>
            <a:pPr marL="0" indent="0">
              <a:buNone/>
            </a:pPr>
            <a:r>
              <a:rPr lang="en-US" dirty="0"/>
              <a:t>	</a:t>
            </a:r>
            <a:r>
              <a:rPr lang="en-US" dirty="0" smtClean="0"/>
              <a:t>	6 – 5			100</a:t>
            </a:r>
          </a:p>
          <a:p>
            <a:pPr marL="0" indent="0">
              <a:buNone/>
            </a:pPr>
            <a:r>
              <a:rPr lang="en-US" dirty="0" err="1" smtClean="0"/>
              <a:t>Edp</a:t>
            </a:r>
            <a:r>
              <a:rPr lang="en-US" dirty="0" smtClean="0"/>
              <a:t> = 0.5</a:t>
            </a:r>
          </a:p>
          <a:p>
            <a:pPr marL="0" indent="0">
              <a:buNone/>
            </a:pPr>
            <a:r>
              <a:rPr lang="en-US" dirty="0" smtClean="0"/>
              <a:t>TR = Q . P</a:t>
            </a:r>
          </a:p>
          <a:p>
            <a:pPr marL="0" indent="0">
              <a:buNone/>
            </a:pPr>
            <a:r>
              <a:rPr lang="en-US" dirty="0" smtClean="0"/>
              <a:t>TR1 = 100 . 5 = 500</a:t>
            </a:r>
          </a:p>
          <a:p>
            <a:pPr marL="0" indent="0">
              <a:buNone/>
            </a:pPr>
            <a:r>
              <a:rPr lang="en-US" dirty="0" smtClean="0"/>
              <a:t>TR2= 90 . 6 = 540</a:t>
            </a:r>
            <a:endParaRPr lang="en-US" dirty="0"/>
          </a:p>
        </p:txBody>
      </p:sp>
      <p:cxnSp>
        <p:nvCxnSpPr>
          <p:cNvPr id="5" name="Straight Connector 4"/>
          <p:cNvCxnSpPr/>
          <p:nvPr/>
        </p:nvCxnSpPr>
        <p:spPr>
          <a:xfrm>
            <a:off x="1676400" y="12192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67200" y="12192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28956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5800" y="28956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452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تمرين</a:t>
            </a:r>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ئةطةر بري خواست لة سةركالَايةك </a:t>
            </a:r>
            <a:r>
              <a:rPr lang="ar-IQ" dirty="0" smtClean="0">
                <a:cs typeface="Ali_K_Alwand" pitchFamily="2" charset="-78"/>
              </a:rPr>
              <a:t>50 </a:t>
            </a:r>
            <a:r>
              <a:rPr lang="ar-IQ" dirty="0">
                <a:cs typeface="Ali_K_Alwand" pitchFamily="2" charset="-78"/>
              </a:rPr>
              <a:t>دانة بوو لة نرخي </a:t>
            </a:r>
            <a:r>
              <a:rPr lang="ar-IQ" dirty="0" smtClean="0">
                <a:cs typeface="Ali_K_Alwand" pitchFamily="2" charset="-78"/>
              </a:rPr>
              <a:t>4 </a:t>
            </a:r>
            <a:r>
              <a:rPr lang="ar-IQ" dirty="0">
                <a:cs typeface="Ali_K_Alwand" pitchFamily="2" charset="-78"/>
              </a:rPr>
              <a:t>دؤلار . وئةطةر نرخ بةرز بؤوة بؤ </a:t>
            </a:r>
            <a:r>
              <a:rPr lang="ar-IQ" dirty="0" smtClean="0">
                <a:cs typeface="Ali_K_Alwand" pitchFamily="2" charset="-78"/>
              </a:rPr>
              <a:t> 6 دؤلار </a:t>
            </a:r>
            <a:r>
              <a:rPr lang="ar-IQ" dirty="0">
                <a:cs typeface="Ali_K_Alwand" pitchFamily="2" charset="-78"/>
              </a:rPr>
              <a:t>بري خواستي دابةزي بؤ </a:t>
            </a:r>
            <a:r>
              <a:rPr lang="ar-IQ" dirty="0" smtClean="0">
                <a:cs typeface="Ali_K_Alwand" pitchFamily="2" charset="-78"/>
              </a:rPr>
              <a:t>20  </a:t>
            </a:r>
            <a:r>
              <a:rPr lang="ar-IQ" dirty="0">
                <a:cs typeface="Ali_K_Alwand" pitchFamily="2" charset="-78"/>
              </a:rPr>
              <a:t>دانة . ئاية ئةو بريارةي كة بةرهةمهيَنةر داويةتي بؤ بةرزكردنةوةي نرخ برياريكي دروستة يان نا ؟ بؤ </a:t>
            </a:r>
            <a:r>
              <a:rPr lang="ar-IQ" dirty="0"/>
              <a:t>؟ </a:t>
            </a:r>
            <a:endParaRPr lang="en-US" dirty="0"/>
          </a:p>
          <a:p>
            <a:pPr algn="r" rtl="1"/>
            <a:r>
              <a:rPr lang="ar-SA" b="1" dirty="0"/>
              <a:t>:</a:t>
            </a:r>
            <a:r>
              <a:rPr lang="ar-SA" dirty="0"/>
              <a:t> </a:t>
            </a:r>
            <a:r>
              <a:rPr lang="ar-SA" dirty="0">
                <a:solidFill>
                  <a:srgbClr val="FF0000"/>
                </a:solidFill>
              </a:rPr>
              <a:t>إذا كانت الكمية التي يطلبها المستهلكون من سلعة معينة هي </a:t>
            </a:r>
            <a:r>
              <a:rPr lang="ar-IQ" dirty="0" smtClean="0">
                <a:solidFill>
                  <a:srgbClr val="FF0000"/>
                </a:solidFill>
              </a:rPr>
              <a:t>50</a:t>
            </a:r>
            <a:r>
              <a:rPr lang="ar-SA" dirty="0" smtClean="0">
                <a:solidFill>
                  <a:srgbClr val="FF0000"/>
                </a:solidFill>
              </a:rPr>
              <a:t> </a:t>
            </a:r>
            <a:r>
              <a:rPr lang="ar-SA" dirty="0">
                <a:solidFill>
                  <a:srgbClr val="FF0000"/>
                </a:solidFill>
              </a:rPr>
              <a:t>وحدة ، بسعر الوحدة </a:t>
            </a:r>
            <a:r>
              <a:rPr lang="ar-IQ" dirty="0" smtClean="0">
                <a:solidFill>
                  <a:srgbClr val="FF0000"/>
                </a:solidFill>
              </a:rPr>
              <a:t>4</a:t>
            </a:r>
            <a:r>
              <a:rPr lang="ar-SA" dirty="0" smtClean="0">
                <a:solidFill>
                  <a:srgbClr val="FF0000"/>
                </a:solidFill>
              </a:rPr>
              <a:t> </a:t>
            </a:r>
            <a:r>
              <a:rPr lang="ar-SA" dirty="0">
                <a:solidFill>
                  <a:srgbClr val="FF0000"/>
                </a:solidFill>
              </a:rPr>
              <a:t>دولارات، وعندما قام المنتج برفع ثمنها إلى 6 دؤلارات ، انخفضت مبيعاته منها لتصبح </a:t>
            </a:r>
            <a:r>
              <a:rPr lang="ar-IQ" dirty="0" smtClean="0">
                <a:solidFill>
                  <a:srgbClr val="FF0000"/>
                </a:solidFill>
              </a:rPr>
              <a:t>20</a:t>
            </a:r>
            <a:r>
              <a:rPr lang="ar-SA" dirty="0" smtClean="0">
                <a:solidFill>
                  <a:srgbClr val="FF0000"/>
                </a:solidFill>
              </a:rPr>
              <a:t> وحدة. </a:t>
            </a:r>
            <a:r>
              <a:rPr lang="ar-SA" dirty="0">
                <a:solidFill>
                  <a:srgbClr val="FF0000"/>
                </a:solidFill>
              </a:rPr>
              <a:t>فهل يعتبر رفع السعرقراراً حكيما من المنتج أم لا؟ ولماذا؟</a:t>
            </a:r>
            <a:endParaRPr lang="en-US" dirty="0">
              <a:solidFill>
                <a:srgbClr val="FF0000"/>
              </a:solidFill>
            </a:endParaRPr>
          </a:p>
          <a:p>
            <a:endParaRPr lang="ar-IQ" dirty="0"/>
          </a:p>
        </p:txBody>
      </p:sp>
    </p:spTree>
    <p:extLst>
      <p:ext uri="{BB962C8B-B14F-4D97-AF65-F5344CB8AC3E}">
        <p14:creationId xmlns:p14="http://schemas.microsoft.com/office/powerpoint/2010/main" val="2928272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800" dirty="0">
                <a:latin typeface="+mn-lt"/>
                <a:ea typeface="+mn-ea"/>
                <a:cs typeface="Ali_K_Alwand" pitchFamily="2" charset="-78"/>
              </a:rPr>
              <a:t>نةرمي خواست </a:t>
            </a:r>
          </a:p>
        </p:txBody>
      </p:sp>
      <p:sp>
        <p:nvSpPr>
          <p:cNvPr id="3" name="Content Placeholder 2"/>
          <p:cNvSpPr>
            <a:spLocks noGrp="1"/>
          </p:cNvSpPr>
          <p:nvPr>
            <p:ph idx="1"/>
          </p:nvPr>
        </p:nvSpPr>
        <p:spPr/>
        <p:txBody>
          <a:bodyPr/>
          <a:lstStyle/>
          <a:p>
            <a:pPr algn="r" rtl="1"/>
            <a:r>
              <a:rPr lang="ar-IQ" dirty="0" smtClean="0">
                <a:cs typeface="Ali_K_Alwand" pitchFamily="2" charset="-78"/>
              </a:rPr>
              <a:t>: </a:t>
            </a:r>
            <a:r>
              <a:rPr lang="ar-IQ" dirty="0">
                <a:cs typeface="Ali_K_Alwand" pitchFamily="2" charset="-78"/>
              </a:rPr>
              <a:t>بريتية لة ثيَوةريَك بؤ هةذماركردني ئاستي هةستياري بري خواست لة بةرامبةر ريَذةي طؤران لة فاكتةرةكاني كاريطةر لة سةر خواست . </a:t>
            </a:r>
            <a:endParaRPr lang="en-US" dirty="0">
              <a:cs typeface="Ali_K_Alwand" pitchFamily="2" charset="-78"/>
            </a:endParaRPr>
          </a:p>
          <a:p>
            <a:pPr algn="r" rtl="1"/>
            <a:r>
              <a:rPr lang="ar-IQ" dirty="0">
                <a:cs typeface="Ali_K_Alwand" pitchFamily="2" charset="-78"/>
              </a:rPr>
              <a:t>نةرمي خواست جياوازة لة لاري ضةماوةي خواست كة لة بةشي ثيَشتر باسمان كرد ناساندمان بة (    </a:t>
            </a:r>
            <a:r>
              <a:rPr lang="en-US" dirty="0">
                <a:cs typeface="Ali_K_Alwand" pitchFamily="2" charset="-78"/>
              </a:rPr>
              <a:t>b</a:t>
            </a:r>
            <a:r>
              <a:rPr lang="ar-IQ" dirty="0">
                <a:cs typeface="Ali_K_Alwand" pitchFamily="2" charset="-78"/>
              </a:rPr>
              <a:t>  )  ضونكة مةيلي طؤران وةكو بري طؤرانةكة هةذمار دةكات بةلام نةرمي خواست ريَذةي طؤران لة بري خواست هةذمار دةكات بةرامبةر بة طؤراني فاكتةرةكان .</a:t>
            </a:r>
            <a:endParaRPr lang="en-US" dirty="0">
              <a:cs typeface="Ali_K_Alwand" pitchFamily="2" charset="-78"/>
            </a:endParaRPr>
          </a:p>
          <a:p>
            <a:endParaRPr lang="ar-IQ" dirty="0"/>
          </a:p>
        </p:txBody>
      </p:sp>
    </p:spTree>
    <p:extLst>
      <p:ext uri="{BB962C8B-B14F-4D97-AF65-F5344CB8AC3E}">
        <p14:creationId xmlns:p14="http://schemas.microsoft.com/office/powerpoint/2010/main" val="3184521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81000"/>
            <a:ext cx="8229600" cy="5745163"/>
          </a:xfrm>
        </p:spPr>
        <p:txBody>
          <a:bodyPr>
            <a:normAutofit lnSpcReduction="10000"/>
          </a:bodyPr>
          <a:lstStyle/>
          <a:p>
            <a:pPr marL="0" indent="0" rtl="1">
              <a:buNone/>
            </a:pPr>
            <a:r>
              <a:rPr lang="en-US" dirty="0" smtClean="0"/>
              <a:t>			            P1	             Qd2 – Qd1</a:t>
            </a:r>
          </a:p>
          <a:p>
            <a:pPr marL="0" indent="0" rtl="1">
              <a:buNone/>
            </a:pPr>
            <a:r>
              <a:rPr lang="en-US" dirty="0" err="1" smtClean="0"/>
              <a:t>Edp</a:t>
            </a:r>
            <a:r>
              <a:rPr lang="en-US" dirty="0" smtClean="0"/>
              <a:t> =                          .      </a:t>
            </a:r>
          </a:p>
          <a:p>
            <a:pPr marL="0" indent="0">
              <a:buNone/>
            </a:pPr>
            <a:r>
              <a:rPr lang="en-US" dirty="0"/>
              <a:t>	</a:t>
            </a:r>
            <a:r>
              <a:rPr lang="en-US" dirty="0" smtClean="0"/>
              <a:t>     P2 – P1			Q1</a:t>
            </a:r>
          </a:p>
          <a:p>
            <a:pPr marL="0" indent="0">
              <a:buNone/>
            </a:pPr>
            <a:r>
              <a:rPr lang="en-US" dirty="0" smtClean="0"/>
              <a:t>		20 - 50		4</a:t>
            </a:r>
            <a:endParaRPr lang="en-US" dirty="0"/>
          </a:p>
          <a:p>
            <a:pPr marL="0" indent="0">
              <a:buNone/>
            </a:pPr>
            <a:r>
              <a:rPr lang="en-US" dirty="0" err="1" smtClean="0"/>
              <a:t>Edp</a:t>
            </a:r>
            <a:r>
              <a:rPr lang="en-US" dirty="0" smtClean="0"/>
              <a:t> = 	                   .</a:t>
            </a:r>
          </a:p>
          <a:p>
            <a:pPr marL="0" indent="0">
              <a:buNone/>
            </a:pPr>
            <a:r>
              <a:rPr lang="en-US" dirty="0"/>
              <a:t>	</a:t>
            </a:r>
            <a:r>
              <a:rPr lang="en-US" dirty="0" smtClean="0"/>
              <a:t>	6 – 4			50</a:t>
            </a:r>
          </a:p>
          <a:p>
            <a:pPr marL="0" indent="0">
              <a:buNone/>
            </a:pPr>
            <a:r>
              <a:rPr lang="en-US" dirty="0" err="1" smtClean="0"/>
              <a:t>Edp</a:t>
            </a:r>
            <a:r>
              <a:rPr lang="en-US" dirty="0" smtClean="0"/>
              <a:t> = 1.2</a:t>
            </a:r>
          </a:p>
          <a:p>
            <a:pPr marL="0" indent="0">
              <a:buNone/>
            </a:pPr>
            <a:r>
              <a:rPr lang="en-US" dirty="0" smtClean="0"/>
              <a:t>TR = Q . P</a:t>
            </a:r>
          </a:p>
          <a:p>
            <a:pPr marL="0" indent="0">
              <a:buNone/>
            </a:pPr>
            <a:r>
              <a:rPr lang="en-US" dirty="0" smtClean="0"/>
              <a:t>TR1 = 50. 4= 200</a:t>
            </a:r>
          </a:p>
          <a:p>
            <a:pPr marL="0" indent="0">
              <a:buNone/>
            </a:pPr>
            <a:r>
              <a:rPr lang="en-US" dirty="0" smtClean="0"/>
              <a:t>TR2= 20. 6= 120</a:t>
            </a:r>
            <a:endParaRPr lang="en-US" dirty="0"/>
          </a:p>
        </p:txBody>
      </p:sp>
      <p:cxnSp>
        <p:nvCxnSpPr>
          <p:cNvPr id="6" name="Straight Connector 5"/>
          <p:cNvCxnSpPr/>
          <p:nvPr/>
        </p:nvCxnSpPr>
        <p:spPr>
          <a:xfrm>
            <a:off x="1676400" y="1143000"/>
            <a:ext cx="190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67200" y="1143000"/>
            <a:ext cx="190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9600" y="2895600"/>
            <a:ext cx="190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05000" y="2895600"/>
            <a:ext cx="190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12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تمرين</a:t>
            </a:r>
            <a:endParaRPr lang="ar-IQ" dirty="0"/>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ئةطةر بري خواست لة سةركالَايةك 50 دانة بوو لة نرخي 4 دؤلار . وئةطةر نرخ </a:t>
            </a:r>
            <a:r>
              <a:rPr lang="ar-IQ" dirty="0" smtClean="0">
                <a:cs typeface="Ali_K_Alwand" pitchFamily="2" charset="-78"/>
              </a:rPr>
              <a:t>دابةزي بؤ  3 دؤلار </a:t>
            </a:r>
            <a:r>
              <a:rPr lang="ar-IQ" dirty="0">
                <a:cs typeface="Ali_K_Alwand" pitchFamily="2" charset="-78"/>
              </a:rPr>
              <a:t>بري خواستي </a:t>
            </a:r>
            <a:r>
              <a:rPr lang="ar-IQ" dirty="0" smtClean="0">
                <a:cs typeface="Ali_K_Alwand" pitchFamily="2" charset="-78"/>
              </a:rPr>
              <a:t>بةرزبؤوة </a:t>
            </a:r>
            <a:r>
              <a:rPr lang="ar-IQ" dirty="0">
                <a:cs typeface="Ali_K_Alwand" pitchFamily="2" charset="-78"/>
              </a:rPr>
              <a:t>بؤ </a:t>
            </a:r>
            <a:r>
              <a:rPr lang="ar-IQ" dirty="0" smtClean="0">
                <a:cs typeface="Ali_K_Alwand" pitchFamily="2" charset="-78"/>
              </a:rPr>
              <a:t>60  </a:t>
            </a:r>
            <a:r>
              <a:rPr lang="ar-IQ" dirty="0">
                <a:cs typeface="Ali_K_Alwand" pitchFamily="2" charset="-78"/>
              </a:rPr>
              <a:t>دانة . ئاية ئةو بريارةي كة بةرهةمهيَنةر داويةتي بؤ </a:t>
            </a:r>
            <a:r>
              <a:rPr lang="ar-IQ" dirty="0" smtClean="0">
                <a:cs typeface="Ali_K_Alwand" pitchFamily="2" charset="-78"/>
              </a:rPr>
              <a:t>دابةزاندني نرخ </a:t>
            </a:r>
            <a:r>
              <a:rPr lang="ar-IQ" dirty="0">
                <a:cs typeface="Ali_K_Alwand" pitchFamily="2" charset="-78"/>
              </a:rPr>
              <a:t>برياريكي دروستة يان نا ؟ بؤ </a:t>
            </a:r>
            <a:r>
              <a:rPr lang="ar-IQ" dirty="0"/>
              <a:t>؟ </a:t>
            </a:r>
            <a:endParaRPr lang="en-US" dirty="0"/>
          </a:p>
          <a:p>
            <a:pPr algn="r" rtl="1"/>
            <a:r>
              <a:rPr lang="ar-SA" dirty="0">
                <a:solidFill>
                  <a:srgbClr val="FF0000"/>
                </a:solidFill>
              </a:rPr>
              <a:t>إذا كانت الكمية التي يطلبها المستهلكون من سلعة معينة هي </a:t>
            </a:r>
            <a:r>
              <a:rPr lang="ar-IQ" dirty="0">
                <a:solidFill>
                  <a:srgbClr val="FF0000"/>
                </a:solidFill>
              </a:rPr>
              <a:t>50</a:t>
            </a:r>
            <a:r>
              <a:rPr lang="ar-SA" dirty="0">
                <a:solidFill>
                  <a:srgbClr val="FF0000"/>
                </a:solidFill>
              </a:rPr>
              <a:t> وحدة ، بسعر الوحدة </a:t>
            </a:r>
            <a:r>
              <a:rPr lang="ar-IQ" dirty="0">
                <a:solidFill>
                  <a:srgbClr val="FF0000"/>
                </a:solidFill>
              </a:rPr>
              <a:t>4</a:t>
            </a:r>
            <a:r>
              <a:rPr lang="ar-SA" dirty="0">
                <a:solidFill>
                  <a:srgbClr val="FF0000"/>
                </a:solidFill>
              </a:rPr>
              <a:t> دولارات، وعندما قام المنتج </a:t>
            </a:r>
            <a:r>
              <a:rPr lang="ar-IQ" dirty="0" smtClean="0">
                <a:solidFill>
                  <a:srgbClr val="FF0000"/>
                </a:solidFill>
              </a:rPr>
              <a:t>بتخفض </a:t>
            </a:r>
            <a:r>
              <a:rPr lang="ar-SA" dirty="0" smtClean="0">
                <a:solidFill>
                  <a:srgbClr val="FF0000"/>
                </a:solidFill>
              </a:rPr>
              <a:t>ثمنها </a:t>
            </a:r>
            <a:r>
              <a:rPr lang="ar-SA" dirty="0">
                <a:solidFill>
                  <a:srgbClr val="FF0000"/>
                </a:solidFill>
              </a:rPr>
              <a:t>إلى </a:t>
            </a:r>
            <a:r>
              <a:rPr lang="ar-IQ" dirty="0" smtClean="0">
                <a:solidFill>
                  <a:srgbClr val="FF0000"/>
                </a:solidFill>
              </a:rPr>
              <a:t>3</a:t>
            </a:r>
            <a:r>
              <a:rPr lang="ar-SA" dirty="0" smtClean="0">
                <a:solidFill>
                  <a:srgbClr val="FF0000"/>
                </a:solidFill>
              </a:rPr>
              <a:t> </a:t>
            </a:r>
            <a:r>
              <a:rPr lang="ar-SA" dirty="0">
                <a:solidFill>
                  <a:srgbClr val="FF0000"/>
                </a:solidFill>
              </a:rPr>
              <a:t>دؤلارات ، </a:t>
            </a:r>
            <a:r>
              <a:rPr lang="ar-IQ" dirty="0" smtClean="0">
                <a:solidFill>
                  <a:srgbClr val="FF0000"/>
                </a:solidFill>
              </a:rPr>
              <a:t>ارتفعت</a:t>
            </a:r>
            <a:r>
              <a:rPr lang="ar-SA" dirty="0" smtClean="0">
                <a:solidFill>
                  <a:srgbClr val="FF0000"/>
                </a:solidFill>
              </a:rPr>
              <a:t> </a:t>
            </a:r>
            <a:r>
              <a:rPr lang="ar-SA" dirty="0">
                <a:solidFill>
                  <a:srgbClr val="FF0000"/>
                </a:solidFill>
              </a:rPr>
              <a:t>مبيعاته منها لتصبح </a:t>
            </a:r>
            <a:r>
              <a:rPr lang="ar-IQ" dirty="0" smtClean="0">
                <a:solidFill>
                  <a:srgbClr val="FF0000"/>
                </a:solidFill>
              </a:rPr>
              <a:t>60</a:t>
            </a:r>
            <a:r>
              <a:rPr lang="ar-SA" dirty="0" smtClean="0">
                <a:solidFill>
                  <a:srgbClr val="FF0000"/>
                </a:solidFill>
              </a:rPr>
              <a:t> </a:t>
            </a:r>
            <a:r>
              <a:rPr lang="ar-SA" dirty="0">
                <a:solidFill>
                  <a:srgbClr val="FF0000"/>
                </a:solidFill>
              </a:rPr>
              <a:t>وحدة. فهل يعتبر </a:t>
            </a:r>
            <a:r>
              <a:rPr lang="ar-IQ" dirty="0" smtClean="0">
                <a:solidFill>
                  <a:srgbClr val="FF0000"/>
                </a:solidFill>
              </a:rPr>
              <a:t>تخفيض</a:t>
            </a:r>
            <a:r>
              <a:rPr lang="ar-SA" dirty="0" smtClean="0">
                <a:solidFill>
                  <a:srgbClr val="FF0000"/>
                </a:solidFill>
              </a:rPr>
              <a:t> </a:t>
            </a:r>
            <a:r>
              <a:rPr lang="ar-SA" dirty="0">
                <a:solidFill>
                  <a:srgbClr val="FF0000"/>
                </a:solidFill>
              </a:rPr>
              <a:t>السعرقراراً حكيما من المنتج أم لا؟ ولماذا؟</a:t>
            </a:r>
            <a:endParaRPr lang="en-US" dirty="0">
              <a:solidFill>
                <a:srgbClr val="FF0000"/>
              </a:solidFill>
            </a:endParaRPr>
          </a:p>
          <a:p>
            <a:endParaRPr lang="ar-IQ" dirty="0"/>
          </a:p>
        </p:txBody>
      </p:sp>
    </p:spTree>
    <p:extLst>
      <p:ext uri="{BB962C8B-B14F-4D97-AF65-F5344CB8AC3E}">
        <p14:creationId xmlns:p14="http://schemas.microsoft.com/office/powerpoint/2010/main" val="1855760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457200"/>
            <a:ext cx="8229600" cy="5668963"/>
          </a:xfrm>
        </p:spPr>
        <p:txBody>
          <a:bodyPr>
            <a:normAutofit lnSpcReduction="10000"/>
          </a:bodyPr>
          <a:lstStyle/>
          <a:p>
            <a:pPr marL="0" indent="0" rtl="1">
              <a:buNone/>
            </a:pPr>
            <a:r>
              <a:rPr lang="en-US" dirty="0" smtClean="0"/>
              <a:t>			            P1	             Qd2 – Qd1</a:t>
            </a:r>
          </a:p>
          <a:p>
            <a:pPr marL="0" indent="0" rtl="1">
              <a:buNone/>
            </a:pPr>
            <a:r>
              <a:rPr lang="en-US" dirty="0" err="1" smtClean="0"/>
              <a:t>Edp</a:t>
            </a:r>
            <a:r>
              <a:rPr lang="en-US" dirty="0" smtClean="0"/>
              <a:t> =                          .      </a:t>
            </a:r>
          </a:p>
          <a:p>
            <a:pPr marL="0" indent="0">
              <a:buNone/>
            </a:pPr>
            <a:r>
              <a:rPr lang="en-US" dirty="0"/>
              <a:t>	</a:t>
            </a:r>
            <a:r>
              <a:rPr lang="en-US" dirty="0" smtClean="0"/>
              <a:t>     P2 – P1			Q1</a:t>
            </a:r>
          </a:p>
          <a:p>
            <a:pPr marL="0" indent="0">
              <a:buNone/>
            </a:pPr>
            <a:r>
              <a:rPr lang="en-US" dirty="0" smtClean="0"/>
              <a:t>		60 - 50		4</a:t>
            </a:r>
            <a:endParaRPr lang="en-US" dirty="0"/>
          </a:p>
          <a:p>
            <a:pPr marL="0" indent="0">
              <a:buNone/>
            </a:pPr>
            <a:r>
              <a:rPr lang="en-US" dirty="0" err="1" smtClean="0"/>
              <a:t>Edp</a:t>
            </a:r>
            <a:r>
              <a:rPr lang="en-US" dirty="0" smtClean="0"/>
              <a:t> = 	                   .</a:t>
            </a:r>
          </a:p>
          <a:p>
            <a:pPr marL="0" indent="0">
              <a:buNone/>
            </a:pPr>
            <a:r>
              <a:rPr lang="en-US" dirty="0"/>
              <a:t>	</a:t>
            </a:r>
            <a:r>
              <a:rPr lang="en-US" dirty="0" smtClean="0"/>
              <a:t>	3– 4			50</a:t>
            </a:r>
          </a:p>
          <a:p>
            <a:pPr marL="0" indent="0">
              <a:buNone/>
            </a:pPr>
            <a:r>
              <a:rPr lang="en-US" dirty="0" err="1" smtClean="0"/>
              <a:t>Edp</a:t>
            </a:r>
            <a:r>
              <a:rPr lang="en-US" dirty="0" smtClean="0"/>
              <a:t> = 0.8</a:t>
            </a:r>
          </a:p>
          <a:p>
            <a:pPr marL="0" indent="0">
              <a:buNone/>
            </a:pPr>
            <a:r>
              <a:rPr lang="en-US" dirty="0" smtClean="0"/>
              <a:t>TR = Q . P</a:t>
            </a:r>
          </a:p>
          <a:p>
            <a:pPr marL="0" indent="0">
              <a:buNone/>
            </a:pPr>
            <a:r>
              <a:rPr lang="en-US" dirty="0" smtClean="0"/>
              <a:t>TR1 = 50. 4= 200</a:t>
            </a:r>
          </a:p>
          <a:p>
            <a:pPr marL="0" indent="0">
              <a:buNone/>
            </a:pPr>
            <a:r>
              <a:rPr lang="en-US" dirty="0" smtClean="0"/>
              <a:t>TR2= 60. 3= 180</a:t>
            </a:r>
            <a:endParaRPr lang="en-US" dirty="0"/>
          </a:p>
        </p:txBody>
      </p:sp>
      <p:cxnSp>
        <p:nvCxnSpPr>
          <p:cNvPr id="6" name="Straight Connector 5"/>
          <p:cNvCxnSpPr/>
          <p:nvPr/>
        </p:nvCxnSpPr>
        <p:spPr>
          <a:xfrm>
            <a:off x="1676400" y="12954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67200" y="1313329"/>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5800" y="29718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81200" y="29718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656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u="sng" dirty="0">
                <a:cs typeface="Ali_K_Alwand" pitchFamily="2" charset="-78"/>
              </a:rPr>
              <a:t>دووةم : نةرمي خواستي </a:t>
            </a:r>
            <a:r>
              <a:rPr lang="ar-IQ" b="1" u="sng" dirty="0" smtClean="0">
                <a:cs typeface="Ali_K_Alwand" pitchFamily="2" charset="-78"/>
              </a:rPr>
              <a:t>داهات</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ar-IQ" dirty="0" smtClean="0">
                    <a:cs typeface="Ali_K_Alwand" pitchFamily="2" charset="-78"/>
                  </a:rPr>
                  <a:t>ئةو </a:t>
                </a:r>
                <a:r>
                  <a:rPr lang="ar-IQ" dirty="0">
                    <a:cs typeface="Ali_K_Alwand" pitchFamily="2" charset="-78"/>
                  </a:rPr>
                  <a:t>جؤرة لة </a:t>
                </a:r>
                <a:r>
                  <a:rPr lang="ar-IQ" dirty="0" smtClean="0">
                    <a:cs typeface="Ali_K_Alwand" pitchFamily="2" charset="-78"/>
                  </a:rPr>
                  <a:t>نةرمي خواست </a:t>
                </a:r>
                <a:r>
                  <a:rPr lang="ar-IQ" dirty="0">
                    <a:cs typeface="Ali_K_Alwand" pitchFamily="2" charset="-78"/>
                  </a:rPr>
                  <a:t>ثلةو ئاستي كاردانةوةي بري خواست لة سةر كالَايةك بةرامبةر بةو طؤرانكارية ريَذةييانةي كة بة سةر داهاتي بةكاربةرديَت.</a:t>
                </a:r>
                <a:endParaRPr lang="en-US" dirty="0">
                  <a:cs typeface="Ali_K_Alwand" pitchFamily="2" charset="-78"/>
                </a:endParaRPr>
              </a:p>
              <a:p>
                <a:pPr algn="r" rtl="1"/>
                <a:r>
                  <a:rPr lang="ar-IQ" sz="2400" dirty="0">
                    <a:cs typeface="Ali_K_Alwand" pitchFamily="2" charset="-78"/>
                  </a:rPr>
                  <a:t>بؤية : </a:t>
                </a:r>
                <a:endParaRPr lang="ar-IQ" sz="2400" dirty="0" smtClean="0">
                  <a:cs typeface="Ali_K_Alwand" pitchFamily="2" charset="-78"/>
                </a:endParaRPr>
              </a:p>
              <a:p>
                <a:pPr algn="r" rtl="1"/>
                <a:r>
                  <a:rPr lang="ar-IQ" sz="2400" dirty="0" smtClean="0">
                    <a:cs typeface="Ali_K_Alwand" pitchFamily="2" charset="-78"/>
                  </a:rPr>
                  <a:t>نةرمي </a:t>
                </a:r>
                <a:r>
                  <a:rPr lang="ar-IQ" sz="2400" dirty="0">
                    <a:cs typeface="Ali_K_Alwand" pitchFamily="2" charset="-78"/>
                  </a:rPr>
                  <a:t>خواستي داهات = طؤراني ريَذةيةيي لة بري خواست / طؤراني ريَذةيي لة داهات  </a:t>
                </a:r>
                <a:endParaRPr lang="en-US" sz="2400" dirty="0">
                  <a:cs typeface="Ali_K_Alwand" pitchFamily="2" charset="-78"/>
                </a:endParaRPr>
              </a:p>
              <a:p>
                <a14:m>
                  <m:oMath xmlns:m="http://schemas.openxmlformats.org/officeDocument/2006/math">
                    <m:r>
                      <a:rPr lang="en-US" i="1">
                        <a:latin typeface="Cambria Math"/>
                      </a:rPr>
                      <m:t>𝐸𝑦</m:t>
                    </m:r>
                    <m:r>
                      <a:rPr lang="en-US" i="1">
                        <a:latin typeface="Cambria Math"/>
                      </a:rPr>
                      <m:t>= </m:t>
                    </m:r>
                    <m:f>
                      <m:fPr>
                        <m:ctrlPr>
                          <a:rPr lang="en-US" i="1">
                            <a:latin typeface="Cambria Math"/>
                          </a:rPr>
                        </m:ctrlPr>
                      </m:fPr>
                      <m:num>
                        <m:r>
                          <a:rPr lang="en-US" i="1">
                            <a:latin typeface="Cambria Math"/>
                          </a:rPr>
                          <m:t>∆ </m:t>
                        </m:r>
                        <m:r>
                          <a:rPr lang="en-US" i="1">
                            <a:latin typeface="Cambria Math"/>
                          </a:rPr>
                          <m:t>𝑄</m:t>
                        </m:r>
                      </m:num>
                      <m:den>
                        <m:r>
                          <a:rPr lang="en-US">
                            <a:latin typeface="Cambria Math"/>
                          </a:rPr>
                          <m:t>∆</m:t>
                        </m:r>
                        <m:r>
                          <a:rPr lang="en-US" i="1">
                            <a:latin typeface="Cambria Math"/>
                          </a:rPr>
                          <m:t>𝐼</m:t>
                        </m:r>
                        <m:r>
                          <a:rPr lang="en-US" i="1">
                            <a:latin typeface="Cambria Math"/>
                          </a:rPr>
                          <m:t>  </m:t>
                        </m:r>
                      </m:den>
                    </m:f>
                    <m:r>
                      <a:rPr lang="en-US" i="1">
                        <a:latin typeface="Cambria Math"/>
                      </a:rPr>
                      <m:t>∙</m:t>
                    </m:r>
                    <m:f>
                      <m:fPr>
                        <m:ctrlPr>
                          <a:rPr lang="en-US" i="1">
                            <a:latin typeface="Cambria Math"/>
                          </a:rPr>
                        </m:ctrlPr>
                      </m:fPr>
                      <m:num>
                        <m:r>
                          <m:rPr>
                            <m:sty m:val="p"/>
                          </m:rPr>
                          <a:rPr lang="en-US">
                            <a:latin typeface="Cambria Math"/>
                          </a:rPr>
                          <m:t>I</m:t>
                        </m:r>
                      </m:num>
                      <m:den>
                        <m:r>
                          <a:rPr lang="en-US" i="1">
                            <a:latin typeface="Cambria Math"/>
                          </a:rPr>
                          <m:t>𝑄</m:t>
                        </m:r>
                      </m:den>
                    </m:f>
                  </m:oMath>
                </a14:m>
                <a:endParaRPr lang="en-US" dirty="0"/>
              </a:p>
              <a:p>
                <a:pPr marL="0" indent="0">
                  <a:buNone/>
                </a:pP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667" t="-2156" r="-1778"/>
                </a:stretch>
              </a:blipFill>
            </p:spPr>
            <p:txBody>
              <a:bodyPr/>
              <a:lstStyle/>
              <a:p>
                <a:r>
                  <a:rPr lang="ar-IQ">
                    <a:noFill/>
                  </a:rPr>
                  <a:t> </a:t>
                </a:r>
              </a:p>
            </p:txBody>
          </p:sp>
        </mc:Fallback>
      </mc:AlternateContent>
    </p:spTree>
    <p:extLst>
      <p:ext uri="{BB962C8B-B14F-4D97-AF65-F5344CB8AC3E}">
        <p14:creationId xmlns:p14="http://schemas.microsoft.com/office/powerpoint/2010/main" val="3017481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نةرمي خواستي داهات دةكريَت ( سالب ) يان ( موجةب) : ئةطةر (موجةب ) بوو ئةوة كالايةكة ئاسايية ثةيوةندي راستةوانةي هةية لةطةلَ  داهات بةلام </a:t>
            </a:r>
            <a:r>
              <a:rPr lang="ar-IQ" dirty="0" smtClean="0">
                <a:cs typeface="Ali_K_Alwand" pitchFamily="2" charset="-78"/>
              </a:rPr>
              <a:t>ئةطةر </a:t>
            </a:r>
            <a:r>
              <a:rPr lang="ar-IQ" dirty="0">
                <a:cs typeface="Ali_K_Alwand" pitchFamily="2" charset="-78"/>
              </a:rPr>
              <a:t>(سالب) بوو ئةوة كالايةكي نزمة يان خراثة ضونكة ثةيوةندي ثيَضةوانةية </a:t>
            </a:r>
            <a:r>
              <a:rPr lang="ar-IQ" dirty="0" smtClean="0">
                <a:cs typeface="Ali_K_Alwand" pitchFamily="2" charset="-78"/>
              </a:rPr>
              <a:t>لةطةلَ </a:t>
            </a:r>
            <a:r>
              <a:rPr lang="ar-IQ" dirty="0">
                <a:cs typeface="Ali_K_Alwand" pitchFamily="2" charset="-78"/>
              </a:rPr>
              <a:t>داهات</a:t>
            </a:r>
            <a:endParaRPr lang="en-US" dirty="0">
              <a:cs typeface="Ali_K_Alwand" pitchFamily="2" charset="-78"/>
            </a:endParaRPr>
          </a:p>
          <a:p>
            <a:endParaRPr lang="ar-IQ" dirty="0"/>
          </a:p>
        </p:txBody>
      </p:sp>
    </p:spTree>
    <p:extLst>
      <p:ext uri="{BB962C8B-B14F-4D97-AF65-F5344CB8AC3E}">
        <p14:creationId xmlns:p14="http://schemas.microsoft.com/office/powerpoint/2010/main" val="2846483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u="sng" dirty="0" smtClean="0">
                <a:cs typeface="Ali_K_Alwand" pitchFamily="2" charset="-78"/>
              </a:rPr>
              <a:t>سيَ يةم</a:t>
            </a:r>
            <a:r>
              <a:rPr lang="ar-IQ" b="1" u="sng" dirty="0">
                <a:cs typeface="Ali_K_Alwand" pitchFamily="2" charset="-78"/>
              </a:rPr>
              <a:t>: نةرمي خواستي </a:t>
            </a:r>
            <a:r>
              <a:rPr lang="ar-IQ" b="1" u="sng" dirty="0" smtClean="0">
                <a:cs typeface="Ali_K_Alwand" pitchFamily="2" charset="-78"/>
              </a:rPr>
              <a:t>يةكتربر</a:t>
            </a:r>
            <a:endParaRPr lang="ar-IQ"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ئةو </a:t>
            </a:r>
            <a:r>
              <a:rPr lang="ar-IQ" dirty="0">
                <a:cs typeface="Ali_K_Alwand" pitchFamily="2" charset="-78"/>
              </a:rPr>
              <a:t>جؤرة لة نةرمي ثلةو ئاستي كاردانةوةي بري خواست لة سةر كالَايةك بةرامبةر بةو طؤرانكارية ريَذةييانةي كة بة سةر نرخي كالَايةكي تر كة ثةيوةنديدارة لة طةلَ كالَاي يةكةم .</a:t>
            </a:r>
            <a:endParaRPr lang="en-US" dirty="0">
              <a:cs typeface="Ali_K_Alwand" pitchFamily="2" charset="-78"/>
            </a:endParaRPr>
          </a:p>
          <a:p>
            <a:pPr algn="r" rtl="1"/>
            <a:r>
              <a:rPr lang="ar-IQ" dirty="0">
                <a:cs typeface="Ali_K_Alwand" pitchFamily="2" charset="-78"/>
              </a:rPr>
              <a:t>بؤ نمونة ئةطةر دوو كالَا مان هةبيَت       </a:t>
            </a:r>
            <a:r>
              <a:rPr lang="en-US" dirty="0">
                <a:cs typeface="Ali_K_Alwand" pitchFamily="2" charset="-78"/>
              </a:rPr>
              <a:t>X</a:t>
            </a:r>
            <a:r>
              <a:rPr lang="ar-IQ" dirty="0">
                <a:cs typeface="Ali_K_Alwand" pitchFamily="2" charset="-78"/>
              </a:rPr>
              <a:t>,    </a:t>
            </a:r>
            <a:r>
              <a:rPr lang="en-US" dirty="0">
                <a:cs typeface="Ali_K_Alwand" pitchFamily="2" charset="-78"/>
              </a:rPr>
              <a:t>Y   </a:t>
            </a:r>
            <a:r>
              <a:rPr lang="ar-IQ" dirty="0">
                <a:cs typeface="Ali_K_Alwand" pitchFamily="2" charset="-78"/>
              </a:rPr>
              <a:t>و ئةطةر نرخي يةكيَكيان بطؤريت بة ريَذةيةكي دياري كراو ئةوة دةبيت بري خواست لة سةر ئةوي دووةم بة ض ريَذةيةك </a:t>
            </a:r>
            <a:r>
              <a:rPr lang="ar-IQ" dirty="0" smtClean="0">
                <a:cs typeface="Ali_K_Alwand" pitchFamily="2" charset="-78"/>
              </a:rPr>
              <a:t>بطؤريَت ؟    </a:t>
            </a:r>
            <a:r>
              <a:rPr lang="ar-IQ" dirty="0">
                <a:cs typeface="Ali_K_Alwand" pitchFamily="2" charset="-78"/>
              </a:rPr>
              <a:t>.</a:t>
            </a:r>
            <a:endParaRPr lang="en-US" dirty="0">
              <a:cs typeface="Ali_K_Alwand" pitchFamily="2" charset="-78"/>
            </a:endParaRPr>
          </a:p>
          <a:p>
            <a:endParaRPr lang="ar-IQ" dirty="0"/>
          </a:p>
        </p:txBody>
      </p:sp>
    </p:spTree>
    <p:extLst>
      <p:ext uri="{BB962C8B-B14F-4D97-AF65-F5344CB8AC3E}">
        <p14:creationId xmlns:p14="http://schemas.microsoft.com/office/powerpoint/2010/main" val="1832025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ar-IQ" dirty="0">
                    <a:cs typeface="Ali_K_Alwand" pitchFamily="2" charset="-78"/>
                  </a:rPr>
                  <a:t>ئةطةر نةرمي يةكتر بر سالب بوو ئةوة </a:t>
                </a:r>
                <a:r>
                  <a:rPr lang="ar-IQ" dirty="0" smtClean="0">
                    <a:cs typeface="Ali_K_Alwand" pitchFamily="2" charset="-78"/>
                  </a:rPr>
                  <a:t>ئةو </a:t>
                </a:r>
                <a:r>
                  <a:rPr lang="ar-IQ" dirty="0">
                    <a:cs typeface="Ali_K_Alwand" pitchFamily="2" charset="-78"/>
                  </a:rPr>
                  <a:t>دوو كالَاية تةواوكةري يةكترن و ئةطةر موجةب بوو ئةوة كالَاكان جيَطرةوةي يةكترن , و ئةطةر </a:t>
                </a:r>
                <a:r>
                  <a:rPr lang="ar-IQ" dirty="0" smtClean="0">
                    <a:cs typeface="Ali_K_Alwand" pitchFamily="2" charset="-78"/>
                  </a:rPr>
                  <a:t>نةرمي </a:t>
                </a:r>
                <a:r>
                  <a:rPr lang="ar-IQ" dirty="0">
                    <a:cs typeface="Ali_K_Alwand" pitchFamily="2" charset="-78"/>
                  </a:rPr>
                  <a:t>خواست نيَوانيان يةكسان بيَت بة سفر ئةوة ئةو دوو كالَاية هيض ثةيوةنديان نية لةطةلَ يةك</a:t>
                </a:r>
                <a:endParaRPr lang="en-US" dirty="0">
                  <a:cs typeface="Ali_K_Alwand" pitchFamily="2" charset="-78"/>
                </a:endParaRPr>
              </a:p>
              <a:p>
                <a14:m>
                  <m:oMath xmlns:m="http://schemas.openxmlformats.org/officeDocument/2006/math">
                    <m:r>
                      <a:rPr lang="en-US" i="1">
                        <a:latin typeface="Cambria Math"/>
                      </a:rPr>
                      <m:t>𝐸𝑐</m:t>
                    </m:r>
                    <m:r>
                      <a:rPr lang="en-US" i="1">
                        <a:latin typeface="Cambria Math"/>
                      </a:rPr>
                      <m:t>= </m:t>
                    </m:r>
                    <m:f>
                      <m:fPr>
                        <m:ctrlPr>
                          <a:rPr lang="en-US" i="1">
                            <a:latin typeface="Cambria Math"/>
                          </a:rPr>
                        </m:ctrlPr>
                      </m:fPr>
                      <m:num>
                        <m:r>
                          <a:rPr lang="en-US" i="1">
                            <a:latin typeface="Cambria Math"/>
                          </a:rPr>
                          <m:t>∆ </m:t>
                        </m:r>
                        <m:r>
                          <a:rPr lang="en-US" i="1">
                            <a:latin typeface="Cambria Math"/>
                          </a:rPr>
                          <m:t>𝑄𝑥</m:t>
                        </m:r>
                      </m:num>
                      <m:den>
                        <m:r>
                          <a:rPr lang="en-US">
                            <a:latin typeface="Cambria Math"/>
                          </a:rPr>
                          <m:t>∆</m:t>
                        </m:r>
                        <m:r>
                          <a:rPr lang="en-US" i="1">
                            <a:latin typeface="Cambria Math"/>
                          </a:rPr>
                          <m:t>𝑃𝑦</m:t>
                        </m:r>
                        <m:r>
                          <a:rPr lang="en-US" i="1">
                            <a:latin typeface="Cambria Math"/>
                          </a:rPr>
                          <m:t>  </m:t>
                        </m:r>
                      </m:den>
                    </m:f>
                    <m:r>
                      <a:rPr lang="en-US" i="1">
                        <a:latin typeface="Cambria Math"/>
                      </a:rPr>
                      <m:t>∙</m:t>
                    </m:r>
                    <m:f>
                      <m:fPr>
                        <m:ctrlPr>
                          <a:rPr lang="en-US" i="1">
                            <a:latin typeface="Cambria Math"/>
                          </a:rPr>
                        </m:ctrlPr>
                      </m:fPr>
                      <m:num>
                        <m:r>
                          <m:rPr>
                            <m:sty m:val="p"/>
                          </m:rPr>
                          <a:rPr lang="en-US">
                            <a:latin typeface="Cambria Math"/>
                          </a:rPr>
                          <m:t>Py</m:t>
                        </m:r>
                      </m:num>
                      <m:den>
                        <m:r>
                          <a:rPr lang="en-US" i="1">
                            <a:latin typeface="Cambria Math"/>
                          </a:rPr>
                          <m:t>𝑄𝑥</m:t>
                        </m:r>
                      </m:den>
                    </m:f>
                  </m:oMath>
                </a14:m>
                <a:endParaRPr lang="en-US" dirty="0"/>
              </a:p>
              <a:p>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593" t="-2156" r="-1778"/>
                </a:stretch>
              </a:blipFill>
            </p:spPr>
            <p:txBody>
              <a:bodyPr/>
              <a:lstStyle/>
              <a:p>
                <a:r>
                  <a:rPr lang="en-US">
                    <a:noFill/>
                  </a:rPr>
                  <a:t> </a:t>
                </a:r>
              </a:p>
            </p:txBody>
          </p:sp>
        </mc:Fallback>
      </mc:AlternateContent>
    </p:spTree>
    <p:extLst>
      <p:ext uri="{BB962C8B-B14F-4D97-AF65-F5344CB8AC3E}">
        <p14:creationId xmlns:p14="http://schemas.microsoft.com/office/powerpoint/2010/main" val="1817109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نمونة : </a:t>
            </a:r>
            <a:endParaRPr lang="ar-IQ" dirty="0"/>
          </a:p>
        </p:txBody>
      </p:sp>
      <p:sp>
        <p:nvSpPr>
          <p:cNvPr id="3" name="Content Placeholder 2"/>
          <p:cNvSpPr>
            <a:spLocks noGrp="1"/>
          </p:cNvSpPr>
          <p:nvPr>
            <p:ph idx="1"/>
          </p:nvPr>
        </p:nvSpPr>
        <p:spPr/>
        <p:txBody>
          <a:bodyPr>
            <a:normAutofit lnSpcReduction="10000"/>
          </a:bodyPr>
          <a:lstStyle/>
          <a:p>
            <a:pPr algn="r" rtl="1"/>
            <a:r>
              <a:rPr lang="ar-SA" dirty="0" smtClean="0">
                <a:cs typeface="Ali_K_Alwand" pitchFamily="2" charset="-78"/>
              </a:rPr>
              <a:t>ئةطةر </a:t>
            </a:r>
            <a:r>
              <a:rPr lang="ar-SA" dirty="0">
                <a:cs typeface="Ali_K_Alwand" pitchFamily="2" charset="-78"/>
              </a:rPr>
              <a:t>احمد مانطانة 10 كيلو برنج بكريت كاتي نرخي يةك كيلؤ 8 دولارة بةلام ئةطةر داهاتي مانطانةي  بةرز بيَتةوة لة  400 دؤلار بؤ 450 دولار  كة خواستي زيادي كرد بة دوو كيلؤ زياتر مانطانة ؟ نرمي خواستي داهات ضةندة </a:t>
            </a:r>
            <a:endParaRPr lang="en-US" dirty="0">
              <a:cs typeface="Ali_K_Alwand" pitchFamily="2" charset="-78"/>
            </a:endParaRPr>
          </a:p>
          <a:p>
            <a:pPr algn="r" rtl="1"/>
            <a:r>
              <a:rPr lang="ar-SA" dirty="0">
                <a:solidFill>
                  <a:srgbClr val="FF0000"/>
                </a:solidFill>
                <a:cs typeface="+mj-cs"/>
              </a:rPr>
              <a:t>إذا كان أحمد يستهلك 10 كيلو من </a:t>
            </a:r>
            <a:r>
              <a:rPr lang="ar-IQ" dirty="0" smtClean="0">
                <a:solidFill>
                  <a:srgbClr val="FF0000"/>
                </a:solidFill>
                <a:cs typeface="+mj-cs"/>
              </a:rPr>
              <a:t>الرز</a:t>
            </a:r>
            <a:r>
              <a:rPr lang="ar-SA" dirty="0" smtClean="0">
                <a:solidFill>
                  <a:srgbClr val="FF0000"/>
                </a:solidFill>
                <a:cs typeface="+mj-cs"/>
              </a:rPr>
              <a:t> </a:t>
            </a:r>
            <a:r>
              <a:rPr lang="ar-SA" dirty="0">
                <a:solidFill>
                  <a:srgbClr val="FF0000"/>
                </a:solidFill>
                <a:cs typeface="+mj-cs"/>
              </a:rPr>
              <a:t>شهرياً ، وبافتراض أن سعرالكيلو هو 8 </a:t>
            </a:r>
            <a:r>
              <a:rPr lang="ar-IQ" dirty="0" smtClean="0">
                <a:solidFill>
                  <a:srgbClr val="FF0000"/>
                </a:solidFill>
                <a:cs typeface="+mj-cs"/>
              </a:rPr>
              <a:t>دؤلار</a:t>
            </a:r>
            <a:r>
              <a:rPr lang="ar-SA" dirty="0" smtClean="0">
                <a:solidFill>
                  <a:srgbClr val="FF0000"/>
                </a:solidFill>
                <a:cs typeface="+mj-cs"/>
              </a:rPr>
              <a:t>ً</a:t>
            </a:r>
            <a:r>
              <a:rPr lang="ar-SA" dirty="0">
                <a:solidFill>
                  <a:srgbClr val="FF0000"/>
                </a:solidFill>
                <a:cs typeface="+mj-cs"/>
              </a:rPr>
              <a:t>، فما درجة تأثر طلب أحمد على </a:t>
            </a:r>
            <a:r>
              <a:rPr lang="ar-IQ" dirty="0" smtClean="0">
                <a:solidFill>
                  <a:srgbClr val="FF0000"/>
                </a:solidFill>
                <a:cs typeface="+mj-cs"/>
              </a:rPr>
              <a:t>الرز</a:t>
            </a:r>
            <a:r>
              <a:rPr lang="ar-SA" dirty="0" smtClean="0">
                <a:solidFill>
                  <a:srgbClr val="FF0000"/>
                </a:solidFill>
                <a:cs typeface="+mj-cs"/>
              </a:rPr>
              <a:t> </a:t>
            </a:r>
            <a:r>
              <a:rPr lang="ar-SA" dirty="0">
                <a:solidFill>
                  <a:srgbClr val="FF0000"/>
                </a:solidFill>
                <a:cs typeface="+mj-cs"/>
              </a:rPr>
              <a:t>بتغيرات دخله إذا علمت أن زيادة دخله الشهري من </a:t>
            </a:r>
            <a:r>
              <a:rPr lang="ar-SA" dirty="0" smtClean="0">
                <a:solidFill>
                  <a:srgbClr val="FF0000"/>
                </a:solidFill>
                <a:cs typeface="+mj-cs"/>
              </a:rPr>
              <a:t>400 </a:t>
            </a:r>
            <a:r>
              <a:rPr lang="ar-SA" dirty="0">
                <a:solidFill>
                  <a:srgbClr val="FF0000"/>
                </a:solidFill>
                <a:cs typeface="+mj-cs"/>
              </a:rPr>
              <a:t>إلى </a:t>
            </a:r>
            <a:r>
              <a:rPr lang="ar-SA" dirty="0" smtClean="0">
                <a:solidFill>
                  <a:srgbClr val="FF0000"/>
                </a:solidFill>
                <a:cs typeface="+mj-cs"/>
              </a:rPr>
              <a:t>450 </a:t>
            </a:r>
            <a:r>
              <a:rPr lang="ar-IQ" dirty="0" smtClean="0">
                <a:solidFill>
                  <a:srgbClr val="FF0000"/>
                </a:solidFill>
                <a:cs typeface="+mj-cs"/>
              </a:rPr>
              <a:t>دولار</a:t>
            </a:r>
            <a:r>
              <a:rPr lang="ar-SA" dirty="0" smtClean="0">
                <a:solidFill>
                  <a:srgbClr val="FF0000"/>
                </a:solidFill>
                <a:cs typeface="+mj-cs"/>
              </a:rPr>
              <a:t> </a:t>
            </a:r>
            <a:r>
              <a:rPr lang="ar-SA" dirty="0">
                <a:solidFill>
                  <a:srgbClr val="FF0000"/>
                </a:solidFill>
                <a:cs typeface="+mj-cs"/>
              </a:rPr>
              <a:t>قد أدت إلى زيادة الكمية التي يستهلكها من الأرز بمقدار كيلوين شهرياً </a:t>
            </a:r>
            <a:r>
              <a:rPr lang="ar-IQ" dirty="0" smtClean="0">
                <a:solidFill>
                  <a:srgbClr val="FF0000"/>
                </a:solidFill>
                <a:cs typeface="+mj-cs"/>
              </a:rPr>
              <a:t>؟</a:t>
            </a:r>
            <a:endParaRPr lang="ar-IQ" dirty="0">
              <a:solidFill>
                <a:srgbClr val="FF0000"/>
              </a:solidFill>
              <a:cs typeface="+mj-cs"/>
            </a:endParaRPr>
          </a:p>
        </p:txBody>
      </p:sp>
    </p:spTree>
    <p:extLst>
      <p:ext uri="{BB962C8B-B14F-4D97-AF65-F5344CB8AC3E}">
        <p14:creationId xmlns:p14="http://schemas.microsoft.com/office/powerpoint/2010/main" val="34300106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457200" y="533400"/>
                <a:ext cx="8229600" cy="5592763"/>
              </a:xfrm>
            </p:spPr>
            <p:txBody>
              <a:bodyPr>
                <a:normAutofit/>
              </a:bodyPr>
              <a:lstStyle/>
              <a:p>
                <a14:m>
                  <m:oMath xmlns:m="http://schemas.openxmlformats.org/officeDocument/2006/math">
                    <m:r>
                      <a:rPr lang="en-US" i="1">
                        <a:latin typeface="Cambria Math"/>
                      </a:rPr>
                      <m:t>𝐸𝑦</m:t>
                    </m:r>
                    <m:r>
                      <a:rPr lang="en-US" i="1">
                        <a:latin typeface="Cambria Math"/>
                      </a:rPr>
                      <m:t>= </m:t>
                    </m:r>
                    <m:f>
                      <m:fPr>
                        <m:ctrlPr>
                          <a:rPr lang="en-US" i="1">
                            <a:latin typeface="Cambria Math"/>
                          </a:rPr>
                        </m:ctrlPr>
                      </m:fPr>
                      <m:num>
                        <m:r>
                          <a:rPr lang="en-US" i="1">
                            <a:latin typeface="Cambria Math"/>
                          </a:rPr>
                          <m:t>∆ </m:t>
                        </m:r>
                        <m:r>
                          <a:rPr lang="en-US" i="1">
                            <a:latin typeface="Cambria Math"/>
                          </a:rPr>
                          <m:t>𝑄</m:t>
                        </m:r>
                      </m:num>
                      <m:den>
                        <m:r>
                          <a:rPr lang="en-US">
                            <a:latin typeface="Cambria Math"/>
                          </a:rPr>
                          <m:t>∆</m:t>
                        </m:r>
                        <m:r>
                          <a:rPr lang="en-US" i="1">
                            <a:latin typeface="Cambria Math"/>
                          </a:rPr>
                          <m:t>𝐼</m:t>
                        </m:r>
                        <m:r>
                          <a:rPr lang="en-US" i="1">
                            <a:latin typeface="Cambria Math"/>
                          </a:rPr>
                          <m:t>  </m:t>
                        </m:r>
                      </m:den>
                    </m:f>
                    <m:r>
                      <a:rPr lang="en-US" i="1">
                        <a:latin typeface="Cambria Math"/>
                      </a:rPr>
                      <m:t>∙</m:t>
                    </m:r>
                    <m:f>
                      <m:fPr>
                        <m:ctrlPr>
                          <a:rPr lang="en-US" i="1">
                            <a:latin typeface="Cambria Math"/>
                          </a:rPr>
                        </m:ctrlPr>
                      </m:fPr>
                      <m:num>
                        <m:r>
                          <m:rPr>
                            <m:sty m:val="p"/>
                          </m:rPr>
                          <a:rPr lang="en-US">
                            <a:latin typeface="Cambria Math"/>
                          </a:rPr>
                          <m:t>I</m:t>
                        </m:r>
                      </m:num>
                      <m:den>
                        <m:r>
                          <a:rPr lang="en-US" i="1">
                            <a:latin typeface="Cambria Math"/>
                          </a:rPr>
                          <m:t>𝑄</m:t>
                        </m:r>
                      </m:den>
                    </m:f>
                  </m:oMath>
                </a14:m>
                <a:endParaRPr lang="en-US" dirty="0"/>
              </a:p>
              <a:p>
                <a:pPr marL="0" indent="0">
                  <a:buNone/>
                </a:pPr>
                <a:endParaRPr lang="en-US" dirty="0" smtClean="0"/>
              </a:p>
              <a:p>
                <a:pPr marL="0" indent="0">
                  <a:buNone/>
                </a:pPr>
                <a:r>
                  <a:rPr lang="en-US" dirty="0" smtClean="0"/>
                  <a:t>	   12- 10		400</a:t>
                </a:r>
                <a:endParaRPr lang="en-US" dirty="0"/>
              </a:p>
              <a:p>
                <a:pPr marL="0" indent="0">
                  <a:buNone/>
                </a:pPr>
                <a:r>
                  <a:rPr lang="en-US" dirty="0" err="1" smtClean="0"/>
                  <a:t>Ey</a:t>
                </a:r>
                <a:r>
                  <a:rPr lang="en-US" dirty="0" smtClean="0"/>
                  <a:t>= 	                      . </a:t>
                </a:r>
              </a:p>
              <a:p>
                <a:pPr marL="0" indent="0">
                  <a:buNone/>
                </a:pPr>
                <a:r>
                  <a:rPr lang="en-US" dirty="0"/>
                  <a:t>	</a:t>
                </a:r>
                <a:r>
                  <a:rPr lang="en-US" dirty="0" smtClean="0"/>
                  <a:t>    450 – 400	10</a:t>
                </a:r>
              </a:p>
              <a:p>
                <a:pPr marL="0" indent="0">
                  <a:buNone/>
                </a:pPr>
                <a:endParaRPr lang="en-US" dirty="0" smtClean="0"/>
              </a:p>
              <a:p>
                <a:pPr marL="0" indent="0">
                  <a:buNone/>
                </a:pPr>
                <a:r>
                  <a:rPr lang="en-US" dirty="0" err="1" smtClean="0"/>
                  <a:t>Ey</a:t>
                </a:r>
                <a:r>
                  <a:rPr lang="en-US" dirty="0" smtClean="0"/>
                  <a:t> = 0.04 X 40</a:t>
                </a:r>
              </a:p>
              <a:p>
                <a:pPr marL="0" indent="0">
                  <a:buNone/>
                </a:pPr>
                <a:endParaRPr lang="en-US" dirty="0" smtClean="0"/>
              </a:p>
              <a:p>
                <a:pPr marL="0" indent="0">
                  <a:buNone/>
                </a:pPr>
                <a:r>
                  <a:rPr lang="en-US" dirty="0" smtClean="0"/>
                  <a:t>EY = 1.6   </a:t>
                </a:r>
                <a:r>
                  <a:rPr lang="ar-IQ" dirty="0" smtClean="0"/>
                  <a:t>     كالاى ئاسايية</a:t>
                </a:r>
                <a:endParaRPr lang="en-US" dirty="0" smtClean="0"/>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457200" y="533400"/>
                <a:ext cx="8229600" cy="5592763"/>
              </a:xfrm>
              <a:blipFill rotWithShape="1">
                <a:blip r:embed="rId2"/>
                <a:stretch>
                  <a:fillRect l="-1852" b="-2508"/>
                </a:stretch>
              </a:blipFill>
            </p:spPr>
            <p:txBody>
              <a:bodyPr/>
              <a:lstStyle/>
              <a:p>
                <a:r>
                  <a:rPr lang="en-US">
                    <a:noFill/>
                  </a:rPr>
                  <a:t> </a:t>
                </a:r>
              </a:p>
            </p:txBody>
          </p:sp>
        </mc:Fallback>
      </mc:AlternateContent>
      <p:cxnSp>
        <p:nvCxnSpPr>
          <p:cNvPr id="6" name="Straight Connector 5"/>
          <p:cNvCxnSpPr/>
          <p:nvPr/>
        </p:nvCxnSpPr>
        <p:spPr>
          <a:xfrm>
            <a:off x="1676400" y="2895600"/>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57600" y="2895600"/>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247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مثال</a:t>
            </a:r>
            <a:endParaRPr lang="ar-IQ" dirty="0"/>
          </a:p>
        </p:txBody>
      </p:sp>
      <p:sp>
        <p:nvSpPr>
          <p:cNvPr id="3" name="Content Placeholder 2"/>
          <p:cNvSpPr>
            <a:spLocks noGrp="1"/>
          </p:cNvSpPr>
          <p:nvPr>
            <p:ph idx="1"/>
          </p:nvPr>
        </p:nvSpPr>
        <p:spPr/>
        <p:txBody>
          <a:bodyPr/>
          <a:lstStyle/>
          <a:p>
            <a:pPr algn="r" rtl="1"/>
            <a:r>
              <a:rPr lang="ar-IQ" sz="2800" b="1" dirty="0" smtClean="0"/>
              <a:t>:  </a:t>
            </a:r>
            <a:r>
              <a:rPr lang="ar-IQ" sz="2800" b="1" dirty="0"/>
              <a:t>احسب مرونة الطلب التقاطعية للسلعتين  </a:t>
            </a:r>
            <a:r>
              <a:rPr lang="en-US" sz="2800" b="1" dirty="0" smtClean="0"/>
              <a:t> X</a:t>
            </a:r>
            <a:r>
              <a:rPr lang="ar-IQ" sz="2800" b="1" dirty="0" smtClean="0"/>
              <a:t>,</a:t>
            </a:r>
            <a:r>
              <a:rPr lang="en-US" sz="2800" b="1" dirty="0" smtClean="0"/>
              <a:t>Y  </a:t>
            </a:r>
            <a:r>
              <a:rPr lang="ar-IQ" sz="2800" b="1" dirty="0" smtClean="0"/>
              <a:t> إذا </a:t>
            </a:r>
            <a:r>
              <a:rPr lang="ar-IQ" sz="2800" b="1" dirty="0"/>
              <a:t>علمت أن ارتفاع سعرْ </a:t>
            </a:r>
            <a:r>
              <a:rPr lang="en-US" sz="2800" b="1" dirty="0"/>
              <a:t>X  </a:t>
            </a:r>
            <a:r>
              <a:rPr lang="ar-IQ" sz="2800" b="1" dirty="0" smtClean="0"/>
              <a:t> من </a:t>
            </a:r>
            <a:r>
              <a:rPr lang="ar-IQ" sz="2800" b="1" dirty="0"/>
              <a:t>10 دولار الى 12 دولار أدى إلى زيادة الكمية المطلوبة من  </a:t>
            </a:r>
            <a:r>
              <a:rPr lang="en-US" sz="2800" b="1" dirty="0"/>
              <a:t>Y  </a:t>
            </a:r>
            <a:r>
              <a:rPr lang="ar-IQ" sz="2800" b="1" dirty="0" smtClean="0"/>
              <a:t> من </a:t>
            </a:r>
            <a:r>
              <a:rPr lang="ar-IQ" sz="2800" b="1" dirty="0"/>
              <a:t>100  الى  110 </a:t>
            </a:r>
            <a:r>
              <a:rPr lang="ar-IQ" sz="2800" b="1" dirty="0" smtClean="0"/>
              <a:t>وحدة ؟</a:t>
            </a:r>
          </a:p>
          <a:p>
            <a:pPr algn="r" rtl="1"/>
            <a:r>
              <a:rPr lang="ar-IQ" b="1" dirty="0">
                <a:solidFill>
                  <a:schemeClr val="tx1">
                    <a:lumMod val="75000"/>
                    <a:lumOff val="25000"/>
                  </a:schemeClr>
                </a:solidFill>
                <a:cs typeface="Ali_K_Alwand" pitchFamily="2" charset="-78"/>
              </a:rPr>
              <a:t> </a:t>
            </a:r>
            <a:r>
              <a:rPr lang="ar-IQ" b="1" dirty="0" smtClean="0">
                <a:solidFill>
                  <a:schemeClr val="tx1">
                    <a:lumMod val="75000"/>
                    <a:lumOff val="25000"/>
                  </a:schemeClr>
                </a:solidFill>
                <a:cs typeface="Ali_K_Alwand" pitchFamily="2" charset="-78"/>
              </a:rPr>
              <a:t>هةذماري نةرمي يةكتربر بكة لة نيَوان كالَاي </a:t>
            </a:r>
            <a:r>
              <a:rPr lang="en-US" b="1" dirty="0" smtClean="0">
                <a:solidFill>
                  <a:schemeClr val="tx1">
                    <a:lumMod val="75000"/>
                    <a:lumOff val="25000"/>
                  </a:schemeClr>
                </a:solidFill>
                <a:cs typeface="Ali_K_Alwand" pitchFamily="2" charset="-78"/>
              </a:rPr>
              <a:t>  Y , X </a:t>
            </a:r>
            <a:r>
              <a:rPr lang="ar-IQ" b="1" dirty="0" smtClean="0">
                <a:solidFill>
                  <a:schemeClr val="tx1">
                    <a:lumMod val="75000"/>
                    <a:lumOff val="25000"/>
                  </a:schemeClr>
                </a:solidFill>
                <a:cs typeface="Ali_K_Alwand" pitchFamily="2" charset="-78"/>
              </a:rPr>
              <a:t> ئةطةر نرخي  </a:t>
            </a:r>
            <a:r>
              <a:rPr lang="en-US" b="1" dirty="0" smtClean="0">
                <a:solidFill>
                  <a:schemeClr val="tx1">
                    <a:lumMod val="75000"/>
                    <a:lumOff val="25000"/>
                  </a:schemeClr>
                </a:solidFill>
                <a:cs typeface="Ali_K_Alwand" pitchFamily="2" charset="-78"/>
              </a:rPr>
              <a:t>X </a:t>
            </a:r>
            <a:r>
              <a:rPr lang="ar-IQ" b="1" dirty="0" smtClean="0">
                <a:solidFill>
                  <a:schemeClr val="tx1">
                    <a:lumMod val="75000"/>
                    <a:lumOff val="25000"/>
                  </a:schemeClr>
                </a:solidFill>
                <a:cs typeface="Ali_K_Alwand" pitchFamily="2" charset="-78"/>
              </a:rPr>
              <a:t>  بةرز بؤوة لة 10 دؤلار بؤ 12 دولار بوة هؤي ئةوةي بري خواست لة سةر  </a:t>
            </a:r>
            <a:r>
              <a:rPr lang="en-US" b="1" dirty="0" smtClean="0">
                <a:solidFill>
                  <a:schemeClr val="tx1">
                    <a:lumMod val="75000"/>
                    <a:lumOff val="25000"/>
                  </a:schemeClr>
                </a:solidFill>
                <a:cs typeface="Ali_K_Alwand" pitchFamily="2" charset="-78"/>
              </a:rPr>
              <a:t>Y</a:t>
            </a:r>
            <a:r>
              <a:rPr lang="ar-IQ" b="1" dirty="0" smtClean="0">
                <a:solidFill>
                  <a:schemeClr val="tx1">
                    <a:lumMod val="75000"/>
                    <a:lumOff val="25000"/>
                  </a:schemeClr>
                </a:solidFill>
                <a:cs typeface="Ali_K_Alwand" pitchFamily="2" charset="-78"/>
              </a:rPr>
              <a:t> زياد بيت لة 100 بؤ 110 يةكة؟</a:t>
            </a:r>
            <a:endParaRPr lang="en-US" dirty="0">
              <a:solidFill>
                <a:schemeClr val="tx1">
                  <a:lumMod val="75000"/>
                  <a:lumOff val="25000"/>
                </a:schemeClr>
              </a:solidFill>
              <a:cs typeface="Ali_K_Alwand" pitchFamily="2" charset="-78"/>
            </a:endParaRPr>
          </a:p>
        </p:txBody>
      </p:sp>
    </p:spTree>
    <p:extLst>
      <p:ext uri="{BB962C8B-B14F-4D97-AF65-F5344CB8AC3E}">
        <p14:creationId xmlns:p14="http://schemas.microsoft.com/office/powerpoint/2010/main" val="3544530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dirty="0">
                <a:cs typeface="Ali_K_Alwand" pitchFamily="2" charset="-78"/>
              </a:rPr>
              <a:t>جؤرةكاني نةرمي خواست </a:t>
            </a:r>
            <a:endParaRPr lang="ar-IQ" dirty="0"/>
          </a:p>
        </p:txBody>
      </p:sp>
      <p:sp>
        <p:nvSpPr>
          <p:cNvPr id="3" name="Content Placeholder 2"/>
          <p:cNvSpPr>
            <a:spLocks noGrp="1"/>
          </p:cNvSpPr>
          <p:nvPr>
            <p:ph idx="1"/>
          </p:nvPr>
        </p:nvSpPr>
        <p:spPr/>
        <p:txBody>
          <a:bodyPr/>
          <a:lstStyle/>
          <a:p>
            <a:pPr lvl="0" algn="r" rtl="1"/>
            <a:r>
              <a:rPr lang="ar-IQ" sz="4000" dirty="0" smtClean="0">
                <a:cs typeface="Ali_K_Alwand" pitchFamily="2" charset="-78"/>
              </a:rPr>
              <a:t>نةرمي </a:t>
            </a:r>
            <a:r>
              <a:rPr lang="ar-IQ" sz="4000" dirty="0">
                <a:cs typeface="Ali_K_Alwand" pitchFamily="2" charset="-78"/>
              </a:rPr>
              <a:t>خواستي نرخ</a:t>
            </a:r>
            <a:endParaRPr lang="en-US" sz="4000" dirty="0">
              <a:cs typeface="Ali_K_Alwand" pitchFamily="2" charset="-78"/>
            </a:endParaRPr>
          </a:p>
          <a:p>
            <a:pPr lvl="0" algn="r" rtl="1"/>
            <a:r>
              <a:rPr lang="ar-IQ" sz="4000" dirty="0">
                <a:cs typeface="Ali_K_Alwand" pitchFamily="2" charset="-78"/>
              </a:rPr>
              <a:t>نةرمي خواستي داهات</a:t>
            </a:r>
            <a:endParaRPr lang="en-US" sz="4000" dirty="0">
              <a:cs typeface="Ali_K_Alwand" pitchFamily="2" charset="-78"/>
            </a:endParaRPr>
          </a:p>
          <a:p>
            <a:pPr lvl="0" algn="r" rtl="1"/>
            <a:r>
              <a:rPr lang="ar-IQ" sz="4000" dirty="0">
                <a:cs typeface="Ali_K_Alwand" pitchFamily="2" charset="-78"/>
              </a:rPr>
              <a:t>نةرمي خواستي </a:t>
            </a:r>
            <a:r>
              <a:rPr lang="ar-IQ" sz="4000" dirty="0" smtClean="0">
                <a:cs typeface="Ali_K_Alwand" pitchFamily="2" charset="-78"/>
              </a:rPr>
              <a:t>يةكتربر</a:t>
            </a:r>
            <a:endParaRPr lang="en-US" sz="4000" dirty="0" smtClean="0">
              <a:cs typeface="Ali_K_Alwand" pitchFamily="2" charset="-78"/>
            </a:endParaRPr>
          </a:p>
          <a:p>
            <a:pPr lvl="0" algn="r" rtl="1"/>
            <a:r>
              <a:rPr lang="ar-IQ" sz="4000" dirty="0" smtClean="0">
                <a:cs typeface="Ali_K_Alwand" pitchFamily="2" charset="-78"/>
              </a:rPr>
              <a:t>نةرمى خواستى ثشتطيرى كراو(</a:t>
            </a:r>
            <a:r>
              <a:rPr lang="ar-IQ" sz="4000" dirty="0" smtClean="0">
                <a:cs typeface="AF_Jeddah" pitchFamily="2" charset="-78"/>
              </a:rPr>
              <a:t>التعزيزية</a:t>
            </a:r>
            <a:r>
              <a:rPr lang="ar-IQ" sz="4000" dirty="0" smtClean="0">
                <a:cs typeface="Ali_K_Alwand" pitchFamily="2" charset="-78"/>
              </a:rPr>
              <a:t>)</a:t>
            </a:r>
            <a:endParaRPr lang="en-US" sz="4000" dirty="0">
              <a:cs typeface="Ali_K_Alwand" pitchFamily="2" charset="-78"/>
            </a:endParaRPr>
          </a:p>
          <a:p>
            <a:endParaRPr lang="ar-IQ" dirty="0"/>
          </a:p>
        </p:txBody>
      </p:sp>
    </p:spTree>
    <p:extLst>
      <p:ext uri="{BB962C8B-B14F-4D97-AF65-F5344CB8AC3E}">
        <p14:creationId xmlns:p14="http://schemas.microsoft.com/office/powerpoint/2010/main" val="3753314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US" i="1">
                          <a:latin typeface="Cambria Math"/>
                        </a:rPr>
                        <m:t>𝐸𝑐</m:t>
                      </m:r>
                      <m:r>
                        <a:rPr lang="en-US" i="1">
                          <a:latin typeface="Cambria Math"/>
                        </a:rPr>
                        <m:t>= </m:t>
                      </m:r>
                      <m:f>
                        <m:fPr>
                          <m:ctrlPr>
                            <a:rPr lang="en-US" i="1">
                              <a:latin typeface="Cambria Math"/>
                            </a:rPr>
                          </m:ctrlPr>
                        </m:fPr>
                        <m:num>
                          <m:r>
                            <a:rPr lang="en-US" i="1">
                              <a:latin typeface="Cambria Math"/>
                            </a:rPr>
                            <m:t>∆ </m:t>
                          </m:r>
                          <m:r>
                            <a:rPr lang="en-US" i="1">
                              <a:latin typeface="Cambria Math"/>
                            </a:rPr>
                            <m:t>𝑄𝑥</m:t>
                          </m:r>
                        </m:num>
                        <m:den>
                          <m:r>
                            <a:rPr lang="en-US">
                              <a:latin typeface="Cambria Math"/>
                            </a:rPr>
                            <m:t>∆</m:t>
                          </m:r>
                          <m:r>
                            <a:rPr lang="en-US" i="1">
                              <a:latin typeface="Cambria Math"/>
                            </a:rPr>
                            <m:t>𝑃𝑦</m:t>
                          </m:r>
                          <m:r>
                            <a:rPr lang="en-US" i="1">
                              <a:latin typeface="Cambria Math"/>
                            </a:rPr>
                            <m:t>  </m:t>
                          </m:r>
                        </m:den>
                      </m:f>
                      <m:r>
                        <a:rPr lang="en-US" i="1">
                          <a:latin typeface="Cambria Math"/>
                        </a:rPr>
                        <m:t>∙</m:t>
                      </m:r>
                      <m:f>
                        <m:fPr>
                          <m:ctrlPr>
                            <a:rPr lang="en-US" i="1">
                              <a:latin typeface="Cambria Math"/>
                            </a:rPr>
                          </m:ctrlPr>
                        </m:fPr>
                        <m:num>
                          <m:r>
                            <m:rPr>
                              <m:sty m:val="p"/>
                            </m:rPr>
                            <a:rPr lang="en-US">
                              <a:latin typeface="Cambria Math"/>
                            </a:rPr>
                            <m:t>Py</m:t>
                          </m:r>
                        </m:num>
                        <m:den>
                          <m:r>
                            <a:rPr lang="en-US" i="1">
                              <a:latin typeface="Cambria Math"/>
                            </a:rPr>
                            <m:t>𝑄𝑥</m:t>
                          </m:r>
                        </m:den>
                      </m:f>
                    </m:oMath>
                  </m:oMathPara>
                </a14:m>
                <a:endParaRPr lang="en-US" dirty="0" smtClean="0"/>
              </a:p>
              <a:p>
                <a:pPr marL="0" indent="0">
                  <a:buNone/>
                </a:pPr>
                <a:endParaRPr lang="en-US" dirty="0"/>
              </a:p>
              <a:p>
                <a:pPr marL="0" indent="0">
                  <a:buNone/>
                </a:pPr>
                <a:r>
                  <a:rPr lang="en-US" dirty="0" smtClean="0"/>
                  <a:t>            110 – 100    </a:t>
                </a:r>
                <a:r>
                  <a:rPr lang="en-US" dirty="0"/>
                  <a:t>	</a:t>
                </a:r>
                <a:r>
                  <a:rPr lang="en-US" dirty="0" smtClean="0"/>
                  <a:t>10</a:t>
                </a:r>
                <a:endParaRPr lang="en-US" dirty="0"/>
              </a:p>
              <a:p>
                <a:pPr marL="0" indent="0">
                  <a:buNone/>
                </a:pPr>
                <a:r>
                  <a:rPr lang="en-US" dirty="0" smtClean="0"/>
                  <a:t>EC = </a:t>
                </a:r>
                <a:r>
                  <a:rPr lang="en-US" dirty="0"/>
                  <a:t>	                      . </a:t>
                </a:r>
              </a:p>
              <a:p>
                <a:pPr marL="0" indent="0">
                  <a:buNone/>
                </a:pPr>
                <a:r>
                  <a:rPr lang="en-US" dirty="0"/>
                  <a:t>	</a:t>
                </a:r>
                <a:r>
                  <a:rPr lang="en-US" dirty="0" smtClean="0"/>
                  <a:t>  12 – 10</a:t>
                </a:r>
                <a:r>
                  <a:rPr lang="en-US" dirty="0"/>
                  <a:t>	</a:t>
                </a:r>
                <a:r>
                  <a:rPr lang="en-US" dirty="0" smtClean="0"/>
                  <a:t>           100</a:t>
                </a:r>
                <a:endParaRPr lang="en-US" dirty="0"/>
              </a:p>
              <a:p>
                <a:pPr marL="0" indent="0">
                  <a:buNone/>
                </a:pPr>
                <a:endParaRPr lang="en-US" dirty="0"/>
              </a:p>
              <a:p>
                <a:pPr marL="0" indent="0">
                  <a:buNone/>
                </a:pPr>
                <a:r>
                  <a:rPr lang="en-US" dirty="0" err="1" smtClean="0"/>
                  <a:t>Ec</a:t>
                </a:r>
                <a:r>
                  <a:rPr lang="en-US" dirty="0" smtClean="0"/>
                  <a:t> = 5 X 0.1</a:t>
                </a:r>
                <a:endParaRPr lang="en-US" dirty="0"/>
              </a:p>
              <a:p>
                <a:pPr marL="0" indent="0">
                  <a:buNone/>
                </a:pPr>
                <a:endParaRPr lang="en-US" dirty="0"/>
              </a:p>
              <a:p>
                <a:pPr marL="0" indent="0">
                  <a:buNone/>
                </a:pPr>
                <a:r>
                  <a:rPr lang="en-US" dirty="0" err="1" smtClean="0"/>
                  <a:t>Ec</a:t>
                </a:r>
                <a:r>
                  <a:rPr lang="en-US" dirty="0" smtClean="0"/>
                  <a:t> = 0.5           </a:t>
                </a:r>
                <a:r>
                  <a:rPr lang="ar-IQ" dirty="0" smtClean="0"/>
                  <a:t>  </a:t>
                </a:r>
                <a:r>
                  <a:rPr lang="ar-IQ" dirty="0" smtClean="0">
                    <a:cs typeface="Ali_K_Alwand" pitchFamily="2" charset="-78"/>
                  </a:rPr>
                  <a:t>جيَطرةوةية</a:t>
                </a:r>
                <a:endParaRPr lang="en-US" dirty="0">
                  <a:cs typeface="Ali_K_Alwand" pitchFamily="2" charset="-78"/>
                </a:endParaRP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533400"/>
                <a:ext cx="8229600" cy="5592763"/>
              </a:xfrm>
              <a:blipFill rotWithShape="1">
                <a:blip r:embed="rId2"/>
                <a:stretch>
                  <a:fillRect l="-1852" b="-218"/>
                </a:stretch>
              </a:blipFill>
            </p:spPr>
            <p:txBody>
              <a:bodyPr/>
              <a:lstStyle/>
              <a:p>
                <a:r>
                  <a:rPr lang="en-US">
                    <a:noFill/>
                  </a:rPr>
                  <a:t> </a:t>
                </a:r>
              </a:p>
            </p:txBody>
          </p:sp>
        </mc:Fallback>
      </mc:AlternateContent>
      <p:cxnSp>
        <p:nvCxnSpPr>
          <p:cNvPr id="5" name="Straight Connector 4"/>
          <p:cNvCxnSpPr/>
          <p:nvPr/>
        </p:nvCxnSpPr>
        <p:spPr>
          <a:xfrm>
            <a:off x="1524000" y="29718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0" y="29718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77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cs typeface="Ali_K_Alwand" pitchFamily="2" charset="-78"/>
              </a:rPr>
              <a:t>ضوارةم: </a:t>
            </a:r>
            <a:r>
              <a:rPr lang="ar-IQ" b="1" u="sng" dirty="0">
                <a:cs typeface="Ali_K_Alwand" pitchFamily="2" charset="-78"/>
              </a:rPr>
              <a:t>نةرمي </a:t>
            </a:r>
            <a:r>
              <a:rPr lang="ar-IQ" b="1" u="sng" dirty="0" smtClean="0">
                <a:cs typeface="Ali_K_Alwand" pitchFamily="2" charset="-78"/>
              </a:rPr>
              <a:t>ثشتطيرى كراو (التعزيزية)</a:t>
            </a:r>
            <a:endParaRPr lang="en-US" dirty="0"/>
          </a:p>
        </p:txBody>
      </p:sp>
      <p:sp>
        <p:nvSpPr>
          <p:cNvPr id="3" name="Content Placeholder 2"/>
          <p:cNvSpPr>
            <a:spLocks noGrp="1"/>
          </p:cNvSpPr>
          <p:nvPr>
            <p:ph idx="1"/>
          </p:nvPr>
        </p:nvSpPr>
        <p:spPr/>
        <p:txBody>
          <a:bodyPr/>
          <a:lstStyle/>
          <a:p>
            <a:pPr algn="r" rtl="1"/>
            <a:r>
              <a:rPr lang="ar-IQ" dirty="0" smtClean="0">
                <a:cs typeface="Ali_K_Alwand" pitchFamily="2" charset="-78"/>
              </a:rPr>
              <a:t>بريتية لة ثلةى وةلام دانةوةى لة برى خواست بؤ طؤرانكاريةكانى خةرجى لةسةر ريكلام.</a:t>
            </a:r>
            <a:endParaRPr lang="en-US" dirty="0">
              <a:cs typeface="Ali_K_Alwand" pitchFamily="2" charset="-78"/>
            </a:endParaRPr>
          </a:p>
          <a:p>
            <a:pPr marL="0" indent="0" algn="r" rtl="1">
              <a:buNone/>
            </a:pPr>
            <a:r>
              <a:rPr lang="ar-IQ" dirty="0">
                <a:cs typeface="Ali_K_Alwand" pitchFamily="2" charset="-78"/>
              </a:rPr>
              <a:t>ئايا طؤرانى خواست طةورةترة يا طؤرانى </a:t>
            </a:r>
            <a:r>
              <a:rPr lang="ar-IQ">
                <a:cs typeface="Ali_K_Alwand" pitchFamily="2" charset="-78"/>
              </a:rPr>
              <a:t>خةرجيةكانى </a:t>
            </a:r>
            <a:r>
              <a:rPr lang="ar-IQ" smtClean="0">
                <a:cs typeface="Ali_K_Alwand" pitchFamily="2" charset="-78"/>
              </a:rPr>
              <a:t>لةسةر ريكلام</a:t>
            </a:r>
            <a:r>
              <a:rPr lang="ar-IQ" dirty="0">
                <a:cs typeface="Ali_K_Alwand" pitchFamily="2" charset="-78"/>
              </a:rPr>
              <a:t>، كةواتة بانطةشةى ريكلام باش بووة ياخود نا.</a:t>
            </a:r>
          </a:p>
          <a:p>
            <a:pPr marL="0" indent="0" algn="r" rtl="1">
              <a:buNone/>
            </a:pPr>
            <a:r>
              <a:rPr lang="ar-IQ" dirty="0">
                <a:cs typeface="Ali_K_Alwand" pitchFamily="2" charset="-78"/>
              </a:rPr>
              <a:t>نةرمى ثشتطيرى كراو ثةيوةندى لةطةل فاكتةرى ئارةزوو </a:t>
            </a:r>
            <a:r>
              <a:rPr lang="ar-IQ" dirty="0" smtClean="0">
                <a:cs typeface="Ali_K_Alwand" pitchFamily="2" charset="-78"/>
              </a:rPr>
              <a:t>هةية. </a:t>
            </a:r>
            <a:endParaRPr lang="ar-IQ" dirty="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25944322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نةرمي خستنةروو </a:t>
            </a:r>
            <a:endParaRPr lang="ar-IQ" dirty="0">
              <a:cs typeface="Ali_K_Alwand"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ar-IQ" dirty="0" smtClean="0">
                    <a:cs typeface="Ali_K_Alwand" pitchFamily="2" charset="-78"/>
                  </a:rPr>
                  <a:t>ئاستي كاردانةوةي بري خستنةرووي كالايةك لة ئةنجامي طؤراني ريَذةيي لة نرخدا . ئةوة ئةطر طريمان فاكتةرةكاني تر وةكو خؤيةتي نةطؤراوة </a:t>
                </a:r>
              </a:p>
              <a:p>
                <a:pPr algn="r" rtl="1"/>
                <a:r>
                  <a:rPr lang="ar-IQ" dirty="0" smtClean="0">
                    <a:cs typeface="Ali_K_Alwand" pitchFamily="2" charset="-78"/>
                  </a:rPr>
                  <a:t>دةتوانين بؤ هةذمار كردني نةرمي خستنةروو بة دابةش كردني ريَذةي طؤراني بري خستنةروو بة سةر ريَذةي طؤراني نرخ</a:t>
                </a:r>
              </a:p>
              <a:p>
                <a:pPr algn="l"/>
                <a14:m>
                  <m:oMath xmlns:m="http://schemas.openxmlformats.org/officeDocument/2006/math">
                    <m:r>
                      <a:rPr lang="en-US" i="1">
                        <a:latin typeface="Cambria Math"/>
                      </a:rPr>
                      <m:t>𝐸</m:t>
                    </m:r>
                    <m:r>
                      <a:rPr lang="en-US" b="0" i="1" smtClean="0">
                        <a:latin typeface="Cambria Math"/>
                      </a:rPr>
                      <m:t>𝑠</m:t>
                    </m:r>
                    <m:r>
                      <a:rPr lang="en-US" i="1">
                        <a:latin typeface="Cambria Math"/>
                      </a:rPr>
                      <m:t>= </m:t>
                    </m:r>
                    <m:f>
                      <m:fPr>
                        <m:ctrlPr>
                          <a:rPr lang="en-US" i="1">
                            <a:latin typeface="Cambria Math"/>
                          </a:rPr>
                        </m:ctrlPr>
                      </m:fPr>
                      <m:num>
                        <m:r>
                          <a:rPr lang="en-US" i="1">
                            <a:latin typeface="Cambria Math"/>
                          </a:rPr>
                          <m:t>∆ </m:t>
                        </m:r>
                        <m:r>
                          <a:rPr lang="en-US" i="1">
                            <a:latin typeface="Cambria Math"/>
                          </a:rPr>
                          <m:t>𝑄𝑠</m:t>
                        </m:r>
                      </m:num>
                      <m:den>
                        <m:r>
                          <a:rPr lang="en-US">
                            <a:latin typeface="Cambria Math"/>
                          </a:rPr>
                          <m:t>∆</m:t>
                        </m:r>
                        <m:r>
                          <a:rPr lang="en-US" i="1">
                            <a:latin typeface="Cambria Math"/>
                          </a:rPr>
                          <m:t>𝑃</m:t>
                        </m:r>
                        <m:r>
                          <a:rPr lang="en-US" i="1">
                            <a:latin typeface="Cambria Math"/>
                          </a:rPr>
                          <m:t>  </m:t>
                        </m:r>
                      </m:den>
                    </m:f>
                    <m:r>
                      <a:rPr lang="en-US" i="1">
                        <a:latin typeface="Cambria Math"/>
                      </a:rPr>
                      <m:t>∙</m:t>
                    </m:r>
                    <m:f>
                      <m:fPr>
                        <m:ctrlPr>
                          <a:rPr lang="en-US" i="1">
                            <a:latin typeface="Cambria Math"/>
                          </a:rPr>
                        </m:ctrlPr>
                      </m:fPr>
                      <m:num>
                        <m:r>
                          <m:rPr>
                            <m:sty m:val="p"/>
                          </m:rPr>
                          <a:rPr lang="en-US">
                            <a:latin typeface="Cambria Math"/>
                          </a:rPr>
                          <m:t>P</m:t>
                        </m:r>
                      </m:num>
                      <m:den>
                        <m:r>
                          <a:rPr lang="en-US" i="1">
                            <a:latin typeface="Cambria Math"/>
                          </a:rPr>
                          <m:t>𝑄</m:t>
                        </m:r>
                        <m:r>
                          <a:rPr lang="en-US" b="0" i="1" smtClean="0">
                            <a:latin typeface="Cambria Math"/>
                          </a:rPr>
                          <m:t>𝑠</m:t>
                        </m:r>
                      </m:den>
                    </m:f>
                  </m:oMath>
                </a14:m>
                <a:endParaRPr lang="en-US" dirty="0"/>
              </a:p>
              <a:p>
                <a:pPr algn="r" rtl="1"/>
                <a:endParaRPr lang="ar-IQ" dirty="0">
                  <a:cs typeface="Ali_K_Alwand"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t="-2156" r="-1778"/>
                </a:stretch>
              </a:blipFill>
            </p:spPr>
            <p:txBody>
              <a:bodyPr/>
              <a:lstStyle/>
              <a:p>
                <a:r>
                  <a:rPr lang="ar-IQ">
                    <a:noFill/>
                  </a:rPr>
                  <a:t> </a:t>
                </a:r>
              </a:p>
            </p:txBody>
          </p:sp>
        </mc:Fallback>
      </mc:AlternateContent>
    </p:spTree>
    <p:extLst>
      <p:ext uri="{BB962C8B-B14F-4D97-AF65-F5344CB8AC3E}">
        <p14:creationId xmlns:p14="http://schemas.microsoft.com/office/powerpoint/2010/main" val="918904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ثلةكاني نةرمي خستنةروو </a:t>
            </a:r>
            <a:r>
              <a:rPr lang="ar-IQ" dirty="0" smtClean="0">
                <a:cs typeface="Ali_K_Alwand" pitchFamily="2" charset="-78"/>
              </a:rPr>
              <a:t>:</a:t>
            </a:r>
            <a:endParaRPr lang="ar-IQ"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نةرمي </a:t>
            </a:r>
            <a:r>
              <a:rPr lang="ar-IQ" dirty="0">
                <a:cs typeface="Ali_K_Alwand" pitchFamily="2" charset="-78"/>
              </a:rPr>
              <a:t>خستنةروو </a:t>
            </a:r>
            <a:r>
              <a:rPr lang="ar-IQ" dirty="0" smtClean="0">
                <a:cs typeface="Ali_K_Alwand" pitchFamily="2" charset="-78"/>
              </a:rPr>
              <a:t>ثيَنض </a:t>
            </a:r>
            <a:r>
              <a:rPr lang="ar-IQ" dirty="0">
                <a:cs typeface="Ali_K_Alwand" pitchFamily="2" charset="-78"/>
              </a:rPr>
              <a:t>ثلةي جياوازي هةية:</a:t>
            </a:r>
            <a:endParaRPr lang="en-US" dirty="0">
              <a:cs typeface="Ali_K_Alwand" pitchFamily="2" charset="-78"/>
            </a:endParaRPr>
          </a:p>
          <a:p>
            <a:pPr lvl="0" algn="r" rtl="1"/>
            <a:r>
              <a:rPr lang="ar-IQ" dirty="0">
                <a:cs typeface="Ali_K_Alwand" pitchFamily="2" charset="-78"/>
              </a:rPr>
              <a:t>نةرمي خستنةرووي بيَ كؤتايي: ئةوةش ئةو حالةتةية كاتيَك نرخي كالَايةك بة ريَذةيةكي كةم دةطؤريَت دةبيَتة هؤي طؤران لة بري خستنةروو بة ريَذةيةكي يةكجار زؤر و بيَ كؤتايي.</a:t>
            </a:r>
            <a:r>
              <a:rPr lang="en-US" dirty="0">
                <a:cs typeface="Ali_K_Alwand" pitchFamily="2" charset="-78"/>
              </a:rPr>
              <a:t>  </a:t>
            </a:r>
          </a:p>
          <a:p>
            <a:pPr lvl="0" algn="r" rtl="1"/>
            <a:r>
              <a:rPr lang="en-US" dirty="0">
                <a:cs typeface="Ali_K_Alwand" pitchFamily="2" charset="-78"/>
              </a:rPr>
              <a:t> </a:t>
            </a:r>
            <a:r>
              <a:rPr lang="ar-IQ" dirty="0">
                <a:cs typeface="Ali_K_Alwand" pitchFamily="2" charset="-78"/>
              </a:rPr>
              <a:t>خستنةرووي نةرم ( مرن) : كاتيَك نرخ بةرز دةبيَتةوة بة ريَذةيةكي دياريكراو ئةوة بري خستنةروو بة ريَذةيةكي زياتر بةرزدةبيَتةوة . يان دةتوانين بلَيين بةهاي رةهاي نةرمي خستنةروو لة يةك زياترة     </a:t>
            </a:r>
            <a:endParaRPr lang="en-US" dirty="0">
              <a:cs typeface="Ali_K_Alwand" pitchFamily="2" charset="-78"/>
            </a:endParaRPr>
          </a:p>
          <a:p>
            <a:endParaRPr lang="ar-IQ" dirty="0"/>
          </a:p>
        </p:txBody>
      </p:sp>
    </p:spTree>
    <p:extLst>
      <p:ext uri="{BB962C8B-B14F-4D97-AF65-F5344CB8AC3E}">
        <p14:creationId xmlns:p14="http://schemas.microsoft.com/office/powerpoint/2010/main" val="4084190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نةرمي خستنةرووي يةكانة (هاوريَذة) </a:t>
            </a:r>
            <a:endParaRPr lang="ar-IQ" dirty="0"/>
          </a:p>
        </p:txBody>
      </p:sp>
      <p:sp>
        <p:nvSpPr>
          <p:cNvPr id="3" name="Content Placeholder 2"/>
          <p:cNvSpPr>
            <a:spLocks noGrp="1"/>
          </p:cNvSpPr>
          <p:nvPr>
            <p:ph idx="1"/>
          </p:nvPr>
        </p:nvSpPr>
        <p:spPr/>
        <p:txBody>
          <a:bodyPr>
            <a:normAutofit fontScale="92500" lnSpcReduction="10000"/>
          </a:bodyPr>
          <a:lstStyle/>
          <a:p>
            <a:pPr lvl="0" algn="r" rtl="1"/>
            <a:r>
              <a:rPr lang="ar-IQ" dirty="0" smtClean="0">
                <a:cs typeface="Ali_K_Alwand" pitchFamily="2" charset="-78"/>
              </a:rPr>
              <a:t>: </a:t>
            </a:r>
            <a:r>
              <a:rPr lang="ar-IQ" dirty="0">
                <a:cs typeface="Ali_K_Alwand" pitchFamily="2" charset="-78"/>
              </a:rPr>
              <a:t>ئةو جؤرة نةرمية ئةطةر هاتوو ريَذةي طؤران لة بري خستنةروو هةمان ريَذة بيَت لة طؤران لة نرخدا . يان ئةطةر نرخ بةرزبؤوة بة ريَذةي ( 10% ) ئةوة بري خستنةروو بة ريَذةي ( 10%) بةرزبيَتةوة . بةهاي رةهاي ئةو نةرمية يةكسانة بة ( يةك)  (  </a:t>
            </a:r>
            <a:r>
              <a:rPr lang="en-US" dirty="0">
                <a:cs typeface="Ali_K_Alwand" pitchFamily="2" charset="-78"/>
              </a:rPr>
              <a:t>EP = 1</a:t>
            </a:r>
            <a:r>
              <a:rPr lang="ar-IQ" dirty="0">
                <a:cs typeface="Ali_K_Alwand" pitchFamily="2" charset="-78"/>
              </a:rPr>
              <a:t>) </a:t>
            </a:r>
            <a:endParaRPr lang="en-US" dirty="0">
              <a:cs typeface="Ali_K_Alwand" pitchFamily="2" charset="-78"/>
            </a:endParaRPr>
          </a:p>
          <a:p>
            <a:pPr lvl="0" algn="r" rtl="1"/>
            <a:r>
              <a:rPr lang="ar-IQ" dirty="0">
                <a:cs typeface="Ali_K_Alwand" pitchFamily="2" charset="-78"/>
              </a:rPr>
              <a:t>خستنةرووي كةم نةرم ( نا نةرم ) ئةو جؤرة لة نةرمي خستنةروو ئاستي هةستياري بري خستنةروو بؤ طؤران لة نرخدا زؤر لاوازة ، يان ريَذةي طؤران لة بري خستنةروو كةمترة لةو ريَذةيةي كة نرخ طؤراوة . كةواتة بةهاي رةهاي نةرمي </a:t>
            </a:r>
            <a:endParaRPr lang="en-US" dirty="0">
              <a:cs typeface="Ali_K_Alwand" pitchFamily="2" charset="-78"/>
            </a:endParaRPr>
          </a:p>
          <a:p>
            <a:pPr algn="r" rtl="1"/>
            <a:r>
              <a:rPr lang="ar-SA" dirty="0">
                <a:cs typeface="Ali_K_Alwand" pitchFamily="2" charset="-78"/>
              </a:rPr>
              <a:t>صفر</a:t>
            </a:r>
            <a:r>
              <a:rPr lang="en-US" dirty="0">
                <a:cs typeface="Ali_K_Alwand" pitchFamily="2" charset="-78"/>
              </a:rPr>
              <a:t>&gt; EP &gt;  1</a:t>
            </a:r>
            <a:r>
              <a:rPr lang="ar-IQ" dirty="0">
                <a:cs typeface="Ali_K_Alwand" pitchFamily="2" charset="-78"/>
              </a:rPr>
              <a:t>  يان لة يةك كةمترة. </a:t>
            </a:r>
            <a:endParaRPr lang="en-US" dirty="0">
              <a:cs typeface="Ali_K_Alwand" pitchFamily="2" charset="-78"/>
            </a:endParaRPr>
          </a:p>
          <a:p>
            <a:endParaRPr lang="ar-IQ" dirty="0"/>
          </a:p>
        </p:txBody>
      </p:sp>
    </p:spTree>
    <p:extLst>
      <p:ext uri="{BB962C8B-B14F-4D97-AF65-F5344CB8AC3E}">
        <p14:creationId xmlns:p14="http://schemas.microsoft.com/office/powerpoint/2010/main" val="957829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خستنةرووي بيَ نةرم ( رةق) </a:t>
            </a:r>
            <a:endParaRPr lang="ar-IQ" dirty="0"/>
          </a:p>
        </p:txBody>
      </p:sp>
      <p:sp>
        <p:nvSpPr>
          <p:cNvPr id="3" name="Content Placeholder 2"/>
          <p:cNvSpPr>
            <a:spLocks noGrp="1"/>
          </p:cNvSpPr>
          <p:nvPr>
            <p:ph idx="1"/>
          </p:nvPr>
        </p:nvSpPr>
        <p:spPr/>
        <p:txBody>
          <a:bodyPr/>
          <a:lstStyle/>
          <a:p>
            <a:pPr lvl="0" algn="r" rtl="1"/>
            <a:r>
              <a:rPr lang="ar-IQ" dirty="0" smtClean="0">
                <a:cs typeface="Ali_K_Alwand" pitchFamily="2" charset="-78"/>
              </a:rPr>
              <a:t>:  </a:t>
            </a:r>
            <a:r>
              <a:rPr lang="ar-IQ" dirty="0">
                <a:cs typeface="Ali_K_Alwand" pitchFamily="2" charset="-78"/>
              </a:rPr>
              <a:t>ئةوةش ئةو جؤرةية لة خستنةروو كة هيَض جؤرة كاردانةوةيةكي نية بةرامبةر بة هةر طؤرانيَك رووبدات لة نرخدا . يان ئةطةر نرخ بطؤريت بة هةر ريَذةيةك ئةوة بري خستنةروو هيض ناطؤريَت  </a:t>
            </a:r>
            <a:r>
              <a:rPr lang="ar-SA" dirty="0">
                <a:cs typeface="Ali_K_Alwand" pitchFamily="2" charset="-78"/>
              </a:rPr>
              <a:t>صفر</a:t>
            </a:r>
            <a:r>
              <a:rPr lang="en-US" dirty="0">
                <a:cs typeface="Ali_K_Alwand" pitchFamily="2" charset="-78"/>
              </a:rPr>
              <a:t>   </a:t>
            </a:r>
            <a:r>
              <a:rPr lang="en-US" dirty="0" err="1">
                <a:cs typeface="Ali_K_Alwand" pitchFamily="2" charset="-78"/>
              </a:rPr>
              <a:t>Ep</a:t>
            </a:r>
            <a:r>
              <a:rPr lang="en-US" dirty="0">
                <a:cs typeface="Ali_K_Alwand" pitchFamily="2" charset="-78"/>
              </a:rPr>
              <a:t>=</a:t>
            </a:r>
            <a:r>
              <a:rPr lang="ar-IQ" dirty="0">
                <a:cs typeface="Ali_K_Alwand" pitchFamily="2" charset="-78"/>
              </a:rPr>
              <a:t>. ئةو جؤرة خستنةرووة ضةماوةكةي شيَوةي هيَليَكي ستوني تةريب لةطةلَ تةوةري نرخدا وةردةطريَت. </a:t>
            </a:r>
            <a:endParaRPr lang="en-US" dirty="0">
              <a:cs typeface="Ali_K_Alwand" pitchFamily="2" charset="-78"/>
            </a:endParaRPr>
          </a:p>
          <a:p>
            <a:endParaRPr lang="ar-IQ" dirty="0"/>
          </a:p>
        </p:txBody>
      </p:sp>
    </p:spTree>
    <p:extLst>
      <p:ext uri="{BB962C8B-B14F-4D97-AF65-F5344CB8AC3E}">
        <p14:creationId xmlns:p14="http://schemas.microsoft.com/office/powerpoint/2010/main" val="2808012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ئةو هؤكارانةي كاردةكةنة سةر نةرمي </a:t>
            </a:r>
            <a:r>
              <a:rPr lang="ar-IQ" b="1" dirty="0" smtClean="0">
                <a:cs typeface="Ali_K_Alwand" pitchFamily="2" charset="-78"/>
              </a:rPr>
              <a:t>خستنةروو</a:t>
            </a:r>
            <a:endParaRPr lang="ar-IQ" dirty="0"/>
          </a:p>
        </p:txBody>
      </p:sp>
      <p:sp>
        <p:nvSpPr>
          <p:cNvPr id="3" name="Content Placeholder 2"/>
          <p:cNvSpPr>
            <a:spLocks noGrp="1"/>
          </p:cNvSpPr>
          <p:nvPr>
            <p:ph idx="1"/>
          </p:nvPr>
        </p:nvSpPr>
        <p:spPr/>
        <p:txBody>
          <a:bodyPr>
            <a:normAutofit/>
          </a:bodyPr>
          <a:lstStyle/>
          <a:p>
            <a:pPr marL="0" lvl="0" indent="0" algn="r" rtl="1">
              <a:buNone/>
            </a:pPr>
            <a:r>
              <a:rPr lang="ar-IQ" dirty="0" smtClean="0">
                <a:solidFill>
                  <a:srgbClr val="FF0000"/>
                </a:solidFill>
                <a:cs typeface="Ali_K_Alwand" pitchFamily="2" charset="-78"/>
              </a:rPr>
              <a:t>1- تواناي </a:t>
            </a:r>
            <a:r>
              <a:rPr lang="ar-IQ" dirty="0">
                <a:solidFill>
                  <a:srgbClr val="FF0000"/>
                </a:solidFill>
                <a:cs typeface="Ali_K_Alwand" pitchFamily="2" charset="-78"/>
              </a:rPr>
              <a:t>هةلَطرتني  لة كؤطاكاندا </a:t>
            </a:r>
            <a:r>
              <a:rPr lang="ar-IQ" dirty="0" smtClean="0">
                <a:solidFill>
                  <a:srgbClr val="FF0000"/>
                </a:solidFill>
                <a:cs typeface="Ali_K_Alwand" pitchFamily="2" charset="-78"/>
              </a:rPr>
              <a:t>: </a:t>
            </a:r>
            <a:r>
              <a:rPr lang="ar-IQ" dirty="0">
                <a:cs typeface="Ali_K_Alwand" pitchFamily="2" charset="-78"/>
              </a:rPr>
              <a:t>هةرضةند كالَايةك تواني هةلَطرتني هةبيَت بة تيَضويةكي طونجاو ئةوة خستنةرووي نةرمي زؤري هةية بؤ هةر طؤرانيَك رووبدات لة نرخدا . بةلام ئةطةر كالَاكة خيَرا تيَكبضيت وةكو سةوزة و ميَوة ئةوة نةرمي زؤر كةم دةبيَت. </a:t>
            </a:r>
            <a:endParaRPr lang="en-US" dirty="0">
              <a:cs typeface="Ali_K_Alwand" pitchFamily="2" charset="-78"/>
            </a:endParaRPr>
          </a:p>
          <a:p>
            <a:pPr marL="0" lvl="0" indent="0" algn="r" rtl="1">
              <a:buNone/>
            </a:pPr>
            <a:r>
              <a:rPr lang="ar-IQ" dirty="0" smtClean="0">
                <a:solidFill>
                  <a:srgbClr val="FF0000"/>
                </a:solidFill>
                <a:cs typeface="Ali_K_Alwand" pitchFamily="2" charset="-78"/>
              </a:rPr>
              <a:t>2- تواناي </a:t>
            </a:r>
            <a:r>
              <a:rPr lang="ar-IQ" dirty="0">
                <a:solidFill>
                  <a:srgbClr val="FF0000"/>
                </a:solidFill>
                <a:cs typeface="Ali_K_Alwand" pitchFamily="2" charset="-78"/>
              </a:rPr>
              <a:t>طواستنةوة : </a:t>
            </a:r>
            <a:r>
              <a:rPr lang="ar-IQ" dirty="0">
                <a:cs typeface="Ali_K_Alwand" pitchFamily="2" charset="-78"/>
              </a:rPr>
              <a:t>ئةطةر كالاَيةك بكريَت بة ئاساني بطوازريَتةوة بة تيَضويةكي طونجاو ئةوة خستنةرووي نةرمي زؤر دةبيَت </a:t>
            </a:r>
            <a:r>
              <a:rPr lang="ar-IQ" dirty="0"/>
              <a:t>.</a:t>
            </a:r>
            <a:endParaRPr lang="en-US" dirty="0"/>
          </a:p>
          <a:p>
            <a:endParaRPr lang="ar-IQ" dirty="0"/>
          </a:p>
        </p:txBody>
      </p:sp>
    </p:spTree>
    <p:extLst>
      <p:ext uri="{BB962C8B-B14F-4D97-AF65-F5344CB8AC3E}">
        <p14:creationId xmlns:p14="http://schemas.microsoft.com/office/powerpoint/2010/main" val="1663544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lvl="0" indent="0" algn="r" rtl="1">
              <a:buNone/>
            </a:pPr>
            <a:r>
              <a:rPr lang="ar-IQ" dirty="0" smtClean="0">
                <a:solidFill>
                  <a:srgbClr val="FF0000"/>
                </a:solidFill>
                <a:cs typeface="Ali_K_Alwand" pitchFamily="2" charset="-78"/>
              </a:rPr>
              <a:t>3- سروشتي </a:t>
            </a:r>
            <a:r>
              <a:rPr lang="ar-IQ" dirty="0">
                <a:solidFill>
                  <a:srgbClr val="FF0000"/>
                </a:solidFill>
                <a:cs typeface="Ali_K_Alwand" pitchFamily="2" charset="-78"/>
              </a:rPr>
              <a:t>ثرؤسةي بةرهةم هيَنان : </a:t>
            </a:r>
            <a:r>
              <a:rPr lang="ar-IQ" dirty="0">
                <a:cs typeface="Ali_K_Alwand" pitchFamily="2" charset="-78"/>
              </a:rPr>
              <a:t>هةرضةند بة ئاساني و بة تيَضويةكي طونجاو بتوانين بري بةرهةمهيَنان بطؤرين ئةوة خستنةروو نةرمي زياد دةكات . هةروةها ئةطةر بةئاساني بتواني جيَطؤركي بة هؤكارةكاني بةرهةمهيَنان بكةين ئةوة خستنةروو نةرمي </a:t>
            </a:r>
            <a:r>
              <a:rPr lang="ar-IQ" dirty="0" smtClean="0">
                <a:cs typeface="Ali_K_Alwand" pitchFamily="2" charset="-78"/>
              </a:rPr>
              <a:t>زياتر </a:t>
            </a:r>
            <a:r>
              <a:rPr lang="ar-IQ" dirty="0">
                <a:cs typeface="Ali_K_Alwand" pitchFamily="2" charset="-78"/>
              </a:rPr>
              <a:t>دةبيَت</a:t>
            </a:r>
            <a:endParaRPr lang="en-US" dirty="0">
              <a:cs typeface="Ali_K_Alwand" pitchFamily="2" charset="-78"/>
            </a:endParaRPr>
          </a:p>
          <a:p>
            <a:pPr marL="0" lvl="0" indent="0" algn="r" rtl="1">
              <a:buNone/>
            </a:pPr>
            <a:r>
              <a:rPr lang="ar-IQ" dirty="0" smtClean="0">
                <a:solidFill>
                  <a:srgbClr val="FF0000"/>
                </a:solidFill>
                <a:cs typeface="Ali_K_Alwand" pitchFamily="2" charset="-78"/>
              </a:rPr>
              <a:t>4- ماوة </a:t>
            </a:r>
            <a:r>
              <a:rPr lang="ar-IQ" dirty="0">
                <a:solidFill>
                  <a:srgbClr val="FF0000"/>
                </a:solidFill>
                <a:cs typeface="Ali_K_Alwand" pitchFamily="2" charset="-78"/>
              </a:rPr>
              <a:t>( كات </a:t>
            </a:r>
            <a:r>
              <a:rPr lang="ar-IQ" dirty="0" smtClean="0">
                <a:solidFill>
                  <a:srgbClr val="FF0000"/>
                </a:solidFill>
                <a:cs typeface="Ali_K_Alwand" pitchFamily="2" charset="-78"/>
              </a:rPr>
              <a:t>) : </a:t>
            </a:r>
            <a:r>
              <a:rPr lang="ar-IQ" dirty="0">
                <a:cs typeface="Ali_K_Alwand" pitchFamily="2" charset="-78"/>
              </a:rPr>
              <a:t>لة ماوةي دريَذدا دةكريَت </a:t>
            </a:r>
            <a:r>
              <a:rPr lang="ar-IQ" dirty="0" smtClean="0">
                <a:cs typeface="Ali_K_Alwand" pitchFamily="2" charset="-78"/>
              </a:rPr>
              <a:t>شيَوازي </a:t>
            </a:r>
            <a:r>
              <a:rPr lang="ar-IQ" dirty="0">
                <a:cs typeface="Ali_K_Alwand" pitchFamily="2" charset="-78"/>
              </a:rPr>
              <a:t>بةرهةمهيَنان يان قةبارةي بةرهةمهيَنان بطةرين بة ئاساني بؤية نةرمي </a:t>
            </a:r>
            <a:r>
              <a:rPr lang="ar-IQ" dirty="0" smtClean="0">
                <a:cs typeface="Ali_K_Alwand" pitchFamily="2" charset="-78"/>
              </a:rPr>
              <a:t>خستنةروو </a:t>
            </a:r>
            <a:r>
              <a:rPr lang="ar-IQ" dirty="0">
                <a:cs typeface="Ali_K_Alwand" pitchFamily="2" charset="-78"/>
              </a:rPr>
              <a:t>زؤرترة بة براورد لةطةلَ ماوي كورتدا </a:t>
            </a:r>
            <a:endParaRPr lang="en-US" dirty="0">
              <a:cs typeface="Ali_K_Alwand" pitchFamily="2" charset="-78"/>
            </a:endParaRPr>
          </a:p>
          <a:p>
            <a:pPr marL="0" indent="0" rtl="1">
              <a:buNone/>
            </a:pPr>
            <a:r>
              <a:rPr lang="ar-IQ" dirty="0"/>
              <a:t> </a:t>
            </a:r>
            <a:endParaRPr lang="en-US" dirty="0"/>
          </a:p>
          <a:p>
            <a:pPr marL="0" indent="0" rtl="1">
              <a:buNone/>
            </a:pPr>
            <a:r>
              <a:rPr lang="ar-IQ" dirty="0"/>
              <a:t> </a:t>
            </a:r>
            <a:endParaRPr lang="en-US" dirty="0"/>
          </a:p>
          <a:p>
            <a:endParaRPr lang="ar-IQ" dirty="0"/>
          </a:p>
        </p:txBody>
      </p:sp>
    </p:spTree>
    <p:extLst>
      <p:ext uri="{BB962C8B-B14F-4D97-AF65-F5344CB8AC3E}">
        <p14:creationId xmlns:p14="http://schemas.microsoft.com/office/powerpoint/2010/main" val="1917471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تمرين</a:t>
            </a:r>
          </a:p>
        </p:txBody>
      </p:sp>
      <p:sp>
        <p:nvSpPr>
          <p:cNvPr id="3" name="Content Placeholder 2"/>
          <p:cNvSpPr>
            <a:spLocks noGrp="1"/>
          </p:cNvSpPr>
          <p:nvPr>
            <p:ph idx="1"/>
          </p:nvPr>
        </p:nvSpPr>
        <p:spPr/>
        <p:txBody>
          <a:bodyPr>
            <a:normAutofit lnSpcReduction="10000"/>
          </a:bodyPr>
          <a:lstStyle/>
          <a:p>
            <a:pPr algn="r" rtl="1"/>
            <a:r>
              <a:rPr lang="ar-SA" b="1" dirty="0"/>
              <a:t>افترض ان مستهلكين يشترون 50 وحدة من سلعة إذا كان ثمن الوحدة 4 دولار، فإذا كانت المرونة السعرية لهذه السلعة مساوية للواحد الصحيح فإن إجمالي الإنفاق(الإيراد الكلي للبائع من المستهلك) عند ارتفاع الثمن 4.75 دولار يكون:</a:t>
            </a:r>
            <a:endParaRPr lang="en-US" dirty="0"/>
          </a:p>
          <a:p>
            <a:pPr algn="r" rtl="1"/>
            <a:r>
              <a:rPr lang="ar-SA" dirty="0">
                <a:cs typeface="Ali_K_Alwand" pitchFamily="2" charset="-78"/>
              </a:rPr>
              <a:t>ئةطةر طريمان بةكاربةران 50 يةكة لة كالَايةك دةكرن ئةطةر نرخي 4 دؤلار بيت . ئةطةر نةرمي خواستي نرخ يةكسان بيًت بةيةك  ئاية دةسهاتي طشتي فرؤشيار ضةند دةبيَت ئةطةر نرخ بةرزبيَتةوة بؤ 4,75 دولار</a:t>
            </a:r>
            <a:r>
              <a:rPr lang="ar-SA" dirty="0"/>
              <a:t>: </a:t>
            </a:r>
            <a:endParaRPr lang="en-US" dirty="0"/>
          </a:p>
          <a:p>
            <a:endParaRPr lang="ar-IQ" dirty="0"/>
          </a:p>
        </p:txBody>
      </p:sp>
    </p:spTree>
    <p:extLst>
      <p:ext uri="{BB962C8B-B14F-4D97-AF65-F5344CB8AC3E}">
        <p14:creationId xmlns:p14="http://schemas.microsoft.com/office/powerpoint/2010/main" val="1982980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تمرين</a:t>
            </a:r>
          </a:p>
        </p:txBody>
      </p:sp>
      <p:sp>
        <p:nvSpPr>
          <p:cNvPr id="3" name="Content Placeholder 2"/>
          <p:cNvSpPr>
            <a:spLocks noGrp="1"/>
          </p:cNvSpPr>
          <p:nvPr>
            <p:ph idx="1"/>
          </p:nvPr>
        </p:nvSpPr>
        <p:spPr/>
        <p:txBody>
          <a:bodyPr>
            <a:normAutofit lnSpcReduction="10000"/>
          </a:bodyPr>
          <a:lstStyle/>
          <a:p>
            <a:pPr algn="r" rtl="1"/>
            <a:r>
              <a:rPr lang="ar-SA" dirty="0">
                <a:cs typeface="Ali_K_Alwand" pitchFamily="2" charset="-78"/>
              </a:rPr>
              <a:t>ئةطةر طريمان بةكاربةران 100  يةكة لة كالَايةك دةكرن ئةطةر نرخي 5 دؤلار بيت . ئةطةر نةرمي خواستي نرخ يةكسان بيًت 1,4  ئاية دةسهاتي طشتي فرؤشيار ضةند دةبيَت ئةطةر نرخ دابةزيَت  بؤ 4,25 دولار: </a:t>
            </a:r>
            <a:endParaRPr lang="en-US" dirty="0">
              <a:cs typeface="Ali_K_Alwand" pitchFamily="2" charset="-78"/>
            </a:endParaRPr>
          </a:p>
          <a:p>
            <a:pPr rtl="1"/>
            <a:r>
              <a:rPr lang="ar-SA" dirty="0"/>
              <a:t> </a:t>
            </a:r>
            <a:endParaRPr lang="en-US" dirty="0"/>
          </a:p>
          <a:p>
            <a:pPr algn="r" rtl="1"/>
            <a:r>
              <a:rPr lang="ar-SA" b="1" dirty="0"/>
              <a:t>افترض ان مستهلكين يشترون 100 وحدة من سلعة إذا كان ثمن الوحدة 5 دولار، فإذا كانت المرونة السعرية لهذه السلعة مساوية 1,4 فإن إجمالي الإنفاق(الإيراد الكلي للبائع من المستهلك) عند انخفاض الثمن 4.25 دولار يكون:</a:t>
            </a:r>
            <a:endParaRPr lang="en-US" dirty="0"/>
          </a:p>
          <a:p>
            <a:endParaRPr lang="ar-IQ" dirty="0"/>
          </a:p>
        </p:txBody>
      </p:sp>
    </p:spTree>
    <p:extLst>
      <p:ext uri="{BB962C8B-B14F-4D97-AF65-F5344CB8AC3E}">
        <p14:creationId xmlns:p14="http://schemas.microsoft.com/office/powerpoint/2010/main" val="12421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800" dirty="0">
                <a:latin typeface="+mn-lt"/>
                <a:ea typeface="+mn-ea"/>
                <a:cs typeface="Ali_K_Alwand" pitchFamily="2" charset="-78"/>
              </a:rPr>
              <a:t>يةكةم : نةرمي خواستي نرخ </a:t>
            </a:r>
          </a:p>
        </p:txBody>
      </p:sp>
      <p:sp>
        <p:nvSpPr>
          <p:cNvPr id="3" name="Content Placeholder 2"/>
          <p:cNvSpPr>
            <a:spLocks noGrp="1"/>
          </p:cNvSpPr>
          <p:nvPr>
            <p:ph idx="1"/>
          </p:nvPr>
        </p:nvSpPr>
        <p:spPr/>
        <p:txBody>
          <a:bodyPr>
            <a:normAutofit/>
          </a:bodyPr>
          <a:lstStyle/>
          <a:p>
            <a:pPr algn="r" rtl="1"/>
            <a:r>
              <a:rPr lang="ar-IQ" dirty="0" smtClean="0"/>
              <a:t>: </a:t>
            </a:r>
            <a:r>
              <a:rPr lang="ar-IQ" dirty="0">
                <a:cs typeface="Ali_K_Alwand" pitchFamily="2" charset="-78"/>
              </a:rPr>
              <a:t>ئةو جؤرة نةرمية ريَذةي هةستياري بري خواست </a:t>
            </a:r>
            <a:r>
              <a:rPr lang="ar-IQ" dirty="0" smtClean="0">
                <a:cs typeface="Ali_K_Alwand" pitchFamily="2" charset="-78"/>
              </a:rPr>
              <a:t>هةذماردةكات </a:t>
            </a:r>
            <a:r>
              <a:rPr lang="ar-IQ" dirty="0">
                <a:cs typeface="Ali_K_Alwand" pitchFamily="2" charset="-78"/>
              </a:rPr>
              <a:t>بةرامبةر طؤراني ريَذةيي لة نرخدا . بؤ نمونة ئةطةر نرخ بةرز بؤوة بة ريذةي ( 10 % ) ئةوة نةرمي خواستي نرخ بؤمان دياري دةكات بري خواست بة ض ريَذةيةك كةمدةبيَتةوة .</a:t>
            </a:r>
            <a:endParaRPr lang="en-US" dirty="0">
              <a:cs typeface="Ali_K_Alwand" pitchFamily="2" charset="-78"/>
            </a:endParaRPr>
          </a:p>
          <a:p>
            <a:pPr algn="r" rtl="1"/>
            <a:r>
              <a:rPr lang="ar-IQ" dirty="0">
                <a:cs typeface="Ali_K_Alwand" pitchFamily="2" charset="-78"/>
              </a:rPr>
              <a:t>نةرمي خواستي نرخ دةتوانين لة ريَطاي ئةو هاوكيَشةية هةذماربكةين :</a:t>
            </a:r>
            <a:endParaRPr lang="en-US" dirty="0">
              <a:cs typeface="Ali_K_Alwand" pitchFamily="2" charset="-78"/>
            </a:endParaRPr>
          </a:p>
          <a:p>
            <a:pPr marL="0" indent="0" rtl="1">
              <a:buNone/>
            </a:pPr>
            <a:endParaRPr lang="en-US" dirty="0"/>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724400"/>
            <a:ext cx="342900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640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تمرين</a:t>
            </a:r>
            <a:br>
              <a:rPr lang="ar-IQ" dirty="0" smtClean="0"/>
            </a:br>
            <a:endParaRPr lang="ar-IQ" dirty="0"/>
          </a:p>
        </p:txBody>
      </p:sp>
      <p:sp>
        <p:nvSpPr>
          <p:cNvPr id="3" name="Content Placeholder 2"/>
          <p:cNvSpPr>
            <a:spLocks noGrp="1"/>
          </p:cNvSpPr>
          <p:nvPr>
            <p:ph idx="1"/>
          </p:nvPr>
        </p:nvSpPr>
        <p:spPr/>
        <p:txBody>
          <a:bodyPr/>
          <a:lstStyle/>
          <a:p>
            <a:pPr algn="r" rtl="1"/>
            <a:r>
              <a:rPr lang="ar-SA" b="1" dirty="0"/>
              <a:t>افترض ان مستهلكين يشترون 20 وحدة من سلعة إذا كان ثمن الوحدة 6 دولار، فإذا كانت المرونة السعرية لهذه السلعة مساوية 1,2 فإن إجمالي الإنفاق(الإيراد الكلي للبائع من المستهلك) عند ارتفاع الثمن 6,80 دولار يكون:</a:t>
            </a:r>
            <a:endParaRPr lang="en-US" dirty="0"/>
          </a:p>
          <a:p>
            <a:pPr algn="r"/>
            <a:r>
              <a:rPr lang="ar-SA" dirty="0">
                <a:cs typeface="Ali_K_Alwand" pitchFamily="2" charset="-78"/>
              </a:rPr>
              <a:t>ئةطةر طريمان بةكاربةران 20 يةكة لة كالَايةك دةكرن ئةطةر نرخي 6 دؤلار بيت . ئةطةر نةرمي خواستي نرخ يةكسان بيًت 1,2  ئاية دةسهاتي طشتي فرؤشيار ضةند دةبيَت ئةطةر نرخ بةرزبيَتةوة بو 6,80 دولار</a:t>
            </a:r>
            <a:r>
              <a:rPr lang="ar-SA" dirty="0"/>
              <a:t>:</a:t>
            </a:r>
            <a:endParaRPr lang="ar-IQ" dirty="0"/>
          </a:p>
        </p:txBody>
      </p:sp>
    </p:spTree>
    <p:extLst>
      <p:ext uri="{BB962C8B-B14F-4D97-AF65-F5344CB8AC3E}">
        <p14:creationId xmlns:p14="http://schemas.microsoft.com/office/powerpoint/2010/main" val="2577640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ar-IQ" dirty="0" smtClean="0"/>
              <a:t>ج</a:t>
            </a:r>
            <a:r>
              <a:rPr lang="en-US" dirty="0" smtClean="0"/>
              <a:t>  </a:t>
            </a:r>
            <a:r>
              <a:rPr lang="ar-IQ" dirty="0" smtClean="0"/>
              <a:t> تمرين</a:t>
            </a:r>
            <a:endParaRPr lang="ar-IQ" dirty="0"/>
          </a:p>
        </p:txBody>
      </p:sp>
      <p:sp>
        <p:nvSpPr>
          <p:cNvPr id="3" name="Content Placeholder 2"/>
          <p:cNvSpPr>
            <a:spLocks noGrp="1"/>
          </p:cNvSpPr>
          <p:nvPr>
            <p:ph idx="1"/>
          </p:nvPr>
        </p:nvSpPr>
        <p:spPr/>
        <p:txBody>
          <a:bodyPr/>
          <a:lstStyle/>
          <a:p>
            <a:pPr algn="r" rtl="1"/>
            <a:r>
              <a:rPr lang="ar-SA" b="1" dirty="0"/>
              <a:t>إذا كانت المرونة السعرية للطلب على البرتقال تساوي 0.5 (نصف) وكانت الكمية المطلوبة 500 كيلو جرام . فعند انخفاض الثمن بنسبة 10% نتوقع زيادة الكمية المطلوبة </a:t>
            </a:r>
            <a:r>
              <a:rPr lang="ar-SA" b="1" dirty="0" smtClean="0"/>
              <a:t>إلى</a:t>
            </a:r>
            <a:r>
              <a:rPr lang="ar-IQ" b="1" dirty="0" smtClean="0"/>
              <a:t>؟</a:t>
            </a:r>
            <a:endParaRPr lang="en-US" dirty="0"/>
          </a:p>
          <a:p>
            <a:pPr algn="r" rtl="1"/>
            <a:r>
              <a:rPr lang="ar-SA" dirty="0">
                <a:cs typeface="Ali_K_Alwand" pitchFamily="2" charset="-78"/>
              </a:rPr>
              <a:t>ئةطةر نةرمي خواستي نرخ لة سةر ثرتةقال يةكسان بيَت بة (0,5)  </a:t>
            </a:r>
            <a:r>
              <a:rPr lang="ar-SA" dirty="0" smtClean="0">
                <a:cs typeface="Ali_K_Alwand" pitchFamily="2" charset="-78"/>
              </a:rPr>
              <a:t>بري </a:t>
            </a:r>
            <a:r>
              <a:rPr lang="ar-SA" dirty="0">
                <a:cs typeface="Ali_K_Alwand" pitchFamily="2" charset="-78"/>
              </a:rPr>
              <a:t>خواست ( 500 ) كيلو بيَت  ئةطةر نرخةكةي دابةزيت بة 10% ثيَشبيني دةكري بري خواست ضةند زياد بكات؟ </a:t>
            </a:r>
            <a:endParaRPr lang="en-US" dirty="0">
              <a:cs typeface="Ali_K_Alwand" pitchFamily="2" charset="-78"/>
            </a:endParaRPr>
          </a:p>
          <a:p>
            <a:pPr algn="r"/>
            <a:endParaRPr lang="ar-IQ" dirty="0"/>
          </a:p>
        </p:txBody>
      </p:sp>
    </p:spTree>
    <p:extLst>
      <p:ext uri="{BB962C8B-B14F-4D97-AF65-F5344CB8AC3E}">
        <p14:creationId xmlns:p14="http://schemas.microsoft.com/office/powerpoint/2010/main" val="18219498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ar-IQ" dirty="0" smtClean="0"/>
              <a:t>ب</a:t>
            </a:r>
            <a:r>
              <a:rPr lang="en-US" dirty="0" smtClean="0"/>
              <a:t>  </a:t>
            </a:r>
            <a:r>
              <a:rPr lang="ar-IQ" dirty="0" smtClean="0"/>
              <a:t> </a:t>
            </a:r>
            <a:r>
              <a:rPr lang="ar-IQ" dirty="0"/>
              <a:t>تمرين</a:t>
            </a:r>
          </a:p>
        </p:txBody>
      </p:sp>
      <p:sp>
        <p:nvSpPr>
          <p:cNvPr id="3" name="Content Placeholder 2"/>
          <p:cNvSpPr>
            <a:spLocks noGrp="1"/>
          </p:cNvSpPr>
          <p:nvPr>
            <p:ph idx="1"/>
          </p:nvPr>
        </p:nvSpPr>
        <p:spPr/>
        <p:txBody>
          <a:bodyPr/>
          <a:lstStyle/>
          <a:p>
            <a:pPr algn="r" rtl="1"/>
            <a:r>
              <a:rPr lang="ar-SA" b="1" dirty="0"/>
              <a:t>افترض ان مستهلكين يشترون </a:t>
            </a:r>
            <a:r>
              <a:rPr lang="ar-SA" b="1" dirty="0" smtClean="0"/>
              <a:t>20</a:t>
            </a:r>
            <a:r>
              <a:rPr lang="ar-IQ" b="1" dirty="0"/>
              <a:t>0</a:t>
            </a:r>
            <a:r>
              <a:rPr lang="ar-SA" b="1" dirty="0" smtClean="0"/>
              <a:t> </a:t>
            </a:r>
            <a:r>
              <a:rPr lang="ar-SA" b="1" dirty="0"/>
              <a:t>وحدة من سلعة إذا كان ثمن الوحدة </a:t>
            </a:r>
            <a:r>
              <a:rPr lang="ar-IQ" b="1" dirty="0" smtClean="0"/>
              <a:t>5</a:t>
            </a:r>
            <a:r>
              <a:rPr lang="ar-SA" b="1" dirty="0" smtClean="0"/>
              <a:t> </a:t>
            </a:r>
            <a:r>
              <a:rPr lang="ar-SA" b="1" dirty="0"/>
              <a:t>دولار، فإذا كانت المرونة السعرية لهذه السلعة مساوية </a:t>
            </a:r>
            <a:r>
              <a:rPr lang="ar-SA" b="1" dirty="0" smtClean="0"/>
              <a:t>1,</a:t>
            </a:r>
            <a:r>
              <a:rPr lang="ar-IQ" b="1" dirty="0" smtClean="0"/>
              <a:t>4</a:t>
            </a:r>
            <a:r>
              <a:rPr lang="ar-SA" b="1" dirty="0" smtClean="0"/>
              <a:t> </a:t>
            </a:r>
            <a:r>
              <a:rPr lang="ar-SA" b="1" dirty="0"/>
              <a:t>فإن إجمالي الإنفاق(الإيراد الكلي للبائع من المستهلك) عند ارتفاع الثمن </a:t>
            </a:r>
            <a:r>
              <a:rPr lang="ar-IQ" b="1" dirty="0" smtClean="0"/>
              <a:t>8</a:t>
            </a:r>
            <a:r>
              <a:rPr lang="ar-SA" b="1" dirty="0" smtClean="0"/>
              <a:t>,</a:t>
            </a:r>
            <a:r>
              <a:rPr lang="ar-IQ" b="1" dirty="0"/>
              <a:t>4</a:t>
            </a:r>
            <a:r>
              <a:rPr lang="ar-SA" b="1" dirty="0" smtClean="0"/>
              <a:t>0 </a:t>
            </a:r>
            <a:r>
              <a:rPr lang="ar-SA" b="1" dirty="0"/>
              <a:t>دولار يكون:</a:t>
            </a:r>
            <a:endParaRPr lang="en-US" dirty="0"/>
          </a:p>
          <a:p>
            <a:pPr algn="r" rtl="1"/>
            <a:r>
              <a:rPr lang="ar-SA" dirty="0">
                <a:cs typeface="Ali_K_Alwand" pitchFamily="2" charset="-78"/>
              </a:rPr>
              <a:t>ئةطةر طريمان بةكاربةران </a:t>
            </a:r>
            <a:r>
              <a:rPr lang="ar-SA" dirty="0" smtClean="0">
                <a:cs typeface="Ali_K_Alwand" pitchFamily="2" charset="-78"/>
              </a:rPr>
              <a:t>20</a:t>
            </a:r>
            <a:r>
              <a:rPr lang="ar-IQ" dirty="0" smtClean="0">
                <a:cs typeface="Ali_K_Alwand" pitchFamily="2" charset="-78"/>
              </a:rPr>
              <a:t>0</a:t>
            </a:r>
            <a:r>
              <a:rPr lang="ar-SA" dirty="0" smtClean="0">
                <a:cs typeface="Ali_K_Alwand" pitchFamily="2" charset="-78"/>
              </a:rPr>
              <a:t> </a:t>
            </a:r>
            <a:r>
              <a:rPr lang="ar-SA" dirty="0">
                <a:cs typeface="Ali_K_Alwand" pitchFamily="2" charset="-78"/>
              </a:rPr>
              <a:t>يةكة لة كالَايةك دةكرن ئةطةر نرخي </a:t>
            </a:r>
            <a:r>
              <a:rPr lang="ar-IQ" dirty="0" smtClean="0">
                <a:cs typeface="Ali_K_Alwand" pitchFamily="2" charset="-78"/>
              </a:rPr>
              <a:t>5</a:t>
            </a:r>
            <a:r>
              <a:rPr lang="ar-SA" dirty="0" smtClean="0">
                <a:cs typeface="Ali_K_Alwand" pitchFamily="2" charset="-78"/>
              </a:rPr>
              <a:t> </a:t>
            </a:r>
            <a:r>
              <a:rPr lang="ar-SA" dirty="0">
                <a:cs typeface="Ali_K_Alwand" pitchFamily="2" charset="-78"/>
              </a:rPr>
              <a:t>دؤلار بيت . ئةطةر نةرمي خواستي نرخ يةكسان بيًت </a:t>
            </a:r>
            <a:r>
              <a:rPr lang="ar-SA" dirty="0" smtClean="0">
                <a:cs typeface="Ali_K_Alwand" pitchFamily="2" charset="-78"/>
              </a:rPr>
              <a:t>1,</a:t>
            </a:r>
            <a:r>
              <a:rPr lang="ar-IQ" dirty="0" smtClean="0">
                <a:cs typeface="Ali_K_Alwand" pitchFamily="2" charset="-78"/>
              </a:rPr>
              <a:t>4</a:t>
            </a:r>
            <a:r>
              <a:rPr lang="ar-SA" dirty="0" smtClean="0">
                <a:cs typeface="Ali_K_Alwand" pitchFamily="2" charset="-78"/>
              </a:rPr>
              <a:t>  </a:t>
            </a:r>
            <a:r>
              <a:rPr lang="ar-SA" dirty="0">
                <a:cs typeface="Ali_K_Alwand" pitchFamily="2" charset="-78"/>
              </a:rPr>
              <a:t>ئاية دةسهاتي طشتي فرؤشيار ضةند دةبيَت ئةطةر نرخ بةرزبيَتةوة بو </a:t>
            </a:r>
            <a:r>
              <a:rPr lang="ar-IQ" dirty="0" smtClean="0">
                <a:cs typeface="Ali_K_Alwand" pitchFamily="2" charset="-78"/>
              </a:rPr>
              <a:t>8</a:t>
            </a:r>
            <a:r>
              <a:rPr lang="ar-SA" dirty="0" smtClean="0">
                <a:cs typeface="Ali_K_Alwand" pitchFamily="2" charset="-78"/>
              </a:rPr>
              <a:t>,</a:t>
            </a:r>
            <a:r>
              <a:rPr lang="ar-IQ" dirty="0" smtClean="0">
                <a:cs typeface="Ali_K_Alwand" pitchFamily="2" charset="-78"/>
              </a:rPr>
              <a:t>40</a:t>
            </a:r>
            <a:r>
              <a:rPr lang="ar-SA" dirty="0" smtClean="0">
                <a:cs typeface="Ali_K_Alwand" pitchFamily="2" charset="-78"/>
              </a:rPr>
              <a:t> </a:t>
            </a:r>
            <a:r>
              <a:rPr lang="ar-SA" dirty="0">
                <a:cs typeface="Ali_K_Alwand" pitchFamily="2" charset="-78"/>
              </a:rPr>
              <a:t>دولار</a:t>
            </a:r>
            <a:r>
              <a:rPr lang="ar-SA" dirty="0"/>
              <a:t>:</a:t>
            </a:r>
            <a:endParaRPr lang="ar-IQ" dirty="0"/>
          </a:p>
          <a:p>
            <a:endParaRPr lang="ar-IQ" dirty="0"/>
          </a:p>
        </p:txBody>
      </p:sp>
    </p:spTree>
    <p:extLst>
      <p:ext uri="{BB962C8B-B14F-4D97-AF65-F5344CB8AC3E}">
        <p14:creationId xmlns:p14="http://schemas.microsoft.com/office/powerpoint/2010/main" val="39261127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ar-IQ" dirty="0" smtClean="0"/>
              <a:t>أ</a:t>
            </a:r>
            <a:r>
              <a:rPr lang="en-US" dirty="0" smtClean="0"/>
              <a:t>  </a:t>
            </a:r>
            <a:r>
              <a:rPr lang="ar-IQ" dirty="0" smtClean="0"/>
              <a:t> </a:t>
            </a:r>
            <a:r>
              <a:rPr lang="ar-IQ" dirty="0"/>
              <a:t>تمرين</a:t>
            </a:r>
          </a:p>
        </p:txBody>
      </p:sp>
      <p:sp>
        <p:nvSpPr>
          <p:cNvPr id="3" name="Content Placeholder 2"/>
          <p:cNvSpPr>
            <a:spLocks noGrp="1"/>
          </p:cNvSpPr>
          <p:nvPr>
            <p:ph idx="1"/>
          </p:nvPr>
        </p:nvSpPr>
        <p:spPr/>
        <p:txBody>
          <a:bodyPr/>
          <a:lstStyle/>
          <a:p>
            <a:pPr algn="r" rtl="1"/>
            <a:r>
              <a:rPr lang="ar-SA" b="1" dirty="0"/>
              <a:t>افترض ان مستهلكين يشترون </a:t>
            </a:r>
            <a:r>
              <a:rPr lang="ar-IQ" b="1" dirty="0" smtClean="0"/>
              <a:t>80</a:t>
            </a:r>
            <a:r>
              <a:rPr lang="ar-SA" b="1" dirty="0" smtClean="0"/>
              <a:t> </a:t>
            </a:r>
            <a:r>
              <a:rPr lang="ar-SA" b="1" dirty="0"/>
              <a:t>وحدة من سلعة إذا كان ثمن الوحدة 6 دولار، فإذا كانت المرونة السعرية لهذه السلعة مساوية </a:t>
            </a:r>
            <a:r>
              <a:rPr lang="ar-IQ" b="1" dirty="0" smtClean="0"/>
              <a:t>0</a:t>
            </a:r>
            <a:r>
              <a:rPr lang="ar-SA" b="1" dirty="0" smtClean="0"/>
              <a:t>,</a:t>
            </a:r>
            <a:r>
              <a:rPr lang="ar-IQ" b="1" dirty="0" smtClean="0"/>
              <a:t>8</a:t>
            </a:r>
            <a:r>
              <a:rPr lang="ar-SA" b="1" dirty="0" smtClean="0"/>
              <a:t> </a:t>
            </a:r>
            <a:r>
              <a:rPr lang="ar-SA" b="1" dirty="0"/>
              <a:t>فإن إجمالي الإنفاق(الإيراد الكلي للبائع من المستهلك) عند ارتفاع الثمن </a:t>
            </a:r>
            <a:r>
              <a:rPr lang="ar-SA" b="1" dirty="0" smtClean="0"/>
              <a:t>6,</a:t>
            </a:r>
            <a:r>
              <a:rPr lang="ar-IQ" b="1" dirty="0" smtClean="0"/>
              <a:t>4</a:t>
            </a:r>
            <a:r>
              <a:rPr lang="ar-SA" b="1" dirty="0" smtClean="0"/>
              <a:t>0 </a:t>
            </a:r>
            <a:r>
              <a:rPr lang="ar-SA" b="1" dirty="0"/>
              <a:t>دولار يكون:</a:t>
            </a:r>
            <a:endParaRPr lang="en-US" dirty="0"/>
          </a:p>
          <a:p>
            <a:pPr algn="r"/>
            <a:r>
              <a:rPr lang="ar-SA" dirty="0">
                <a:cs typeface="Ali_K_Alwand" pitchFamily="2" charset="-78"/>
              </a:rPr>
              <a:t>ئةطةر طريمان بةكاربةران </a:t>
            </a:r>
            <a:r>
              <a:rPr lang="ar-IQ" dirty="0" smtClean="0">
                <a:cs typeface="Ali_K_Alwand" pitchFamily="2" charset="-78"/>
              </a:rPr>
              <a:t>8</a:t>
            </a:r>
            <a:r>
              <a:rPr lang="ar-SA" dirty="0" smtClean="0">
                <a:cs typeface="Ali_K_Alwand" pitchFamily="2" charset="-78"/>
              </a:rPr>
              <a:t>0 </a:t>
            </a:r>
            <a:r>
              <a:rPr lang="ar-SA" dirty="0">
                <a:cs typeface="Ali_K_Alwand" pitchFamily="2" charset="-78"/>
              </a:rPr>
              <a:t>يةكة لة كالَايةك دةكرن ئةطةر نرخي 6 دؤلار بيت . ئةطةر نةرمي خواستي نرخ يةكسان بيًت </a:t>
            </a:r>
            <a:r>
              <a:rPr lang="ar-IQ" dirty="0" smtClean="0">
                <a:cs typeface="Ali_K_Alwand" pitchFamily="2" charset="-78"/>
              </a:rPr>
              <a:t>0</a:t>
            </a:r>
            <a:r>
              <a:rPr lang="ar-SA" dirty="0" smtClean="0">
                <a:cs typeface="Ali_K_Alwand" pitchFamily="2" charset="-78"/>
              </a:rPr>
              <a:t>,</a:t>
            </a:r>
            <a:r>
              <a:rPr lang="ar-IQ" dirty="0" smtClean="0">
                <a:cs typeface="Ali_K_Alwand" pitchFamily="2" charset="-78"/>
              </a:rPr>
              <a:t>8</a:t>
            </a:r>
            <a:r>
              <a:rPr lang="ar-SA" dirty="0" smtClean="0">
                <a:cs typeface="Ali_K_Alwand" pitchFamily="2" charset="-78"/>
              </a:rPr>
              <a:t>  </a:t>
            </a:r>
            <a:r>
              <a:rPr lang="ar-SA" dirty="0">
                <a:cs typeface="Ali_K_Alwand" pitchFamily="2" charset="-78"/>
              </a:rPr>
              <a:t>ئاية دةسهاتي طشتي فرؤشيار ضةند دةبيَت ئةطةر نرخ بةرزبيَتةوة بو </a:t>
            </a:r>
            <a:r>
              <a:rPr lang="ar-SA" dirty="0" smtClean="0">
                <a:cs typeface="Ali_K_Alwand" pitchFamily="2" charset="-78"/>
              </a:rPr>
              <a:t>6,</a:t>
            </a:r>
            <a:r>
              <a:rPr lang="ar-IQ" dirty="0" smtClean="0">
                <a:cs typeface="Ali_K_Alwand" pitchFamily="2" charset="-78"/>
              </a:rPr>
              <a:t>4</a:t>
            </a:r>
            <a:r>
              <a:rPr lang="ar-SA" dirty="0" smtClean="0">
                <a:cs typeface="Ali_K_Alwand" pitchFamily="2" charset="-78"/>
              </a:rPr>
              <a:t>0 </a:t>
            </a:r>
            <a:r>
              <a:rPr lang="ar-SA" dirty="0">
                <a:cs typeface="Ali_K_Alwand" pitchFamily="2" charset="-78"/>
              </a:rPr>
              <a:t>دولار</a:t>
            </a:r>
            <a:r>
              <a:rPr lang="ar-SA" dirty="0"/>
              <a:t>:</a:t>
            </a:r>
            <a:endParaRPr lang="ar-IQ" dirty="0"/>
          </a:p>
          <a:p>
            <a:endParaRPr lang="ar-IQ" dirty="0"/>
          </a:p>
        </p:txBody>
      </p:sp>
    </p:spTree>
    <p:extLst>
      <p:ext uri="{BB962C8B-B14F-4D97-AF65-F5344CB8AC3E}">
        <p14:creationId xmlns:p14="http://schemas.microsoft.com/office/powerpoint/2010/main" val="7851779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p:spPr>
        <p:txBody>
          <a:bodyPr/>
          <a:lstStyle/>
          <a:p>
            <a:r>
              <a:rPr lang="ar-IQ" dirty="0" smtClean="0">
                <a:cs typeface="Ali_K_Alwand" pitchFamily="2" charset="-78"/>
              </a:rPr>
              <a:t>بةشى سىَ يةم – 2 - </a:t>
            </a:r>
            <a:endParaRPr lang="en-US" dirty="0">
              <a:cs typeface="Ali_K_Alwand" pitchFamily="2" charset="-78"/>
            </a:endParaRPr>
          </a:p>
        </p:txBody>
      </p:sp>
      <p:sp>
        <p:nvSpPr>
          <p:cNvPr id="3" name="Subtitle 2"/>
          <p:cNvSpPr>
            <a:spLocks noGrp="1"/>
          </p:cNvSpPr>
          <p:nvPr>
            <p:ph type="subTitle" idx="1"/>
          </p:nvPr>
        </p:nvSpPr>
        <p:spPr>
          <a:xfrm>
            <a:off x="899592" y="2060848"/>
            <a:ext cx="6832848" cy="3816424"/>
          </a:xfrm>
        </p:spPr>
        <p:txBody>
          <a:bodyPr>
            <a:noAutofit/>
          </a:bodyPr>
          <a:lstStyle/>
          <a:p>
            <a:pPr rtl="1"/>
            <a:r>
              <a:rPr lang="ar-IQ" sz="2800" dirty="0" smtClean="0"/>
              <a:t>  </a:t>
            </a:r>
            <a:r>
              <a:rPr lang="ar-IQ" sz="2800" dirty="0">
                <a:solidFill>
                  <a:schemeClr val="tx1"/>
                </a:solidFill>
                <a:latin typeface="+mj-lt"/>
                <a:ea typeface="+mj-ea"/>
                <a:cs typeface="Ali_K_Alwand" pitchFamily="2" charset="-78"/>
              </a:rPr>
              <a:t>نةرمى </a:t>
            </a:r>
            <a:r>
              <a:rPr lang="ar-IQ" sz="2800" dirty="0" smtClean="0">
                <a:solidFill>
                  <a:schemeClr val="tx1"/>
                </a:solidFill>
                <a:latin typeface="+mj-lt"/>
                <a:ea typeface="+mj-ea"/>
                <a:cs typeface="Ali_K_Alwand" pitchFamily="2" charset="-78"/>
              </a:rPr>
              <a:t>وسياسةتى </a:t>
            </a:r>
            <a:r>
              <a:rPr lang="ar-IQ" sz="2800" dirty="0">
                <a:solidFill>
                  <a:schemeClr val="tx1"/>
                </a:solidFill>
                <a:latin typeface="+mj-lt"/>
                <a:ea typeface="+mj-ea"/>
                <a:cs typeface="Ali_K_Alwand" pitchFamily="2" charset="-78"/>
              </a:rPr>
              <a:t>نرخ </a:t>
            </a:r>
            <a:r>
              <a:rPr lang="ar-IQ" sz="2800" dirty="0" smtClean="0">
                <a:solidFill>
                  <a:schemeClr val="tx1"/>
                </a:solidFill>
                <a:cs typeface="AF_Jeddah" pitchFamily="2" charset="-78"/>
              </a:rPr>
              <a:t>(مرونة وسياسة السعرية)</a:t>
            </a:r>
          </a:p>
          <a:p>
            <a:pPr rtl="1"/>
            <a:r>
              <a:rPr lang="ar-IQ" sz="2800" dirty="0">
                <a:solidFill>
                  <a:schemeClr val="tx1"/>
                </a:solidFill>
                <a:latin typeface="+mj-lt"/>
                <a:ea typeface="+mj-ea"/>
                <a:cs typeface="Ali_K_Alwand" pitchFamily="2" charset="-78"/>
              </a:rPr>
              <a:t>نةرمى وطواستنةوةى باج </a:t>
            </a:r>
            <a:r>
              <a:rPr lang="ar-IQ" sz="2800" dirty="0">
                <a:solidFill>
                  <a:schemeClr val="tx1"/>
                </a:solidFill>
                <a:cs typeface="AF_Jeddah" pitchFamily="2" charset="-78"/>
              </a:rPr>
              <a:t>(مرونة والنقل الضريبي)</a:t>
            </a:r>
          </a:p>
          <a:p>
            <a:pPr rtl="1"/>
            <a:r>
              <a:rPr lang="ar-IQ" sz="2800" dirty="0">
                <a:solidFill>
                  <a:schemeClr val="tx1"/>
                </a:solidFill>
                <a:latin typeface="+mj-lt"/>
                <a:ea typeface="+mj-ea"/>
                <a:cs typeface="Ali_K_Alwand" pitchFamily="2" charset="-78"/>
              </a:rPr>
              <a:t>نةرمى </a:t>
            </a:r>
            <a:r>
              <a:rPr lang="ar-IQ" sz="2800" dirty="0" smtClean="0">
                <a:solidFill>
                  <a:schemeClr val="tx1"/>
                </a:solidFill>
                <a:latin typeface="+mj-lt"/>
                <a:ea typeface="+mj-ea"/>
                <a:cs typeface="Ali_K_Alwand" pitchFamily="2" charset="-78"/>
              </a:rPr>
              <a:t>وسياسةتى </a:t>
            </a:r>
            <a:r>
              <a:rPr lang="ar-IQ" sz="2800" dirty="0">
                <a:solidFill>
                  <a:schemeClr val="tx1"/>
                </a:solidFill>
                <a:latin typeface="+mj-lt"/>
                <a:ea typeface="+mj-ea"/>
                <a:cs typeface="Ali_K_Alwand" pitchFamily="2" charset="-78"/>
              </a:rPr>
              <a:t>كشتوكالي </a:t>
            </a:r>
            <a:r>
              <a:rPr lang="ar-IQ" sz="2800" dirty="0">
                <a:solidFill>
                  <a:schemeClr val="tx1"/>
                </a:solidFill>
                <a:cs typeface="AF_Jeddah" pitchFamily="2" charset="-78"/>
              </a:rPr>
              <a:t>(مرونة والسياسة الزراعية)</a:t>
            </a:r>
          </a:p>
          <a:p>
            <a:pPr rtl="1"/>
            <a:r>
              <a:rPr lang="ar-IQ" sz="2800" dirty="0">
                <a:solidFill>
                  <a:schemeClr val="tx1"/>
                </a:solidFill>
                <a:latin typeface="+mj-lt"/>
                <a:ea typeface="+mj-ea"/>
                <a:cs typeface="Ali_K_Alwand" pitchFamily="2" charset="-78"/>
              </a:rPr>
              <a:t>زيَدةيى دةبيَتة هؤى هةذارى </a:t>
            </a:r>
            <a:r>
              <a:rPr lang="ar-IQ" sz="2800" dirty="0">
                <a:solidFill>
                  <a:schemeClr val="tx1"/>
                </a:solidFill>
                <a:cs typeface="AF_Jeddah" pitchFamily="2" charset="-78"/>
              </a:rPr>
              <a:t>(الوفرة يؤدي </a:t>
            </a:r>
            <a:r>
              <a:rPr lang="ar-IQ" sz="2800" dirty="0" smtClean="0">
                <a:solidFill>
                  <a:schemeClr val="tx1"/>
                </a:solidFill>
                <a:cs typeface="AF_Jeddah" pitchFamily="2" charset="-78"/>
              </a:rPr>
              <a:t>إلى </a:t>
            </a:r>
            <a:r>
              <a:rPr lang="ar-IQ" sz="2800" dirty="0">
                <a:solidFill>
                  <a:schemeClr val="tx1"/>
                </a:solidFill>
                <a:cs typeface="AF_Jeddah" pitchFamily="2" charset="-78"/>
              </a:rPr>
              <a:t>الفقر)</a:t>
            </a:r>
          </a:p>
          <a:p>
            <a:pPr rtl="1"/>
            <a:r>
              <a:rPr lang="ar-IQ" sz="2800" dirty="0">
                <a:solidFill>
                  <a:schemeClr val="tx1"/>
                </a:solidFill>
                <a:latin typeface="+mj-lt"/>
                <a:ea typeface="+mj-ea"/>
                <a:cs typeface="Ali_K_Alwand" pitchFamily="2" charset="-78"/>
              </a:rPr>
              <a:t>نةرمى </a:t>
            </a:r>
            <a:r>
              <a:rPr lang="ar-IQ" sz="2800" dirty="0" smtClean="0">
                <a:solidFill>
                  <a:schemeClr val="tx1"/>
                </a:solidFill>
                <a:latin typeface="+mj-lt"/>
                <a:ea typeface="+mj-ea"/>
                <a:cs typeface="Ali_K_Alwand" pitchFamily="2" charset="-78"/>
              </a:rPr>
              <a:t>وسياسةتى </a:t>
            </a:r>
            <a:r>
              <a:rPr lang="ar-IQ" sz="2800" dirty="0">
                <a:solidFill>
                  <a:schemeClr val="tx1"/>
                </a:solidFill>
                <a:latin typeface="+mj-lt"/>
                <a:ea typeface="+mj-ea"/>
                <a:cs typeface="Ali_K_Alwand" pitchFamily="2" charset="-78"/>
              </a:rPr>
              <a:t>بازرطانى </a:t>
            </a:r>
            <a:r>
              <a:rPr lang="ar-IQ" sz="2800" dirty="0">
                <a:solidFill>
                  <a:schemeClr val="tx1"/>
                </a:solidFill>
                <a:cs typeface="AF_Jeddah" pitchFamily="2" charset="-78"/>
              </a:rPr>
              <a:t>(المرونة والسياسة التجارية)</a:t>
            </a:r>
          </a:p>
          <a:p>
            <a:pPr rtl="1"/>
            <a:r>
              <a:rPr lang="ar-IQ" sz="2800" dirty="0">
                <a:solidFill>
                  <a:schemeClr val="tx1"/>
                </a:solidFill>
                <a:latin typeface="+mj-lt"/>
                <a:ea typeface="+mj-ea"/>
                <a:cs typeface="Ali_K_Alwand" pitchFamily="2" charset="-78"/>
              </a:rPr>
              <a:t>دةست تيَوةردانى حكومةت لة نرخدا </a:t>
            </a:r>
            <a:r>
              <a:rPr lang="ar-IQ" sz="2800" dirty="0">
                <a:solidFill>
                  <a:schemeClr val="tx1"/>
                </a:solidFill>
                <a:cs typeface="AF_Jeddah" pitchFamily="2" charset="-78"/>
              </a:rPr>
              <a:t>(تدخل الحكومة في السعر)  (السقف السعري، والارضية السعرية)</a:t>
            </a:r>
            <a:endParaRPr lang="en-US" sz="2800" dirty="0">
              <a:solidFill>
                <a:schemeClr val="tx1"/>
              </a:solidFill>
              <a:cs typeface="AF_Jeddah" pitchFamily="2" charset="-78"/>
            </a:endParaRPr>
          </a:p>
        </p:txBody>
      </p:sp>
    </p:spTree>
    <p:extLst>
      <p:ext uri="{BB962C8B-B14F-4D97-AF65-F5344CB8AC3E}">
        <p14:creationId xmlns:p14="http://schemas.microsoft.com/office/powerpoint/2010/main" val="97894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normAutofit fontScale="85000" lnSpcReduction="20000"/>
          </a:bodyPr>
          <a:lstStyle/>
          <a:p>
            <a:pPr marL="0" indent="0" algn="r" rtl="1">
              <a:buNone/>
            </a:pPr>
            <a:r>
              <a:rPr lang="ar-IQ" dirty="0" smtClean="0">
                <a:cs typeface="Ali_K_Alwand" pitchFamily="2" charset="-78"/>
              </a:rPr>
              <a:t>نةرمى وسياسةى نرخ</a:t>
            </a:r>
          </a:p>
          <a:p>
            <a:pPr marL="0" indent="0" algn="r" rtl="1">
              <a:buNone/>
            </a:pPr>
            <a:endParaRPr lang="ar-IQ" dirty="0">
              <a:cs typeface="Ali_K_Alwand" pitchFamily="2" charset="-78"/>
            </a:endParaRPr>
          </a:p>
          <a:p>
            <a:pPr marL="0" indent="0" algn="r" rtl="1">
              <a:buNone/>
            </a:pPr>
            <a:r>
              <a:rPr lang="ar-IQ" dirty="0" smtClean="0">
                <a:cs typeface="Ali_K_Alwand" pitchFamily="2" charset="-78"/>
              </a:rPr>
              <a:t>دوو لايةن وةردةطرين ئةويش :</a:t>
            </a:r>
          </a:p>
          <a:p>
            <a:pPr marL="0" indent="0" algn="r" rtl="1">
              <a:buNone/>
            </a:pPr>
            <a:r>
              <a:rPr lang="ar-IQ" dirty="0" smtClean="0">
                <a:cs typeface="Ali_K_Alwand" pitchFamily="2" charset="-78"/>
              </a:rPr>
              <a:t>1- نرخاندن (التسعير)</a:t>
            </a:r>
          </a:p>
          <a:p>
            <a:pPr marL="0" indent="0" algn="r" rtl="1">
              <a:buNone/>
            </a:pPr>
            <a:r>
              <a:rPr lang="ar-IQ" dirty="0" smtClean="0">
                <a:cs typeface="Ali_K_Alwand" pitchFamily="2" charset="-78"/>
              </a:rPr>
              <a:t>2- نرخاندنى شمةكة ثيَكةوة لكاوةكان (السلع المتصلة)</a:t>
            </a:r>
          </a:p>
          <a:p>
            <a:pPr marL="0" indent="0" algn="r" rtl="1">
              <a:buNone/>
            </a:pPr>
            <a:r>
              <a:rPr lang="ar-IQ" dirty="0" smtClean="0">
                <a:cs typeface="Ali_K_Alwand" pitchFamily="2" charset="-78"/>
              </a:rPr>
              <a:t>بؤ نرخدانى هةر شتيَك لةسةر بنةماى نرخة، نرخيش دوو جؤرة نرخ بة ثيَى بازارِ ونرخ بة ثيَى تيَضوون، وبؤ نرخدانى هةر شمةكيَك ثيَويستة نةرمى شمةكةكة وةربطيريَت ئةويش كار دةكاتة سةر دةسهاتى طشتى. ضؤن نرخدانى بةرهةمة ثيَكةوةلكاوةكان دةكريَت؟ ئةطةر دوو شمةك وةك طةنم كة خواست لةسةرى زؤرة لةبةر ئةوةى شمةكيَكى طرنطة كة بةرهةم ديَت ئةوة كاش لةطةلى بةرهةمى دةبيَت لةبةر ئةوة بة نرخيَكى زياتر دةفرؤشيَت كةنمةكة جونكة خواست لةسةرى كةم نةرمة بةلاَم كايةكة لةبةر ئةوةى خواست لةسةرى نةرمة وطرنط نية بة نرخيَكى كةمتر دةفرؤشيَت.</a:t>
            </a:r>
            <a:endParaRPr lang="en-US" dirty="0">
              <a:cs typeface="Ali_K_Alwand" pitchFamily="2" charset="-78"/>
            </a:endParaRPr>
          </a:p>
        </p:txBody>
      </p:sp>
    </p:spTree>
    <p:extLst>
      <p:ext uri="{BB962C8B-B14F-4D97-AF65-F5344CB8AC3E}">
        <p14:creationId xmlns:p14="http://schemas.microsoft.com/office/powerpoint/2010/main" val="86659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49275"/>
            <a:ext cx="8229600" cy="5576888"/>
          </a:xfrm>
        </p:spPr>
        <p:txBody>
          <a:bodyPr>
            <a:normAutofit lnSpcReduction="10000"/>
          </a:bodyPr>
          <a:lstStyle/>
          <a:p>
            <a:pPr marL="0" indent="0" algn="r" rtl="1">
              <a:buNone/>
            </a:pPr>
            <a:endParaRPr lang="ar-IQ" dirty="0" smtClean="0">
              <a:cs typeface="Ali_K_Alwand" pitchFamily="2" charset="-78"/>
            </a:endParaRPr>
          </a:p>
          <a:p>
            <a:pPr marL="0" indent="0" algn="r" rtl="1">
              <a:buNone/>
            </a:pPr>
            <a:endParaRPr lang="ar-IQ" dirty="0" smtClean="0">
              <a:cs typeface="AF_Jeddah" pitchFamily="2" charset="-78"/>
            </a:endParaRPr>
          </a:p>
          <a:p>
            <a:pPr marL="0" indent="0" algn="r" rtl="1">
              <a:buNone/>
            </a:pPr>
            <a:r>
              <a:rPr lang="ar-IQ" sz="2800" dirty="0" smtClean="0">
                <a:cs typeface="Ali_K_Alwand" pitchFamily="2" charset="-78"/>
              </a:rPr>
              <a:t>نةرمى و كواستنةوةى بارطرانى باج </a:t>
            </a:r>
            <a:r>
              <a:rPr lang="ar-IQ" sz="2800" dirty="0" smtClean="0">
                <a:cs typeface="AF_Jeddah" pitchFamily="2" charset="-78"/>
              </a:rPr>
              <a:t>(مرونات ونقل العبء الضريبي )</a:t>
            </a:r>
            <a:r>
              <a:rPr lang="ar-IQ" sz="2800" dirty="0" smtClean="0">
                <a:cs typeface="Ali_K_Alwand" pitchFamily="2" charset="-78"/>
              </a:rPr>
              <a:t>.... </a:t>
            </a:r>
          </a:p>
          <a:p>
            <a:pPr marL="0" indent="0" algn="r" rtl="1">
              <a:buNone/>
            </a:pPr>
            <a:endParaRPr lang="ar-IQ" sz="2800" dirty="0">
              <a:cs typeface="Ali_K_Alwand" pitchFamily="2" charset="-78"/>
            </a:endParaRPr>
          </a:p>
          <a:p>
            <a:pPr marL="0" indent="0" algn="r" rtl="1">
              <a:buNone/>
            </a:pPr>
            <a:r>
              <a:rPr lang="ar-IQ" dirty="0" smtClean="0">
                <a:cs typeface="Ali_K_Alwand" pitchFamily="2" charset="-78"/>
              </a:rPr>
              <a:t>هةندىَ جار حكومةت باج دةخاتة سةر هةندىَ كالاَ وخزمةتطوزارى كة بةرهةم ديَت لة ناوخؤدا.</a:t>
            </a:r>
          </a:p>
          <a:p>
            <a:pPr marL="0" indent="0" algn="r" rtl="1">
              <a:buNone/>
            </a:pPr>
            <a:r>
              <a:rPr lang="ar-IQ" dirty="0" smtClean="0">
                <a:cs typeface="Ali_K_Alwand" pitchFamily="2" charset="-78"/>
              </a:rPr>
              <a:t>وباج لةلايةن بةرهةم هيَنةوة واتة زيادةى تيَضووى بةرهةم هيَنانى كالاَكةية، كة ئةوةيش دةبيَتة هؤى كةم بوونةوةى خستنةروو ضونكة ئةوةى دةزانين كة سياسةتى دارايى دولةت ثيَك ديَت لة باج ورسوم كة لة فاكتةرةكانن كاريطةرى هةية لةسةر خستنةروو كة ويَنةى ضةماوةى خستنةروو بة تةواوى دةطوازيَتةوة بؤ لاى ضةث.</a:t>
            </a:r>
          </a:p>
        </p:txBody>
      </p:sp>
    </p:spTree>
    <p:extLst>
      <p:ext uri="{BB962C8B-B14F-4D97-AF65-F5344CB8AC3E}">
        <p14:creationId xmlns:p14="http://schemas.microsoft.com/office/powerpoint/2010/main" val="18606613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لةبةر ئةوة بةرهةم هيَن هةولَ دةدات ئةو بارطرانيةى باج كة لةسةر كالاَكة دانراوة بطوازيَتةوة بؤ سةر شانى بةكاربةر ئةوةش لة ريَطاى بةرزكردنةوةى نرخى كالاَكة لة بازاردا بة هةمان برِى باجةكة كة دانراوة لةسةر يةك يةكة، بةلاَم ئايا بةرهةم هيَن هةردةم دةتوانىَ بارطرانى باج بخاتة سةرشانى بةكاربةر؟ ئةويش دةوةستيَت لةسةر نةرمى خواست وخستنةروو.</a:t>
            </a:r>
          </a:p>
          <a:p>
            <a:pPr marL="0" indent="0" algn="r" rtl="1">
              <a:buNone/>
            </a:pPr>
            <a:endParaRPr lang="en-US" dirty="0"/>
          </a:p>
        </p:txBody>
      </p:sp>
    </p:spTree>
    <p:extLst>
      <p:ext uri="{BB962C8B-B14F-4D97-AF65-F5344CB8AC3E}">
        <p14:creationId xmlns:p14="http://schemas.microsoft.com/office/powerpoint/2010/main" val="28082747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بؤ روون كردنةوةى تواناى بةرهةم هيَن بؤ طواستنةوةى بارطرانى باج لةسةر بةكاربةر بة ثيَى ئةو بناماية دةبيَت كة دةليَت (( هةرضةندة خواست لةسةر كالاَيةك نةرم بيَت وخستنةروو كةم نةرم بيَت، ئةوا زؤر قورسة بةرهةم هيَن هةموو بارطرانى باجةكة بخاتة سةر شانى بةكاربةر... </a:t>
            </a:r>
            <a:r>
              <a:rPr lang="ar-IQ" smtClean="0">
                <a:cs typeface="Ali_K_Alwand" pitchFamily="2" charset="-78"/>
              </a:rPr>
              <a:t>وهةرضةندة خواست </a:t>
            </a:r>
            <a:r>
              <a:rPr lang="ar-IQ" dirty="0" smtClean="0">
                <a:cs typeface="Ali_K_Alwand" pitchFamily="2" charset="-78"/>
              </a:rPr>
              <a:t>لةسةر كالاَيةك كةم نةرم بيَت وخستنةروو نةرم بيَت ئةوة بةرهةم هيَن زياتر دةتوانىَ بارطرانى باجةكة بخاتة سةر شانى بةكاربةر.</a:t>
            </a:r>
          </a:p>
          <a:p>
            <a:pPr marL="0" indent="0" algn="r" rtl="1">
              <a:buNone/>
            </a:pPr>
            <a:endParaRPr lang="en-US" dirty="0" smtClean="0"/>
          </a:p>
          <a:p>
            <a:pPr marL="0" indent="0" algn="r" rtl="1">
              <a:buNone/>
            </a:pPr>
            <a:endParaRPr lang="en-US" dirty="0"/>
          </a:p>
        </p:txBody>
      </p:sp>
    </p:spTree>
    <p:extLst>
      <p:ext uri="{BB962C8B-B14F-4D97-AF65-F5344CB8AC3E}">
        <p14:creationId xmlns:p14="http://schemas.microsoft.com/office/powerpoint/2010/main" val="9092195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r" rtl="1">
              <a:buNone/>
            </a:pPr>
            <a:endParaRPr lang="ar-IQ" dirty="0" smtClean="0">
              <a:cs typeface="Ali_K_Alwand" pitchFamily="2" charset="-78"/>
            </a:endParaRPr>
          </a:p>
          <a:p>
            <a:pPr marL="0" indent="0" algn="r" rtl="1">
              <a:buNone/>
            </a:pPr>
            <a:r>
              <a:rPr lang="ar-IQ" sz="2800" dirty="0" smtClean="0">
                <a:cs typeface="Ali_K_Alwand" pitchFamily="2" charset="-78"/>
              </a:rPr>
              <a:t>حالَةتةكان:</a:t>
            </a:r>
          </a:p>
          <a:p>
            <a:pPr marL="0" indent="0" algn="r" rtl="1">
              <a:buNone/>
            </a:pPr>
            <a:endParaRPr lang="ar-IQ" sz="1000" dirty="0" smtClean="0">
              <a:cs typeface="Ali_K_Alwand" pitchFamily="2" charset="-78"/>
            </a:endParaRPr>
          </a:p>
          <a:p>
            <a:pPr marL="0" indent="0" algn="r" rtl="1">
              <a:buNone/>
            </a:pPr>
            <a:r>
              <a:rPr lang="ar-IQ" dirty="0" smtClean="0">
                <a:cs typeface="Ali_K_Alwand" pitchFamily="2" charset="-78"/>
              </a:rPr>
              <a:t>1- ئةطةر خواست لةسةر كالاَيةك نةرميةكةى رةق بىَ (عديم المرونة): واتة بة بةرزكردنةوةى نرخ بةكاربةر دةستبةردارى نابىَ، دةرئةنجام برِى خواست ليرةدا بة جيَطيرى دةميَنيَتةوة، ليرةدا بةكاربةر هةموو بارطرانى باجةكة دةكةويَتة ئةستؤى، واتا نرخى كالاَكة لة بازاردا بةرزدةبيَتةوة بة هةمان برِى باجة سةثيَنراوةكة.</a:t>
            </a:r>
          </a:p>
          <a:p>
            <a:pPr marL="0" indent="0" algn="r" rtl="1">
              <a:buNone/>
            </a:pPr>
            <a:endParaRPr lang="ar-IQ" dirty="0">
              <a:cs typeface="Ali_K_Alwand" pitchFamily="2" charset="-78"/>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808" y="4614694"/>
            <a:ext cx="91460" cy="127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11"/>
          <p:cNvSpPr txBox="1">
            <a:spLocks noChangeArrowheads="1"/>
          </p:cNvSpPr>
          <p:nvPr/>
        </p:nvSpPr>
        <p:spPr bwMode="auto">
          <a:xfrm>
            <a:off x="6017235" y="557603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8" name="Text Box 14"/>
          <p:cNvSpPr txBox="1">
            <a:spLocks noChangeArrowheads="1"/>
          </p:cNvSpPr>
          <p:nvPr/>
        </p:nvSpPr>
        <p:spPr bwMode="auto">
          <a:xfrm>
            <a:off x="2699793" y="4688423"/>
            <a:ext cx="449456" cy="40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960"/>
              </a:spcBef>
              <a:spcAft>
                <a:spcPts val="0"/>
              </a:spcAft>
            </a:pPr>
            <a:r>
              <a:rPr lang="en-US" sz="16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grpSp>
        <p:nvGrpSpPr>
          <p:cNvPr id="9" name="Group 8"/>
          <p:cNvGrpSpPr/>
          <p:nvPr/>
        </p:nvGrpSpPr>
        <p:grpSpPr>
          <a:xfrm>
            <a:off x="3194878" y="3444960"/>
            <a:ext cx="2939487" cy="2531975"/>
            <a:chOff x="431800" y="0"/>
            <a:chExt cx="3673563" cy="4285016"/>
          </a:xfrm>
        </p:grpSpPr>
        <p:cxnSp>
          <p:nvCxnSpPr>
            <p:cNvPr id="10" name="Line 5"/>
            <p:cNvCxnSpPr/>
            <p:nvPr/>
          </p:nvCxnSpPr>
          <p:spPr bwMode="auto">
            <a:xfrm>
              <a:off x="431800" y="0"/>
              <a:ext cx="0" cy="382270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1" name="Line 6"/>
            <p:cNvCxnSpPr/>
            <p:nvPr/>
          </p:nvCxnSpPr>
          <p:spPr bwMode="auto">
            <a:xfrm flipV="1">
              <a:off x="431800" y="3816350"/>
              <a:ext cx="3382962" cy="635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8"/>
            <p:cNvCxnSpPr/>
            <p:nvPr/>
          </p:nvCxnSpPr>
          <p:spPr bwMode="auto">
            <a:xfrm>
              <a:off x="2509390" y="2288397"/>
              <a:ext cx="447" cy="155342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4" name="Line 9"/>
            <p:cNvCxnSpPr/>
            <p:nvPr/>
          </p:nvCxnSpPr>
          <p:spPr bwMode="auto">
            <a:xfrm flipV="1">
              <a:off x="463551" y="2303463"/>
              <a:ext cx="3351212" cy="95249"/>
            </a:xfrm>
            <a:prstGeom prst="line">
              <a:avLst/>
            </a:prstGeom>
            <a:noFill/>
            <a:ln w="28575">
              <a:solidFill>
                <a:srgbClr val="FFC000"/>
              </a:solidFill>
              <a:round/>
              <a:headEnd/>
              <a:tailEnd/>
            </a:ln>
            <a:extLst>
              <a:ext uri="{909E8E84-426E-40DD-AFC4-6F175D3DCCD1}">
                <a14:hiddenFill xmlns:a14="http://schemas.microsoft.com/office/drawing/2010/main">
                  <a:noFill/>
                </a14:hiddenFill>
              </a:ext>
            </a:extLst>
          </p:spPr>
        </p:cxnSp>
        <p:sp>
          <p:nvSpPr>
            <p:cNvPr id="15" name="Text Box 12"/>
            <p:cNvSpPr txBox="1">
              <a:spLocks noChangeArrowheads="1"/>
            </p:cNvSpPr>
            <p:nvPr/>
          </p:nvSpPr>
          <p:spPr bwMode="auto">
            <a:xfrm>
              <a:off x="3312883" y="3095401"/>
              <a:ext cx="792480" cy="4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7" name="Text Box 19"/>
            <p:cNvSpPr txBox="1">
              <a:spLocks noChangeArrowheads="1"/>
            </p:cNvSpPr>
            <p:nvPr/>
          </p:nvSpPr>
          <p:spPr bwMode="auto">
            <a:xfrm>
              <a:off x="1957252" y="3881156"/>
              <a:ext cx="720725"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8" name="Line 20"/>
            <p:cNvCxnSpPr/>
            <p:nvPr/>
          </p:nvCxnSpPr>
          <p:spPr bwMode="auto">
            <a:xfrm flipH="1">
              <a:off x="1439862" y="1439862"/>
              <a:ext cx="2232025" cy="1727200"/>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9" name="Line 21"/>
            <p:cNvCxnSpPr/>
            <p:nvPr/>
          </p:nvCxnSpPr>
          <p:spPr bwMode="auto">
            <a:xfrm flipH="1">
              <a:off x="1056210" y="1150938"/>
              <a:ext cx="2089150" cy="1728787"/>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sp>
          <p:nvSpPr>
            <p:cNvPr id="21" name="Text Box 23"/>
            <p:cNvSpPr txBox="1">
              <a:spLocks noChangeArrowheads="1"/>
            </p:cNvSpPr>
            <p:nvPr/>
          </p:nvSpPr>
          <p:spPr bwMode="auto">
            <a:xfrm>
              <a:off x="3527182" y="958767"/>
              <a:ext cx="431800" cy="44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25" name="Line 8"/>
            <p:cNvCxnSpPr/>
            <p:nvPr/>
          </p:nvCxnSpPr>
          <p:spPr bwMode="auto">
            <a:xfrm>
              <a:off x="1635905" y="2288397"/>
              <a:ext cx="23019" cy="1546224"/>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grpSp>
      <p:sp>
        <p:nvSpPr>
          <p:cNvPr id="22" name="Text Box 11"/>
          <p:cNvSpPr txBox="1">
            <a:spLocks noChangeArrowheads="1"/>
          </p:cNvSpPr>
          <p:nvPr/>
        </p:nvSpPr>
        <p:spPr bwMode="auto">
          <a:xfrm>
            <a:off x="4706758" y="5763379"/>
            <a:ext cx="515327" cy="3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ctr" rtl="1" fontAlgn="base">
              <a:spcBef>
                <a:spcPts val="1080"/>
              </a:spcBef>
              <a:spcAft>
                <a:spcPts val="0"/>
              </a:spcAft>
            </a:pPr>
            <a:r>
              <a:rPr lang="en-US" sz="1200" dirty="0" smtClean="0">
                <a:effectLst/>
                <a:latin typeface="Times New Roman"/>
                <a:ea typeface="Times New Roman"/>
              </a:rPr>
              <a:t>Q0</a:t>
            </a:r>
            <a:endParaRPr lang="en-US" sz="1200" dirty="0">
              <a:effectLst/>
              <a:latin typeface="Times New Roman"/>
              <a:ea typeface="Times New Roman"/>
            </a:endParaRPr>
          </a:p>
        </p:txBody>
      </p:sp>
      <p:sp>
        <p:nvSpPr>
          <p:cNvPr id="23" name="Text Box 11"/>
          <p:cNvSpPr txBox="1">
            <a:spLocks noChangeArrowheads="1"/>
          </p:cNvSpPr>
          <p:nvPr/>
        </p:nvSpPr>
        <p:spPr bwMode="auto">
          <a:xfrm>
            <a:off x="4015028" y="5787650"/>
            <a:ext cx="515327" cy="3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ctr" rtl="1" fontAlgn="base">
              <a:spcBef>
                <a:spcPts val="1080"/>
              </a:spcBef>
              <a:spcAft>
                <a:spcPts val="0"/>
              </a:spcAft>
            </a:pPr>
            <a:r>
              <a:rPr lang="en-US" sz="1200" dirty="0" smtClean="0">
                <a:effectLst/>
                <a:latin typeface="Times New Roman"/>
                <a:ea typeface="Times New Roman"/>
              </a:rPr>
              <a:t>Q1</a:t>
            </a:r>
            <a:endParaRPr lang="en-US" sz="1200" dirty="0">
              <a:effectLst/>
              <a:latin typeface="Times New Roman"/>
              <a:ea typeface="Times New Roman"/>
            </a:endParaRPr>
          </a:p>
        </p:txBody>
      </p:sp>
      <p:sp>
        <p:nvSpPr>
          <p:cNvPr id="24" name="Text Box 11"/>
          <p:cNvSpPr txBox="1">
            <a:spLocks noChangeArrowheads="1"/>
          </p:cNvSpPr>
          <p:nvPr/>
        </p:nvSpPr>
        <p:spPr bwMode="auto">
          <a:xfrm>
            <a:off x="5922840" y="4752875"/>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6" name="Text Box 11"/>
          <p:cNvSpPr txBox="1">
            <a:spLocks noChangeArrowheads="1"/>
          </p:cNvSpPr>
          <p:nvPr/>
        </p:nvSpPr>
        <p:spPr bwMode="auto">
          <a:xfrm>
            <a:off x="5833091" y="404461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7" name="Text Box 11"/>
          <p:cNvSpPr txBox="1">
            <a:spLocks noChangeArrowheads="1"/>
          </p:cNvSpPr>
          <p:nvPr/>
        </p:nvSpPr>
        <p:spPr bwMode="auto">
          <a:xfrm>
            <a:off x="5500244" y="3785726"/>
            <a:ext cx="401590"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8" name="Text Box 11"/>
          <p:cNvSpPr txBox="1">
            <a:spLocks noChangeArrowheads="1"/>
          </p:cNvSpPr>
          <p:nvPr/>
        </p:nvSpPr>
        <p:spPr bwMode="auto">
          <a:xfrm>
            <a:off x="4665292" y="4518767"/>
            <a:ext cx="38403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29" name="Text Box 11"/>
          <p:cNvSpPr txBox="1">
            <a:spLocks noChangeArrowheads="1"/>
          </p:cNvSpPr>
          <p:nvPr/>
        </p:nvSpPr>
        <p:spPr bwMode="auto">
          <a:xfrm>
            <a:off x="3823010" y="4518767"/>
            <a:ext cx="38403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30" name="Text Box 14"/>
          <p:cNvSpPr txBox="1">
            <a:spLocks noChangeArrowheads="1"/>
          </p:cNvSpPr>
          <p:nvPr/>
        </p:nvSpPr>
        <p:spPr bwMode="auto">
          <a:xfrm>
            <a:off x="2898212" y="3046263"/>
            <a:ext cx="449456" cy="40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960"/>
              </a:spcBef>
              <a:spcAft>
                <a:spcPts val="0"/>
              </a:spcAft>
            </a:pPr>
            <a:r>
              <a:rPr lang="en-US" sz="16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Tree>
    <p:extLst>
      <p:ext uri="{BB962C8B-B14F-4D97-AF65-F5344CB8AC3E}">
        <p14:creationId xmlns:p14="http://schemas.microsoft.com/office/powerpoint/2010/main" val="393902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ثلةكاني نةرمي خواستي نرخ:</a:t>
            </a:r>
            <a:r>
              <a:rPr lang="en-US" dirty="0">
                <a:cs typeface="Ali_K_Alwand" pitchFamily="2" charset="-78"/>
              </a:rPr>
              <a:t/>
            </a:r>
            <a:br>
              <a:rPr lang="en-US" dirty="0">
                <a:cs typeface="Ali_K_Alwand" pitchFamily="2" charset="-78"/>
              </a:rPr>
            </a:br>
            <a:endParaRPr lang="ar-IQ"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نةرمي </a:t>
            </a:r>
            <a:r>
              <a:rPr lang="ar-IQ" dirty="0">
                <a:cs typeface="Ali_K_Alwand" pitchFamily="2" charset="-78"/>
              </a:rPr>
              <a:t>خواستي نرخ ثيَنض ثلةي جياوازي هةية:</a:t>
            </a:r>
            <a:endParaRPr lang="en-US" dirty="0">
              <a:cs typeface="Ali_K_Alwand" pitchFamily="2" charset="-78"/>
            </a:endParaRPr>
          </a:p>
          <a:p>
            <a:pPr lvl="0" algn="r" rtl="1"/>
            <a:r>
              <a:rPr lang="ar-IQ" u="sng" dirty="0">
                <a:solidFill>
                  <a:srgbClr val="FF0000"/>
                </a:solidFill>
                <a:cs typeface="Ali_K_Alwand" pitchFamily="2" charset="-78"/>
              </a:rPr>
              <a:t>نةرمي خواستي بيَ كؤتايي: </a:t>
            </a:r>
            <a:r>
              <a:rPr lang="ar-IQ" dirty="0">
                <a:cs typeface="Ali_K_Alwand" pitchFamily="2" charset="-78"/>
              </a:rPr>
              <a:t>ئةوةش ئةو حالةتةية كاتيَك نرخي كالَايةك بة ريَذةيةكي كةم دةطؤريَت دةبيَتة هؤي طؤران لة بري خواست بة ريَذةيةكي يةكجار زؤر و بيَ كؤتايي. بؤ نمونة ئةطةر كالَايةك نرخةكةي بة ريَذةيةك كةم بةرز بيَتةوة ئةوة بةكاربةر بة يةكجاري واز لة كريني ئةو كالَاية دةهيَنيَت . يا ئةوةتا بةرةو بةكارهيَناني كالَايةكي تر لة جياتي ئةو كالَاية دةروات يان لة شيَويَنيكي تر دةيكريَت كة هيَشتا نرخةكةي نةطؤراوة .</a:t>
            </a:r>
            <a:endParaRPr lang="en-US" dirty="0">
              <a:cs typeface="Ali_K_Alwand" pitchFamily="2" charset="-78"/>
            </a:endParaRPr>
          </a:p>
          <a:p>
            <a:endParaRPr lang="ar-IQ" dirty="0"/>
          </a:p>
        </p:txBody>
      </p:sp>
    </p:spTree>
    <p:extLst>
      <p:ext uri="{BB962C8B-B14F-4D97-AF65-F5344CB8AC3E}">
        <p14:creationId xmlns:p14="http://schemas.microsoft.com/office/powerpoint/2010/main" val="29300506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r" rtl="1">
              <a:buNone/>
            </a:pPr>
            <a:endParaRPr lang="ar-IQ" dirty="0">
              <a:cs typeface="Ali_K_Alwand" pitchFamily="2" charset="-78"/>
            </a:endParaRPr>
          </a:p>
          <a:p>
            <a:pPr marL="0" indent="0" algn="r" rtl="1">
              <a:buNone/>
            </a:pPr>
            <a:r>
              <a:rPr lang="ar-IQ" dirty="0" smtClean="0">
                <a:cs typeface="Ali_K_Alwand" pitchFamily="2" charset="-78"/>
              </a:rPr>
              <a:t>2- ئةطةر خواست لةسةر كالاَيةك نا كؤتا نةرمى (لانهائي المرونة) : ئةوةش واتة هةر بةرزبوونةوةيةك لة نرخدا ئةوا هيج كاردانةوةيةكى لة لايةن بةكاربةردا نىية، واتة نرخ هةروةك خؤى دةميَنيَتةوة، لةو حالَةدا بةرهةم هيَن هةموو بارطرانى باجةكةى دةكةويَتة سةرشانى، بىَ ئةوةى بةرزى نرخى كالاَكة لة بازاردا.</a:t>
            </a:r>
          </a:p>
          <a:p>
            <a:pPr marL="0" indent="0" algn="r" rtl="1">
              <a:buNone/>
            </a:pPr>
            <a:r>
              <a:rPr lang="ar-IQ" dirty="0" smtClean="0">
                <a:cs typeface="Ali_K_Alwand" pitchFamily="2" charset="-78"/>
              </a:rPr>
              <a:t>لة راستيدا بة دةطمةن ئةم دوو حالَةتة لة واقعى عملى دا ببينريَت واتة كة خواست رةق يان بىَ كؤتا بىَ، لةبةر ئةوة باج دةخريَتة سةر شانى هةردووكيان.</a:t>
            </a:r>
          </a:p>
          <a:p>
            <a:pPr marL="0" indent="0" algn="r" rtl="1">
              <a:buNone/>
            </a:pPr>
            <a:endParaRPr lang="en-US" dirty="0"/>
          </a:p>
        </p:txBody>
      </p:sp>
      <p:grpSp>
        <p:nvGrpSpPr>
          <p:cNvPr id="27" name="Group 26"/>
          <p:cNvGrpSpPr/>
          <p:nvPr/>
        </p:nvGrpSpPr>
        <p:grpSpPr>
          <a:xfrm>
            <a:off x="3194878" y="3444960"/>
            <a:ext cx="2939487" cy="2531975"/>
            <a:chOff x="3194878" y="3444960"/>
            <a:chExt cx="2939487" cy="2531975"/>
          </a:xfrm>
        </p:grpSpPr>
        <p:cxnSp>
          <p:nvCxnSpPr>
            <p:cNvPr id="5" name="Line 5"/>
            <p:cNvCxnSpPr/>
            <p:nvPr/>
          </p:nvCxnSpPr>
          <p:spPr bwMode="auto">
            <a:xfrm>
              <a:off x="3194878" y="3444960"/>
              <a:ext cx="0" cy="2258797"/>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flipV="1">
              <a:off x="3194878" y="5700005"/>
              <a:ext cx="2706956" cy="375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8" name="Line 9"/>
            <p:cNvCxnSpPr/>
            <p:nvPr/>
          </p:nvCxnSpPr>
          <p:spPr bwMode="auto">
            <a:xfrm flipV="1">
              <a:off x="3220284" y="4834195"/>
              <a:ext cx="936084" cy="2814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9"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0"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1" name="Line 20"/>
            <p:cNvCxnSpPr/>
            <p:nvPr/>
          </p:nvCxnSpPr>
          <p:spPr bwMode="auto">
            <a:xfrm flipH="1">
              <a:off x="3522501" y="4129614"/>
              <a:ext cx="1697571" cy="1094595"/>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2" name="Line 21"/>
            <p:cNvCxnSpPr/>
            <p:nvPr/>
          </p:nvCxnSpPr>
          <p:spPr bwMode="auto">
            <a:xfrm flipH="1">
              <a:off x="3320527" y="3775628"/>
              <a:ext cx="1671682" cy="1021524"/>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4" name="Line 8"/>
            <p:cNvCxnSpPr/>
            <p:nvPr/>
          </p:nvCxnSpPr>
          <p:spPr bwMode="auto">
            <a:xfrm>
              <a:off x="4158371" y="3717032"/>
              <a:ext cx="18419" cy="1993769"/>
            </a:xfrm>
            <a:prstGeom prst="line">
              <a:avLst/>
            </a:prstGeom>
            <a:noFill/>
            <a:ln w="28575">
              <a:solidFill>
                <a:srgbClr val="FFC000"/>
              </a:solidFill>
              <a:round/>
              <a:headEnd/>
              <a:tailEnd/>
            </a:ln>
            <a:extLst>
              <a:ext uri="{909E8E84-426E-40DD-AFC4-6F175D3DCCD1}">
                <a14:hiddenFill xmlns:a14="http://schemas.microsoft.com/office/drawing/2010/main">
                  <a:noFill/>
                </a14:hiddenFill>
              </a:ext>
            </a:extLst>
          </p:spPr>
        </p:cxnSp>
      </p:grpSp>
      <p:sp>
        <p:nvSpPr>
          <p:cNvPr id="15" name="Text Box 11"/>
          <p:cNvSpPr txBox="1">
            <a:spLocks noChangeArrowheads="1"/>
          </p:cNvSpPr>
          <p:nvPr/>
        </p:nvSpPr>
        <p:spPr bwMode="auto">
          <a:xfrm>
            <a:off x="4014322" y="337772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16" name="Text Box 11"/>
          <p:cNvSpPr txBox="1">
            <a:spLocks noChangeArrowheads="1"/>
          </p:cNvSpPr>
          <p:nvPr/>
        </p:nvSpPr>
        <p:spPr bwMode="auto">
          <a:xfrm>
            <a:off x="3076235" y="3232984"/>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17" name="Text Box 11"/>
          <p:cNvSpPr txBox="1">
            <a:spLocks noChangeArrowheads="1"/>
          </p:cNvSpPr>
          <p:nvPr/>
        </p:nvSpPr>
        <p:spPr bwMode="auto">
          <a:xfrm>
            <a:off x="2555776" y="4664539"/>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19" name="Text Box 11"/>
          <p:cNvSpPr txBox="1">
            <a:spLocks noChangeArrowheads="1"/>
          </p:cNvSpPr>
          <p:nvPr/>
        </p:nvSpPr>
        <p:spPr bwMode="auto">
          <a:xfrm>
            <a:off x="5220072" y="388177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0" name="Text Box 11"/>
          <p:cNvSpPr txBox="1">
            <a:spLocks noChangeArrowheads="1"/>
          </p:cNvSpPr>
          <p:nvPr/>
        </p:nvSpPr>
        <p:spPr bwMode="auto">
          <a:xfrm>
            <a:off x="5010187" y="3467418"/>
            <a:ext cx="49005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1" name="Text Box 11"/>
          <p:cNvSpPr txBox="1">
            <a:spLocks noChangeArrowheads="1"/>
          </p:cNvSpPr>
          <p:nvPr/>
        </p:nvSpPr>
        <p:spPr bwMode="auto">
          <a:xfrm>
            <a:off x="4067944" y="4418349"/>
            <a:ext cx="480412"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22" name="Text Box 11"/>
          <p:cNvSpPr txBox="1">
            <a:spLocks noChangeArrowheads="1"/>
          </p:cNvSpPr>
          <p:nvPr/>
        </p:nvSpPr>
        <p:spPr bwMode="auto">
          <a:xfrm>
            <a:off x="4097655" y="3854244"/>
            <a:ext cx="31784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23" name="Text Box 11"/>
          <p:cNvSpPr txBox="1">
            <a:spLocks noChangeArrowheads="1"/>
          </p:cNvSpPr>
          <p:nvPr/>
        </p:nvSpPr>
        <p:spPr bwMode="auto">
          <a:xfrm>
            <a:off x="3898141" y="5753984"/>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4" name="Text Box 11"/>
          <p:cNvSpPr txBox="1">
            <a:spLocks noChangeArrowheads="1"/>
          </p:cNvSpPr>
          <p:nvPr/>
        </p:nvSpPr>
        <p:spPr bwMode="auto">
          <a:xfrm>
            <a:off x="2555776" y="4027211"/>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cxnSp>
        <p:nvCxnSpPr>
          <p:cNvPr id="25" name="Line 9"/>
          <p:cNvCxnSpPr/>
          <p:nvPr/>
        </p:nvCxnSpPr>
        <p:spPr bwMode="auto">
          <a:xfrm>
            <a:off x="3194878" y="4314531"/>
            <a:ext cx="961490"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8336429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lstStyle/>
          <a:p>
            <a:pPr marL="0" indent="0" algn="r" rtl="1">
              <a:buNone/>
            </a:pPr>
            <a:endParaRPr lang="ar-IQ" dirty="0" smtClean="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a:cs typeface="Ali_K_Alwand" pitchFamily="2" charset="-78"/>
              </a:rPr>
              <a:t>3</a:t>
            </a:r>
            <a:r>
              <a:rPr lang="ar-IQ" dirty="0" smtClean="0">
                <a:cs typeface="Ali_K_Alwand" pitchFamily="2" charset="-78"/>
              </a:rPr>
              <a:t>- ئةطةر </a:t>
            </a:r>
            <a:r>
              <a:rPr lang="ar-IQ" dirty="0">
                <a:cs typeface="Ali_K_Alwand" pitchFamily="2" charset="-78"/>
              </a:rPr>
              <a:t>خواست مرن بيَت بة يةكسانى بة مرن لة خستنةروو ئةوة هةردووكيان بارطرانى باجةكة بة يةكسانى دةكةويَتة سةرشانيان.</a:t>
            </a:r>
          </a:p>
          <a:p>
            <a:pPr marL="0" indent="0" algn="r" rtl="1">
              <a:buNone/>
            </a:pPr>
            <a:endParaRPr lang="en-US" dirty="0"/>
          </a:p>
          <a:p>
            <a:pPr marL="0" indent="0" algn="r" rtl="1">
              <a:buNone/>
            </a:pPr>
            <a:endParaRPr lang="en-US" dirty="0"/>
          </a:p>
        </p:txBody>
      </p:sp>
      <p:grpSp>
        <p:nvGrpSpPr>
          <p:cNvPr id="4" name="Group 3"/>
          <p:cNvGrpSpPr/>
          <p:nvPr/>
        </p:nvGrpSpPr>
        <p:grpSpPr>
          <a:xfrm>
            <a:off x="3194878" y="3444960"/>
            <a:ext cx="2939487" cy="2531975"/>
            <a:chOff x="3194878" y="3444960"/>
            <a:chExt cx="2939487" cy="2531975"/>
          </a:xfrm>
        </p:grpSpPr>
        <p:cxnSp>
          <p:nvCxnSpPr>
            <p:cNvPr id="5" name="Line 5"/>
            <p:cNvCxnSpPr/>
            <p:nvPr/>
          </p:nvCxnSpPr>
          <p:spPr bwMode="auto">
            <a:xfrm>
              <a:off x="3194878" y="3444960"/>
              <a:ext cx="0" cy="2258797"/>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flipV="1">
              <a:off x="3194878" y="5700005"/>
              <a:ext cx="2706956" cy="375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389436"/>
              <a:ext cx="1591870"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2" y="3881776"/>
              <a:ext cx="2057610" cy="1342433"/>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7" y="3573016"/>
              <a:ext cx="2043593" cy="1224136"/>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854553" y="4403508"/>
              <a:ext cx="0" cy="1300249"/>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4" name="Line 20"/>
            <p:cNvCxnSpPr/>
            <p:nvPr/>
          </p:nvCxnSpPr>
          <p:spPr bwMode="auto">
            <a:xfrm>
              <a:off x="3820582" y="3573016"/>
              <a:ext cx="1882656" cy="1480616"/>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22" name="Line 9"/>
            <p:cNvCxnSpPr/>
            <p:nvPr/>
          </p:nvCxnSpPr>
          <p:spPr bwMode="auto">
            <a:xfrm>
              <a:off x="3194878" y="4137116"/>
              <a:ext cx="1251409"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4" name="Line 8"/>
            <p:cNvCxnSpPr/>
            <p:nvPr/>
          </p:nvCxnSpPr>
          <p:spPr bwMode="auto">
            <a:xfrm flipH="1">
              <a:off x="4415504" y="4141395"/>
              <a:ext cx="11290" cy="155861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6" name="Line 9"/>
            <p:cNvCxnSpPr/>
            <p:nvPr/>
          </p:nvCxnSpPr>
          <p:spPr bwMode="auto">
            <a:xfrm>
              <a:off x="3194878" y="4653136"/>
              <a:ext cx="122062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51" name="Line 8"/>
            <p:cNvCxnSpPr/>
            <p:nvPr/>
          </p:nvCxnSpPr>
          <p:spPr bwMode="auto">
            <a:xfrm flipH="1">
              <a:off x="4854553" y="3881776"/>
              <a:ext cx="1" cy="50766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54" name="Line 9"/>
            <p:cNvCxnSpPr/>
            <p:nvPr/>
          </p:nvCxnSpPr>
          <p:spPr bwMode="auto">
            <a:xfrm>
              <a:off x="3194878" y="3873829"/>
              <a:ext cx="163924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13" name="Text Box 11"/>
          <p:cNvSpPr txBox="1">
            <a:spLocks noChangeArrowheads="1"/>
          </p:cNvSpPr>
          <p:nvPr/>
        </p:nvSpPr>
        <p:spPr bwMode="auto">
          <a:xfrm>
            <a:off x="5559190" y="357301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41" name="Text Box 11"/>
          <p:cNvSpPr txBox="1">
            <a:spLocks noChangeArrowheads="1"/>
          </p:cNvSpPr>
          <p:nvPr/>
        </p:nvSpPr>
        <p:spPr bwMode="auto">
          <a:xfrm>
            <a:off x="5415141" y="3275304"/>
            <a:ext cx="43214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42" name="Text Box 11"/>
          <p:cNvSpPr txBox="1">
            <a:spLocks noChangeArrowheads="1"/>
          </p:cNvSpPr>
          <p:nvPr/>
        </p:nvSpPr>
        <p:spPr bwMode="auto">
          <a:xfrm>
            <a:off x="5757785" y="492070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43" name="Text Box 11"/>
          <p:cNvSpPr txBox="1">
            <a:spLocks noChangeArrowheads="1"/>
          </p:cNvSpPr>
          <p:nvPr/>
        </p:nvSpPr>
        <p:spPr bwMode="auto">
          <a:xfrm>
            <a:off x="3050829" y="2941719"/>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44" name="Text Box 11"/>
          <p:cNvSpPr txBox="1">
            <a:spLocks noChangeArrowheads="1"/>
          </p:cNvSpPr>
          <p:nvPr/>
        </p:nvSpPr>
        <p:spPr bwMode="auto">
          <a:xfrm>
            <a:off x="2627784" y="396746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
        <p:nvSpPr>
          <p:cNvPr id="45" name="Text Box 11"/>
          <p:cNvSpPr txBox="1">
            <a:spLocks noChangeArrowheads="1"/>
          </p:cNvSpPr>
          <p:nvPr/>
        </p:nvSpPr>
        <p:spPr bwMode="auto">
          <a:xfrm>
            <a:off x="2657919" y="421368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46" name="Text Box 11"/>
          <p:cNvSpPr txBox="1">
            <a:spLocks noChangeArrowheads="1"/>
          </p:cNvSpPr>
          <p:nvPr/>
        </p:nvSpPr>
        <p:spPr bwMode="auto">
          <a:xfrm>
            <a:off x="2657918" y="448348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C</a:t>
            </a:r>
            <a:endParaRPr lang="en-US" sz="1200" dirty="0">
              <a:effectLst/>
              <a:latin typeface="Times New Roman"/>
              <a:ea typeface="Times New Roman"/>
            </a:endParaRPr>
          </a:p>
        </p:txBody>
      </p:sp>
      <p:sp>
        <p:nvSpPr>
          <p:cNvPr id="47" name="Text Box 11"/>
          <p:cNvSpPr txBox="1">
            <a:spLocks noChangeArrowheads="1"/>
          </p:cNvSpPr>
          <p:nvPr/>
        </p:nvSpPr>
        <p:spPr bwMode="auto">
          <a:xfrm>
            <a:off x="4981372" y="4263351"/>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48" name="Text Box 11"/>
          <p:cNvSpPr txBox="1">
            <a:spLocks noChangeArrowheads="1"/>
          </p:cNvSpPr>
          <p:nvPr/>
        </p:nvSpPr>
        <p:spPr bwMode="auto">
          <a:xfrm>
            <a:off x="4229402" y="3822736"/>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49" name="Text Box 11"/>
          <p:cNvSpPr txBox="1">
            <a:spLocks noChangeArrowheads="1"/>
          </p:cNvSpPr>
          <p:nvPr/>
        </p:nvSpPr>
        <p:spPr bwMode="auto">
          <a:xfrm>
            <a:off x="4617234" y="5745738"/>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Q0</a:t>
            </a:r>
            <a:endParaRPr lang="en-US" sz="1200" dirty="0">
              <a:effectLst/>
              <a:latin typeface="Times New Roman"/>
              <a:ea typeface="Times New Roman"/>
            </a:endParaRPr>
          </a:p>
        </p:txBody>
      </p:sp>
      <p:sp>
        <p:nvSpPr>
          <p:cNvPr id="50" name="Text Box 11"/>
          <p:cNvSpPr txBox="1">
            <a:spLocks noChangeArrowheads="1"/>
          </p:cNvSpPr>
          <p:nvPr/>
        </p:nvSpPr>
        <p:spPr bwMode="auto">
          <a:xfrm>
            <a:off x="4125438" y="5760569"/>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57" name="Text Box 11"/>
          <p:cNvSpPr txBox="1">
            <a:spLocks noChangeArrowheads="1"/>
          </p:cNvSpPr>
          <p:nvPr/>
        </p:nvSpPr>
        <p:spPr bwMode="auto">
          <a:xfrm>
            <a:off x="2627784" y="3628148"/>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P2</a:t>
            </a:r>
            <a:endParaRPr lang="en-US" sz="1200" dirty="0">
              <a:effectLst/>
              <a:latin typeface="Times New Roman"/>
              <a:ea typeface="Times New Roman"/>
            </a:endParaRPr>
          </a:p>
        </p:txBody>
      </p:sp>
      <p:sp>
        <p:nvSpPr>
          <p:cNvPr id="58" name="Text Box 11"/>
          <p:cNvSpPr txBox="1">
            <a:spLocks noChangeArrowheads="1"/>
          </p:cNvSpPr>
          <p:nvPr/>
        </p:nvSpPr>
        <p:spPr bwMode="auto">
          <a:xfrm>
            <a:off x="4690069" y="3439398"/>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59" name="Text Box 11"/>
          <p:cNvSpPr txBox="1">
            <a:spLocks noChangeArrowheads="1"/>
          </p:cNvSpPr>
          <p:nvPr/>
        </p:nvSpPr>
        <p:spPr bwMode="auto">
          <a:xfrm>
            <a:off x="4398844" y="4552992"/>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60" name="Text Box 11"/>
          <p:cNvSpPr txBox="1">
            <a:spLocks noChangeArrowheads="1"/>
          </p:cNvSpPr>
          <p:nvPr/>
        </p:nvSpPr>
        <p:spPr bwMode="auto">
          <a:xfrm>
            <a:off x="5990316" y="5519019"/>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Tree>
    <p:extLst>
      <p:ext uri="{BB962C8B-B14F-4D97-AF65-F5344CB8AC3E}">
        <p14:creationId xmlns:p14="http://schemas.microsoft.com/office/powerpoint/2010/main" val="29932259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4- ئةطةر خواست لةسةر كالاَيةك مرن بيَت وخستنةروو غير مرن بىَ ئةوا بةرهةم هيَن بارطرانى باجةكةى زياتر هةلدةطرىَ لة بةكاربةر بة شيَكى كةمتر لةبةر ئةوةى بةرهةم هيَن دةترسىَ كة بةكاربةر دةستبةردارى كالاَكة بىَ.</a:t>
            </a:r>
          </a:p>
          <a:p>
            <a:pPr marL="0" indent="0" algn="r" rtl="1">
              <a:buNone/>
            </a:pPr>
            <a:endParaRPr lang="en-US" dirty="0"/>
          </a:p>
        </p:txBody>
      </p:sp>
      <p:sp>
        <p:nvSpPr>
          <p:cNvPr id="13" name="Text Box 11"/>
          <p:cNvSpPr txBox="1">
            <a:spLocks noChangeArrowheads="1"/>
          </p:cNvSpPr>
          <p:nvPr/>
        </p:nvSpPr>
        <p:spPr bwMode="auto">
          <a:xfrm>
            <a:off x="5178148" y="303415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grpSp>
        <p:nvGrpSpPr>
          <p:cNvPr id="14" name="Group 13"/>
          <p:cNvGrpSpPr/>
          <p:nvPr/>
        </p:nvGrpSpPr>
        <p:grpSpPr>
          <a:xfrm>
            <a:off x="3188134" y="3022800"/>
            <a:ext cx="3256073" cy="3070496"/>
            <a:chOff x="3134136" y="3019206"/>
            <a:chExt cx="3000229" cy="2957729"/>
          </a:xfrm>
        </p:grpSpPr>
        <p:cxnSp>
          <p:nvCxnSpPr>
            <p:cNvPr id="1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7" name="Line 9"/>
            <p:cNvCxnSpPr/>
            <p:nvPr/>
          </p:nvCxnSpPr>
          <p:spPr bwMode="auto">
            <a:xfrm flipV="1">
              <a:off x="3194878" y="4159414"/>
              <a:ext cx="15177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1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20" name="Line 20"/>
            <p:cNvCxnSpPr/>
            <p:nvPr/>
          </p:nvCxnSpPr>
          <p:spPr bwMode="auto">
            <a:xfrm flipH="1">
              <a:off x="3522502" y="3574756"/>
              <a:ext cx="1841586" cy="1649453"/>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21" name="Line 21"/>
            <p:cNvCxnSpPr/>
            <p:nvPr/>
          </p:nvCxnSpPr>
          <p:spPr bwMode="auto">
            <a:xfrm flipH="1">
              <a:off x="3320528" y="3356992"/>
              <a:ext cx="1671681" cy="1440160"/>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22" name="Line 8"/>
            <p:cNvCxnSpPr/>
            <p:nvPr/>
          </p:nvCxnSpPr>
          <p:spPr bwMode="auto">
            <a:xfrm>
              <a:off x="4785117" y="4173486"/>
              <a:ext cx="22248" cy="151952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3" name="Line 20"/>
            <p:cNvCxnSpPr/>
            <p:nvPr/>
          </p:nvCxnSpPr>
          <p:spPr bwMode="auto">
            <a:xfrm>
              <a:off x="3483132" y="3438903"/>
              <a:ext cx="2052284" cy="1131665"/>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24" name="Line 9"/>
            <p:cNvCxnSpPr/>
            <p:nvPr/>
          </p:nvCxnSpPr>
          <p:spPr bwMode="auto">
            <a:xfrm>
              <a:off x="3194878" y="3981385"/>
              <a:ext cx="1089090"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5" name="Line 8"/>
            <p:cNvCxnSpPr/>
            <p:nvPr/>
          </p:nvCxnSpPr>
          <p:spPr bwMode="auto">
            <a:xfrm flipH="1">
              <a:off x="4295258" y="3908207"/>
              <a:ext cx="11290" cy="1777889"/>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6" name="Line 9"/>
            <p:cNvCxnSpPr/>
            <p:nvPr/>
          </p:nvCxnSpPr>
          <p:spPr bwMode="auto">
            <a:xfrm>
              <a:off x="3194878" y="4520303"/>
              <a:ext cx="1094735"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7" name="Line 8"/>
            <p:cNvCxnSpPr/>
            <p:nvPr/>
          </p:nvCxnSpPr>
          <p:spPr bwMode="auto">
            <a:xfrm>
              <a:off x="4785117" y="3574756"/>
              <a:ext cx="1" cy="58465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8" name="Line 9"/>
            <p:cNvCxnSpPr/>
            <p:nvPr/>
          </p:nvCxnSpPr>
          <p:spPr bwMode="auto">
            <a:xfrm>
              <a:off x="3134136" y="3574756"/>
              <a:ext cx="163924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38" name="Text Box 11"/>
          <p:cNvSpPr txBox="1">
            <a:spLocks noChangeArrowheads="1"/>
          </p:cNvSpPr>
          <p:nvPr/>
        </p:nvSpPr>
        <p:spPr bwMode="auto">
          <a:xfrm>
            <a:off x="5608245" y="328017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39" name="Text Box 11"/>
          <p:cNvSpPr txBox="1">
            <a:spLocks noChangeArrowheads="1"/>
          </p:cNvSpPr>
          <p:nvPr/>
        </p:nvSpPr>
        <p:spPr bwMode="auto">
          <a:xfrm>
            <a:off x="5734244" y="463330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50" name="Text Box 11"/>
          <p:cNvSpPr txBox="1">
            <a:spLocks noChangeArrowheads="1"/>
          </p:cNvSpPr>
          <p:nvPr/>
        </p:nvSpPr>
        <p:spPr bwMode="auto">
          <a:xfrm>
            <a:off x="5018714" y="402166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51" name="Text Box 11"/>
          <p:cNvSpPr txBox="1">
            <a:spLocks noChangeArrowheads="1"/>
          </p:cNvSpPr>
          <p:nvPr/>
        </p:nvSpPr>
        <p:spPr bwMode="auto">
          <a:xfrm>
            <a:off x="4689693" y="320662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52" name="Text Box 11"/>
          <p:cNvSpPr txBox="1">
            <a:spLocks noChangeArrowheads="1"/>
          </p:cNvSpPr>
          <p:nvPr/>
        </p:nvSpPr>
        <p:spPr bwMode="auto">
          <a:xfrm>
            <a:off x="2816255" y="345908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P2</a:t>
            </a:r>
            <a:endParaRPr lang="en-US" sz="1200" dirty="0">
              <a:effectLst/>
              <a:latin typeface="Times New Roman"/>
              <a:ea typeface="Times New Roman"/>
            </a:endParaRPr>
          </a:p>
        </p:txBody>
      </p:sp>
      <p:sp>
        <p:nvSpPr>
          <p:cNvPr id="53" name="Text Box 11"/>
          <p:cNvSpPr txBox="1">
            <a:spLocks noChangeArrowheads="1"/>
          </p:cNvSpPr>
          <p:nvPr/>
        </p:nvSpPr>
        <p:spPr bwMode="auto">
          <a:xfrm>
            <a:off x="2816255" y="38561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
        <p:nvSpPr>
          <p:cNvPr id="54" name="Text Box 11"/>
          <p:cNvSpPr txBox="1">
            <a:spLocks noChangeArrowheads="1"/>
          </p:cNvSpPr>
          <p:nvPr/>
        </p:nvSpPr>
        <p:spPr bwMode="auto">
          <a:xfrm>
            <a:off x="2816255" y="407693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55" name="Text Box 11"/>
          <p:cNvSpPr txBox="1">
            <a:spLocks noChangeArrowheads="1"/>
          </p:cNvSpPr>
          <p:nvPr/>
        </p:nvSpPr>
        <p:spPr bwMode="auto">
          <a:xfrm>
            <a:off x="2794220" y="445570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C</a:t>
            </a:r>
            <a:endParaRPr lang="en-US" sz="1200" dirty="0">
              <a:effectLst/>
              <a:latin typeface="Times New Roman"/>
              <a:ea typeface="Times New Roman"/>
            </a:endParaRPr>
          </a:p>
        </p:txBody>
      </p:sp>
      <p:sp>
        <p:nvSpPr>
          <p:cNvPr id="56" name="Text Box 11"/>
          <p:cNvSpPr txBox="1">
            <a:spLocks noChangeArrowheads="1"/>
          </p:cNvSpPr>
          <p:nvPr/>
        </p:nvSpPr>
        <p:spPr bwMode="auto">
          <a:xfrm>
            <a:off x="4392830" y="445570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57" name="Text Box 11"/>
          <p:cNvSpPr txBox="1">
            <a:spLocks noChangeArrowheads="1"/>
          </p:cNvSpPr>
          <p:nvPr/>
        </p:nvSpPr>
        <p:spPr bwMode="auto">
          <a:xfrm>
            <a:off x="4324751" y="419541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A</a:t>
            </a:r>
            <a:endParaRPr lang="en-US" sz="1200" dirty="0">
              <a:effectLst/>
              <a:latin typeface="Times New Roman"/>
              <a:ea typeface="Times New Roman"/>
            </a:endParaRPr>
          </a:p>
        </p:txBody>
      </p:sp>
      <p:sp>
        <p:nvSpPr>
          <p:cNvPr id="58" name="Text Box 11"/>
          <p:cNvSpPr txBox="1">
            <a:spLocks noChangeArrowheads="1"/>
          </p:cNvSpPr>
          <p:nvPr/>
        </p:nvSpPr>
        <p:spPr bwMode="auto">
          <a:xfrm>
            <a:off x="4268456" y="366575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59" name="Text Box 11"/>
          <p:cNvSpPr txBox="1">
            <a:spLocks noChangeArrowheads="1"/>
          </p:cNvSpPr>
          <p:nvPr/>
        </p:nvSpPr>
        <p:spPr bwMode="auto">
          <a:xfrm>
            <a:off x="4077647" y="5817582"/>
            <a:ext cx="568815"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60" name="Text Box 11"/>
          <p:cNvSpPr txBox="1">
            <a:spLocks noChangeArrowheads="1"/>
          </p:cNvSpPr>
          <p:nvPr/>
        </p:nvSpPr>
        <p:spPr bwMode="auto">
          <a:xfrm>
            <a:off x="4734306" y="5849365"/>
            <a:ext cx="568815"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Q0</a:t>
            </a:r>
            <a:endParaRPr lang="en-US" sz="1200" dirty="0">
              <a:effectLst/>
              <a:latin typeface="Times New Roman"/>
              <a:ea typeface="Times New Roman"/>
            </a:endParaRPr>
          </a:p>
        </p:txBody>
      </p:sp>
      <p:sp>
        <p:nvSpPr>
          <p:cNvPr id="61" name="Text Box 11"/>
          <p:cNvSpPr txBox="1">
            <a:spLocks noChangeArrowheads="1"/>
          </p:cNvSpPr>
          <p:nvPr/>
        </p:nvSpPr>
        <p:spPr bwMode="auto">
          <a:xfrm>
            <a:off x="6444207" y="56759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62" name="Text Box 11"/>
          <p:cNvSpPr txBox="1">
            <a:spLocks noChangeArrowheads="1"/>
          </p:cNvSpPr>
          <p:nvPr/>
        </p:nvSpPr>
        <p:spPr bwMode="auto">
          <a:xfrm>
            <a:off x="3068116" y="270372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Tree>
    <p:extLst>
      <p:ext uri="{BB962C8B-B14F-4D97-AF65-F5344CB8AC3E}">
        <p14:creationId xmlns:p14="http://schemas.microsoft.com/office/powerpoint/2010/main" val="9018200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5- ئةطةر خواست لةسةر كالاَيةك غير مرن بىَ وخستنةروو مرن بيَت، ئةوا بةكاربةر بارطرانى زياتر دةكةويَتة سةر لة بةرهةم هيَنةكة جونكة بةكاربةر ناتوانىَ دةستبةردارى كالاَكة بيَت.</a:t>
            </a:r>
          </a:p>
          <a:p>
            <a:pPr marL="0" indent="0" algn="r" rtl="1">
              <a:buNone/>
            </a:pPr>
            <a:endParaRPr lang="en-US" dirty="0"/>
          </a:p>
        </p:txBody>
      </p:sp>
      <p:grpSp>
        <p:nvGrpSpPr>
          <p:cNvPr id="4" name="Group 3"/>
          <p:cNvGrpSpPr/>
          <p:nvPr/>
        </p:nvGrpSpPr>
        <p:grpSpPr>
          <a:xfrm>
            <a:off x="3118421" y="2964731"/>
            <a:ext cx="3190151" cy="3070496"/>
            <a:chOff x="3194878" y="3019206"/>
            <a:chExt cx="2939487" cy="2957729"/>
          </a:xfrm>
        </p:grpSpPr>
        <p:cxnSp>
          <p:nvCxnSpPr>
            <p:cNvPr id="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512060"/>
              <a:ext cx="16834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4" y="4077073"/>
              <a:ext cx="2206038" cy="1147136"/>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9" y="3674515"/>
              <a:ext cx="2143266" cy="1122638"/>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926779" y="4506876"/>
              <a:ext cx="5563" cy="119688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20"/>
            <p:cNvCxnSpPr/>
            <p:nvPr/>
          </p:nvCxnSpPr>
          <p:spPr bwMode="auto">
            <a:xfrm>
              <a:off x="4119456" y="3217702"/>
              <a:ext cx="1210986" cy="2006507"/>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14" name="Line 9"/>
            <p:cNvCxnSpPr/>
            <p:nvPr/>
          </p:nvCxnSpPr>
          <p:spPr bwMode="auto">
            <a:xfrm>
              <a:off x="3194878" y="4674690"/>
              <a:ext cx="1469744"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5" name="Line 8"/>
            <p:cNvCxnSpPr/>
            <p:nvPr/>
          </p:nvCxnSpPr>
          <p:spPr bwMode="auto">
            <a:xfrm>
              <a:off x="4655651" y="4077073"/>
              <a:ext cx="1" cy="1609023"/>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9"/>
            <p:cNvCxnSpPr/>
            <p:nvPr/>
          </p:nvCxnSpPr>
          <p:spPr bwMode="auto">
            <a:xfrm>
              <a:off x="3194878" y="4077073"/>
              <a:ext cx="143064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7" name="Line 8"/>
            <p:cNvCxnSpPr/>
            <p:nvPr/>
          </p:nvCxnSpPr>
          <p:spPr bwMode="auto">
            <a:xfrm>
              <a:off x="4929559" y="3922138"/>
              <a:ext cx="1" cy="58465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8" name="Line 9"/>
            <p:cNvCxnSpPr/>
            <p:nvPr/>
          </p:nvCxnSpPr>
          <p:spPr bwMode="auto">
            <a:xfrm>
              <a:off x="3194878" y="3922138"/>
              <a:ext cx="172123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19" name="Text Box 11"/>
          <p:cNvSpPr txBox="1">
            <a:spLocks noChangeArrowheads="1"/>
          </p:cNvSpPr>
          <p:nvPr/>
        </p:nvSpPr>
        <p:spPr bwMode="auto">
          <a:xfrm>
            <a:off x="5394882" y="522054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0" name="Text Box 11"/>
          <p:cNvSpPr txBox="1">
            <a:spLocks noChangeArrowheads="1"/>
          </p:cNvSpPr>
          <p:nvPr/>
        </p:nvSpPr>
        <p:spPr bwMode="auto">
          <a:xfrm>
            <a:off x="6444207" y="56759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1" name="Text Box 11"/>
          <p:cNvSpPr txBox="1">
            <a:spLocks noChangeArrowheads="1"/>
          </p:cNvSpPr>
          <p:nvPr/>
        </p:nvSpPr>
        <p:spPr bwMode="auto">
          <a:xfrm>
            <a:off x="3033893" y="2683488"/>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38" name="Text Box 11"/>
          <p:cNvSpPr txBox="1">
            <a:spLocks noChangeArrowheads="1"/>
          </p:cNvSpPr>
          <p:nvPr/>
        </p:nvSpPr>
        <p:spPr bwMode="auto">
          <a:xfrm>
            <a:off x="5810207" y="387298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39" name="Text Box 11"/>
          <p:cNvSpPr txBox="1">
            <a:spLocks noChangeArrowheads="1"/>
          </p:cNvSpPr>
          <p:nvPr/>
        </p:nvSpPr>
        <p:spPr bwMode="auto">
          <a:xfrm>
            <a:off x="5434436" y="3475368"/>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40" name="Text Box 11"/>
          <p:cNvSpPr txBox="1">
            <a:spLocks noChangeArrowheads="1"/>
          </p:cNvSpPr>
          <p:nvPr/>
        </p:nvSpPr>
        <p:spPr bwMode="auto">
          <a:xfrm>
            <a:off x="4551169" y="3496336"/>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41" name="Text Box 11"/>
          <p:cNvSpPr txBox="1">
            <a:spLocks noChangeArrowheads="1"/>
          </p:cNvSpPr>
          <p:nvPr/>
        </p:nvSpPr>
        <p:spPr bwMode="auto">
          <a:xfrm>
            <a:off x="4298338" y="3866250"/>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42" name="Text Box 11"/>
          <p:cNvSpPr txBox="1">
            <a:spLocks noChangeArrowheads="1"/>
          </p:cNvSpPr>
          <p:nvPr/>
        </p:nvSpPr>
        <p:spPr bwMode="auto">
          <a:xfrm>
            <a:off x="4925769" y="4366897"/>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43" name="Text Box 11"/>
          <p:cNvSpPr txBox="1">
            <a:spLocks noChangeArrowheads="1"/>
          </p:cNvSpPr>
          <p:nvPr/>
        </p:nvSpPr>
        <p:spPr bwMode="auto">
          <a:xfrm>
            <a:off x="4321224" y="4704306"/>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44" name="Text Box 11"/>
          <p:cNvSpPr txBox="1">
            <a:spLocks noChangeArrowheads="1"/>
          </p:cNvSpPr>
          <p:nvPr/>
        </p:nvSpPr>
        <p:spPr bwMode="auto">
          <a:xfrm>
            <a:off x="4485125" y="423516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a:solidFill>
                  <a:srgbClr val="000000"/>
                </a:solidFill>
                <a:latin typeface="Arial"/>
                <a:ea typeface="Times New Roman"/>
              </a:rPr>
              <a:t>A</a:t>
            </a:r>
            <a:endParaRPr lang="en-US" sz="1200" dirty="0">
              <a:effectLst/>
              <a:latin typeface="Times New Roman"/>
              <a:ea typeface="Times New Roman"/>
            </a:endParaRPr>
          </a:p>
        </p:txBody>
      </p:sp>
      <p:sp>
        <p:nvSpPr>
          <p:cNvPr id="45" name="Text Box 11"/>
          <p:cNvSpPr txBox="1">
            <a:spLocks noChangeArrowheads="1"/>
          </p:cNvSpPr>
          <p:nvPr/>
        </p:nvSpPr>
        <p:spPr bwMode="auto">
          <a:xfrm>
            <a:off x="2662014" y="373243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P2</a:t>
            </a:r>
            <a:endParaRPr lang="en-US" sz="1200" dirty="0">
              <a:effectLst/>
              <a:latin typeface="Times New Roman"/>
              <a:ea typeface="Times New Roman"/>
            </a:endParaRPr>
          </a:p>
        </p:txBody>
      </p:sp>
      <p:sp>
        <p:nvSpPr>
          <p:cNvPr id="46" name="Text Box 11"/>
          <p:cNvSpPr txBox="1">
            <a:spLocks noChangeArrowheads="1"/>
          </p:cNvSpPr>
          <p:nvPr/>
        </p:nvSpPr>
        <p:spPr bwMode="auto">
          <a:xfrm>
            <a:off x="2679325" y="3902088"/>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P1</a:t>
            </a:r>
            <a:endParaRPr lang="en-US" sz="1200" dirty="0">
              <a:effectLst/>
              <a:latin typeface="Times New Roman"/>
              <a:ea typeface="Times New Roman"/>
            </a:endParaRPr>
          </a:p>
        </p:txBody>
      </p:sp>
      <p:sp>
        <p:nvSpPr>
          <p:cNvPr id="47" name="Text Box 11"/>
          <p:cNvSpPr txBox="1">
            <a:spLocks noChangeArrowheads="1"/>
          </p:cNvSpPr>
          <p:nvPr/>
        </p:nvSpPr>
        <p:spPr bwMode="auto">
          <a:xfrm>
            <a:off x="2732900" y="430866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P0</a:t>
            </a:r>
            <a:endParaRPr lang="en-US" sz="1200" dirty="0">
              <a:effectLst/>
              <a:latin typeface="Times New Roman"/>
              <a:ea typeface="Times New Roman"/>
            </a:endParaRPr>
          </a:p>
        </p:txBody>
      </p:sp>
      <p:sp>
        <p:nvSpPr>
          <p:cNvPr id="48" name="Text Box 11"/>
          <p:cNvSpPr txBox="1">
            <a:spLocks noChangeArrowheads="1"/>
          </p:cNvSpPr>
          <p:nvPr/>
        </p:nvSpPr>
        <p:spPr bwMode="auto">
          <a:xfrm>
            <a:off x="2732900" y="455880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C</a:t>
            </a:r>
            <a:endParaRPr lang="en-US" sz="1200" dirty="0">
              <a:effectLst/>
              <a:latin typeface="Times New Roman"/>
              <a:ea typeface="Times New Roman"/>
            </a:endParaRPr>
          </a:p>
        </p:txBody>
      </p:sp>
      <p:sp>
        <p:nvSpPr>
          <p:cNvPr id="49" name="Text Box 11"/>
          <p:cNvSpPr txBox="1">
            <a:spLocks noChangeArrowheads="1"/>
          </p:cNvSpPr>
          <p:nvPr/>
        </p:nvSpPr>
        <p:spPr bwMode="auto">
          <a:xfrm>
            <a:off x="4417804" y="5741703"/>
            <a:ext cx="441622"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Q1</a:t>
            </a:r>
            <a:endParaRPr lang="en-US" sz="1200" dirty="0">
              <a:effectLst/>
              <a:latin typeface="Times New Roman"/>
              <a:ea typeface="Times New Roman"/>
            </a:endParaRPr>
          </a:p>
        </p:txBody>
      </p:sp>
      <p:sp>
        <p:nvSpPr>
          <p:cNvPr id="50" name="Text Box 11"/>
          <p:cNvSpPr txBox="1">
            <a:spLocks noChangeArrowheads="1"/>
          </p:cNvSpPr>
          <p:nvPr/>
        </p:nvSpPr>
        <p:spPr bwMode="auto">
          <a:xfrm>
            <a:off x="4883079" y="5751634"/>
            <a:ext cx="51180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Q0</a:t>
            </a:r>
            <a:endParaRPr lang="en-US" sz="1200" dirty="0">
              <a:effectLst/>
              <a:latin typeface="Times New Roman"/>
              <a:ea typeface="Times New Roman"/>
            </a:endParaRPr>
          </a:p>
        </p:txBody>
      </p:sp>
    </p:spTree>
    <p:extLst>
      <p:ext uri="{BB962C8B-B14F-4D97-AF65-F5344CB8AC3E}">
        <p14:creationId xmlns:p14="http://schemas.microsoft.com/office/powerpoint/2010/main" val="6337972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normAutofit/>
          </a:bodyPr>
          <a:lstStyle/>
          <a:p>
            <a:pPr marL="0" indent="0" algn="r" rtl="1">
              <a:buNone/>
            </a:pPr>
            <a:endParaRPr lang="ar-IQ" sz="3300" dirty="0" smtClean="0">
              <a:cs typeface="Ali_K_Alwand" pitchFamily="2" charset="-78"/>
            </a:endParaRPr>
          </a:p>
          <a:p>
            <a:pPr marL="0" indent="0" algn="r" rtl="1">
              <a:buNone/>
            </a:pPr>
            <a:r>
              <a:rPr lang="ar-IQ" sz="3300" dirty="0" smtClean="0">
                <a:cs typeface="Ali_K_Alwand" pitchFamily="2" charset="-78"/>
              </a:rPr>
              <a:t>نةرمى وسياسةتى كشتوكالى: </a:t>
            </a:r>
          </a:p>
          <a:p>
            <a:pPr marL="0" indent="0" algn="r" rtl="1">
              <a:buNone/>
            </a:pPr>
            <a:endParaRPr lang="ar-IQ" dirty="0" smtClean="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هةندىَ لة وةلاَتان ياخود بةرهةم هيَنةكان كار لةسةر كةم كردنةوةى خستنةرووى شمةكة كشتوكاليةكان دةكةن بة ئامانجى زيادكردنى دةسهاتى طشتى لةم بةرهةمانة، ولة شيكردنةوةى ئابووريدا دةتوانريَت بطوتريَت كة خواست لةسةر شمةكة كشتوكاليةكان زؤربةى جار كةم نةرمة، لةبةر ئةوة كةم كردنةوةى خستنةروو دةبيَتة هؤى بةرزكردنةوةى نرخ، بة هؤى ئةوةى كة خواست لةسةر ئةو شمةكانة كةم نةرمة دةبيَتة هؤى زيادكردنى دةسهاتى طشتى ئةو بةرهةم هيَنانة.</a:t>
            </a:r>
          </a:p>
        </p:txBody>
      </p:sp>
    </p:spTree>
    <p:extLst>
      <p:ext uri="{BB962C8B-B14F-4D97-AF65-F5344CB8AC3E}">
        <p14:creationId xmlns:p14="http://schemas.microsoft.com/office/powerpoint/2010/main" val="16679444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lstStyle/>
          <a:p>
            <a:pPr marL="0" indent="0" algn="r" rtl="1">
              <a:buNone/>
            </a:pPr>
            <a:endParaRPr lang="ar-IQ" dirty="0">
              <a:cs typeface="Ali_K_Alwand" pitchFamily="2" charset="-78"/>
            </a:endParaRPr>
          </a:p>
          <a:p>
            <a:pPr marL="0" indent="0" algn="r" rtl="1">
              <a:buNone/>
            </a:pPr>
            <a:r>
              <a:rPr lang="ar-IQ" dirty="0" smtClean="0">
                <a:cs typeface="Ali_K_Alwand" pitchFamily="2" charset="-78"/>
              </a:rPr>
              <a:t>لةم </a:t>
            </a:r>
            <a:r>
              <a:rPr lang="ar-IQ" dirty="0">
                <a:cs typeface="Ali_K_Alwand" pitchFamily="2" charset="-78"/>
              </a:rPr>
              <a:t>ويَنةيةدا ديارة كة كةم بوونةوةى خستنةروو وادةكات ضةماوةى خستنةروو لة </a:t>
            </a:r>
            <a:r>
              <a:rPr lang="en-US" dirty="0">
                <a:cs typeface="Ali_K_Alwand" pitchFamily="2" charset="-78"/>
              </a:rPr>
              <a:t>S </a:t>
            </a:r>
            <a:r>
              <a:rPr lang="ar-IQ" dirty="0">
                <a:cs typeface="Ali_K_Alwand" pitchFamily="2" charset="-78"/>
              </a:rPr>
              <a:t> بطوازيَتةوة بؤ </a:t>
            </a:r>
            <a:r>
              <a:rPr lang="en-US" dirty="0">
                <a:cs typeface="Ali_K_Alwand" pitchFamily="2" charset="-78"/>
              </a:rPr>
              <a:t>S1</a:t>
            </a:r>
            <a:r>
              <a:rPr lang="ar-IQ" dirty="0">
                <a:cs typeface="Ali_K_Alwand" pitchFamily="2" charset="-78"/>
              </a:rPr>
              <a:t> ئةوةش دةبيَتة هؤى بةرزبوونةوةى نرخ لة </a:t>
            </a:r>
            <a:r>
              <a:rPr lang="en-US" dirty="0">
                <a:cs typeface="Ali_K_Alwand" pitchFamily="2" charset="-78"/>
              </a:rPr>
              <a:t>P</a:t>
            </a:r>
            <a:r>
              <a:rPr lang="ar-IQ" dirty="0">
                <a:cs typeface="Ali_K_Alwand" pitchFamily="2" charset="-78"/>
              </a:rPr>
              <a:t> بؤ </a:t>
            </a:r>
            <a:r>
              <a:rPr lang="en-US" dirty="0">
                <a:cs typeface="Ali_K_Alwand" pitchFamily="2" charset="-78"/>
              </a:rPr>
              <a:t>P1</a:t>
            </a:r>
            <a:r>
              <a:rPr lang="ar-IQ" dirty="0">
                <a:cs typeface="Ali_K_Alwand" pitchFamily="2" charset="-78"/>
              </a:rPr>
              <a:t> ولةبةر ئةوةى خواست كةم نةرمة دةبيَتة هؤى زيادبوونى دةسهاتى طشتى.</a:t>
            </a:r>
          </a:p>
          <a:p>
            <a:pPr marL="0" indent="0" algn="r" rtl="1">
              <a:buNone/>
            </a:pPr>
            <a:endParaRPr lang="ar-IQ" dirty="0" smtClean="0"/>
          </a:p>
          <a:p>
            <a:pPr marL="0" indent="0" algn="r" rtl="1">
              <a:buNone/>
            </a:pPr>
            <a:endParaRPr lang="ar-IQ" dirty="0"/>
          </a:p>
          <a:p>
            <a:pPr marL="0" indent="0" algn="r" rtl="1">
              <a:buNone/>
            </a:pPr>
            <a:endParaRPr lang="en-US" dirty="0"/>
          </a:p>
        </p:txBody>
      </p:sp>
      <p:grpSp>
        <p:nvGrpSpPr>
          <p:cNvPr id="4" name="Group 3"/>
          <p:cNvGrpSpPr/>
          <p:nvPr/>
        </p:nvGrpSpPr>
        <p:grpSpPr>
          <a:xfrm>
            <a:off x="3118421" y="2964731"/>
            <a:ext cx="3190151" cy="3070496"/>
            <a:chOff x="3194878" y="3019206"/>
            <a:chExt cx="2939487" cy="2957729"/>
          </a:xfrm>
        </p:grpSpPr>
        <p:cxnSp>
          <p:nvCxnSpPr>
            <p:cNvPr id="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512060"/>
              <a:ext cx="16834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4" y="4077073"/>
              <a:ext cx="2206038" cy="1147136"/>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9" y="3674515"/>
              <a:ext cx="2143266" cy="1122638"/>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926779" y="4506876"/>
              <a:ext cx="5563" cy="119688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20"/>
            <p:cNvCxnSpPr/>
            <p:nvPr/>
          </p:nvCxnSpPr>
          <p:spPr bwMode="auto">
            <a:xfrm>
              <a:off x="4119456" y="3217702"/>
              <a:ext cx="1210986" cy="2006507"/>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15" name="Line 8"/>
            <p:cNvCxnSpPr/>
            <p:nvPr/>
          </p:nvCxnSpPr>
          <p:spPr bwMode="auto">
            <a:xfrm>
              <a:off x="4655651" y="4077073"/>
              <a:ext cx="1" cy="1609023"/>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9"/>
            <p:cNvCxnSpPr/>
            <p:nvPr/>
          </p:nvCxnSpPr>
          <p:spPr bwMode="auto">
            <a:xfrm>
              <a:off x="3194878" y="4077073"/>
              <a:ext cx="143064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grpSp>
      <p:sp>
        <p:nvSpPr>
          <p:cNvPr id="19" name="Text Box 11"/>
          <p:cNvSpPr txBox="1">
            <a:spLocks noChangeArrowheads="1"/>
          </p:cNvSpPr>
          <p:nvPr/>
        </p:nvSpPr>
        <p:spPr bwMode="auto">
          <a:xfrm>
            <a:off x="5810207" y="387298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0" name="Text Box 11"/>
          <p:cNvSpPr txBox="1">
            <a:spLocks noChangeArrowheads="1"/>
          </p:cNvSpPr>
          <p:nvPr/>
        </p:nvSpPr>
        <p:spPr bwMode="auto">
          <a:xfrm>
            <a:off x="5543100" y="331789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1" name="Text Box 11"/>
          <p:cNvSpPr txBox="1">
            <a:spLocks noChangeArrowheads="1"/>
          </p:cNvSpPr>
          <p:nvPr/>
        </p:nvSpPr>
        <p:spPr bwMode="auto">
          <a:xfrm>
            <a:off x="5418987" y="516514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2" name="Text Box 11"/>
          <p:cNvSpPr txBox="1">
            <a:spLocks noChangeArrowheads="1"/>
          </p:cNvSpPr>
          <p:nvPr/>
        </p:nvSpPr>
        <p:spPr bwMode="auto">
          <a:xfrm>
            <a:off x="6372200" y="5617836"/>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3" name="Text Box 11"/>
          <p:cNvSpPr txBox="1">
            <a:spLocks noChangeArrowheads="1"/>
          </p:cNvSpPr>
          <p:nvPr/>
        </p:nvSpPr>
        <p:spPr bwMode="auto">
          <a:xfrm>
            <a:off x="2746542" y="281462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24" name="Text Box 11"/>
          <p:cNvSpPr txBox="1">
            <a:spLocks noChangeArrowheads="1"/>
          </p:cNvSpPr>
          <p:nvPr/>
        </p:nvSpPr>
        <p:spPr bwMode="auto">
          <a:xfrm>
            <a:off x="4818106" y="578749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5" name="Text Box 11"/>
          <p:cNvSpPr txBox="1">
            <a:spLocks noChangeArrowheads="1"/>
          </p:cNvSpPr>
          <p:nvPr/>
        </p:nvSpPr>
        <p:spPr bwMode="auto">
          <a:xfrm>
            <a:off x="4417803" y="5787492"/>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26" name="Text Box 11"/>
          <p:cNvSpPr txBox="1">
            <a:spLocks noChangeArrowheads="1"/>
          </p:cNvSpPr>
          <p:nvPr/>
        </p:nvSpPr>
        <p:spPr bwMode="auto">
          <a:xfrm>
            <a:off x="2679222" y="4344846"/>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27" name="Text Box 11"/>
          <p:cNvSpPr txBox="1">
            <a:spLocks noChangeArrowheads="1"/>
          </p:cNvSpPr>
          <p:nvPr/>
        </p:nvSpPr>
        <p:spPr bwMode="auto">
          <a:xfrm>
            <a:off x="2679222" y="3872987"/>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Tree>
    <p:extLst>
      <p:ext uri="{BB962C8B-B14F-4D97-AF65-F5344CB8AC3E}">
        <p14:creationId xmlns:p14="http://schemas.microsoft.com/office/powerpoint/2010/main" val="37820204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lstStyle/>
          <a:p>
            <a:pPr marL="0" indent="0" algn="r" rtl="1">
              <a:buNone/>
            </a:pPr>
            <a:endParaRPr lang="ar-IQ" dirty="0" smtClean="0"/>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لةبةر </a:t>
            </a:r>
            <a:r>
              <a:rPr lang="ar-IQ" dirty="0">
                <a:cs typeface="Ali_K_Alwand" pitchFamily="2" charset="-78"/>
              </a:rPr>
              <a:t>ئةوة حكومةتى برازيل هةلَدةستىَ بة لةناوبردنى بريَكى زؤر لة قاوة بة ئامانجى زيادكردنى دةسهاتى طشتى، ضونكة ئةم لة ناوبردنة لةو بةشةى قاوة دةبيَتة هؤى كةم بوونةوةى خستنةروو دوايش بةرزبوونةوةى نرخى، ولة ذيَر رؤشنايى خواست كةم نةرم لةسةر قاوة ئةوا دةسهاتى طشتى زياد دةبيَت.</a:t>
            </a: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وهةندىَ </a:t>
            </a:r>
            <a:r>
              <a:rPr lang="ar-IQ" dirty="0">
                <a:cs typeface="Ali_K_Alwand" pitchFamily="2" charset="-78"/>
              </a:rPr>
              <a:t>جار بةرهةم هيَنة كشتوكاليةكان وا دةكةن كة زةوى جيَنراو كةم بكةنةوة لة بةرهةمة كشتوكاليةكان تا خستنةروو كةم بيَت ودوايش نرخ بةرزبيَت دوايش دةسهاتى طشتى زياد بكات.</a:t>
            </a:r>
            <a:endParaRPr lang="en-US" dirty="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296339589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lstStyle/>
          <a:p>
            <a:pPr marL="0" indent="0" algn="r" rtl="1">
              <a:buNone/>
            </a:pPr>
            <a:r>
              <a:rPr lang="ar-IQ" dirty="0" smtClean="0"/>
              <a:t>الوفرة يؤدي الى الفقر</a:t>
            </a:r>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9519595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normAutofit/>
          </a:bodyPr>
          <a:lstStyle/>
          <a:p>
            <a:pPr marL="0" indent="0" algn="r" rtl="1">
              <a:buNone/>
            </a:pPr>
            <a:r>
              <a:rPr lang="ar-IQ" sz="2800" dirty="0" smtClean="0">
                <a:cs typeface="Ali_K_Alwand" pitchFamily="2" charset="-78"/>
              </a:rPr>
              <a:t>مرونةو سياسةتى بارزطانى</a:t>
            </a:r>
          </a:p>
          <a:p>
            <a:pPr marL="0" indent="0" algn="r" rtl="1">
              <a:buNone/>
            </a:pPr>
            <a:endParaRPr lang="ar-IQ" dirty="0">
              <a:cs typeface="Ali_K_Alwand" pitchFamily="2" charset="-78"/>
            </a:endParaRPr>
          </a:p>
          <a:p>
            <a:pPr marL="0" indent="0" algn="r" rtl="1">
              <a:buNone/>
            </a:pPr>
            <a:r>
              <a:rPr lang="ar-IQ" dirty="0" smtClean="0">
                <a:cs typeface="Ali_K_Alwand" pitchFamily="2" charset="-78"/>
              </a:rPr>
              <a:t>بةشيَك لة تةرازووى ثارةدان بريتية لة بازرطانى، هةرجةندة هةناردة كردن زؤربىَ داهاتى ئةو وةلاتة زؤردةبىَ، وباشتر واية لة تةرازووى بازرطانى زيادة هةبىَ نةك كورت هيَنان، وبؤ ئةوةى زيادة هةبىَ ثيَويستة شمةكى زياتر هةناردة بكريَت.</a:t>
            </a:r>
          </a:p>
          <a:p>
            <a:pPr marL="0" indent="0" algn="r" rtl="1">
              <a:buNone/>
            </a:pPr>
            <a:r>
              <a:rPr lang="ar-IQ" dirty="0" smtClean="0">
                <a:cs typeface="Ali_K_Alwand" pitchFamily="2" charset="-78"/>
              </a:rPr>
              <a:t>لة لايةنى ثراكتيكيةوة كاتيَك كة بةهاى دراوى ناوخؤ نزم بؤوة دةبيَتة هؤى بةرزبونةوةى ثلةى راكابةرى دةولةت، دوايش زيادبوونى هةناردة كردن بةهؤى نزم بوونةوةى نرخى ئةو هةناردانة لة لايةن اجانب(دةرةكى)، كة نزم بوونى بةهاى دراوى ناوخؤ وا دةكات بةرزبونةوةى نرخى هاوردة لةلايةن دانيشتوانى ئةو وةلاتة، ئةمةش يارمةتى دةرة بؤ كةم كردنةوةى عجز لة تةرازوى بازرطانى ياخود زيادةى تيايدا، ئةمةش روودةدات بة هؤى بةرزى نةرمى خواستى نرخى هةناردةكان، واتة بونى خواستى نةرم لة كالاكة.</a:t>
            </a:r>
          </a:p>
        </p:txBody>
      </p:sp>
    </p:spTree>
    <p:extLst>
      <p:ext uri="{BB962C8B-B14F-4D97-AF65-F5344CB8AC3E}">
        <p14:creationId xmlns:p14="http://schemas.microsoft.com/office/powerpoint/2010/main" val="14289324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871538" y="836712"/>
            <a:ext cx="7408862" cy="5289451"/>
          </a:xfrm>
        </p:spPr>
        <p:txBody>
          <a:bodyPr>
            <a:normAutofit/>
          </a:bodyPr>
          <a:lstStyle/>
          <a:p>
            <a:pPr marL="0" indent="0" algn="ctr" rtl="1">
              <a:buNone/>
            </a:pPr>
            <a:r>
              <a:rPr lang="ar-SA" sz="4000" b="1" dirty="0">
                <a:solidFill>
                  <a:schemeClr val="tx1"/>
                </a:solidFill>
                <a:latin typeface="Andalus" pitchFamily="18" charset="-78"/>
                <a:cs typeface="Ali-A-Sahifa" pitchFamily="2" charset="-78"/>
              </a:rPr>
              <a:t>التدخلات الحكومية في </a:t>
            </a:r>
            <a:r>
              <a:rPr lang="ar-IQ" sz="4000" b="1" dirty="0" smtClean="0">
                <a:solidFill>
                  <a:schemeClr val="tx1"/>
                </a:solidFill>
                <a:latin typeface="Andalus" pitchFamily="18" charset="-78"/>
                <a:cs typeface="Ali-A-Sahifa" pitchFamily="2" charset="-78"/>
              </a:rPr>
              <a:t>السوق</a:t>
            </a:r>
          </a:p>
          <a:p>
            <a:pPr marL="0" indent="0" algn="ctr" rtl="1">
              <a:buNone/>
            </a:pPr>
            <a:r>
              <a:rPr lang="ar-IQ" sz="3600" b="1" dirty="0" smtClean="0">
                <a:solidFill>
                  <a:schemeClr val="tx1"/>
                </a:solidFill>
                <a:latin typeface="Andalus" pitchFamily="18" charset="-78"/>
                <a:cs typeface="Ali_K_Alwand" pitchFamily="2" charset="-78"/>
              </a:rPr>
              <a:t>دةست تيوةردانى حكومةت لة بازارِ</a:t>
            </a:r>
            <a:endParaRPr lang="ar-SA" sz="3600" b="1" dirty="0">
              <a:solidFill>
                <a:schemeClr val="tx1"/>
              </a:solidFill>
              <a:latin typeface="Andalus" pitchFamily="18" charset="-78"/>
              <a:cs typeface="Ali_K_Alwand" pitchFamily="2" charset="-78"/>
            </a:endParaRPr>
          </a:p>
        </p:txBody>
      </p:sp>
      <p:sp>
        <p:nvSpPr>
          <p:cNvPr id="5" name="Rectangle 4"/>
          <p:cNvSpPr/>
          <p:nvPr/>
        </p:nvSpPr>
        <p:spPr>
          <a:xfrm>
            <a:off x="683568" y="2567226"/>
            <a:ext cx="7272808" cy="4154984"/>
          </a:xfrm>
          <a:prstGeom prst="rect">
            <a:avLst/>
          </a:prstGeom>
        </p:spPr>
        <p:txBody>
          <a:bodyPr wrap="square">
            <a:spAutoFit/>
          </a:bodyPr>
          <a:lstStyle/>
          <a:p>
            <a:pPr algn="r" rtl="1"/>
            <a:r>
              <a:rPr lang="ar-IQ" sz="2400" b="1" dirty="0" smtClean="0">
                <a:latin typeface="Andalus" pitchFamily="18" charset="-78"/>
                <a:cs typeface="Ali-A-Sahifa" pitchFamily="2" charset="-78"/>
              </a:rPr>
              <a:t>1- </a:t>
            </a:r>
            <a:r>
              <a:rPr lang="ar-IQ" sz="2400" b="1" dirty="0">
                <a:latin typeface="Andalus" pitchFamily="18" charset="-78"/>
                <a:cs typeface="Ali_K_Sahifa" pitchFamily="2" charset="-78"/>
              </a:rPr>
              <a:t>بةشيَوةى</a:t>
            </a:r>
            <a:r>
              <a:rPr lang="ar-IQ" sz="2400" b="1" dirty="0" smtClean="0">
                <a:latin typeface="Andalus" pitchFamily="18" charset="-78"/>
                <a:cs typeface="Ali-A-Sahifa" pitchFamily="2" charset="-78"/>
              </a:rPr>
              <a:t> نا</a:t>
            </a:r>
            <a:r>
              <a:rPr lang="ar-IQ" sz="2400" b="1" dirty="0" smtClean="0">
                <a:latin typeface="Andalus" pitchFamily="18" charset="-78"/>
                <a:cs typeface="Ali_K_Sahifa" pitchFamily="2" charset="-78"/>
              </a:rPr>
              <a:t>راستةوخؤ</a:t>
            </a:r>
            <a:r>
              <a:rPr lang="ar-IQ" sz="2400" b="1" dirty="0" smtClean="0">
                <a:latin typeface="Andalus" pitchFamily="18" charset="-78"/>
                <a:cs typeface="Ali-A-Sahifa" pitchFamily="2" charset="-78"/>
              </a:rPr>
              <a:t>: </a:t>
            </a:r>
            <a:r>
              <a:rPr lang="ar-IQ" sz="2400" b="1" dirty="0">
                <a:latin typeface="Andalus" pitchFamily="18" charset="-78"/>
                <a:cs typeface="Ali_K_Sahifa" pitchFamily="2" charset="-78"/>
              </a:rPr>
              <a:t>لة ريَطةى باج وكؤمةكةوة، </a:t>
            </a:r>
            <a:r>
              <a:rPr lang="ar-IQ" sz="2400" b="1" dirty="0" smtClean="0">
                <a:latin typeface="Andalus" pitchFamily="18" charset="-78"/>
                <a:cs typeface="Ali_K_Sahifa" pitchFamily="2" charset="-78"/>
              </a:rPr>
              <a:t>كاريطةرى </a:t>
            </a:r>
            <a:r>
              <a:rPr lang="ar-IQ" sz="2400" b="1" dirty="0">
                <a:latin typeface="Andalus" pitchFamily="18" charset="-78"/>
                <a:cs typeface="Ali_K_Sahifa" pitchFamily="2" charset="-78"/>
              </a:rPr>
              <a:t>ثيَدانى </a:t>
            </a:r>
            <a:r>
              <a:rPr lang="ar-IQ" sz="2400" b="1" dirty="0" smtClean="0">
                <a:latin typeface="Andalus" pitchFamily="18" charset="-78"/>
                <a:cs typeface="Ali_K_Sahifa" pitchFamily="2" charset="-78"/>
              </a:rPr>
              <a:t>كؤمةكى بةرهةم لةلايةن حكومةتةوة بة ئامانجى كةم كردنةوةى نرخة بؤ بةكاربةر ياخود هاندانى بةرهةمى ناوخؤ ئةوةش بة ثيَضةوانةى باجى ناراستةخؤية.</a:t>
            </a:r>
          </a:p>
          <a:p>
            <a:pPr algn="r" rtl="1"/>
            <a:r>
              <a:rPr lang="ar-IQ" sz="2400" b="1" dirty="0" smtClean="0">
                <a:latin typeface="Andalus" pitchFamily="18" charset="-78"/>
                <a:cs typeface="Ali_K_Sahifa" pitchFamily="2" charset="-78"/>
              </a:rPr>
              <a:t>ولةبارةى دابةش كردنى كؤمةك لة نيَوان بةرهةم هيَن وبةكاربةر كة زياتر كاميان سودى زياتر ثىَ دةطات، ئةوة دةوةستيَت لةسةر نةرمى خواست.</a:t>
            </a:r>
          </a:p>
          <a:p>
            <a:pPr algn="r" rtl="1"/>
            <a:r>
              <a:rPr lang="ar-IQ" sz="2400" b="1" dirty="0" smtClean="0">
                <a:latin typeface="Andalus" pitchFamily="18" charset="-78"/>
                <a:cs typeface="Ali_K_Sahifa" pitchFamily="2" charset="-78"/>
              </a:rPr>
              <a:t>هةرضةندة نةرمى خواست زياتر بيَت ئةوة زياتر بةرهةم هيَن سودمةند دةبيَت لةو كؤمةكة، وهةرضةندة نةرمى خواست كةم بيَت ئةوة بةكاربةر زياتر سودمةند دةبيَت، وئةطةر خواست عديم مرونة بيَت ئةوة بةكاربةر بةتةنها سودمةند دةبيَت لة كؤمةك ، جونكة نرخى كالاَكة نزم دةبيَتةوة بة هةمان مقدارى كؤمةكةكة، بةلاَم لة حالَةتى خواستى لانهائي مرونة ئةوة بةرهةم هيَن تةنها سودمةند دةبيَت، ضونكة نرخى كالاَكة نزم نةبؤتةوة.</a:t>
            </a:r>
          </a:p>
        </p:txBody>
      </p:sp>
    </p:spTree>
    <p:extLst>
      <p:ext uri="{BB962C8B-B14F-4D97-AF65-F5344CB8AC3E}">
        <p14:creationId xmlns:p14="http://schemas.microsoft.com/office/powerpoint/2010/main" val="280687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143000"/>
          </a:xfrm>
        </p:spPr>
        <p:txBody>
          <a:bodyPr/>
          <a:lstStyle/>
          <a:p>
            <a:r>
              <a:rPr lang="ar-IQ" dirty="0" smtClean="0">
                <a:cs typeface="Ali_K_Alwand" pitchFamily="2" charset="-78"/>
              </a:rPr>
              <a:t>شيَوةكةي</a:t>
            </a:r>
            <a:endParaRPr lang="ar-IQ" dirty="0">
              <a:cs typeface="Ali_K_Alwand" pitchFamily="2" charset="-78"/>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3814647"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9750" y="2438400"/>
            <a:ext cx="20002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9967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68760"/>
            <a:ext cx="7408333" cy="4857403"/>
          </a:xfrm>
        </p:spPr>
        <p:txBody>
          <a:bodyPr>
            <a:normAutofit/>
          </a:bodyPr>
          <a:lstStyle/>
          <a:p>
            <a:pPr algn="r" rtl="1"/>
            <a:r>
              <a:rPr lang="ar-IQ" b="1" dirty="0" smtClean="0">
                <a:latin typeface="Andalus" pitchFamily="18" charset="-78"/>
                <a:cs typeface="Ali_K_Sahifa" pitchFamily="2" charset="-78"/>
              </a:rPr>
              <a:t>2- بة شيَوةى راستةخؤ: بةديارى كردنى لة دوو لايةن بةم شيَوةية: </a:t>
            </a:r>
          </a:p>
          <a:p>
            <a:pPr algn="r" rtl="1"/>
            <a:endParaRPr lang="ar-IQ" b="1" dirty="0">
              <a:latin typeface="Andalus" pitchFamily="18" charset="-78"/>
              <a:cs typeface="Ali_K_Sahifa" pitchFamily="2" charset="-78"/>
            </a:endParaRPr>
          </a:p>
          <a:p>
            <a:pPr marL="0" indent="0" algn="r" rtl="1">
              <a:buNone/>
            </a:pPr>
            <a:r>
              <a:rPr lang="ar-IQ" b="1" dirty="0" smtClean="0">
                <a:latin typeface="Andalus" pitchFamily="18" charset="-78"/>
                <a:cs typeface="Ali_K_Sahifa" pitchFamily="2" charset="-78"/>
              </a:rPr>
              <a:t>أ- </a:t>
            </a:r>
            <a:r>
              <a:rPr lang="ar-SA" b="1" dirty="0" smtClean="0">
                <a:latin typeface="Andalus" pitchFamily="18" charset="-78"/>
                <a:cs typeface="Ali_K_Sahifa" pitchFamily="2" charset="-78"/>
              </a:rPr>
              <a:t>تحديد </a:t>
            </a:r>
            <a:r>
              <a:rPr lang="ar-SA" b="1" dirty="0">
                <a:latin typeface="Andalus" pitchFamily="18" charset="-78"/>
                <a:cs typeface="Ali-A-Sahifa" pitchFamily="2" charset="-78"/>
              </a:rPr>
              <a:t>أرضية</a:t>
            </a:r>
            <a:r>
              <a:rPr lang="ar-SA" b="1" dirty="0">
                <a:latin typeface="Andalus" pitchFamily="18" charset="-78"/>
                <a:cs typeface="Ali_K_Sahifa" pitchFamily="2" charset="-78"/>
              </a:rPr>
              <a:t> سعرية</a:t>
            </a:r>
            <a:r>
              <a:rPr lang="ar-IQ" b="1" dirty="0">
                <a:latin typeface="Andalus" pitchFamily="18" charset="-78"/>
                <a:cs typeface="Ali_K_Sahifa" pitchFamily="2" charset="-78"/>
              </a:rPr>
              <a:t> ( دياريكردنى زةوى نرخ)</a:t>
            </a:r>
            <a:r>
              <a:rPr lang="ar-SA" b="1" dirty="0">
                <a:latin typeface="Andalus" pitchFamily="18" charset="-78"/>
                <a:cs typeface="Ali_K_Sahifa" pitchFamily="2" charset="-78"/>
              </a:rPr>
              <a:t> </a:t>
            </a:r>
            <a:r>
              <a:rPr lang="en-US" b="1" dirty="0">
                <a:latin typeface="Andalus" pitchFamily="18" charset="-78"/>
                <a:cs typeface="Ali-A-Sahifa" pitchFamily="2" charset="-78"/>
              </a:rPr>
              <a:t>Price Floor</a:t>
            </a:r>
          </a:p>
          <a:p>
            <a:pPr marL="109728" indent="0" algn="r" rtl="1">
              <a:buNone/>
            </a:pPr>
            <a:r>
              <a:rPr lang="ar-SA" b="1" dirty="0">
                <a:cs typeface="Ali-A-Sahifa" pitchFamily="2" charset="-78"/>
              </a:rPr>
              <a:t> </a:t>
            </a:r>
            <a:r>
              <a:rPr lang="ar-IQ" b="1" dirty="0" smtClean="0">
                <a:latin typeface="Andalus" pitchFamily="18" charset="-78"/>
                <a:cs typeface="Ali_K_Sahifa" pitchFamily="2" charset="-78"/>
              </a:rPr>
              <a:t>حكومةت هةلَدةستىَ بة دانانى ئاستى نرخيَكى كةم كة ناهيَلىَ فرؤشيار بة نرخيَكى كةمتر لةو نرخةى كة دايناوة بفرؤشيَت، وئامانجى لةوة حمايةتى فرؤشيارو بةديهيَنانى قازانجيَكى باش بؤى، ولةم سياسةتة فرؤشيار ناتوانىَ كالاَكة بفرؤشىَ بة نرخيَكى كةمتر  لةو نرخةى كة دانراوة بؤى، بةلاَم دةتوانىَ بةنرخيَكى زياتر بفرؤشىَ.</a:t>
            </a:r>
          </a:p>
          <a:p>
            <a:pPr marL="109728" indent="0" algn="r" rtl="1">
              <a:buNone/>
            </a:pPr>
            <a:r>
              <a:rPr lang="ar-IQ" b="1" dirty="0" smtClean="0">
                <a:latin typeface="Andalus" pitchFamily="18" charset="-78"/>
                <a:cs typeface="Ali_K_Sahifa" pitchFamily="2" charset="-78"/>
              </a:rPr>
              <a:t>وبؤ ئةوةى ئةم سياسةتة سةركةوتوو بىَ دةبىَ نرخةكة نرخيَكى زياتر بىَ لة نرخى هاوسةنطى.</a:t>
            </a:r>
          </a:p>
        </p:txBody>
      </p:sp>
    </p:spTree>
    <p:extLst>
      <p:ext uri="{BB962C8B-B14F-4D97-AF65-F5344CB8AC3E}">
        <p14:creationId xmlns:p14="http://schemas.microsoft.com/office/powerpoint/2010/main" val="33092607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52736"/>
            <a:ext cx="7408333" cy="5073427"/>
          </a:xfrm>
        </p:spPr>
        <p:txBody>
          <a:bodyPr>
            <a:normAutofit/>
          </a:bodyPr>
          <a:lstStyle/>
          <a:p>
            <a:pPr marL="109728" indent="0" algn="r" rtl="1">
              <a:buNone/>
            </a:pPr>
            <a:endParaRPr lang="ar-IQ" b="1" dirty="0" smtClean="0">
              <a:latin typeface="Andalus" pitchFamily="18" charset="-78"/>
              <a:cs typeface="Ali_K_Sahifa" pitchFamily="2" charset="-78"/>
            </a:endParaRPr>
          </a:p>
          <a:p>
            <a:pPr marL="109728" indent="0" algn="r" rtl="1">
              <a:buNone/>
            </a:pPr>
            <a:r>
              <a:rPr lang="ar-IQ" b="1" dirty="0">
                <a:latin typeface="Andalus" pitchFamily="18" charset="-78"/>
                <a:cs typeface="Ali_K_Sahifa" pitchFamily="2" charset="-78"/>
              </a:rPr>
              <a:t>وئةم سياسةتة دةبيَتة هؤى زيادةى خستنةروو لة كالاَكة لة بازارِ ، وتا حكومةت لةم سياسةتة سةركةوتوو بىَ دةبىَ ئةو زيادةيةى كة لة خستنةروو دروست بوو نةهيَلىَ ئةويش بة يةكيَك لةم ريَطايانة</a:t>
            </a:r>
            <a:r>
              <a:rPr lang="ar-IQ" b="1" dirty="0" smtClean="0">
                <a:latin typeface="Andalus" pitchFamily="18" charset="-78"/>
                <a:cs typeface="Ali_K_Sahifa" pitchFamily="2" charset="-78"/>
              </a:rPr>
              <a:t>:</a:t>
            </a:r>
          </a:p>
          <a:p>
            <a:pPr marL="109728" indent="0" algn="r" rtl="1">
              <a:buNone/>
            </a:pPr>
            <a:endParaRPr lang="ar-IQ" b="1" dirty="0">
              <a:latin typeface="Andalus" pitchFamily="18" charset="-78"/>
              <a:cs typeface="Ali_K_Sahifa" pitchFamily="2" charset="-78"/>
            </a:endParaRPr>
          </a:p>
          <a:p>
            <a:pPr marL="109728" indent="0" algn="r" rtl="1">
              <a:buNone/>
            </a:pPr>
            <a:r>
              <a:rPr lang="ar-IQ" b="1" dirty="0" smtClean="0">
                <a:latin typeface="Andalus" pitchFamily="18" charset="-78"/>
                <a:cs typeface="Ali_K_Sahifa" pitchFamily="2" charset="-78"/>
              </a:rPr>
              <a:t>1- </a:t>
            </a:r>
            <a:r>
              <a:rPr lang="ar-IQ" b="1" dirty="0">
                <a:latin typeface="Andalus" pitchFamily="18" charset="-78"/>
                <a:cs typeface="Ali_K_Sahifa" pitchFamily="2" charset="-78"/>
              </a:rPr>
              <a:t>بة كرينى ئةو زيادةية لة بازارِ، بة جؤريَك كةلكيان ليَوة وةربطرىَ لةلايةنيَكى </a:t>
            </a:r>
            <a:r>
              <a:rPr lang="ar-IQ" b="1" dirty="0" smtClean="0">
                <a:latin typeface="Andalus" pitchFamily="18" charset="-78"/>
                <a:cs typeface="Ali_K_Sahifa" pitchFamily="2" charset="-78"/>
              </a:rPr>
              <a:t>تر، وةك </a:t>
            </a:r>
            <a:r>
              <a:rPr lang="ar-IQ" b="1" dirty="0">
                <a:latin typeface="Andalus" pitchFamily="18" charset="-78"/>
                <a:cs typeface="Ali_K_Sahifa" pitchFamily="2" charset="-78"/>
              </a:rPr>
              <a:t>هةناردة كردنى ئةو زيادةية بؤ </a:t>
            </a:r>
            <a:r>
              <a:rPr lang="ar-IQ" b="1" dirty="0" smtClean="0">
                <a:latin typeface="Andalus" pitchFamily="18" charset="-78"/>
                <a:cs typeface="Ali_K_Sahifa" pitchFamily="2" charset="-78"/>
              </a:rPr>
              <a:t>دةرةوة، </a:t>
            </a:r>
            <a:r>
              <a:rPr lang="ar-IQ" b="1" dirty="0">
                <a:latin typeface="Andalus" pitchFamily="18" charset="-78"/>
                <a:cs typeface="Ali_K_Sahifa" pitchFamily="2" charset="-78"/>
              </a:rPr>
              <a:t>ياخود بةكارهيَنانى لة مجالى ثيشةسازى.</a:t>
            </a:r>
          </a:p>
          <a:p>
            <a:pPr marL="109728" indent="0" algn="r" rtl="1">
              <a:buNone/>
            </a:pPr>
            <a:r>
              <a:rPr lang="ar-IQ" b="1" dirty="0">
                <a:latin typeface="Andalus" pitchFamily="18" charset="-78"/>
                <a:cs typeface="Ali_K_Sahifa" pitchFamily="2" charset="-78"/>
              </a:rPr>
              <a:t>2- ريَطةطرتن بة هاوردةكردن لة دةرةوة بة كالاَى جيَطرةوة، لة ريَطةى بةرزكردنةوةى رسومى طومرطى، ئةوةش هاندةرة بؤ بةكاربةر بة كرينى كالاَى ناوخؤ ضونكة نرخى </a:t>
            </a:r>
            <a:r>
              <a:rPr lang="ar-IQ" b="1" dirty="0" smtClean="0">
                <a:latin typeface="Andalus" pitchFamily="18" charset="-78"/>
                <a:cs typeface="Ali_K_Sahifa" pitchFamily="2" charset="-78"/>
              </a:rPr>
              <a:t>كةمترة.</a:t>
            </a:r>
            <a:endParaRPr lang="ar-IQ" b="1" dirty="0">
              <a:latin typeface="Andalus" pitchFamily="18" charset="-78"/>
              <a:cs typeface="Ali_K_Sahifa" pitchFamily="2" charset="-78"/>
            </a:endParaRPr>
          </a:p>
          <a:p>
            <a:pPr marL="0" indent="0" algn="r" rtl="1">
              <a:buNone/>
            </a:pPr>
            <a:endParaRPr lang="en-US" dirty="0"/>
          </a:p>
        </p:txBody>
      </p:sp>
    </p:spTree>
    <p:extLst>
      <p:ext uri="{BB962C8B-B14F-4D97-AF65-F5344CB8AC3E}">
        <p14:creationId xmlns:p14="http://schemas.microsoft.com/office/powerpoint/2010/main" val="41833995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lstStyle/>
          <a:p>
            <a:pPr marL="0" indent="0" algn="r" rtl="1">
              <a:buNone/>
            </a:pPr>
            <a:endParaRPr lang="ar-IQ" b="1" dirty="0" smtClean="0">
              <a:latin typeface="Andalus" pitchFamily="18" charset="-78"/>
              <a:cs typeface="Ali_K_Sahifa" pitchFamily="2" charset="-78"/>
            </a:endParaRPr>
          </a:p>
          <a:p>
            <a:pPr marL="0" indent="0" algn="r" rtl="1">
              <a:buNone/>
            </a:pPr>
            <a:r>
              <a:rPr lang="ar-IQ" b="1" dirty="0">
                <a:latin typeface="Andalus" pitchFamily="18" charset="-78"/>
                <a:cs typeface="Ali_K_Sahifa" pitchFamily="2" charset="-78"/>
              </a:rPr>
              <a:t>3</a:t>
            </a:r>
            <a:r>
              <a:rPr lang="ar-IQ" b="1" dirty="0" smtClean="0">
                <a:latin typeface="Andalus" pitchFamily="18" charset="-78"/>
                <a:cs typeface="Ali_K_Sahifa" pitchFamily="2" charset="-78"/>
              </a:rPr>
              <a:t>- </a:t>
            </a:r>
            <a:r>
              <a:rPr lang="ar-IQ" b="1" dirty="0">
                <a:latin typeface="Andalus" pitchFamily="18" charset="-78"/>
                <a:cs typeface="Ali_K_Sahifa" pitchFamily="2" charset="-78"/>
              </a:rPr>
              <a:t>حكومةت هةلَدةستىَ بة ثشتطيرى كردنى بةرهةم هيَن، وةك ثيَدانى كؤمةك بؤ فةلاحةكان وتةعويزكردنيان، وبةرهةم هيَن دةتوانىَ هاندةرى بةكاربةر بدات بة كرينى كالاَكة لةو نرخةى زةوى نرخ لة ريَطةى ثيَدانى ئاسانكارى تر بة خؤرايى، وةك طةياندنى كالاَ بؤ كريارةكان وثيَدانى ئاسانكارى تر</a:t>
            </a:r>
            <a:r>
              <a:rPr lang="ar-IQ" b="1" dirty="0" smtClean="0">
                <a:latin typeface="Andalus" pitchFamily="18" charset="-78"/>
                <a:cs typeface="Ali_K_Sahifa" pitchFamily="2" charset="-78"/>
              </a:rPr>
              <a:t>.</a:t>
            </a:r>
          </a:p>
          <a:p>
            <a:pPr marL="0" indent="0" algn="r" rtl="1">
              <a:buNone/>
            </a:pPr>
            <a:endParaRPr lang="ar-IQ" b="1" dirty="0">
              <a:latin typeface="Andalus" pitchFamily="18" charset="-78"/>
              <a:cs typeface="Ali_K_Sahifa" pitchFamily="2" charset="-78"/>
            </a:endParaRPr>
          </a:p>
          <a:p>
            <a:pPr marL="0" indent="0" algn="r" rtl="1">
              <a:buNone/>
            </a:pPr>
            <a:endParaRPr lang="ar-SA" b="1" dirty="0">
              <a:latin typeface="Andalus" pitchFamily="18" charset="-78"/>
              <a:cs typeface="Ali-A-Sahifa" pitchFamily="2" charset="-78"/>
            </a:endParaRPr>
          </a:p>
          <a:p>
            <a:pPr marL="0" indent="0" algn="r" rtl="1">
              <a:buNone/>
            </a:pPr>
            <a:endParaRPr lang="en-US" dirty="0"/>
          </a:p>
        </p:txBody>
      </p:sp>
      <p:grpSp>
        <p:nvGrpSpPr>
          <p:cNvPr id="4" name="Group 3"/>
          <p:cNvGrpSpPr/>
          <p:nvPr/>
        </p:nvGrpSpPr>
        <p:grpSpPr>
          <a:xfrm>
            <a:off x="2700041" y="3505373"/>
            <a:ext cx="4123413" cy="2659931"/>
            <a:chOff x="2050553" y="2291399"/>
            <a:chExt cx="4772901" cy="3367817"/>
          </a:xfrm>
        </p:grpSpPr>
        <p:grpSp>
          <p:nvGrpSpPr>
            <p:cNvPr id="5" name="Group 4"/>
            <p:cNvGrpSpPr/>
            <p:nvPr/>
          </p:nvGrpSpPr>
          <p:grpSpPr>
            <a:xfrm>
              <a:off x="2345675" y="2291399"/>
              <a:ext cx="4477779" cy="3193679"/>
              <a:chOff x="1836738" y="829740"/>
              <a:chExt cx="5456238" cy="4561412"/>
            </a:xfrm>
          </p:grpSpPr>
          <p:sp>
            <p:nvSpPr>
              <p:cNvPr id="9" name="Text Box 3"/>
              <p:cNvSpPr txBox="1">
                <a:spLocks noChangeArrowheads="1"/>
              </p:cNvSpPr>
              <p:nvPr/>
            </p:nvSpPr>
            <p:spPr bwMode="auto">
              <a:xfrm>
                <a:off x="6580189" y="4406902"/>
                <a:ext cx="677862" cy="555625"/>
              </a:xfrm>
              <a:prstGeom prst="rect">
                <a:avLst/>
              </a:prstGeom>
              <a:noFill/>
              <a:ln w="9525">
                <a:noFill/>
                <a:miter lim="800000"/>
                <a:headEnd/>
                <a:tailEnd/>
              </a:ln>
            </p:spPr>
            <p:txBody>
              <a:bodyPr/>
              <a:lstStyle/>
              <a:p>
                <a:pPr algn="ctr" rtl="1"/>
                <a:r>
                  <a:rPr lang="en-US" altLang="zh-CN" b="1" dirty="0">
                    <a:ln>
                      <a:solidFill>
                        <a:srgbClr val="33CC33"/>
                      </a:solidFill>
                    </a:ln>
                    <a:solidFill>
                      <a:srgbClr val="33CC33"/>
                    </a:solidFill>
                    <a:latin typeface="Times New Roman" pitchFamily="18" charset="0"/>
                    <a:ea typeface="SimSun" pitchFamily="2" charset="-122"/>
                  </a:rPr>
                  <a:t>D</a:t>
                </a:r>
                <a:endParaRPr lang="en-US" dirty="0">
                  <a:ln>
                    <a:solidFill>
                      <a:srgbClr val="33CC33"/>
                    </a:solidFill>
                  </a:ln>
                  <a:solidFill>
                    <a:srgbClr val="33CC33"/>
                  </a:solidFill>
                </a:endParaRPr>
              </a:p>
            </p:txBody>
          </p:sp>
          <p:sp>
            <p:nvSpPr>
              <p:cNvPr id="10" name="Text Box 4"/>
              <p:cNvSpPr txBox="1">
                <a:spLocks noChangeArrowheads="1"/>
              </p:cNvSpPr>
              <p:nvPr/>
            </p:nvSpPr>
            <p:spPr bwMode="auto">
              <a:xfrm>
                <a:off x="6411914" y="1027115"/>
                <a:ext cx="676275" cy="555625"/>
              </a:xfrm>
              <a:prstGeom prst="rect">
                <a:avLst/>
              </a:prstGeom>
              <a:noFill/>
              <a:ln w="9525">
                <a:noFill/>
                <a:miter lim="800000"/>
                <a:headEnd/>
                <a:tailEnd/>
              </a:ln>
            </p:spPr>
            <p:txBody>
              <a:bodyPr/>
              <a:lstStyle/>
              <a:p>
                <a:pPr algn="ctr" rtl="1"/>
                <a:r>
                  <a:rPr lang="en-US" altLang="zh-CN" b="1" dirty="0">
                    <a:ln>
                      <a:solidFill>
                        <a:srgbClr val="C00000"/>
                      </a:solidFill>
                    </a:ln>
                    <a:solidFill>
                      <a:srgbClr val="C00000"/>
                    </a:solidFill>
                    <a:latin typeface="Times New Roman" pitchFamily="18" charset="0"/>
                    <a:ea typeface="SimSun" pitchFamily="2" charset="-122"/>
                  </a:rPr>
                  <a:t>S</a:t>
                </a:r>
                <a:endParaRPr lang="en-US" dirty="0">
                  <a:ln>
                    <a:solidFill>
                      <a:srgbClr val="C00000"/>
                    </a:solidFill>
                  </a:ln>
                  <a:solidFill>
                    <a:srgbClr val="C00000"/>
                  </a:solidFill>
                </a:endParaRPr>
              </a:p>
            </p:txBody>
          </p:sp>
          <p:sp>
            <p:nvSpPr>
              <p:cNvPr id="11" name="Text Box 5"/>
              <p:cNvSpPr txBox="1">
                <a:spLocks noChangeArrowheads="1"/>
              </p:cNvSpPr>
              <p:nvPr/>
            </p:nvSpPr>
            <p:spPr bwMode="auto">
              <a:xfrm>
                <a:off x="4887914" y="2665415"/>
                <a:ext cx="677862" cy="555625"/>
              </a:xfrm>
              <a:prstGeom prst="rect">
                <a:avLst/>
              </a:prstGeom>
              <a:noFill/>
              <a:ln w="9525">
                <a:noFill/>
                <a:miter lim="800000"/>
                <a:headEnd/>
                <a:tailEnd/>
              </a:ln>
            </p:spPr>
            <p:txBody>
              <a:bodyPr/>
              <a:lstStyle/>
              <a:p>
                <a:pPr algn="ctr" rtl="1"/>
                <a:r>
                  <a:rPr lang="en-US" altLang="zh-CN" sz="2400" b="1" dirty="0">
                    <a:ln>
                      <a:solidFill>
                        <a:srgbClr val="4FBABD"/>
                      </a:solidFill>
                    </a:ln>
                    <a:solidFill>
                      <a:srgbClr val="3C9C9E"/>
                    </a:solidFill>
                    <a:latin typeface="Times New Roman" pitchFamily="18" charset="0"/>
                    <a:ea typeface="SimSun" pitchFamily="2" charset="-122"/>
                  </a:rPr>
                  <a:t>E</a:t>
                </a:r>
                <a:endParaRPr lang="en-US" sz="3600" dirty="0">
                  <a:ln>
                    <a:solidFill>
                      <a:srgbClr val="4FBABD"/>
                    </a:solidFill>
                  </a:ln>
                  <a:solidFill>
                    <a:srgbClr val="3C9C9E"/>
                  </a:solidFill>
                </a:endParaRPr>
              </a:p>
            </p:txBody>
          </p:sp>
          <p:sp>
            <p:nvSpPr>
              <p:cNvPr id="12" name="Text Box 6"/>
              <p:cNvSpPr txBox="1">
                <a:spLocks noChangeArrowheads="1"/>
              </p:cNvSpPr>
              <p:nvPr/>
            </p:nvSpPr>
            <p:spPr bwMode="auto">
              <a:xfrm>
                <a:off x="1836738" y="1944688"/>
                <a:ext cx="863600" cy="469900"/>
              </a:xfrm>
              <a:prstGeom prst="rect">
                <a:avLst/>
              </a:prstGeom>
              <a:noFill/>
              <a:ln w="9525">
                <a:noFill/>
                <a:miter lim="800000"/>
                <a:headEnd/>
                <a:tailEnd/>
              </a:ln>
            </p:spPr>
            <p:txBody>
              <a:bodyPr/>
              <a:lstStyle/>
              <a:p>
                <a:pPr algn="ctr"/>
                <a:r>
                  <a:rPr lang="en-US" sz="1600" b="1" dirty="0" smtClean="0">
                    <a:latin typeface="Times New Roman" pitchFamily="18" charset="0"/>
                    <a:cs typeface="Times New Roman" pitchFamily="18" charset="0"/>
                  </a:rPr>
                  <a:t>10</a:t>
                </a:r>
                <a:endParaRPr lang="en-US" sz="1600" b="1" dirty="0">
                  <a:latin typeface="Times New Roman" pitchFamily="18" charset="0"/>
                  <a:cs typeface="Times New Roman" pitchFamily="18" charset="0"/>
                </a:endParaRPr>
              </a:p>
            </p:txBody>
          </p:sp>
          <p:sp>
            <p:nvSpPr>
              <p:cNvPr id="13" name="Line 7"/>
              <p:cNvSpPr>
                <a:spLocks noChangeShapeType="1"/>
              </p:cNvSpPr>
              <p:nvPr/>
            </p:nvSpPr>
            <p:spPr bwMode="auto">
              <a:xfrm>
                <a:off x="2519363" y="881065"/>
                <a:ext cx="0" cy="4232275"/>
              </a:xfrm>
              <a:prstGeom prst="line">
                <a:avLst/>
              </a:prstGeom>
              <a:noFill/>
              <a:ln w="38100">
                <a:solidFill>
                  <a:srgbClr val="000000"/>
                </a:solidFill>
                <a:round/>
                <a:headEnd/>
                <a:tailEnd/>
              </a:ln>
            </p:spPr>
            <p:txBody>
              <a:bodyPr/>
              <a:lstStyle/>
              <a:p>
                <a:endParaRPr lang="ar-SA"/>
              </a:p>
            </p:txBody>
          </p:sp>
          <p:sp>
            <p:nvSpPr>
              <p:cNvPr id="14" name="Line 8"/>
              <p:cNvSpPr>
                <a:spLocks noChangeShapeType="1"/>
              </p:cNvSpPr>
              <p:nvPr/>
            </p:nvSpPr>
            <p:spPr bwMode="auto">
              <a:xfrm>
                <a:off x="2519364" y="5113338"/>
                <a:ext cx="4230687" cy="0"/>
              </a:xfrm>
              <a:prstGeom prst="line">
                <a:avLst/>
              </a:prstGeom>
              <a:noFill/>
              <a:ln w="28575">
                <a:solidFill>
                  <a:srgbClr val="000000"/>
                </a:solidFill>
                <a:round/>
                <a:headEnd/>
                <a:tailEnd/>
              </a:ln>
              <a:effectLst/>
            </p:spPr>
            <p:txBody>
              <a:bodyPr/>
              <a:lstStyle/>
              <a:p>
                <a:endParaRPr lang="ar-SA"/>
              </a:p>
            </p:txBody>
          </p:sp>
          <p:sp>
            <p:nvSpPr>
              <p:cNvPr id="15" name="Text Box 9"/>
              <p:cNvSpPr txBox="1">
                <a:spLocks noChangeArrowheads="1"/>
              </p:cNvSpPr>
              <p:nvPr/>
            </p:nvSpPr>
            <p:spPr bwMode="auto">
              <a:xfrm>
                <a:off x="6616701" y="4835527"/>
                <a:ext cx="676275" cy="555625"/>
              </a:xfrm>
              <a:prstGeom prst="rect">
                <a:avLst/>
              </a:prstGeom>
              <a:noFill/>
              <a:ln w="9525">
                <a:noFill/>
                <a:miter lim="800000"/>
                <a:headEnd/>
                <a:tailEnd/>
              </a:ln>
            </p:spPr>
            <p:txBody>
              <a:bodyPr/>
              <a:lstStyle/>
              <a:p>
                <a:pPr algn="ctr" rtl="1"/>
                <a:r>
                  <a:rPr lang="en-US" altLang="zh-CN" b="1" dirty="0">
                    <a:latin typeface="Times New Roman" pitchFamily="18" charset="0"/>
                    <a:ea typeface="SimSun" pitchFamily="2" charset="-122"/>
                  </a:rPr>
                  <a:t>Q</a:t>
                </a:r>
                <a:endParaRPr lang="en-US" dirty="0"/>
              </a:p>
            </p:txBody>
          </p:sp>
          <p:sp>
            <p:nvSpPr>
              <p:cNvPr id="16" name="Line 10"/>
              <p:cNvSpPr>
                <a:spLocks noChangeShapeType="1"/>
              </p:cNvSpPr>
              <p:nvPr/>
            </p:nvSpPr>
            <p:spPr bwMode="auto">
              <a:xfrm rot="6361919">
                <a:off x="2594770" y="1654970"/>
                <a:ext cx="4103687" cy="2867025"/>
              </a:xfrm>
              <a:prstGeom prst="line">
                <a:avLst/>
              </a:prstGeom>
              <a:noFill/>
              <a:ln w="57150">
                <a:solidFill>
                  <a:srgbClr val="C00000"/>
                </a:solidFill>
                <a:round/>
                <a:headEnd/>
                <a:tailEnd/>
              </a:ln>
            </p:spPr>
            <p:txBody>
              <a:bodyPr/>
              <a:lstStyle/>
              <a:p>
                <a:endParaRPr lang="ar-SA"/>
              </a:p>
            </p:txBody>
          </p:sp>
          <p:sp>
            <p:nvSpPr>
              <p:cNvPr id="17" name="Line 11"/>
              <p:cNvSpPr>
                <a:spLocks noChangeShapeType="1"/>
              </p:cNvSpPr>
              <p:nvPr/>
            </p:nvSpPr>
            <p:spPr bwMode="auto">
              <a:xfrm>
                <a:off x="3027364" y="1258888"/>
                <a:ext cx="3722687" cy="3333750"/>
              </a:xfrm>
              <a:prstGeom prst="line">
                <a:avLst/>
              </a:prstGeom>
              <a:noFill/>
              <a:ln w="57150">
                <a:solidFill>
                  <a:srgbClr val="33CC33"/>
                </a:solidFill>
                <a:round/>
                <a:headEnd/>
                <a:tailEnd/>
              </a:ln>
            </p:spPr>
            <p:txBody>
              <a:bodyPr/>
              <a:lstStyle/>
              <a:p>
                <a:endParaRPr lang="ar-SA"/>
              </a:p>
            </p:txBody>
          </p:sp>
          <p:sp>
            <p:nvSpPr>
              <p:cNvPr id="18" name="Line 12"/>
              <p:cNvSpPr>
                <a:spLocks noChangeShapeType="1"/>
              </p:cNvSpPr>
              <p:nvPr/>
            </p:nvSpPr>
            <p:spPr bwMode="auto">
              <a:xfrm flipH="1">
                <a:off x="2519363" y="2925763"/>
                <a:ext cx="2368550" cy="0"/>
              </a:xfrm>
              <a:prstGeom prst="line">
                <a:avLst/>
              </a:prstGeom>
              <a:noFill/>
              <a:ln w="19050">
                <a:solidFill>
                  <a:srgbClr val="000000"/>
                </a:solidFill>
                <a:prstDash val="dashDot"/>
                <a:round/>
                <a:headEnd/>
                <a:tailEnd/>
              </a:ln>
            </p:spPr>
            <p:txBody>
              <a:bodyPr/>
              <a:lstStyle/>
              <a:p>
                <a:endParaRPr lang="ar-SA"/>
              </a:p>
            </p:txBody>
          </p:sp>
          <p:sp>
            <p:nvSpPr>
              <p:cNvPr id="19" name="Line 13"/>
              <p:cNvSpPr>
                <a:spLocks noChangeShapeType="1"/>
              </p:cNvSpPr>
              <p:nvPr/>
            </p:nvSpPr>
            <p:spPr bwMode="auto">
              <a:xfrm>
                <a:off x="4887913" y="2925764"/>
                <a:ext cx="0" cy="2224087"/>
              </a:xfrm>
              <a:prstGeom prst="line">
                <a:avLst/>
              </a:prstGeom>
              <a:noFill/>
              <a:ln w="28575">
                <a:solidFill>
                  <a:srgbClr val="000000"/>
                </a:solidFill>
                <a:prstDash val="dashDot"/>
                <a:round/>
                <a:headEnd/>
                <a:tailEnd/>
              </a:ln>
            </p:spPr>
            <p:txBody>
              <a:bodyPr/>
              <a:lstStyle/>
              <a:p>
                <a:endParaRPr lang="ar-SA"/>
              </a:p>
            </p:txBody>
          </p:sp>
          <p:sp>
            <p:nvSpPr>
              <p:cNvPr id="20" name="Line 15"/>
              <p:cNvSpPr>
                <a:spLocks noChangeShapeType="1"/>
              </p:cNvSpPr>
              <p:nvPr/>
            </p:nvSpPr>
            <p:spPr bwMode="auto">
              <a:xfrm>
                <a:off x="2519364" y="2185988"/>
                <a:ext cx="1522411" cy="0"/>
              </a:xfrm>
              <a:prstGeom prst="line">
                <a:avLst/>
              </a:prstGeom>
              <a:noFill/>
              <a:ln w="28575">
                <a:solidFill>
                  <a:srgbClr val="000000"/>
                </a:solidFill>
                <a:prstDash val="dashDot"/>
                <a:round/>
                <a:headEnd/>
                <a:tailEnd/>
              </a:ln>
            </p:spPr>
            <p:txBody>
              <a:bodyPr/>
              <a:lstStyle/>
              <a:p>
                <a:endParaRPr lang="ar-SA"/>
              </a:p>
            </p:txBody>
          </p:sp>
          <p:sp>
            <p:nvSpPr>
              <p:cNvPr id="21" name="Line 16"/>
              <p:cNvSpPr>
                <a:spLocks noChangeShapeType="1"/>
              </p:cNvSpPr>
              <p:nvPr/>
            </p:nvSpPr>
            <p:spPr bwMode="auto">
              <a:xfrm>
                <a:off x="5734050" y="2370139"/>
                <a:ext cx="0" cy="2776537"/>
              </a:xfrm>
              <a:prstGeom prst="line">
                <a:avLst/>
              </a:prstGeom>
              <a:noFill/>
              <a:ln w="28575">
                <a:solidFill>
                  <a:srgbClr val="000000"/>
                </a:solidFill>
                <a:prstDash val="dashDot"/>
                <a:round/>
                <a:headEnd/>
                <a:tailEnd/>
              </a:ln>
            </p:spPr>
            <p:txBody>
              <a:bodyPr/>
              <a:lstStyle/>
              <a:p>
                <a:endParaRPr lang="ar-SA"/>
              </a:p>
            </p:txBody>
          </p:sp>
          <p:sp>
            <p:nvSpPr>
              <p:cNvPr id="22" name="Line 20"/>
              <p:cNvSpPr>
                <a:spLocks noChangeShapeType="1"/>
              </p:cNvSpPr>
              <p:nvPr/>
            </p:nvSpPr>
            <p:spPr bwMode="auto">
              <a:xfrm>
                <a:off x="4041775" y="2185990"/>
                <a:ext cx="0" cy="2898773"/>
              </a:xfrm>
              <a:prstGeom prst="line">
                <a:avLst/>
              </a:prstGeom>
              <a:noFill/>
              <a:ln w="28575">
                <a:solidFill>
                  <a:srgbClr val="000000"/>
                </a:solidFill>
                <a:prstDash val="dashDot"/>
                <a:round/>
                <a:headEnd/>
                <a:tailEnd/>
              </a:ln>
            </p:spPr>
            <p:txBody>
              <a:bodyPr/>
              <a:lstStyle/>
              <a:p>
                <a:endParaRPr lang="ar-SA"/>
              </a:p>
            </p:txBody>
          </p:sp>
          <p:sp>
            <p:nvSpPr>
              <p:cNvPr id="23" name="SMARTPenAnnotation80"/>
              <p:cNvSpPr/>
              <p:nvPr/>
            </p:nvSpPr>
            <p:spPr>
              <a:xfrm>
                <a:off x="5241727" y="894458"/>
                <a:ext cx="2646" cy="1"/>
              </a:xfrm>
              <a:custGeom>
                <a:avLst/>
                <a:gdLst/>
                <a:ahLst/>
                <a:cxnLst/>
                <a:rect l="0" t="0" r="0" b="0"/>
                <a:pathLst>
                  <a:path w="2867" h="1">
                    <a:moveTo>
                      <a:pt x="0" y="0"/>
                    </a:moveTo>
                    <a:lnTo>
                      <a:pt x="2866"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SMARTPenAnnotation113"/>
              <p:cNvSpPr/>
              <p:nvPr/>
            </p:nvSpPr>
            <p:spPr>
              <a:xfrm>
                <a:off x="6911577" y="3264545"/>
                <a:ext cx="2647" cy="1"/>
              </a:xfrm>
              <a:custGeom>
                <a:avLst/>
                <a:gdLst/>
                <a:ahLst/>
                <a:cxnLst/>
                <a:rect l="0" t="0" r="0" b="0"/>
                <a:pathLst>
                  <a:path w="2868" h="1">
                    <a:moveTo>
                      <a:pt x="0" y="0"/>
                    </a:moveTo>
                    <a:lnTo>
                      <a:pt x="2867"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5" name="SMARTPenAnnotation115"/>
              <p:cNvSpPr/>
              <p:nvPr/>
            </p:nvSpPr>
            <p:spPr>
              <a:xfrm>
                <a:off x="4902398" y="2954983"/>
                <a:ext cx="8931" cy="1"/>
              </a:xfrm>
              <a:custGeom>
                <a:avLst/>
                <a:gdLst/>
                <a:ahLst/>
                <a:cxnLst/>
                <a:rect l="0" t="0" r="0" b="0"/>
                <a:pathLst>
                  <a:path w="9675" h="1">
                    <a:moveTo>
                      <a:pt x="9674"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6" name="SMARTPenAnnotation120"/>
              <p:cNvSpPr/>
              <p:nvPr/>
            </p:nvSpPr>
            <p:spPr>
              <a:xfrm>
                <a:off x="4848820" y="4425404"/>
                <a:ext cx="8931" cy="19348"/>
              </a:xfrm>
              <a:custGeom>
                <a:avLst/>
                <a:gdLst/>
                <a:ahLst/>
                <a:cxnLst/>
                <a:rect l="0" t="0" r="0" b="0"/>
                <a:pathLst>
                  <a:path w="9675" h="19348">
                    <a:moveTo>
                      <a:pt x="9674" y="0"/>
                    </a:moveTo>
                    <a:lnTo>
                      <a:pt x="0" y="1934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7" name="SMARTPenAnnotation127"/>
              <p:cNvSpPr/>
              <p:nvPr/>
            </p:nvSpPr>
            <p:spPr>
              <a:xfrm>
                <a:off x="5054203" y="2006947"/>
                <a:ext cx="1" cy="9675"/>
              </a:xfrm>
              <a:custGeom>
                <a:avLst/>
                <a:gdLst/>
                <a:ahLst/>
                <a:cxnLst/>
                <a:rect l="0" t="0" r="0" b="0"/>
                <a:pathLst>
                  <a:path w="1" h="9675">
                    <a:moveTo>
                      <a:pt x="0" y="0"/>
                    </a:moveTo>
                    <a:lnTo>
                      <a:pt x="0" y="96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8" name="Line 15"/>
              <p:cNvSpPr>
                <a:spLocks noChangeShapeType="1"/>
              </p:cNvSpPr>
              <p:nvPr/>
            </p:nvSpPr>
            <p:spPr bwMode="auto">
              <a:xfrm flipV="1">
                <a:off x="4038035" y="2179638"/>
                <a:ext cx="1696015" cy="7794"/>
              </a:xfrm>
              <a:prstGeom prst="line">
                <a:avLst/>
              </a:prstGeom>
              <a:noFill/>
              <a:ln w="28575">
                <a:solidFill>
                  <a:srgbClr val="000000"/>
                </a:solidFill>
                <a:prstDash val="dashDot"/>
                <a:round/>
                <a:headEnd/>
                <a:tailEnd/>
              </a:ln>
            </p:spPr>
            <p:txBody>
              <a:bodyPr/>
              <a:lstStyle/>
              <a:p>
                <a:endParaRPr lang="ar-SA"/>
              </a:p>
            </p:txBody>
          </p:sp>
          <p:sp>
            <p:nvSpPr>
              <p:cNvPr id="29" name="مستطيل 1"/>
              <p:cNvSpPr/>
              <p:nvPr/>
            </p:nvSpPr>
            <p:spPr>
              <a:xfrm>
                <a:off x="3867437" y="829740"/>
                <a:ext cx="1955627" cy="1011047"/>
              </a:xfrm>
              <a:prstGeom prst="rect">
                <a:avLst/>
              </a:prstGeom>
              <a:noFill/>
            </p:spPr>
            <p:txBody>
              <a:bodyPr wrap="none" lIns="91440" tIns="45720" rIns="91440" bIns="45720">
                <a:spAutoFit/>
              </a:bodyPr>
              <a:lstStyle/>
              <a:p>
                <a:pPr algn="ctr" rtl="1"/>
                <a:r>
                  <a:rPr lang="ar-IQ" sz="2000" dirty="0" smtClean="0">
                    <a:ln w="1905"/>
                    <a:solidFill>
                      <a:srgbClr val="0070C0"/>
                    </a:solidFill>
                    <a:effectLst>
                      <a:innerShdw blurRad="69850" dist="43180" dir="5400000">
                        <a:srgbClr val="000000">
                          <a:alpha val="65000"/>
                        </a:srgbClr>
                      </a:innerShdw>
                    </a:effectLst>
                    <a:cs typeface="Ali_K_Alwand" pitchFamily="2" charset="-78"/>
                  </a:rPr>
                  <a:t>زيادةى خستنةروو </a:t>
                </a:r>
              </a:p>
              <a:p>
                <a:pPr algn="ctr" rtl="1"/>
                <a:r>
                  <a:rPr lang="ar-SA" sz="2000" dirty="0" smtClean="0">
                    <a:ln w="1905"/>
                    <a:solidFill>
                      <a:srgbClr val="0070C0"/>
                    </a:solidFill>
                    <a:effectLst>
                      <a:innerShdw blurRad="69850" dist="43180" dir="5400000">
                        <a:srgbClr val="000000">
                          <a:alpha val="65000"/>
                        </a:srgbClr>
                      </a:innerShdw>
                    </a:effectLst>
                  </a:rPr>
                  <a:t>فائض عرض</a:t>
                </a:r>
                <a:endParaRPr lang="en-US" sz="2000" dirty="0" smtClean="0">
                  <a:ln w="1905"/>
                  <a:solidFill>
                    <a:srgbClr val="0070C0"/>
                  </a:solidFill>
                  <a:effectLst>
                    <a:innerShdw blurRad="69850" dist="43180" dir="5400000">
                      <a:srgbClr val="000000">
                        <a:alpha val="65000"/>
                      </a:srgbClr>
                    </a:innerShdw>
                  </a:effectLst>
                </a:endParaRPr>
              </a:p>
            </p:txBody>
          </p:sp>
        </p:grpSp>
        <p:sp>
          <p:nvSpPr>
            <p:cNvPr id="6" name="Text Box 27"/>
            <p:cNvSpPr txBox="1">
              <a:spLocks noChangeArrowheads="1"/>
            </p:cNvSpPr>
            <p:nvPr/>
          </p:nvSpPr>
          <p:spPr bwMode="auto">
            <a:xfrm>
              <a:off x="5296860" y="5330869"/>
              <a:ext cx="494456" cy="328347"/>
            </a:xfrm>
            <a:prstGeom prst="rect">
              <a:avLst/>
            </a:prstGeom>
            <a:noFill/>
            <a:ln w="9525">
              <a:noFill/>
              <a:miter lim="800000"/>
              <a:headEnd/>
              <a:tailEnd/>
            </a:ln>
          </p:spPr>
          <p:txBody>
            <a:bodyPr/>
            <a:lstStyle/>
            <a:p>
              <a:pPr algn="ctr"/>
              <a:r>
                <a:rPr lang="en-US" b="1" dirty="0">
                  <a:latin typeface="Times New Roman" pitchFamily="18" charset="0"/>
                  <a:cs typeface="Times New Roman" pitchFamily="18" charset="0"/>
                </a:rPr>
                <a:t>14</a:t>
              </a:r>
            </a:p>
          </p:txBody>
        </p:sp>
        <p:sp>
          <p:nvSpPr>
            <p:cNvPr id="7" name="Text Box 25"/>
            <p:cNvSpPr txBox="1">
              <a:spLocks noChangeArrowheads="1"/>
            </p:cNvSpPr>
            <p:nvPr/>
          </p:nvSpPr>
          <p:spPr bwMode="auto">
            <a:xfrm>
              <a:off x="3807384" y="5281793"/>
              <a:ext cx="695803" cy="330156"/>
            </a:xfrm>
            <a:prstGeom prst="rect">
              <a:avLst/>
            </a:prstGeom>
            <a:noFill/>
            <a:ln w="9525">
              <a:noFill/>
              <a:miter lim="800000"/>
              <a:headEnd/>
              <a:tailEnd/>
            </a:ln>
          </p:spPr>
          <p:txBody>
            <a:bodyPr/>
            <a:lstStyle/>
            <a:p>
              <a:pPr algn="ctr"/>
              <a:r>
                <a:rPr lang="en-US" b="1" dirty="0">
                  <a:latin typeface="Times New Roman" pitchFamily="18" charset="0"/>
                  <a:cs typeface="Times New Roman" pitchFamily="18" charset="0"/>
                </a:rPr>
                <a:t>6</a:t>
              </a:r>
            </a:p>
          </p:txBody>
        </p:sp>
        <p:sp>
          <p:nvSpPr>
            <p:cNvPr id="8" name="Text Box 22"/>
            <p:cNvSpPr txBox="1">
              <a:spLocks noChangeArrowheads="1"/>
            </p:cNvSpPr>
            <p:nvPr/>
          </p:nvSpPr>
          <p:spPr bwMode="auto">
            <a:xfrm>
              <a:off x="2050553" y="3576649"/>
              <a:ext cx="864096" cy="308341"/>
            </a:xfrm>
            <a:prstGeom prst="rect">
              <a:avLst/>
            </a:prstGeom>
            <a:noFill/>
            <a:ln w="9525">
              <a:noFill/>
              <a:miter lim="800000"/>
              <a:headEnd/>
              <a:tailEnd/>
            </a:ln>
          </p:spPr>
          <p:txBody>
            <a:bodyPr/>
            <a:lstStyle/>
            <a:p>
              <a:pPr algn="ctr"/>
              <a:r>
                <a:rPr lang="en-US" sz="1600" b="1" dirty="0" err="1">
                  <a:latin typeface="Times New Roman" pitchFamily="18" charset="0"/>
                  <a:cs typeface="Times New Roman" pitchFamily="18" charset="0"/>
                </a:rPr>
                <a:t>P</a:t>
              </a:r>
              <a:r>
                <a:rPr lang="en-US" sz="1600" b="1" baseline="-25000" dirty="0" err="1">
                  <a:latin typeface="Times New Roman" pitchFamily="18" charset="0"/>
                  <a:cs typeface="Times New Roman" pitchFamily="18" charset="0"/>
                </a:rPr>
                <a:t>e</a:t>
              </a:r>
              <a:r>
                <a:rPr lang="en-US" sz="1600" b="1" dirty="0">
                  <a:latin typeface="Times New Roman" pitchFamily="18" charset="0"/>
                  <a:cs typeface="Times New Roman" pitchFamily="18" charset="0"/>
                </a:rPr>
                <a:t> = </a:t>
              </a:r>
              <a:r>
                <a:rPr lang="en-US" sz="1600" b="1" dirty="0" smtClean="0">
                  <a:latin typeface="Times New Roman" pitchFamily="18" charset="0"/>
                  <a:cs typeface="Times New Roman" pitchFamily="18" charset="0"/>
                </a:rPr>
                <a:t>8</a:t>
              </a:r>
              <a:endParaRPr lang="en-US" sz="1600"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2543523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505475"/>
          </a:xfrm>
        </p:spPr>
        <p:txBody>
          <a:bodyPr>
            <a:normAutofit/>
          </a:bodyPr>
          <a:lstStyle/>
          <a:p>
            <a:pPr marL="0" indent="0" algn="r" rtl="1">
              <a:buNone/>
            </a:pPr>
            <a:endParaRPr lang="ar-IQ" b="1" dirty="0">
              <a:latin typeface="Andalus" pitchFamily="18" charset="-78"/>
              <a:cs typeface="Ali-A-Sahifa" pitchFamily="2" charset="-78"/>
            </a:endParaRPr>
          </a:p>
          <a:p>
            <a:pPr marL="0" indent="0" algn="r" rtl="1">
              <a:buNone/>
            </a:pPr>
            <a:r>
              <a:rPr lang="ar-IQ" sz="2800" b="1" dirty="0" smtClean="0">
                <a:latin typeface="Andalus" pitchFamily="18" charset="-78"/>
                <a:cs typeface="Ali-A-Sahifa" pitchFamily="2" charset="-78"/>
              </a:rPr>
              <a:t>ب- </a:t>
            </a:r>
            <a:r>
              <a:rPr lang="ar-SA" sz="2800" b="1" dirty="0">
                <a:latin typeface="Andalus" pitchFamily="18" charset="-78"/>
                <a:cs typeface="Ali-A-Sahifa" pitchFamily="2" charset="-78"/>
              </a:rPr>
              <a:t>تحديد سقف سعري </a:t>
            </a:r>
            <a:r>
              <a:rPr lang="ar-IQ" sz="2800" b="1" dirty="0">
                <a:latin typeface="Andalus" pitchFamily="18" charset="-78"/>
                <a:cs typeface="Ali-A-Sahifa" pitchFamily="2" charset="-78"/>
              </a:rPr>
              <a:t> </a:t>
            </a:r>
            <a:r>
              <a:rPr lang="en-US" sz="2800" b="1" dirty="0">
                <a:latin typeface="Andalus" pitchFamily="18" charset="-78"/>
                <a:cs typeface="Ali-A-Sahifa" pitchFamily="2" charset="-78"/>
              </a:rPr>
              <a:t>Price </a:t>
            </a:r>
            <a:r>
              <a:rPr lang="en-US" sz="2800" b="1" dirty="0" smtClean="0">
                <a:latin typeface="Andalus" pitchFamily="18" charset="-78"/>
                <a:cs typeface="Ali-A-Sahifa" pitchFamily="2" charset="-78"/>
              </a:rPr>
              <a:t>Ceiling</a:t>
            </a:r>
            <a:endParaRPr lang="ar-IQ" sz="2800" b="1" dirty="0" smtClean="0">
              <a:latin typeface="Andalus" pitchFamily="18" charset="-78"/>
              <a:cs typeface="Ali-A-Sahifa" pitchFamily="2" charset="-78"/>
            </a:endParaRPr>
          </a:p>
          <a:p>
            <a:pPr marL="0" indent="0" algn="r" rtl="1">
              <a:buNone/>
            </a:pPr>
            <a:endParaRPr lang="ar-SA" sz="1400" b="1" dirty="0">
              <a:latin typeface="Andalus" pitchFamily="18" charset="-78"/>
              <a:cs typeface="Ali-A-Sahifa" pitchFamily="2" charset="-78"/>
            </a:endParaRPr>
          </a:p>
          <a:p>
            <a:pPr marL="109728" indent="0" algn="r" rtl="1">
              <a:buNone/>
            </a:pPr>
            <a:r>
              <a:rPr lang="ar-SA" dirty="0">
                <a:latin typeface="Andalus" pitchFamily="18" charset="-78"/>
                <a:cs typeface="Ali_K_Alwand" pitchFamily="2" charset="-78"/>
              </a:rPr>
              <a:t> </a:t>
            </a:r>
            <a:r>
              <a:rPr lang="ar-IQ" dirty="0">
                <a:latin typeface="Andalus" pitchFamily="18" charset="-78"/>
                <a:cs typeface="Ali_K_Alwand" pitchFamily="2" charset="-78"/>
              </a:rPr>
              <a:t>      حكومةت </a:t>
            </a:r>
            <a:r>
              <a:rPr lang="ar-IQ" dirty="0" smtClean="0">
                <a:latin typeface="Andalus" pitchFamily="18" charset="-78"/>
                <a:cs typeface="Ali_K_Alwand" pitchFamily="2" charset="-78"/>
              </a:rPr>
              <a:t>هةلَدةستىَ </a:t>
            </a:r>
            <a:r>
              <a:rPr lang="ar-IQ" dirty="0">
                <a:latin typeface="Andalus" pitchFamily="18" charset="-78"/>
                <a:cs typeface="Ali_K_Alwand" pitchFamily="2" charset="-78"/>
              </a:rPr>
              <a:t>بة دانانى ياخود ديارى كردنى بةرزترين ئاستى نرخ بؤ هةندىَ  لة كالاَكانى ثيَويست بة جؤريَك كة ناهيَلىَ فرؤشيار كالاَكة لةو نرخة زياتر بفرؤشىَ، ئةوةش بة ئامانجى طةيشتنى ئةو كالاَيانة بة نرخيَكى طونجاو بؤ بةكاربةران، وبؤ ئةوةى سياسةتى سقفى نرخى جىَبةجىَ بكريَت دةبيَت دياريكردنى </a:t>
            </a:r>
            <a:r>
              <a:rPr lang="ar-IQ" dirty="0" smtClean="0">
                <a:latin typeface="Andalus" pitchFamily="18" charset="-78"/>
                <a:cs typeface="Ali_K_Alwand" pitchFamily="2" charset="-78"/>
              </a:rPr>
              <a:t>نرخةكة </a:t>
            </a:r>
            <a:r>
              <a:rPr lang="ar-IQ" dirty="0">
                <a:latin typeface="Andalus" pitchFamily="18" charset="-78"/>
                <a:cs typeface="Ali_K_Alwand" pitchFamily="2" charset="-78"/>
              </a:rPr>
              <a:t>كةمتر </a:t>
            </a:r>
            <a:r>
              <a:rPr lang="ar-IQ" dirty="0" smtClean="0">
                <a:latin typeface="Andalus" pitchFamily="18" charset="-78"/>
                <a:cs typeface="Ali_K_Alwand" pitchFamily="2" charset="-78"/>
              </a:rPr>
              <a:t>بىَ لة </a:t>
            </a:r>
            <a:r>
              <a:rPr lang="ar-IQ" dirty="0">
                <a:latin typeface="Andalus" pitchFamily="18" charset="-78"/>
                <a:cs typeface="Ali_K_Alwand" pitchFamily="2" charset="-78"/>
              </a:rPr>
              <a:t>نرخى </a:t>
            </a:r>
            <a:r>
              <a:rPr lang="ar-IQ" dirty="0" smtClean="0">
                <a:latin typeface="Andalus" pitchFamily="18" charset="-78"/>
                <a:cs typeface="Ali_K_Alwand" pitchFamily="2" charset="-78"/>
              </a:rPr>
              <a:t>هاوسةنطى. </a:t>
            </a:r>
            <a:endParaRPr lang="en-US" dirty="0"/>
          </a:p>
        </p:txBody>
      </p:sp>
      <p:grpSp>
        <p:nvGrpSpPr>
          <p:cNvPr id="4" name="Group 3"/>
          <p:cNvGrpSpPr/>
          <p:nvPr/>
        </p:nvGrpSpPr>
        <p:grpSpPr>
          <a:xfrm>
            <a:off x="1328025" y="3591983"/>
            <a:ext cx="4300380" cy="2671030"/>
            <a:chOff x="1291270" y="881065"/>
            <a:chExt cx="6001706" cy="4745038"/>
          </a:xfrm>
        </p:grpSpPr>
        <p:sp>
          <p:nvSpPr>
            <p:cNvPr id="5" name="Text Box 3"/>
            <p:cNvSpPr txBox="1">
              <a:spLocks noChangeArrowheads="1"/>
            </p:cNvSpPr>
            <p:nvPr/>
          </p:nvSpPr>
          <p:spPr bwMode="auto">
            <a:xfrm>
              <a:off x="6580189" y="4406902"/>
              <a:ext cx="677862" cy="555625"/>
            </a:xfrm>
            <a:prstGeom prst="rect">
              <a:avLst/>
            </a:prstGeom>
            <a:noFill/>
            <a:ln w="9525">
              <a:noFill/>
              <a:miter lim="800000"/>
              <a:headEnd/>
              <a:tailEnd/>
            </a:ln>
          </p:spPr>
          <p:txBody>
            <a:bodyPr/>
            <a:lstStyle/>
            <a:p>
              <a:pPr algn="ctr" rtl="1"/>
              <a:r>
                <a:rPr lang="en-US" altLang="zh-CN" sz="2400" b="1" dirty="0">
                  <a:ln>
                    <a:solidFill>
                      <a:srgbClr val="33CC33"/>
                    </a:solidFill>
                  </a:ln>
                  <a:solidFill>
                    <a:srgbClr val="33CC33"/>
                  </a:solidFill>
                  <a:latin typeface="Times New Roman" pitchFamily="18" charset="0"/>
                  <a:ea typeface="SimSun" pitchFamily="2" charset="-122"/>
                </a:rPr>
                <a:t>D</a:t>
              </a:r>
              <a:endParaRPr lang="en-US" sz="3600" dirty="0">
                <a:ln>
                  <a:solidFill>
                    <a:srgbClr val="33CC33"/>
                  </a:solidFill>
                </a:ln>
                <a:solidFill>
                  <a:srgbClr val="33CC33"/>
                </a:solidFill>
              </a:endParaRPr>
            </a:p>
          </p:txBody>
        </p:sp>
        <p:sp>
          <p:nvSpPr>
            <p:cNvPr id="6" name="Line 7"/>
            <p:cNvSpPr>
              <a:spLocks noChangeShapeType="1"/>
            </p:cNvSpPr>
            <p:nvPr/>
          </p:nvSpPr>
          <p:spPr bwMode="auto">
            <a:xfrm>
              <a:off x="2519363" y="881065"/>
              <a:ext cx="0" cy="4232275"/>
            </a:xfrm>
            <a:prstGeom prst="line">
              <a:avLst/>
            </a:prstGeom>
            <a:noFill/>
            <a:ln w="38100">
              <a:solidFill>
                <a:srgbClr val="000000"/>
              </a:solidFill>
              <a:round/>
              <a:headEnd/>
              <a:tailEnd/>
            </a:ln>
          </p:spPr>
          <p:txBody>
            <a:bodyPr/>
            <a:lstStyle/>
            <a:p>
              <a:endParaRPr lang="ar-SA"/>
            </a:p>
          </p:txBody>
        </p:sp>
        <p:sp>
          <p:nvSpPr>
            <p:cNvPr id="7" name="Line 8"/>
            <p:cNvSpPr>
              <a:spLocks noChangeShapeType="1"/>
            </p:cNvSpPr>
            <p:nvPr/>
          </p:nvSpPr>
          <p:spPr bwMode="auto">
            <a:xfrm>
              <a:off x="2519364" y="5113338"/>
              <a:ext cx="4230687" cy="0"/>
            </a:xfrm>
            <a:prstGeom prst="line">
              <a:avLst/>
            </a:prstGeom>
            <a:noFill/>
            <a:ln w="28575">
              <a:solidFill>
                <a:srgbClr val="000000"/>
              </a:solidFill>
              <a:round/>
              <a:headEnd/>
              <a:tailEnd/>
            </a:ln>
            <a:effectLst/>
          </p:spPr>
          <p:txBody>
            <a:bodyPr/>
            <a:lstStyle/>
            <a:p>
              <a:endParaRPr lang="ar-SA"/>
            </a:p>
          </p:txBody>
        </p:sp>
        <p:sp>
          <p:nvSpPr>
            <p:cNvPr id="8" name="Text Box 9"/>
            <p:cNvSpPr txBox="1">
              <a:spLocks noChangeArrowheads="1"/>
            </p:cNvSpPr>
            <p:nvPr/>
          </p:nvSpPr>
          <p:spPr bwMode="auto">
            <a:xfrm>
              <a:off x="6616701" y="4835527"/>
              <a:ext cx="676275" cy="555625"/>
            </a:xfrm>
            <a:prstGeom prst="rect">
              <a:avLst/>
            </a:prstGeom>
            <a:noFill/>
            <a:ln w="9525">
              <a:noFill/>
              <a:miter lim="800000"/>
              <a:headEnd/>
              <a:tailEnd/>
            </a:ln>
          </p:spPr>
          <p:txBody>
            <a:bodyPr/>
            <a:lstStyle/>
            <a:p>
              <a:pPr algn="ctr" rtl="1"/>
              <a:r>
                <a:rPr lang="en-US" altLang="zh-CN" sz="2400" b="1">
                  <a:latin typeface="Times New Roman" pitchFamily="18" charset="0"/>
                  <a:ea typeface="SimSun" pitchFamily="2" charset="-122"/>
                </a:rPr>
                <a:t>Q</a:t>
              </a:r>
              <a:endParaRPr lang="en-US" sz="3600"/>
            </a:p>
          </p:txBody>
        </p:sp>
        <p:sp>
          <p:nvSpPr>
            <p:cNvPr id="9" name="Line 10"/>
            <p:cNvSpPr>
              <a:spLocks noChangeShapeType="1"/>
            </p:cNvSpPr>
            <p:nvPr/>
          </p:nvSpPr>
          <p:spPr bwMode="auto">
            <a:xfrm rot="6361919">
              <a:off x="2594770" y="1654970"/>
              <a:ext cx="4103687" cy="2867025"/>
            </a:xfrm>
            <a:prstGeom prst="line">
              <a:avLst/>
            </a:prstGeom>
            <a:noFill/>
            <a:ln w="57150">
              <a:solidFill>
                <a:srgbClr val="C00000"/>
              </a:solidFill>
              <a:round/>
              <a:headEnd/>
              <a:tailEnd/>
            </a:ln>
          </p:spPr>
          <p:txBody>
            <a:bodyPr/>
            <a:lstStyle/>
            <a:p>
              <a:endParaRPr lang="ar-SA"/>
            </a:p>
          </p:txBody>
        </p:sp>
        <p:sp>
          <p:nvSpPr>
            <p:cNvPr id="10" name="Line 11"/>
            <p:cNvSpPr>
              <a:spLocks noChangeShapeType="1"/>
            </p:cNvSpPr>
            <p:nvPr/>
          </p:nvSpPr>
          <p:spPr bwMode="auto">
            <a:xfrm>
              <a:off x="3027364" y="1258888"/>
              <a:ext cx="3722687" cy="3333750"/>
            </a:xfrm>
            <a:prstGeom prst="line">
              <a:avLst/>
            </a:prstGeom>
            <a:noFill/>
            <a:ln w="57150">
              <a:solidFill>
                <a:srgbClr val="33CC33"/>
              </a:solidFill>
              <a:round/>
              <a:headEnd/>
              <a:tailEnd/>
            </a:ln>
          </p:spPr>
          <p:txBody>
            <a:bodyPr/>
            <a:lstStyle/>
            <a:p>
              <a:endParaRPr lang="ar-SA"/>
            </a:p>
          </p:txBody>
        </p:sp>
        <p:sp>
          <p:nvSpPr>
            <p:cNvPr id="11" name="Line 16"/>
            <p:cNvSpPr>
              <a:spLocks noChangeShapeType="1"/>
            </p:cNvSpPr>
            <p:nvPr/>
          </p:nvSpPr>
          <p:spPr bwMode="auto">
            <a:xfrm>
              <a:off x="5717885" y="3635376"/>
              <a:ext cx="16165" cy="1511300"/>
            </a:xfrm>
            <a:prstGeom prst="line">
              <a:avLst/>
            </a:prstGeom>
            <a:noFill/>
            <a:ln w="28575">
              <a:solidFill>
                <a:srgbClr val="000000"/>
              </a:solidFill>
              <a:prstDash val="dashDot"/>
              <a:round/>
              <a:headEnd/>
              <a:tailEnd/>
            </a:ln>
          </p:spPr>
          <p:txBody>
            <a:bodyPr/>
            <a:lstStyle/>
            <a:p>
              <a:endParaRPr lang="ar-SA"/>
            </a:p>
          </p:txBody>
        </p:sp>
        <p:sp>
          <p:nvSpPr>
            <p:cNvPr id="12" name="Line 20"/>
            <p:cNvSpPr>
              <a:spLocks noChangeShapeType="1"/>
            </p:cNvSpPr>
            <p:nvPr/>
          </p:nvSpPr>
          <p:spPr bwMode="auto">
            <a:xfrm>
              <a:off x="4041775" y="3635376"/>
              <a:ext cx="0" cy="1449387"/>
            </a:xfrm>
            <a:prstGeom prst="line">
              <a:avLst/>
            </a:prstGeom>
            <a:noFill/>
            <a:ln w="28575">
              <a:solidFill>
                <a:srgbClr val="000000"/>
              </a:solidFill>
              <a:prstDash val="dashDot"/>
              <a:round/>
              <a:headEnd/>
              <a:tailEnd/>
            </a:ln>
          </p:spPr>
          <p:txBody>
            <a:bodyPr/>
            <a:lstStyle/>
            <a:p>
              <a:endParaRPr lang="ar-SA"/>
            </a:p>
          </p:txBody>
        </p:sp>
        <p:sp>
          <p:nvSpPr>
            <p:cNvPr id="13" name="Text Box 22"/>
            <p:cNvSpPr txBox="1">
              <a:spLocks noChangeArrowheads="1"/>
            </p:cNvSpPr>
            <p:nvPr/>
          </p:nvSpPr>
          <p:spPr bwMode="auto">
            <a:xfrm>
              <a:off x="1291270" y="2671417"/>
              <a:ext cx="1272085" cy="451643"/>
            </a:xfrm>
            <a:prstGeom prst="rect">
              <a:avLst/>
            </a:prstGeom>
            <a:noFill/>
            <a:ln w="9525">
              <a:noFill/>
              <a:miter lim="800000"/>
              <a:headEnd/>
              <a:tailEnd/>
            </a:ln>
          </p:spPr>
          <p:txBody>
            <a:bodyPr/>
            <a:lstStyle/>
            <a:p>
              <a:pPr algn="ctr"/>
              <a:r>
                <a:rPr lang="en-US" b="1" dirty="0" err="1">
                  <a:latin typeface="Times New Roman" pitchFamily="18" charset="0"/>
                  <a:cs typeface="Times New Roman" pitchFamily="18" charset="0"/>
                </a:rPr>
                <a:t>P</a:t>
              </a:r>
              <a:r>
                <a:rPr lang="en-US" b="1" baseline="-25000" dirty="0" err="1">
                  <a:latin typeface="Times New Roman" pitchFamily="18" charset="0"/>
                  <a:cs typeface="Times New Roman" pitchFamily="18" charset="0"/>
                </a:rPr>
                <a:t>e</a:t>
              </a:r>
              <a:r>
                <a:rPr lang="en-US" b="1" dirty="0">
                  <a:latin typeface="Times New Roman" pitchFamily="18" charset="0"/>
                  <a:cs typeface="Times New Roman" pitchFamily="18" charset="0"/>
                </a:rPr>
                <a:t> = </a:t>
              </a:r>
              <a:r>
                <a:rPr lang="en-US" b="1" dirty="0" smtClean="0">
                  <a:latin typeface="Times New Roman" pitchFamily="18" charset="0"/>
                  <a:cs typeface="Times New Roman" pitchFamily="18" charset="0"/>
                </a:rPr>
                <a:t>8</a:t>
              </a:r>
              <a:endParaRPr lang="en-US" b="1" dirty="0">
                <a:latin typeface="Times New Roman" pitchFamily="18" charset="0"/>
                <a:cs typeface="Times New Roman" pitchFamily="18" charset="0"/>
              </a:endParaRPr>
            </a:p>
          </p:txBody>
        </p:sp>
        <p:sp>
          <p:nvSpPr>
            <p:cNvPr id="14" name="SMARTPenAnnotation120"/>
            <p:cNvSpPr/>
            <p:nvPr/>
          </p:nvSpPr>
          <p:spPr>
            <a:xfrm>
              <a:off x="4848820" y="4425404"/>
              <a:ext cx="8931" cy="19348"/>
            </a:xfrm>
            <a:custGeom>
              <a:avLst/>
              <a:gdLst/>
              <a:ahLst/>
              <a:cxnLst/>
              <a:rect l="0" t="0" r="0" b="0"/>
              <a:pathLst>
                <a:path w="9675" h="19348">
                  <a:moveTo>
                    <a:pt x="9674" y="0"/>
                  </a:moveTo>
                  <a:lnTo>
                    <a:pt x="0" y="1934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nvGrpSpPr>
            <p:cNvPr id="15" name="Group 14"/>
            <p:cNvGrpSpPr/>
            <p:nvPr/>
          </p:nvGrpSpPr>
          <p:grpSpPr>
            <a:xfrm>
              <a:off x="1546203" y="894458"/>
              <a:ext cx="5541986" cy="4731645"/>
              <a:chOff x="1546203" y="894458"/>
              <a:chExt cx="5541986" cy="4731645"/>
            </a:xfrm>
          </p:grpSpPr>
          <p:sp>
            <p:nvSpPr>
              <p:cNvPr id="16" name="Text Box 4"/>
              <p:cNvSpPr txBox="1">
                <a:spLocks noChangeArrowheads="1"/>
              </p:cNvSpPr>
              <p:nvPr/>
            </p:nvSpPr>
            <p:spPr bwMode="auto">
              <a:xfrm>
                <a:off x="6411914" y="1027115"/>
                <a:ext cx="676275" cy="555625"/>
              </a:xfrm>
              <a:prstGeom prst="rect">
                <a:avLst/>
              </a:prstGeom>
              <a:noFill/>
              <a:ln w="9525">
                <a:noFill/>
                <a:miter lim="800000"/>
                <a:headEnd/>
                <a:tailEnd/>
              </a:ln>
            </p:spPr>
            <p:txBody>
              <a:bodyPr/>
              <a:lstStyle/>
              <a:p>
                <a:pPr algn="ctr" rtl="1"/>
                <a:r>
                  <a:rPr lang="en-US" altLang="zh-CN" sz="2400" b="1" dirty="0">
                    <a:ln>
                      <a:solidFill>
                        <a:srgbClr val="C00000"/>
                      </a:solidFill>
                    </a:ln>
                    <a:solidFill>
                      <a:srgbClr val="C00000"/>
                    </a:solidFill>
                    <a:latin typeface="Times New Roman" pitchFamily="18" charset="0"/>
                    <a:ea typeface="SimSun" pitchFamily="2" charset="-122"/>
                  </a:rPr>
                  <a:t>S</a:t>
                </a:r>
                <a:endParaRPr lang="en-US" sz="3600" dirty="0">
                  <a:ln>
                    <a:solidFill>
                      <a:srgbClr val="C00000"/>
                    </a:solidFill>
                  </a:ln>
                  <a:solidFill>
                    <a:srgbClr val="C00000"/>
                  </a:solidFill>
                </a:endParaRPr>
              </a:p>
            </p:txBody>
          </p:sp>
          <p:sp>
            <p:nvSpPr>
              <p:cNvPr id="17" name="Text Box 5"/>
              <p:cNvSpPr txBox="1">
                <a:spLocks noChangeArrowheads="1"/>
              </p:cNvSpPr>
              <p:nvPr/>
            </p:nvSpPr>
            <p:spPr bwMode="auto">
              <a:xfrm>
                <a:off x="4887914" y="2665415"/>
                <a:ext cx="677862" cy="555625"/>
              </a:xfrm>
              <a:prstGeom prst="rect">
                <a:avLst/>
              </a:prstGeom>
              <a:noFill/>
              <a:ln w="9525">
                <a:noFill/>
                <a:miter lim="800000"/>
                <a:headEnd/>
                <a:tailEnd/>
              </a:ln>
            </p:spPr>
            <p:txBody>
              <a:bodyPr/>
              <a:lstStyle/>
              <a:p>
                <a:pPr algn="ctr" rtl="1"/>
                <a:r>
                  <a:rPr lang="en-US" altLang="zh-CN" sz="2400" b="1" dirty="0">
                    <a:ln>
                      <a:solidFill>
                        <a:srgbClr val="4FBABD"/>
                      </a:solidFill>
                    </a:ln>
                    <a:solidFill>
                      <a:srgbClr val="3C9C9E"/>
                    </a:solidFill>
                    <a:latin typeface="Times New Roman" pitchFamily="18" charset="0"/>
                    <a:ea typeface="SimSun" pitchFamily="2" charset="-122"/>
                  </a:rPr>
                  <a:t>E</a:t>
                </a:r>
                <a:endParaRPr lang="en-US" sz="3600" dirty="0">
                  <a:ln>
                    <a:solidFill>
                      <a:srgbClr val="4FBABD"/>
                    </a:solidFill>
                  </a:ln>
                  <a:solidFill>
                    <a:srgbClr val="3C9C9E"/>
                  </a:solidFill>
                </a:endParaRPr>
              </a:p>
            </p:txBody>
          </p:sp>
          <p:sp>
            <p:nvSpPr>
              <p:cNvPr id="18" name="Line 12"/>
              <p:cNvSpPr>
                <a:spLocks noChangeShapeType="1"/>
              </p:cNvSpPr>
              <p:nvPr/>
            </p:nvSpPr>
            <p:spPr bwMode="auto">
              <a:xfrm flipH="1">
                <a:off x="2519363" y="2925763"/>
                <a:ext cx="2368550" cy="0"/>
              </a:xfrm>
              <a:prstGeom prst="line">
                <a:avLst/>
              </a:prstGeom>
              <a:noFill/>
              <a:ln w="19050">
                <a:solidFill>
                  <a:srgbClr val="000000"/>
                </a:solidFill>
                <a:prstDash val="dashDot"/>
                <a:round/>
                <a:headEnd/>
                <a:tailEnd/>
              </a:ln>
            </p:spPr>
            <p:txBody>
              <a:bodyPr/>
              <a:lstStyle/>
              <a:p>
                <a:endParaRPr lang="ar-SA"/>
              </a:p>
            </p:txBody>
          </p:sp>
          <p:sp>
            <p:nvSpPr>
              <p:cNvPr id="19" name="Line 17"/>
              <p:cNvSpPr>
                <a:spLocks noChangeShapeType="1"/>
              </p:cNvSpPr>
              <p:nvPr/>
            </p:nvSpPr>
            <p:spPr bwMode="auto">
              <a:xfrm>
                <a:off x="2519363" y="3635376"/>
                <a:ext cx="3198522" cy="0"/>
              </a:xfrm>
              <a:prstGeom prst="line">
                <a:avLst/>
              </a:prstGeom>
              <a:noFill/>
              <a:ln w="28575">
                <a:solidFill>
                  <a:srgbClr val="000000"/>
                </a:solidFill>
                <a:prstDash val="dashDot"/>
                <a:round/>
                <a:headEnd/>
                <a:tailEnd/>
              </a:ln>
            </p:spPr>
            <p:txBody>
              <a:bodyPr/>
              <a:lstStyle/>
              <a:p>
                <a:endParaRPr lang="ar-SA"/>
              </a:p>
            </p:txBody>
          </p:sp>
          <p:sp>
            <p:nvSpPr>
              <p:cNvPr id="20" name="Text Box 23"/>
              <p:cNvSpPr txBox="1">
                <a:spLocks noChangeArrowheads="1"/>
              </p:cNvSpPr>
              <p:nvPr/>
            </p:nvSpPr>
            <p:spPr bwMode="auto">
              <a:xfrm>
                <a:off x="3609975" y="5156203"/>
                <a:ext cx="863600" cy="469900"/>
              </a:xfrm>
              <a:prstGeom prst="rect">
                <a:avLst/>
              </a:prstGeom>
              <a:noFill/>
              <a:ln w="9525">
                <a:noFill/>
                <a:miter lim="800000"/>
                <a:headEnd/>
                <a:tailEnd/>
              </a:ln>
            </p:spPr>
            <p:txBody>
              <a:bodyPr/>
              <a:lstStyle/>
              <a:p>
                <a:pPr algn="ctr"/>
                <a:r>
                  <a:rPr lang="en-US" b="1" dirty="0" smtClean="0">
                    <a:latin typeface="Times New Roman" pitchFamily="18" charset="0"/>
                    <a:cs typeface="Times New Roman" pitchFamily="18" charset="0"/>
                  </a:rPr>
                  <a:t>6</a:t>
                </a:r>
                <a:endParaRPr lang="en-US" b="1" dirty="0">
                  <a:latin typeface="Times New Roman" pitchFamily="18" charset="0"/>
                  <a:cs typeface="Times New Roman" pitchFamily="18" charset="0"/>
                </a:endParaRPr>
              </a:p>
            </p:txBody>
          </p:sp>
          <p:sp>
            <p:nvSpPr>
              <p:cNvPr id="21" name="SMARTPenAnnotation80"/>
              <p:cNvSpPr/>
              <p:nvPr/>
            </p:nvSpPr>
            <p:spPr>
              <a:xfrm>
                <a:off x="5241727" y="894458"/>
                <a:ext cx="2646" cy="1"/>
              </a:xfrm>
              <a:custGeom>
                <a:avLst/>
                <a:gdLst/>
                <a:ahLst/>
                <a:cxnLst/>
                <a:rect l="0" t="0" r="0" b="0"/>
                <a:pathLst>
                  <a:path w="2867" h="1">
                    <a:moveTo>
                      <a:pt x="0" y="0"/>
                    </a:moveTo>
                    <a:lnTo>
                      <a:pt x="2866"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SMARTPenAnnotation113"/>
              <p:cNvSpPr/>
              <p:nvPr/>
            </p:nvSpPr>
            <p:spPr>
              <a:xfrm>
                <a:off x="6911577" y="3264545"/>
                <a:ext cx="2647" cy="1"/>
              </a:xfrm>
              <a:custGeom>
                <a:avLst/>
                <a:gdLst/>
                <a:ahLst/>
                <a:cxnLst/>
                <a:rect l="0" t="0" r="0" b="0"/>
                <a:pathLst>
                  <a:path w="2868" h="1">
                    <a:moveTo>
                      <a:pt x="0" y="0"/>
                    </a:moveTo>
                    <a:lnTo>
                      <a:pt x="2867"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SMARTPenAnnotation115"/>
              <p:cNvSpPr/>
              <p:nvPr/>
            </p:nvSpPr>
            <p:spPr>
              <a:xfrm>
                <a:off x="4902398" y="2954983"/>
                <a:ext cx="8931" cy="1"/>
              </a:xfrm>
              <a:custGeom>
                <a:avLst/>
                <a:gdLst/>
                <a:ahLst/>
                <a:cxnLst/>
                <a:rect l="0" t="0" r="0" b="0"/>
                <a:pathLst>
                  <a:path w="9675" h="1">
                    <a:moveTo>
                      <a:pt x="9674"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4" name="SMARTPenAnnotation127"/>
              <p:cNvSpPr/>
              <p:nvPr/>
            </p:nvSpPr>
            <p:spPr>
              <a:xfrm>
                <a:off x="5054203" y="2006947"/>
                <a:ext cx="1" cy="9675"/>
              </a:xfrm>
              <a:custGeom>
                <a:avLst/>
                <a:gdLst/>
                <a:ahLst/>
                <a:cxnLst/>
                <a:rect l="0" t="0" r="0" b="0"/>
                <a:pathLst>
                  <a:path w="1" h="9675">
                    <a:moveTo>
                      <a:pt x="0" y="0"/>
                    </a:moveTo>
                    <a:lnTo>
                      <a:pt x="0" y="96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5" name="مستطيل 35"/>
              <p:cNvSpPr/>
              <p:nvPr/>
            </p:nvSpPr>
            <p:spPr>
              <a:xfrm>
                <a:off x="4077677" y="3639494"/>
                <a:ext cx="1551213" cy="959162"/>
              </a:xfrm>
              <a:prstGeom prst="rect">
                <a:avLst/>
              </a:prstGeom>
              <a:noFill/>
            </p:spPr>
            <p:txBody>
              <a:bodyPr wrap="none" lIns="91440" tIns="45720" rIns="91440" bIns="45720">
                <a:spAutoFit/>
              </a:bodyPr>
              <a:lstStyle/>
              <a:p>
                <a:pPr algn="ctr" rtl="1"/>
                <a:r>
                  <a:rPr lang="ar-SA" sz="2000" dirty="0" smtClean="0">
                    <a:ln w="1905"/>
                    <a:solidFill>
                      <a:srgbClr val="0070C0"/>
                    </a:solidFill>
                    <a:effectLst>
                      <a:innerShdw blurRad="69850" dist="43180" dir="5400000">
                        <a:srgbClr val="000000">
                          <a:alpha val="65000"/>
                        </a:srgbClr>
                      </a:innerShdw>
                    </a:effectLst>
                  </a:rPr>
                  <a:t>فائض طلب</a:t>
                </a:r>
                <a:endParaRPr lang="ar-IQ" sz="2000" dirty="0" smtClean="0">
                  <a:ln w="1905"/>
                  <a:solidFill>
                    <a:srgbClr val="0070C0"/>
                  </a:solidFill>
                  <a:effectLst>
                    <a:innerShdw blurRad="69850" dist="43180" dir="5400000">
                      <a:srgbClr val="000000">
                        <a:alpha val="65000"/>
                      </a:srgbClr>
                    </a:innerShdw>
                  </a:effectLst>
                </a:endParaRPr>
              </a:p>
              <a:p>
                <a:pPr algn="ctr" rtl="1"/>
                <a:r>
                  <a:rPr lang="ar-IQ" sz="2000" dirty="0" smtClean="0">
                    <a:ln w="1905"/>
                    <a:solidFill>
                      <a:srgbClr val="0070C0"/>
                    </a:solidFill>
                    <a:effectLst>
                      <a:innerShdw blurRad="69850" dist="43180" dir="5400000">
                        <a:srgbClr val="000000">
                          <a:alpha val="65000"/>
                        </a:srgbClr>
                      </a:innerShdw>
                    </a:effectLst>
                    <a:cs typeface="Ali_K_Alwand" pitchFamily="2" charset="-78"/>
                  </a:rPr>
                  <a:t>زيادةى خواست</a:t>
                </a:r>
                <a:r>
                  <a:rPr lang="ar-SA" sz="2000" dirty="0" smtClean="0">
                    <a:ln w="1905"/>
                    <a:solidFill>
                      <a:srgbClr val="0070C0"/>
                    </a:solidFill>
                    <a:effectLst>
                      <a:innerShdw blurRad="69850" dist="43180" dir="5400000">
                        <a:srgbClr val="000000">
                          <a:alpha val="65000"/>
                        </a:srgbClr>
                      </a:innerShdw>
                    </a:effectLst>
                    <a:cs typeface="Ali_K_Alwand" pitchFamily="2" charset="-78"/>
                  </a:rPr>
                  <a:t> </a:t>
                </a:r>
                <a:endParaRPr lang="en-US" sz="2000" dirty="0" smtClean="0">
                  <a:ln w="1905"/>
                  <a:solidFill>
                    <a:srgbClr val="0070C0"/>
                  </a:solidFill>
                  <a:effectLst>
                    <a:innerShdw blurRad="69850" dist="43180" dir="5400000">
                      <a:srgbClr val="000000">
                        <a:alpha val="65000"/>
                      </a:srgbClr>
                    </a:innerShdw>
                  </a:effectLst>
                  <a:cs typeface="Ali_K_Alwand" pitchFamily="2" charset="-78"/>
                </a:endParaRPr>
              </a:p>
            </p:txBody>
          </p:sp>
          <p:sp>
            <p:nvSpPr>
              <p:cNvPr id="26" name="Text Box 23"/>
              <p:cNvSpPr txBox="1">
                <a:spLocks noChangeArrowheads="1"/>
              </p:cNvSpPr>
              <p:nvPr/>
            </p:nvSpPr>
            <p:spPr bwMode="auto">
              <a:xfrm>
                <a:off x="1546203" y="3400426"/>
                <a:ext cx="863599" cy="469900"/>
              </a:xfrm>
              <a:prstGeom prst="rect">
                <a:avLst/>
              </a:prstGeom>
              <a:noFill/>
              <a:ln w="9525">
                <a:noFill/>
                <a:miter lim="800000"/>
                <a:headEnd/>
                <a:tailEnd/>
              </a:ln>
            </p:spPr>
            <p:txBody>
              <a:bodyPr/>
              <a:lstStyle/>
              <a:p>
                <a:pPr algn="ctr"/>
                <a:r>
                  <a:rPr lang="en-US" b="1" dirty="0" smtClean="0">
                    <a:latin typeface="Times New Roman" pitchFamily="18" charset="0"/>
                    <a:cs typeface="Times New Roman" pitchFamily="18" charset="0"/>
                  </a:rPr>
                  <a:t>6</a:t>
                </a:r>
                <a:endParaRPr lang="en-US" b="1" dirty="0">
                  <a:latin typeface="Times New Roman" pitchFamily="18" charset="0"/>
                  <a:cs typeface="Times New Roman" pitchFamily="18" charset="0"/>
                </a:endParaRPr>
              </a:p>
            </p:txBody>
          </p:sp>
          <p:sp>
            <p:nvSpPr>
              <p:cNvPr id="27" name="Text Box 23"/>
              <p:cNvSpPr txBox="1">
                <a:spLocks noChangeArrowheads="1"/>
              </p:cNvSpPr>
              <p:nvPr/>
            </p:nvSpPr>
            <p:spPr bwMode="auto">
              <a:xfrm>
                <a:off x="5223793" y="5156203"/>
                <a:ext cx="863601" cy="469900"/>
              </a:xfrm>
              <a:prstGeom prst="rect">
                <a:avLst/>
              </a:prstGeom>
              <a:noFill/>
              <a:ln w="9525">
                <a:noFill/>
                <a:miter lim="800000"/>
                <a:headEnd/>
                <a:tailEnd/>
              </a:ln>
            </p:spPr>
            <p:txBody>
              <a:bodyPr/>
              <a:lstStyle/>
              <a:p>
                <a:pPr algn="ctr"/>
                <a:r>
                  <a:rPr lang="ar-IQ" b="1" dirty="0" smtClean="0">
                    <a:latin typeface="Times New Roman" pitchFamily="18" charset="0"/>
                    <a:cs typeface="Times New Roman" pitchFamily="18" charset="0"/>
                  </a:rPr>
                  <a:t>14</a:t>
                </a:r>
                <a:endParaRPr lang="en-US" b="1" dirty="0">
                  <a:latin typeface="Times New Roman" pitchFamily="18" charset="0"/>
                  <a:cs typeface="Times New Roman" pitchFamily="18" charset="0"/>
                </a:endParaRPr>
              </a:p>
            </p:txBody>
          </p:sp>
        </p:grpSp>
      </p:grpSp>
    </p:spTree>
    <p:extLst>
      <p:ext uri="{BB962C8B-B14F-4D97-AF65-F5344CB8AC3E}">
        <p14:creationId xmlns:p14="http://schemas.microsoft.com/office/powerpoint/2010/main" val="28185301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836712"/>
            <a:ext cx="7408333" cy="5289451"/>
          </a:xfrm>
        </p:spPr>
        <p:txBody>
          <a:bodyPr/>
          <a:lstStyle/>
          <a:p>
            <a:pPr marL="0" indent="0" algn="r" rtl="1">
              <a:buNone/>
            </a:pPr>
            <a:endParaRPr lang="ar-IQ" dirty="0" smtClean="0"/>
          </a:p>
          <a:p>
            <a:pPr marL="0" indent="0" algn="r" rtl="1">
              <a:buNone/>
            </a:pPr>
            <a:endParaRPr lang="ar-IQ" dirty="0"/>
          </a:p>
          <a:p>
            <a:pPr marL="0" indent="0" algn="r" rtl="1">
              <a:buNone/>
            </a:pPr>
            <a:r>
              <a:rPr lang="ar-IQ" dirty="0">
                <a:latin typeface="Andalus" pitchFamily="18" charset="-78"/>
                <a:cs typeface="Ali_K_Alwand" pitchFamily="2" charset="-78"/>
              </a:rPr>
              <a:t>كاتيَك كة حكومةت اعتماد دةكاتة سةر سياسةتى سقفى نرخ كاردةكاتة سةر خستنةروو و</a:t>
            </a:r>
            <a:r>
              <a:rPr lang="ar-IQ" dirty="0" smtClean="0">
                <a:latin typeface="Andalus" pitchFamily="18" charset="-78"/>
                <a:cs typeface="Ali_K_Alwand" pitchFamily="2" charset="-78"/>
              </a:rPr>
              <a:t>كةم بوونةوى ئةم كالاَية </a:t>
            </a:r>
            <a:r>
              <a:rPr lang="ar-IQ" dirty="0">
                <a:latin typeface="Andalus" pitchFamily="18" charset="-78"/>
                <a:cs typeface="Ali_K_Alwand" pitchFamily="2" charset="-78"/>
              </a:rPr>
              <a:t>لة بازارِدا، لةبةر ئةوة دةبيَت حكومةت </a:t>
            </a:r>
            <a:r>
              <a:rPr lang="ar-IQ" dirty="0" smtClean="0">
                <a:latin typeface="Andalus" pitchFamily="18" charset="-78"/>
                <a:cs typeface="Ali_K_Alwand" pitchFamily="2" charset="-78"/>
              </a:rPr>
              <a:t>هةلَستىَ </a:t>
            </a:r>
            <a:r>
              <a:rPr lang="ar-IQ" dirty="0">
                <a:latin typeface="Andalus" pitchFamily="18" charset="-78"/>
                <a:cs typeface="Ali_K_Alwand" pitchFamily="2" charset="-78"/>
              </a:rPr>
              <a:t>بة </a:t>
            </a:r>
            <a:r>
              <a:rPr lang="ar-IQ" dirty="0">
                <a:latin typeface="Andalus" pitchFamily="18" charset="-78"/>
                <a:cs typeface="+mj-cs"/>
              </a:rPr>
              <a:t>تعويض</a:t>
            </a:r>
            <a:r>
              <a:rPr lang="ar-IQ" dirty="0">
                <a:latin typeface="Andalus" pitchFamily="18" charset="-78"/>
                <a:cs typeface="Ali_K_Alwand" pitchFamily="2" charset="-78"/>
              </a:rPr>
              <a:t> كردنى ئةو كةمية لة خستنةروو يا لة ريَطاى زيادكردنى بةرهةمى ناوخؤ ياخود لة ريَطاى زيادكردنى هاوردةكردن (استيراد) لة دةرةوة، وئةطةر حكومةت نةيتوانىَ ئةم كةميةى خستنةروو زيادبكات ئةوة دةبيَتة هؤى </a:t>
            </a:r>
            <a:r>
              <a:rPr lang="ar-IQ" dirty="0" smtClean="0">
                <a:latin typeface="Andalus" pitchFamily="18" charset="-78"/>
                <a:cs typeface="Ali_K_Alwand" pitchFamily="2" charset="-78"/>
              </a:rPr>
              <a:t>بةديارخستنى </a:t>
            </a:r>
            <a:r>
              <a:rPr lang="ar-IQ" dirty="0">
                <a:latin typeface="Andalus" pitchFamily="18" charset="-78"/>
                <a:cs typeface="Ali_K_Alwand" pitchFamily="2" charset="-78"/>
              </a:rPr>
              <a:t>بازارِى رةش، ئةوةش بازاريَكى غير قانونية كة هةلَدةستىَ بة فرؤشتنى كالاَكة بة دزى وبةبىَ ئاطادارى حكومةت وبةنرخيَكى زياتر.</a:t>
            </a:r>
            <a:endParaRPr lang="en-US" dirty="0">
              <a:latin typeface="Andalus" pitchFamily="18" charset="-78"/>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3587688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خواستي نةرم ( مرن) : </a:t>
            </a:r>
          </a:p>
        </p:txBody>
      </p:sp>
      <p:sp>
        <p:nvSpPr>
          <p:cNvPr id="3" name="Content Placeholder 2"/>
          <p:cNvSpPr>
            <a:spLocks noGrp="1"/>
          </p:cNvSpPr>
          <p:nvPr>
            <p:ph idx="1"/>
          </p:nvPr>
        </p:nvSpPr>
        <p:spPr/>
        <p:txBody>
          <a:bodyPr/>
          <a:lstStyle/>
          <a:p>
            <a:pPr lvl="0" algn="r"/>
            <a:r>
              <a:rPr lang="ar-IQ" sz="3600" dirty="0" smtClean="0">
                <a:cs typeface="Ali_K_Alwand" pitchFamily="2" charset="-78"/>
              </a:rPr>
              <a:t>كاتيَك </a:t>
            </a:r>
            <a:r>
              <a:rPr lang="ar-IQ" sz="3600" dirty="0">
                <a:cs typeface="Ali_K_Alwand" pitchFamily="2" charset="-78"/>
              </a:rPr>
              <a:t>نرخ بةرز دةبيَتةوة بة ريَذةيةكي دياريكراو ئةوة بري خواست بة ريَذةيةكي زياتر كةمدةبيَتةوة . يان دةتوانين بلَيين بةهاي رةهاي نةرمي خواست لة يةك زياترة     </a:t>
            </a:r>
            <a:endParaRPr lang="en-US" sz="3600" dirty="0">
              <a:cs typeface="Ali_K_Alwand" pitchFamily="2" charset="-78"/>
            </a:endParaRPr>
          </a:p>
          <a:p>
            <a:endParaRPr lang="ar-IQ" dirty="0" smtClean="0"/>
          </a:p>
          <a:p>
            <a:pPr algn="r" rtl="1"/>
            <a:r>
              <a:rPr lang="ar-IQ" dirty="0">
                <a:solidFill>
                  <a:srgbClr val="FF0000"/>
                </a:solidFill>
                <a:cs typeface="Ali_K_Alwand" pitchFamily="2" charset="-78"/>
              </a:rPr>
              <a:t> بؤ نمونة ئةطةر نرخ بةرز بيَتةوة بة ريَذةي ( 10%) ئةوة بري خواست بةريَذةي ( 11% ، يان 12%  يان 40% ..... هتد) دادةبةزيَت </a:t>
            </a:r>
            <a:endParaRPr lang="en-US" dirty="0">
              <a:solidFill>
                <a:srgbClr val="FF0000"/>
              </a:solidFill>
              <a:cs typeface="Ali_K_Alwand" pitchFamily="2" charset="-78"/>
            </a:endParaRPr>
          </a:p>
          <a:p>
            <a:pPr algn="r" rtl="1"/>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657600"/>
            <a:ext cx="405147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92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نةرمي خواستي يةكانة (هاوريَذة) </a:t>
            </a:r>
            <a:endParaRPr lang="ar-IQ" dirty="0"/>
          </a:p>
        </p:txBody>
      </p:sp>
      <p:sp>
        <p:nvSpPr>
          <p:cNvPr id="3" name="Content Placeholder 2"/>
          <p:cNvSpPr>
            <a:spLocks noGrp="1"/>
          </p:cNvSpPr>
          <p:nvPr>
            <p:ph idx="1"/>
          </p:nvPr>
        </p:nvSpPr>
        <p:spPr/>
        <p:txBody>
          <a:bodyPr/>
          <a:lstStyle/>
          <a:p>
            <a:pPr lvl="0" algn="r" rtl="1"/>
            <a:r>
              <a:rPr lang="ar-IQ" dirty="0" smtClean="0">
                <a:cs typeface="Ali_K_Alwand" pitchFamily="2" charset="-78"/>
              </a:rPr>
              <a:t> </a:t>
            </a:r>
            <a:r>
              <a:rPr lang="ar-IQ" dirty="0">
                <a:cs typeface="Ali_K_Alwand" pitchFamily="2" charset="-78"/>
              </a:rPr>
              <a:t>ئةو جؤرة نةرمية ئةطةر هاتوو ريَذةي طؤران لة بري خواست هةمان ريَذة بيت لة طؤران لة نرخدا . يان ئةطةر نرخ بةرزبؤوة بة ريَذةي ( 10% ) ئةوة بري خواست بة ريَذةي ( 10%) دادةبةزيَت . بةهاي رةهاي ئةو نةرمية يةكسانة بة ( يةك)  (  </a:t>
            </a:r>
            <a:r>
              <a:rPr lang="en-US" dirty="0">
                <a:cs typeface="Ali_K_Alwand" pitchFamily="2" charset="-78"/>
              </a:rPr>
              <a:t>EP = 1</a:t>
            </a:r>
            <a:r>
              <a:rPr lang="ar-IQ" dirty="0">
                <a:cs typeface="Ali_K_Alwand" pitchFamily="2" charset="-78"/>
              </a:rPr>
              <a:t>) </a:t>
            </a:r>
            <a:endParaRPr lang="en-US" dirty="0">
              <a:cs typeface="Ali_K_Alwand" pitchFamily="2" charset="-78"/>
            </a:endParaRPr>
          </a:p>
          <a:p>
            <a:endParaRPr lang="ar-IQ" dirty="0"/>
          </a:p>
        </p:txBody>
      </p:sp>
    </p:spTree>
    <p:extLst>
      <p:ext uri="{BB962C8B-B14F-4D97-AF65-F5344CB8AC3E}">
        <p14:creationId xmlns:p14="http://schemas.microsoft.com/office/powerpoint/2010/main" val="1921473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2321</TotalTime>
  <Words>4321</Words>
  <Application>Microsoft Office PowerPoint</Application>
  <PresentationFormat>On-screen Show (4:3)</PresentationFormat>
  <Paragraphs>399</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  وخستنةروو  نةرمي خواست مرونة الطلب والعرض Elasticity</vt:lpstr>
      <vt:lpstr>نةرمي خواست </vt:lpstr>
      <vt:lpstr>نةرمي خواست </vt:lpstr>
      <vt:lpstr>جؤرةكاني نةرمي خواست </vt:lpstr>
      <vt:lpstr>يةكةم : نةرمي خواستي نرخ </vt:lpstr>
      <vt:lpstr>ثلةكاني نةرمي خواستي نرخ: </vt:lpstr>
      <vt:lpstr>شيَوةكةي</vt:lpstr>
      <vt:lpstr>خواستي نةرم ( مرن) : </vt:lpstr>
      <vt:lpstr>نةرمي خواستي يةكانة (هاوريَذة) </vt:lpstr>
      <vt:lpstr>خواستي كةم نةرم ( نا نةرم ) </vt:lpstr>
      <vt:lpstr>خواستي بيَ نةرم ( رةق) </vt:lpstr>
      <vt:lpstr>شيَوةكةي</vt:lpstr>
      <vt:lpstr>خشتةى جؤرةكانى نةرمى خواستى نرخ</vt:lpstr>
      <vt:lpstr>هؤكارةكاني نةرمي خواستي نرخ </vt:lpstr>
      <vt:lpstr>طرينطي كالَاكة و تا ضةند ثيَويستة بؤ بةكاربةر:</vt:lpstr>
      <vt:lpstr>تا ضةند ئةو كالَاية جيَطرةوةي هةية </vt:lpstr>
      <vt:lpstr>هةمة جؤري بةكارهيَناني كالَاكة :  </vt:lpstr>
      <vt:lpstr>ئاستي داهات : </vt:lpstr>
      <vt:lpstr>ئةو ريَذةيةي لة داهات لة سةر كالَايةك خةرج دةكريَت </vt:lpstr>
      <vt:lpstr>ماوة يان كات :</vt:lpstr>
      <vt:lpstr>طرينطي هةذماركردني نةرمي </vt:lpstr>
      <vt:lpstr>PowerPoint Presentation</vt:lpstr>
      <vt:lpstr>ئةطةر خواست نةرم بيَت :</vt:lpstr>
      <vt:lpstr>ئةطةر نةرمي خواست هاوريَذةبيت يان يةكانة </vt:lpstr>
      <vt:lpstr>ئةطةر هاتوو خواست كةم نةرم بيَت </vt:lpstr>
      <vt:lpstr>ئةطةر خواست بيَ نةرم بيَت </vt:lpstr>
      <vt:lpstr>نمونة </vt:lpstr>
      <vt:lpstr>PowerPoint Presentation</vt:lpstr>
      <vt:lpstr>تمرين</vt:lpstr>
      <vt:lpstr>PowerPoint Presentation</vt:lpstr>
      <vt:lpstr>تمرين</vt:lpstr>
      <vt:lpstr>PowerPoint Presentation</vt:lpstr>
      <vt:lpstr>دووةم : نةرمي خواستي داهات</vt:lpstr>
      <vt:lpstr>PowerPoint Presentation</vt:lpstr>
      <vt:lpstr>سيَ يةم: نةرمي خواستي يةكتربر</vt:lpstr>
      <vt:lpstr>PowerPoint Presentation</vt:lpstr>
      <vt:lpstr>نمونة : </vt:lpstr>
      <vt:lpstr>PowerPoint Presentation</vt:lpstr>
      <vt:lpstr>مثال</vt:lpstr>
      <vt:lpstr>PowerPoint Presentation</vt:lpstr>
      <vt:lpstr>ضوارةم: نةرمي ثشتطيرى كراو (التعزيزية)</vt:lpstr>
      <vt:lpstr>نةرمي خستنةروو </vt:lpstr>
      <vt:lpstr>ثلةكاني نةرمي خستنةروو :</vt:lpstr>
      <vt:lpstr>نةرمي خستنةرووي يةكانة (هاوريَذة) </vt:lpstr>
      <vt:lpstr>خستنةرووي بيَ نةرم ( رةق) </vt:lpstr>
      <vt:lpstr>ئةو هؤكارانةي كاردةكةنة سةر نةرمي خستنةروو</vt:lpstr>
      <vt:lpstr>PowerPoint Presentation</vt:lpstr>
      <vt:lpstr>تمرين</vt:lpstr>
      <vt:lpstr>تمرين</vt:lpstr>
      <vt:lpstr>تمرين </vt:lpstr>
      <vt:lpstr> ج   تمرين</vt:lpstr>
      <vt:lpstr> ب   تمرين</vt:lpstr>
      <vt:lpstr> أ   تمرين</vt:lpstr>
      <vt:lpstr>بةشى سىَ يةم – 2 -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وخستنةروو  نةرمي خواست مرونة الطلب والعرض</dc:title>
  <dc:creator>bzas</dc:creator>
  <cp:lastModifiedBy>DR.Ahmed Saker 2O11</cp:lastModifiedBy>
  <cp:revision>63</cp:revision>
  <dcterms:created xsi:type="dcterms:W3CDTF">2006-08-16T00:00:00Z</dcterms:created>
  <dcterms:modified xsi:type="dcterms:W3CDTF">2023-11-05T07:50:41Z</dcterms:modified>
</cp:coreProperties>
</file>