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24"/>
  </p:notesMasterIdLst>
  <p:handoutMasterIdLst>
    <p:handoutMasterId r:id="rId25"/>
  </p:handoutMasterIdLst>
  <p:sldIdLst>
    <p:sldId id="298"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6" r:id="rId19"/>
    <p:sldId id="317" r:id="rId20"/>
    <p:sldId id="318" r:id="rId21"/>
    <p:sldId id="319" r:id="rId22"/>
    <p:sldId id="315" r:id="rId23"/>
  </p:sldIdLst>
  <p:sldSz cx="9144000" cy="6858000" type="screen4x3"/>
  <p:notesSz cx="681513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1350"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60335" y="0"/>
            <a:ext cx="2953226" cy="497126"/>
          </a:xfrm>
          <a:prstGeom prst="rect">
            <a:avLst/>
          </a:prstGeom>
        </p:spPr>
        <p:txBody>
          <a:bodyPr vert="horz" lIns="91440" tIns="45720" rIns="91440" bIns="45720" rtlCol="0"/>
          <a:lstStyle>
            <a:lvl1pPr algn="r">
              <a:defRPr sz="1200"/>
            </a:lvl1pPr>
          </a:lstStyle>
          <a:p>
            <a:fld id="{6522272E-F90A-4A39-84C6-3E079B00A13B}" type="datetimeFigureOut">
              <a:rPr lang="en-US" smtClean="0"/>
              <a:t>2/20/2024</a:t>
            </a:fld>
            <a:endParaRPr lang="en-US"/>
          </a:p>
        </p:txBody>
      </p:sp>
      <p:sp>
        <p:nvSpPr>
          <p:cNvPr id="4" name="Footer Placeholder 3"/>
          <p:cNvSpPr>
            <a:spLocks noGrp="1"/>
          </p:cNvSpPr>
          <p:nvPr>
            <p:ph type="ftr" sz="quarter" idx="2"/>
          </p:nvPr>
        </p:nvSpPr>
        <p:spPr>
          <a:xfrm>
            <a:off x="0" y="9443662"/>
            <a:ext cx="2953226" cy="4971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60335" y="9443662"/>
            <a:ext cx="2953226" cy="497126"/>
          </a:xfrm>
          <a:prstGeom prst="rect">
            <a:avLst/>
          </a:prstGeom>
        </p:spPr>
        <p:txBody>
          <a:bodyPr vert="horz" lIns="91440" tIns="45720" rIns="91440" bIns="45720" rtlCol="0" anchor="b"/>
          <a:lstStyle>
            <a:lvl1pPr algn="r">
              <a:defRPr sz="1200"/>
            </a:lvl1pPr>
          </a:lstStyle>
          <a:p>
            <a:fld id="{9F007BC4-56B4-49A6-B6E0-05561FFD195E}" type="slidenum">
              <a:rPr lang="en-US" smtClean="0"/>
              <a:t>‹#›</a:t>
            </a:fld>
            <a:endParaRPr lang="en-US"/>
          </a:p>
        </p:txBody>
      </p:sp>
    </p:spTree>
    <p:extLst>
      <p:ext uri="{BB962C8B-B14F-4D97-AF65-F5344CB8AC3E}">
        <p14:creationId xmlns:p14="http://schemas.microsoft.com/office/powerpoint/2010/main" val="1146659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60335" y="0"/>
            <a:ext cx="2953226" cy="497126"/>
          </a:xfrm>
          <a:prstGeom prst="rect">
            <a:avLst/>
          </a:prstGeom>
        </p:spPr>
        <p:txBody>
          <a:bodyPr vert="horz" lIns="91440" tIns="45720" rIns="91440" bIns="45720" rtlCol="0"/>
          <a:lstStyle>
            <a:lvl1pPr algn="r">
              <a:defRPr sz="1200"/>
            </a:lvl1pPr>
          </a:lstStyle>
          <a:p>
            <a:fld id="{F668F6BA-D9C3-4454-8966-DB6CB522FB0B}" type="datetimeFigureOut">
              <a:rPr lang="en-US" smtClean="0"/>
              <a:t>2/20/2024</a:t>
            </a:fld>
            <a:endParaRPr lang="en-US"/>
          </a:p>
        </p:txBody>
      </p:sp>
      <p:sp>
        <p:nvSpPr>
          <p:cNvPr id="4" name="Slide Image Placeholder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514" y="4722694"/>
            <a:ext cx="545211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53226"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60335" y="9443662"/>
            <a:ext cx="2953226" cy="497126"/>
          </a:xfrm>
          <a:prstGeom prst="rect">
            <a:avLst/>
          </a:prstGeom>
        </p:spPr>
        <p:txBody>
          <a:bodyPr vert="horz" lIns="91440" tIns="45720" rIns="91440" bIns="45720" rtlCol="0" anchor="b"/>
          <a:lstStyle>
            <a:lvl1pPr algn="r">
              <a:defRPr sz="1200"/>
            </a:lvl1pPr>
          </a:lstStyle>
          <a:p>
            <a:fld id="{EFAFABA9-1876-4F4F-BFF1-4F3BDE934285}" type="slidenum">
              <a:rPr lang="en-US" smtClean="0"/>
              <a:t>‹#›</a:t>
            </a:fld>
            <a:endParaRPr lang="en-US"/>
          </a:p>
        </p:txBody>
      </p:sp>
    </p:spTree>
    <p:extLst>
      <p:ext uri="{BB962C8B-B14F-4D97-AF65-F5344CB8AC3E}">
        <p14:creationId xmlns:p14="http://schemas.microsoft.com/office/powerpoint/2010/main" val="106453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a:t>
            </a:fld>
            <a:endParaRPr lang="en-US"/>
          </a:p>
        </p:txBody>
      </p:sp>
    </p:spTree>
    <p:extLst>
      <p:ext uri="{BB962C8B-B14F-4D97-AF65-F5344CB8AC3E}">
        <p14:creationId xmlns:p14="http://schemas.microsoft.com/office/powerpoint/2010/main" val="3816826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10</a:t>
            </a:fld>
            <a:endParaRPr lang="en-US"/>
          </a:p>
        </p:txBody>
      </p:sp>
    </p:spTree>
    <p:extLst>
      <p:ext uri="{BB962C8B-B14F-4D97-AF65-F5344CB8AC3E}">
        <p14:creationId xmlns:p14="http://schemas.microsoft.com/office/powerpoint/2010/main" val="1956728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11</a:t>
            </a:fld>
            <a:endParaRPr lang="en-US"/>
          </a:p>
        </p:txBody>
      </p:sp>
    </p:spTree>
    <p:extLst>
      <p:ext uri="{BB962C8B-B14F-4D97-AF65-F5344CB8AC3E}">
        <p14:creationId xmlns:p14="http://schemas.microsoft.com/office/powerpoint/2010/main" val="3501263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12</a:t>
            </a:fld>
            <a:endParaRPr lang="en-US"/>
          </a:p>
        </p:txBody>
      </p:sp>
    </p:spTree>
    <p:extLst>
      <p:ext uri="{BB962C8B-B14F-4D97-AF65-F5344CB8AC3E}">
        <p14:creationId xmlns:p14="http://schemas.microsoft.com/office/powerpoint/2010/main" val="2234425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13</a:t>
            </a:fld>
            <a:endParaRPr lang="en-US"/>
          </a:p>
        </p:txBody>
      </p:sp>
    </p:spTree>
    <p:extLst>
      <p:ext uri="{BB962C8B-B14F-4D97-AF65-F5344CB8AC3E}">
        <p14:creationId xmlns:p14="http://schemas.microsoft.com/office/powerpoint/2010/main" val="2494524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14</a:t>
            </a:fld>
            <a:endParaRPr lang="en-US"/>
          </a:p>
        </p:txBody>
      </p:sp>
    </p:spTree>
    <p:extLst>
      <p:ext uri="{BB962C8B-B14F-4D97-AF65-F5344CB8AC3E}">
        <p14:creationId xmlns:p14="http://schemas.microsoft.com/office/powerpoint/2010/main" val="11313464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15</a:t>
            </a:fld>
            <a:endParaRPr lang="en-US"/>
          </a:p>
        </p:txBody>
      </p:sp>
    </p:spTree>
    <p:extLst>
      <p:ext uri="{BB962C8B-B14F-4D97-AF65-F5344CB8AC3E}">
        <p14:creationId xmlns:p14="http://schemas.microsoft.com/office/powerpoint/2010/main" val="2226963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16</a:t>
            </a:fld>
            <a:endParaRPr lang="en-US"/>
          </a:p>
        </p:txBody>
      </p:sp>
    </p:spTree>
    <p:extLst>
      <p:ext uri="{BB962C8B-B14F-4D97-AF65-F5344CB8AC3E}">
        <p14:creationId xmlns:p14="http://schemas.microsoft.com/office/powerpoint/2010/main" val="1221677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17</a:t>
            </a:fld>
            <a:endParaRPr lang="en-US"/>
          </a:p>
        </p:txBody>
      </p:sp>
    </p:spTree>
    <p:extLst>
      <p:ext uri="{BB962C8B-B14F-4D97-AF65-F5344CB8AC3E}">
        <p14:creationId xmlns:p14="http://schemas.microsoft.com/office/powerpoint/2010/main" val="21937041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18</a:t>
            </a:fld>
            <a:endParaRPr lang="en-US"/>
          </a:p>
        </p:txBody>
      </p:sp>
    </p:spTree>
    <p:extLst>
      <p:ext uri="{BB962C8B-B14F-4D97-AF65-F5344CB8AC3E}">
        <p14:creationId xmlns:p14="http://schemas.microsoft.com/office/powerpoint/2010/main" val="1454459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19</a:t>
            </a:fld>
            <a:endParaRPr lang="en-US"/>
          </a:p>
        </p:txBody>
      </p:sp>
    </p:spTree>
    <p:extLst>
      <p:ext uri="{BB962C8B-B14F-4D97-AF65-F5344CB8AC3E}">
        <p14:creationId xmlns:p14="http://schemas.microsoft.com/office/powerpoint/2010/main" val="601408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2</a:t>
            </a:fld>
            <a:endParaRPr lang="en-US"/>
          </a:p>
        </p:txBody>
      </p:sp>
    </p:spTree>
    <p:extLst>
      <p:ext uri="{BB962C8B-B14F-4D97-AF65-F5344CB8AC3E}">
        <p14:creationId xmlns:p14="http://schemas.microsoft.com/office/powerpoint/2010/main" val="24197761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20</a:t>
            </a:fld>
            <a:endParaRPr lang="en-US"/>
          </a:p>
        </p:txBody>
      </p:sp>
    </p:spTree>
    <p:extLst>
      <p:ext uri="{BB962C8B-B14F-4D97-AF65-F5344CB8AC3E}">
        <p14:creationId xmlns:p14="http://schemas.microsoft.com/office/powerpoint/2010/main" val="24932615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21</a:t>
            </a:fld>
            <a:endParaRPr lang="en-US"/>
          </a:p>
        </p:txBody>
      </p:sp>
    </p:spTree>
    <p:extLst>
      <p:ext uri="{BB962C8B-B14F-4D97-AF65-F5344CB8AC3E}">
        <p14:creationId xmlns:p14="http://schemas.microsoft.com/office/powerpoint/2010/main" val="2667090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22</a:t>
            </a:fld>
            <a:endParaRPr lang="en-US"/>
          </a:p>
        </p:txBody>
      </p:sp>
    </p:spTree>
    <p:extLst>
      <p:ext uri="{BB962C8B-B14F-4D97-AF65-F5344CB8AC3E}">
        <p14:creationId xmlns:p14="http://schemas.microsoft.com/office/powerpoint/2010/main" val="841649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3</a:t>
            </a:fld>
            <a:endParaRPr lang="en-US"/>
          </a:p>
        </p:txBody>
      </p:sp>
    </p:spTree>
    <p:extLst>
      <p:ext uri="{BB962C8B-B14F-4D97-AF65-F5344CB8AC3E}">
        <p14:creationId xmlns:p14="http://schemas.microsoft.com/office/powerpoint/2010/main" val="3180880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4</a:t>
            </a:fld>
            <a:endParaRPr lang="en-US"/>
          </a:p>
        </p:txBody>
      </p:sp>
    </p:spTree>
    <p:extLst>
      <p:ext uri="{BB962C8B-B14F-4D97-AF65-F5344CB8AC3E}">
        <p14:creationId xmlns:p14="http://schemas.microsoft.com/office/powerpoint/2010/main" val="2117256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5</a:t>
            </a:fld>
            <a:endParaRPr lang="en-US"/>
          </a:p>
        </p:txBody>
      </p:sp>
    </p:spTree>
    <p:extLst>
      <p:ext uri="{BB962C8B-B14F-4D97-AF65-F5344CB8AC3E}">
        <p14:creationId xmlns:p14="http://schemas.microsoft.com/office/powerpoint/2010/main" val="556612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6</a:t>
            </a:fld>
            <a:endParaRPr lang="en-US"/>
          </a:p>
        </p:txBody>
      </p:sp>
    </p:spTree>
    <p:extLst>
      <p:ext uri="{BB962C8B-B14F-4D97-AF65-F5344CB8AC3E}">
        <p14:creationId xmlns:p14="http://schemas.microsoft.com/office/powerpoint/2010/main" val="2180934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7</a:t>
            </a:fld>
            <a:endParaRPr lang="en-US"/>
          </a:p>
        </p:txBody>
      </p:sp>
    </p:spTree>
    <p:extLst>
      <p:ext uri="{BB962C8B-B14F-4D97-AF65-F5344CB8AC3E}">
        <p14:creationId xmlns:p14="http://schemas.microsoft.com/office/powerpoint/2010/main" val="644813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8</a:t>
            </a:fld>
            <a:endParaRPr lang="en-US"/>
          </a:p>
        </p:txBody>
      </p:sp>
    </p:spTree>
    <p:extLst>
      <p:ext uri="{BB962C8B-B14F-4D97-AF65-F5344CB8AC3E}">
        <p14:creationId xmlns:p14="http://schemas.microsoft.com/office/powerpoint/2010/main" val="538528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9</a:t>
            </a:fld>
            <a:endParaRPr lang="en-US"/>
          </a:p>
        </p:txBody>
      </p:sp>
    </p:spTree>
    <p:extLst>
      <p:ext uri="{BB962C8B-B14F-4D97-AF65-F5344CB8AC3E}">
        <p14:creationId xmlns:p14="http://schemas.microsoft.com/office/powerpoint/2010/main" val="4078876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1D2FAD1-5F74-4552-B8BB-E74667268343}" type="datetime1">
              <a:rPr lang="en-US" smtClean="0"/>
              <a:t>2/20/2024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Dr.Shler A Salih  </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D400B6A-DFC3-48D0-A455-192DE5B9CB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0BED63-A567-4C1A-AA49-5822939D9CA3}" type="datetime1">
              <a:rPr lang="en-US" smtClean="0"/>
              <a:t>2/20/2024</a:t>
            </a:fld>
            <a:endParaRPr lang="en-US"/>
          </a:p>
        </p:txBody>
      </p:sp>
      <p:sp>
        <p:nvSpPr>
          <p:cNvPr id="5" name="Footer Placeholder 4"/>
          <p:cNvSpPr>
            <a:spLocks noGrp="1"/>
          </p:cNvSpPr>
          <p:nvPr>
            <p:ph type="ftr" sz="quarter" idx="11"/>
          </p:nvPr>
        </p:nvSpPr>
        <p:spPr/>
        <p:txBody>
          <a:bodyPr/>
          <a:lstStyle>
            <a:extLst/>
          </a:lstStyle>
          <a:p>
            <a:r>
              <a:rPr lang="en-US" smtClean="0"/>
              <a:t>Dr.Shler A Salih  </a:t>
            </a:r>
            <a:endParaRPr lang="en-US"/>
          </a:p>
        </p:txBody>
      </p:sp>
      <p:sp>
        <p:nvSpPr>
          <p:cNvPr id="6" name="Slide Number Placeholder 5"/>
          <p:cNvSpPr>
            <a:spLocks noGrp="1"/>
          </p:cNvSpPr>
          <p:nvPr>
            <p:ph type="sldNum" sz="quarter" idx="12"/>
          </p:nvPr>
        </p:nvSpPr>
        <p:spPr/>
        <p:txBody>
          <a:bodyPr/>
          <a:lstStyle>
            <a:extLst/>
          </a:lstStyle>
          <a:p>
            <a:fld id="{0D400B6A-DFC3-48D0-A455-192DE5B9CB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061AFF-A570-469B-BBA5-7512D8932565}" type="datetime1">
              <a:rPr lang="en-US" smtClean="0"/>
              <a:t>2/20/2024</a:t>
            </a:fld>
            <a:endParaRPr lang="en-US"/>
          </a:p>
        </p:txBody>
      </p:sp>
      <p:sp>
        <p:nvSpPr>
          <p:cNvPr id="5" name="Footer Placeholder 4"/>
          <p:cNvSpPr>
            <a:spLocks noGrp="1"/>
          </p:cNvSpPr>
          <p:nvPr>
            <p:ph type="ftr" sz="quarter" idx="11"/>
          </p:nvPr>
        </p:nvSpPr>
        <p:spPr/>
        <p:txBody>
          <a:bodyPr/>
          <a:lstStyle>
            <a:extLst/>
          </a:lstStyle>
          <a:p>
            <a:r>
              <a:rPr lang="en-US" smtClean="0"/>
              <a:t>Dr.Shler A Salih  </a:t>
            </a:r>
            <a:endParaRPr lang="en-US"/>
          </a:p>
        </p:txBody>
      </p:sp>
      <p:sp>
        <p:nvSpPr>
          <p:cNvPr id="6" name="Slide Number Placeholder 5"/>
          <p:cNvSpPr>
            <a:spLocks noGrp="1"/>
          </p:cNvSpPr>
          <p:nvPr>
            <p:ph type="sldNum" sz="quarter" idx="12"/>
          </p:nvPr>
        </p:nvSpPr>
        <p:spPr/>
        <p:txBody>
          <a:bodyPr/>
          <a:lstStyle>
            <a:extLst/>
          </a:lstStyle>
          <a:p>
            <a:fld id="{0D400B6A-DFC3-48D0-A455-192DE5B9CB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6D5EF6-E6F0-4F86-9AAE-2F312A485C30}" type="datetime1">
              <a:rPr lang="en-US" smtClean="0"/>
              <a:t>2/20/2024</a:t>
            </a:fld>
            <a:endParaRPr lang="en-US"/>
          </a:p>
        </p:txBody>
      </p:sp>
      <p:sp>
        <p:nvSpPr>
          <p:cNvPr id="5" name="Footer Placeholder 4"/>
          <p:cNvSpPr>
            <a:spLocks noGrp="1"/>
          </p:cNvSpPr>
          <p:nvPr>
            <p:ph type="ftr" sz="quarter" idx="11"/>
          </p:nvPr>
        </p:nvSpPr>
        <p:spPr/>
        <p:txBody>
          <a:bodyPr/>
          <a:lstStyle>
            <a:extLst/>
          </a:lstStyle>
          <a:p>
            <a:r>
              <a:rPr lang="en-US" smtClean="0"/>
              <a:t>Dr.Shler A Salih  </a:t>
            </a:r>
            <a:endParaRPr lang="en-US"/>
          </a:p>
        </p:txBody>
      </p:sp>
      <p:sp>
        <p:nvSpPr>
          <p:cNvPr id="6" name="Slide Number Placeholder 5"/>
          <p:cNvSpPr>
            <a:spLocks noGrp="1"/>
          </p:cNvSpPr>
          <p:nvPr>
            <p:ph type="sldNum" sz="quarter" idx="12"/>
          </p:nvPr>
        </p:nvSpPr>
        <p:spPr/>
        <p:txBody>
          <a:bodyPr/>
          <a:lstStyle>
            <a:extLst/>
          </a:lstStyle>
          <a:p>
            <a:fld id="{0D400B6A-DFC3-48D0-A455-192DE5B9CBA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CFC060-91B5-4E3A-850C-6FB954469685}" type="datetime1">
              <a:rPr lang="en-US" smtClean="0"/>
              <a:t>2/20/2024</a:t>
            </a:fld>
            <a:endParaRPr lang="en-US"/>
          </a:p>
        </p:txBody>
      </p:sp>
      <p:sp>
        <p:nvSpPr>
          <p:cNvPr id="5" name="Footer Placeholder 4"/>
          <p:cNvSpPr>
            <a:spLocks noGrp="1"/>
          </p:cNvSpPr>
          <p:nvPr>
            <p:ph type="ftr" sz="quarter" idx="11"/>
          </p:nvPr>
        </p:nvSpPr>
        <p:spPr/>
        <p:txBody>
          <a:bodyPr/>
          <a:lstStyle>
            <a:extLst/>
          </a:lstStyle>
          <a:p>
            <a:r>
              <a:rPr lang="en-US" smtClean="0"/>
              <a:t>Dr.Shler A Salih  </a:t>
            </a:r>
            <a:endParaRPr lang="en-US"/>
          </a:p>
        </p:txBody>
      </p:sp>
      <p:sp>
        <p:nvSpPr>
          <p:cNvPr id="6" name="Slide Number Placeholder 5"/>
          <p:cNvSpPr>
            <a:spLocks noGrp="1"/>
          </p:cNvSpPr>
          <p:nvPr>
            <p:ph type="sldNum" sz="quarter" idx="12"/>
          </p:nvPr>
        </p:nvSpPr>
        <p:spPr/>
        <p:txBody>
          <a:bodyPr/>
          <a:lstStyle>
            <a:extLst/>
          </a:lstStyle>
          <a:p>
            <a:fld id="{0D400B6A-DFC3-48D0-A455-192DE5B9CBA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C1633C-7101-48E5-A4C0-9048E309D0E9}" type="datetime1">
              <a:rPr lang="en-US" smtClean="0"/>
              <a:t>2/20/2024</a:t>
            </a:fld>
            <a:endParaRPr lang="en-US"/>
          </a:p>
        </p:txBody>
      </p:sp>
      <p:sp>
        <p:nvSpPr>
          <p:cNvPr id="6" name="Footer Placeholder 5"/>
          <p:cNvSpPr>
            <a:spLocks noGrp="1"/>
          </p:cNvSpPr>
          <p:nvPr>
            <p:ph type="ftr" sz="quarter" idx="11"/>
          </p:nvPr>
        </p:nvSpPr>
        <p:spPr/>
        <p:txBody>
          <a:bodyPr/>
          <a:lstStyle>
            <a:extLst/>
          </a:lstStyle>
          <a:p>
            <a:r>
              <a:rPr lang="en-US" smtClean="0"/>
              <a:t>Dr.Shler A Salih  </a:t>
            </a:r>
            <a:endParaRPr lang="en-US"/>
          </a:p>
        </p:txBody>
      </p:sp>
      <p:sp>
        <p:nvSpPr>
          <p:cNvPr id="7" name="Slide Number Placeholder 6"/>
          <p:cNvSpPr>
            <a:spLocks noGrp="1"/>
          </p:cNvSpPr>
          <p:nvPr>
            <p:ph type="sldNum" sz="quarter" idx="12"/>
          </p:nvPr>
        </p:nvSpPr>
        <p:spPr/>
        <p:txBody>
          <a:bodyPr/>
          <a:lstStyle>
            <a:extLst/>
          </a:lstStyle>
          <a:p>
            <a:fld id="{0D400B6A-DFC3-48D0-A455-192DE5B9CBA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9BC16D-176F-4E36-B033-464B9E501CC3}" type="datetime1">
              <a:rPr lang="en-US" smtClean="0"/>
              <a:t>2/20/2024</a:t>
            </a:fld>
            <a:endParaRPr lang="en-US"/>
          </a:p>
        </p:txBody>
      </p:sp>
      <p:sp>
        <p:nvSpPr>
          <p:cNvPr id="8" name="Footer Placeholder 7"/>
          <p:cNvSpPr>
            <a:spLocks noGrp="1"/>
          </p:cNvSpPr>
          <p:nvPr>
            <p:ph type="ftr" sz="quarter" idx="11"/>
          </p:nvPr>
        </p:nvSpPr>
        <p:spPr/>
        <p:txBody>
          <a:bodyPr/>
          <a:lstStyle>
            <a:extLst/>
          </a:lstStyle>
          <a:p>
            <a:r>
              <a:rPr lang="en-US" smtClean="0"/>
              <a:t>Dr.Shler A Salih  </a:t>
            </a:r>
            <a:endParaRPr lang="en-US"/>
          </a:p>
        </p:txBody>
      </p:sp>
      <p:sp>
        <p:nvSpPr>
          <p:cNvPr id="9" name="Slide Number Placeholder 8"/>
          <p:cNvSpPr>
            <a:spLocks noGrp="1"/>
          </p:cNvSpPr>
          <p:nvPr>
            <p:ph type="sldNum" sz="quarter" idx="12"/>
          </p:nvPr>
        </p:nvSpPr>
        <p:spPr/>
        <p:txBody>
          <a:bodyPr/>
          <a:lstStyle>
            <a:extLst/>
          </a:lstStyle>
          <a:p>
            <a:fld id="{0D400B6A-DFC3-48D0-A455-192DE5B9CBA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47E723-63EA-4CCC-98BD-F406F4A6D589}" type="datetime1">
              <a:rPr lang="en-US" smtClean="0"/>
              <a:t>2/20/2024</a:t>
            </a:fld>
            <a:endParaRPr lang="en-US"/>
          </a:p>
        </p:txBody>
      </p:sp>
      <p:sp>
        <p:nvSpPr>
          <p:cNvPr id="4" name="Footer Placeholder 3"/>
          <p:cNvSpPr>
            <a:spLocks noGrp="1"/>
          </p:cNvSpPr>
          <p:nvPr>
            <p:ph type="ftr" sz="quarter" idx="11"/>
          </p:nvPr>
        </p:nvSpPr>
        <p:spPr/>
        <p:txBody>
          <a:bodyPr/>
          <a:lstStyle>
            <a:extLst/>
          </a:lstStyle>
          <a:p>
            <a:r>
              <a:rPr lang="en-US" smtClean="0"/>
              <a:t>Dr.Shler A Salih  </a:t>
            </a:r>
            <a:endParaRPr lang="en-US"/>
          </a:p>
        </p:txBody>
      </p:sp>
      <p:sp>
        <p:nvSpPr>
          <p:cNvPr id="5" name="Slide Number Placeholder 4"/>
          <p:cNvSpPr>
            <a:spLocks noGrp="1"/>
          </p:cNvSpPr>
          <p:nvPr>
            <p:ph type="sldNum" sz="quarter" idx="12"/>
          </p:nvPr>
        </p:nvSpPr>
        <p:spPr/>
        <p:txBody>
          <a:bodyPr/>
          <a:lstStyle>
            <a:extLst/>
          </a:lstStyle>
          <a:p>
            <a:fld id="{0D400B6A-DFC3-48D0-A455-192DE5B9CBA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AE0ACA-0D28-4313-A17E-C7D5CE8288CE}" type="datetime1">
              <a:rPr lang="en-US" smtClean="0"/>
              <a:t>2/20/2024</a:t>
            </a:fld>
            <a:endParaRPr lang="en-US"/>
          </a:p>
        </p:txBody>
      </p:sp>
      <p:sp>
        <p:nvSpPr>
          <p:cNvPr id="3" name="Footer Placeholder 2"/>
          <p:cNvSpPr>
            <a:spLocks noGrp="1"/>
          </p:cNvSpPr>
          <p:nvPr>
            <p:ph type="ftr" sz="quarter" idx="11"/>
          </p:nvPr>
        </p:nvSpPr>
        <p:spPr/>
        <p:txBody>
          <a:bodyPr/>
          <a:lstStyle>
            <a:extLst/>
          </a:lstStyle>
          <a:p>
            <a:r>
              <a:rPr lang="en-US" smtClean="0"/>
              <a:t>Dr.Shler A Salih  </a:t>
            </a:r>
            <a:endParaRPr lang="en-US"/>
          </a:p>
        </p:txBody>
      </p:sp>
      <p:sp>
        <p:nvSpPr>
          <p:cNvPr id="4" name="Slide Number Placeholder 3"/>
          <p:cNvSpPr>
            <a:spLocks noGrp="1"/>
          </p:cNvSpPr>
          <p:nvPr>
            <p:ph type="sldNum" sz="quarter" idx="12"/>
          </p:nvPr>
        </p:nvSpPr>
        <p:spPr/>
        <p:txBody>
          <a:bodyPr/>
          <a:lstStyle>
            <a:extLst/>
          </a:lstStyle>
          <a:p>
            <a:fld id="{0D400B6A-DFC3-48D0-A455-192DE5B9CB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A2DB82F-2417-44BD-8613-4FB00E955CFE}" type="datetime1">
              <a:rPr lang="en-US" smtClean="0"/>
              <a:t>2/20/2024</a:t>
            </a:fld>
            <a:endParaRPr lang="en-US"/>
          </a:p>
        </p:txBody>
      </p:sp>
      <p:sp>
        <p:nvSpPr>
          <p:cNvPr id="6" name="Footer Placeholder 5"/>
          <p:cNvSpPr>
            <a:spLocks noGrp="1"/>
          </p:cNvSpPr>
          <p:nvPr>
            <p:ph type="ftr" sz="quarter" idx="11"/>
          </p:nvPr>
        </p:nvSpPr>
        <p:spPr/>
        <p:txBody>
          <a:bodyPr/>
          <a:lstStyle>
            <a:extLst/>
          </a:lstStyle>
          <a:p>
            <a:r>
              <a:rPr lang="en-US" smtClean="0"/>
              <a:t>Dr.Shler A Salih  </a:t>
            </a:r>
            <a:endParaRPr lang="en-US"/>
          </a:p>
        </p:txBody>
      </p:sp>
      <p:sp>
        <p:nvSpPr>
          <p:cNvPr id="7" name="Slide Number Placeholder 6"/>
          <p:cNvSpPr>
            <a:spLocks noGrp="1"/>
          </p:cNvSpPr>
          <p:nvPr>
            <p:ph type="sldNum" sz="quarter" idx="12"/>
          </p:nvPr>
        </p:nvSpPr>
        <p:spPr/>
        <p:txBody>
          <a:bodyPr/>
          <a:lstStyle>
            <a:extLst/>
          </a:lstStyle>
          <a:p>
            <a:fld id="{0D400B6A-DFC3-48D0-A455-192DE5B9CBA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22FF81-5B41-487D-9FDA-9FA37DDF58CF}" type="datetime1">
              <a:rPr lang="en-US" smtClean="0"/>
              <a:t>2/20/2024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Dr.Shler A Salih  </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D400B6A-DFC3-48D0-A455-192DE5B9CBA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E7D1F4-020D-418A-9F3C-DA6BDD2E735B}" type="datetime1">
              <a:rPr lang="en-US" smtClean="0"/>
              <a:t>2/20/2024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Dr.Shler A Salih  </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D400B6A-DFC3-48D0-A455-192DE5B9CB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0.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7346"/>
            <a:ext cx="8686800" cy="6247864"/>
          </a:xfrm>
          <a:prstGeom prst="rect">
            <a:avLst/>
          </a:prstGeom>
        </p:spPr>
        <p:txBody>
          <a:bodyPr wrap="square">
            <a:spAutoFit/>
          </a:bodyPr>
          <a:lstStyle/>
          <a:p>
            <a:pPr algn="ctr" rtl="1"/>
            <a:r>
              <a:rPr lang="ar-KW" sz="2800" b="1" dirty="0">
                <a:solidFill>
                  <a:schemeClr val="accent2"/>
                </a:solidFill>
                <a:cs typeface="Ali_K_Alwand" pitchFamily="2" charset="-78"/>
              </a:rPr>
              <a:t>بةشي شةشةم ( تيَضوةكان )</a:t>
            </a:r>
            <a:endParaRPr lang="en-US" sz="2800" b="1" dirty="0">
              <a:solidFill>
                <a:schemeClr val="accent2"/>
              </a:solidFill>
              <a:cs typeface="Ali_K_Alwand" pitchFamily="2" charset="-78"/>
            </a:endParaRPr>
          </a:p>
          <a:p>
            <a:pPr algn="r" rtl="1"/>
            <a:r>
              <a:rPr lang="ar-KW" sz="2800" b="1" dirty="0">
                <a:solidFill>
                  <a:schemeClr val="accent4">
                    <a:lumMod val="60000"/>
                    <a:lumOff val="40000"/>
                  </a:schemeClr>
                </a:solidFill>
                <a:cs typeface="Ali_K_Alwand" pitchFamily="2" charset="-78"/>
              </a:rPr>
              <a:t>تيَضوي بةرهةمهيَنان : </a:t>
            </a:r>
            <a:r>
              <a:rPr lang="ar-KW" sz="2400" dirty="0">
                <a:cs typeface="Ali_K_Alwand" pitchFamily="2" charset="-78"/>
              </a:rPr>
              <a:t>بريتية لة تيَضوي ئةو فاكتةرانةي بةذداري ثرؤسةي بةهةمهيَنان دةكةن و هةر فاكتةريَك داهاتيَك يان بةرامبةريَك وةردةطريَت : هةر وةك كار – كريَ ، زةوي - مولَكانة ، سةرماية – سوود ، ريكخستن – قازانج . بةم شيَوةية كؤي ئةو بةرامبةرانة دةكات تيَضوي بةرهةمهيَنان.</a:t>
            </a:r>
            <a:endParaRPr lang="en-US" sz="2400" dirty="0">
              <a:cs typeface="Ali_K_Alwand" pitchFamily="2" charset="-78"/>
            </a:endParaRPr>
          </a:p>
          <a:p>
            <a:pPr algn="r" rtl="1"/>
            <a:r>
              <a:rPr lang="ar-KW" sz="2800" dirty="0">
                <a:solidFill>
                  <a:schemeClr val="accent4">
                    <a:lumMod val="60000"/>
                    <a:lumOff val="40000"/>
                  </a:schemeClr>
                </a:solidFill>
                <a:cs typeface="Ali_K_Alwand" pitchFamily="2" charset="-78"/>
              </a:rPr>
              <a:t>جؤرةكاني تيَضون و بةراورد لة نيَوانيان:</a:t>
            </a:r>
            <a:endParaRPr lang="en-US" sz="2800" dirty="0">
              <a:solidFill>
                <a:schemeClr val="accent4">
                  <a:lumMod val="60000"/>
                  <a:lumOff val="40000"/>
                </a:schemeClr>
              </a:solidFill>
              <a:cs typeface="Ali_K_Alwand" pitchFamily="2" charset="-78"/>
            </a:endParaRPr>
          </a:p>
          <a:p>
            <a:pPr lvl="0" algn="r" rtl="1"/>
            <a:r>
              <a:rPr lang="ar-KW" sz="2400" b="1" i="1" dirty="0">
                <a:cs typeface="Ali_K_Alwand" pitchFamily="2" charset="-78"/>
              </a:rPr>
              <a:t>تيَضون لة مةوداي كورتدا</a:t>
            </a:r>
            <a:r>
              <a:rPr lang="ar-KW" sz="2400" dirty="0">
                <a:cs typeface="Ali_K_Alwand" pitchFamily="2" charset="-78"/>
              </a:rPr>
              <a:t> (    </a:t>
            </a:r>
            <a:r>
              <a:rPr lang="en-US" sz="2400" dirty="0">
                <a:solidFill>
                  <a:schemeClr val="accent2"/>
                </a:solidFill>
                <a:cs typeface="Ali_K_Alwand" pitchFamily="2" charset="-78"/>
              </a:rPr>
              <a:t>short term cost</a:t>
            </a:r>
            <a:r>
              <a:rPr lang="ar-IQ" sz="2400" dirty="0">
                <a:cs typeface="Ali_K_Alwand" pitchFamily="2" charset="-78"/>
              </a:rPr>
              <a:t> ) : مةوداي كورتخايةن ئةو مةودايةية كة بةرهةمهيَنةر ناتوانيَت هةنديَك لة فاكتةرةكاني بةرهةمهيَنان بطؤريَت وةكو : زةوي و بالَةخانة و ئاميَرةكان . هةر بؤية لة مةوداي كورتدا تيَضون دةبيَتة دوو جؤر :</a:t>
            </a:r>
            <a:endParaRPr lang="en-US" sz="2400" dirty="0">
              <a:cs typeface="Ali_K_Alwand" pitchFamily="2" charset="-78"/>
            </a:endParaRPr>
          </a:p>
          <a:p>
            <a:pPr lvl="0" algn="r" rtl="1"/>
            <a:r>
              <a:rPr lang="ar-IQ" sz="2400" dirty="0">
                <a:cs typeface="Ali_K_Alwand" pitchFamily="2" charset="-78"/>
              </a:rPr>
              <a:t>تيَضوي نةطؤر ( </a:t>
            </a:r>
            <a:r>
              <a:rPr lang="en-US" sz="2400" dirty="0">
                <a:solidFill>
                  <a:schemeClr val="accent2"/>
                </a:solidFill>
                <a:cs typeface="Ali_K_Alwand" pitchFamily="2" charset="-78"/>
              </a:rPr>
              <a:t>Fixed cost </a:t>
            </a:r>
            <a:r>
              <a:rPr lang="ar-IQ" sz="2400" dirty="0">
                <a:solidFill>
                  <a:schemeClr val="accent2"/>
                </a:solidFill>
                <a:cs typeface="Ali_K_Alwand" pitchFamily="2" charset="-78"/>
              </a:rPr>
              <a:t> </a:t>
            </a:r>
            <a:r>
              <a:rPr lang="ar-IQ" sz="2400" dirty="0">
                <a:cs typeface="Ali_K_Alwand" pitchFamily="2" charset="-78"/>
              </a:rPr>
              <a:t>) كة برةكةي ناطؤريَت لة ئاستيَكي دياريكراودا هةر ضةند بري بةرهةمهيَنان بطؤريَت. </a:t>
            </a:r>
            <a:endParaRPr lang="en-US" sz="2400" dirty="0">
              <a:cs typeface="Ali_K_Alwand" pitchFamily="2" charset="-78"/>
            </a:endParaRPr>
          </a:p>
          <a:p>
            <a:pPr lvl="0" algn="r" rtl="1"/>
            <a:r>
              <a:rPr lang="ar-IQ" sz="2400" dirty="0">
                <a:cs typeface="Ali_K_Alwand" pitchFamily="2" charset="-78"/>
              </a:rPr>
              <a:t>تيَضوي طؤراو ( </a:t>
            </a:r>
            <a:r>
              <a:rPr lang="en-US" sz="2400" dirty="0">
                <a:solidFill>
                  <a:schemeClr val="accent2"/>
                </a:solidFill>
                <a:cs typeface="Ali_K_Alwand" pitchFamily="2" charset="-78"/>
              </a:rPr>
              <a:t>Variable cost</a:t>
            </a:r>
            <a:r>
              <a:rPr lang="ar-IQ" sz="2400" dirty="0">
                <a:cs typeface="Ali_K_Alwand" pitchFamily="2" charset="-78"/>
              </a:rPr>
              <a:t>  ) كة برةكةي دةطؤريَت لة طةلَ هةر طؤرانيك لة بري بةهةمهيَنان رووبدات </a:t>
            </a:r>
            <a:endParaRPr lang="en-US" sz="2400" dirty="0">
              <a:cs typeface="Ali_K_Alwand" pitchFamily="2" charset="-78"/>
            </a:endParaRPr>
          </a:p>
          <a:p>
            <a:pPr lvl="0" algn="r" rtl="1"/>
            <a:r>
              <a:rPr lang="ar-IQ" sz="2800" dirty="0">
                <a:solidFill>
                  <a:schemeClr val="accent4">
                    <a:lumMod val="60000"/>
                    <a:lumOff val="40000"/>
                  </a:schemeClr>
                </a:solidFill>
                <a:cs typeface="Ali_K_Alwand" pitchFamily="2" charset="-78"/>
              </a:rPr>
              <a:t>تيَضون لة مةوداي دريَذدا : </a:t>
            </a:r>
            <a:r>
              <a:rPr lang="ar-IQ" sz="2400" dirty="0">
                <a:cs typeface="Ali_K_Alwand" pitchFamily="2" charset="-78"/>
              </a:rPr>
              <a:t>لةو مةودايةدا بذاردة زؤرة لة بةردةم بةرهةمهيَنةر لة طؤريني بري يان جؤري فاكتةرةكان بة طويَرةي ثيَويست يان بةم شيَوةيةي كة باشترين ئاستي قازانجي بؤ دةستةبردةكات . </a:t>
            </a:r>
            <a:endParaRPr lang="en-US" sz="2400" dirty="0">
              <a:cs typeface="Ali_K_Alwand" pitchFamily="2" charset="-78"/>
            </a:endParaRPr>
          </a:p>
        </p:txBody>
      </p:sp>
      <p:sp>
        <p:nvSpPr>
          <p:cNvPr id="3" name="Footer Placeholder 2"/>
          <p:cNvSpPr>
            <a:spLocks noGrp="1"/>
          </p:cNvSpPr>
          <p:nvPr>
            <p:ph type="ftr" sz="quarter" idx="11"/>
          </p:nvPr>
        </p:nvSpPr>
        <p:spPr/>
        <p:txBody>
          <a:bodyPr/>
          <a:lstStyle/>
          <a:p>
            <a:r>
              <a:rPr lang="en-US" smtClean="0"/>
              <a:t>Dr.Shler A Salih  </a:t>
            </a:r>
            <a:endParaRPr lang="en-US"/>
          </a:p>
        </p:txBody>
      </p:sp>
      <p:sp>
        <p:nvSpPr>
          <p:cNvPr id="4" name="Slide Number Placeholder 3"/>
          <p:cNvSpPr>
            <a:spLocks noGrp="1"/>
          </p:cNvSpPr>
          <p:nvPr>
            <p:ph type="sldNum" sz="quarter" idx="12"/>
          </p:nvPr>
        </p:nvSpPr>
        <p:spPr/>
        <p:txBody>
          <a:bodyPr/>
          <a:lstStyle/>
          <a:p>
            <a:fld id="{0D400B6A-DFC3-48D0-A455-192DE5B9CBAB}" type="slidenum">
              <a:rPr lang="en-US" smtClean="0"/>
              <a:t>1</a:t>
            </a:fld>
            <a:endParaRPr lang="en-US"/>
          </a:p>
        </p:txBody>
      </p:sp>
    </p:spTree>
    <p:extLst>
      <p:ext uri="{BB962C8B-B14F-4D97-AF65-F5344CB8AC3E}">
        <p14:creationId xmlns:p14="http://schemas.microsoft.com/office/powerpoint/2010/main" val="236059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arn(inVertical)">
                                      <p:cBhvr>
                                        <p:cTn id="19" dur="5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barn(inVertical)">
                                      <p:cBhvr>
                                        <p:cTn id="4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278056778"/>
              </p:ext>
            </p:extLst>
          </p:nvPr>
        </p:nvGraphicFramePr>
        <p:xfrm>
          <a:off x="1447800" y="4724400"/>
          <a:ext cx="2362200" cy="701985"/>
        </p:xfrm>
        <a:graphic>
          <a:graphicData uri="http://schemas.openxmlformats.org/presentationml/2006/ole">
            <mc:AlternateContent xmlns:mc="http://schemas.openxmlformats.org/markup-compatibility/2006">
              <mc:Choice xmlns:v="urn:schemas-microsoft-com:vml" Requires="v">
                <p:oleObj spid="_x0000_s11485" name="Equation" r:id="rId4" imgW="736280" imgH="393529" progId="Equation.3">
                  <p:embed/>
                </p:oleObj>
              </mc:Choice>
              <mc:Fallback>
                <p:oleObj name="Equation" r:id="rId4" imgW="736280" imgH="393529"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4724400"/>
                        <a:ext cx="2362200" cy="701985"/>
                      </a:xfrm>
                      <a:prstGeom prst="rect">
                        <a:avLst/>
                      </a:prstGeom>
                      <a:noFill/>
                    </p:spPr>
                  </p:pic>
                </p:oleObj>
              </mc:Fallback>
            </mc:AlternateContent>
          </a:graphicData>
        </a:graphic>
      </p:graphicFrame>
      <p:sp>
        <p:nvSpPr>
          <p:cNvPr id="11" name="Rectangle 10"/>
          <p:cNvSpPr>
            <a:spLocks noChangeArrowheads="1"/>
          </p:cNvSpPr>
          <p:nvPr/>
        </p:nvSpPr>
        <p:spPr bwMode="auto">
          <a:xfrm>
            <a:off x="3861592" y="3453081"/>
            <a:ext cx="528240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
            </a:r>
            <a:br>
              <a:rPr kumimoji="0" lang="en-US" sz="2000" b="1" i="0" u="none" strike="noStrike" cap="none" normalizeH="0" baseline="0" dirty="0" smtClean="0">
                <a:ln>
                  <a:noFill/>
                </a:ln>
                <a:solidFill>
                  <a:schemeClr val="tx1"/>
                </a:solidFill>
                <a:effectLst/>
                <a:latin typeface="Arial" pitchFamily="34" charset="0"/>
                <a:cs typeface="Arial" pitchFamily="34" charset="0"/>
              </a:rPr>
            </a:b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دةبينين ئةو برة هةلَطةراوةي بةرهةمي  سنورةكي كارة </a:t>
            </a:r>
            <a:r>
              <a:rPr kumimoji="0" lang="en-US" sz="2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MPL</a:t>
            </a:r>
            <a:r>
              <a:rPr kumimoji="0" lang="ar-IQ"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 يان:</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114300" y="4570512"/>
            <a:ext cx="89154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ar-SA"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كةواتة  بة لةجياتي دانان دةطةين بةو ثةيوةندية :  </a:t>
            </a:r>
            <a:r>
              <a:rPr kumimoji="0" lang="ar-SA" sz="2000" b="0"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ئةو ياسايةي دوايي بريتية لة</a:t>
            </a:r>
            <a:r>
              <a:rPr kumimoji="0" lang="ar-IQ"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 ثةيوةندي نيَوان تيَضوي سنورةكي </a:t>
            </a:r>
            <a:r>
              <a:rPr kumimoji="0" lang="en-US" sz="20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Mc</a:t>
            </a:r>
            <a:r>
              <a:rPr kumimoji="0" lang="en-US" sz="2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IQ"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  و بةرهةمي سنورةكي كار </a:t>
            </a:r>
            <a:r>
              <a:rPr kumimoji="0" lang="ar-SA"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 (</a:t>
            </a:r>
            <a:r>
              <a:rPr kumimoji="0" lang="en-US" sz="2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MPL</a:t>
            </a:r>
            <a:r>
              <a:rPr kumimoji="0" lang="ar-SA"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a:t>
            </a:r>
            <a:r>
              <a:rPr kumimoji="0" lang="ar-IQ" sz="2000" b="1"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 كة ثةيوةنديةكي ثيَضةوانةية </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3" name="Object 12"/>
          <p:cNvGraphicFramePr>
            <a:graphicFrameLocks noChangeAspect="1"/>
          </p:cNvGraphicFramePr>
          <p:nvPr>
            <p:extLst>
              <p:ext uri="{D42A27DB-BD31-4B8C-83A1-F6EECF244321}">
                <p14:modId xmlns:p14="http://schemas.microsoft.com/office/powerpoint/2010/main" val="1496778532"/>
              </p:ext>
            </p:extLst>
          </p:nvPr>
        </p:nvGraphicFramePr>
        <p:xfrm>
          <a:off x="1371600" y="3962400"/>
          <a:ext cx="1917738" cy="608112"/>
        </p:xfrm>
        <a:graphic>
          <a:graphicData uri="http://schemas.openxmlformats.org/presentationml/2006/ole">
            <mc:AlternateContent xmlns:mc="http://schemas.openxmlformats.org/markup-compatibility/2006">
              <mc:Choice xmlns:v="urn:schemas-microsoft-com:vml" Requires="v">
                <p:oleObj spid="_x0000_s11486" name="Equation" r:id="rId6" imgW="736560" imgH="393480" progId="Equation.3">
                  <p:embed/>
                </p:oleObj>
              </mc:Choice>
              <mc:Fallback>
                <p:oleObj name="Equation" r:id="rId6" imgW="736560" imgH="39348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3962400"/>
                        <a:ext cx="1917738" cy="608112"/>
                      </a:xfrm>
                      <a:prstGeom prst="rect">
                        <a:avLst/>
                      </a:prstGeom>
                      <a:noFill/>
                    </p:spPr>
                  </p:pic>
                </p:oleObj>
              </mc:Fallback>
            </mc:AlternateContent>
          </a:graphicData>
        </a:graphic>
      </p:graphicFrame>
      <p:sp>
        <p:nvSpPr>
          <p:cNvPr id="14" name="Rectangle 13"/>
          <p:cNvSpPr/>
          <p:nvPr/>
        </p:nvSpPr>
        <p:spPr>
          <a:xfrm>
            <a:off x="6400801" y="2875001"/>
            <a:ext cx="2425526" cy="400110"/>
          </a:xfrm>
          <a:prstGeom prst="rect">
            <a:avLst/>
          </a:prstGeom>
        </p:spPr>
        <p:txBody>
          <a:bodyPr wrap="square">
            <a:spAutoFit/>
          </a:bodyPr>
          <a:lstStyle/>
          <a:p>
            <a:r>
              <a:rPr lang="ar-SA" sz="2000" b="1" dirty="0">
                <a:cs typeface="Ali_K_Alwand" pitchFamily="2" charset="-78"/>
              </a:rPr>
              <a:t>بة تيَبيني كردني ئةو برة : </a:t>
            </a:r>
            <a:endParaRPr lang="en-US" sz="2000" dirty="0">
              <a:cs typeface="Ali_K_Alwand" pitchFamily="2" charset="-78"/>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093354430"/>
              </p:ext>
            </p:extLst>
          </p:nvPr>
        </p:nvGraphicFramePr>
        <p:xfrm>
          <a:off x="1600200" y="2779830"/>
          <a:ext cx="1324517" cy="692544"/>
        </p:xfrm>
        <a:graphic>
          <a:graphicData uri="http://schemas.openxmlformats.org/presentationml/2006/ole">
            <mc:AlternateContent xmlns:mc="http://schemas.openxmlformats.org/markup-compatibility/2006">
              <mc:Choice xmlns:v="urn:schemas-microsoft-com:vml" Requires="v">
                <p:oleObj spid="_x0000_s11487" name="Equation" r:id="rId8" imgW="279360" imgH="419040" progId="Equation.3">
                  <p:embed/>
                </p:oleObj>
              </mc:Choice>
              <mc:Fallback>
                <p:oleObj name="Equation" r:id="rId8" imgW="279360" imgH="41904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2779830"/>
                        <a:ext cx="1324517" cy="692544"/>
                      </a:xfrm>
                      <a:prstGeom prst="rect">
                        <a:avLst/>
                      </a:prstGeom>
                      <a:noFill/>
                    </p:spPr>
                  </p:pic>
                </p:oleObj>
              </mc:Fallback>
            </mc:AlternateContent>
          </a:graphicData>
        </a:graphic>
      </p:graphicFrame>
      <p:sp>
        <p:nvSpPr>
          <p:cNvPr id="16" name="Rectangle 1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1148140143"/>
              </p:ext>
            </p:extLst>
          </p:nvPr>
        </p:nvGraphicFramePr>
        <p:xfrm>
          <a:off x="1295399" y="1447800"/>
          <a:ext cx="2000979" cy="762000"/>
        </p:xfrm>
        <a:graphic>
          <a:graphicData uri="http://schemas.openxmlformats.org/presentationml/2006/ole">
            <mc:AlternateContent xmlns:mc="http://schemas.openxmlformats.org/markup-compatibility/2006">
              <mc:Choice xmlns:v="urn:schemas-microsoft-com:vml" Requires="v">
                <p:oleObj spid="_x0000_s11488" name="Equation" r:id="rId10" imgW="774360" imgH="419040" progId="Equation.3">
                  <p:embed/>
                </p:oleObj>
              </mc:Choice>
              <mc:Fallback>
                <p:oleObj name="Equation" r:id="rId10" imgW="774360" imgH="419040" progId="Equation.3">
                  <p:embed/>
                  <p:pic>
                    <p:nvPicPr>
                      <p:cNvPr id="0" name="Object 14"/>
                      <p:cNvPicPr>
                        <a:picLocks noChangeAspect="1" noChangeArrowheads="1"/>
                      </p:cNvPicPr>
                      <p:nvPr/>
                    </p:nvPicPr>
                    <p:blipFill>
                      <a:blip r:embed="rId11"/>
                      <a:srcRect/>
                      <a:stretch>
                        <a:fillRect/>
                      </a:stretch>
                    </p:blipFill>
                    <p:spPr bwMode="auto">
                      <a:xfrm>
                        <a:off x="1295399" y="1447800"/>
                        <a:ext cx="2000979" cy="762000"/>
                      </a:xfrm>
                      <a:prstGeom prst="rect">
                        <a:avLst/>
                      </a:prstGeom>
                      <a:noFill/>
                    </p:spPr>
                  </p:pic>
                </p:oleObj>
              </mc:Fallback>
            </mc:AlternateContent>
          </a:graphicData>
        </a:graphic>
      </p:graphicFrame>
      <p:sp>
        <p:nvSpPr>
          <p:cNvPr id="18" name="Rectangle 16"/>
          <p:cNvSpPr>
            <a:spLocks noChangeArrowheads="1"/>
          </p:cNvSpPr>
          <p:nvPr/>
        </p:nvSpPr>
        <p:spPr bwMode="auto">
          <a:xfrm>
            <a:off x="457200" y="645467"/>
            <a:ext cx="8153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و لةبةر ئةوةي كريَي كريكار نةطؤرة بؤية ئةو هاوكيشةي سةرةوة دةبيتة : </a:t>
            </a:r>
            <a:endParaRPr kumimoji="0" lang="ar-IQ" sz="2400" i="0" u="none" strike="noStrike" cap="none" normalizeH="0" baseline="0" dirty="0" smtClean="0">
              <a:ln>
                <a:noFill/>
              </a:ln>
              <a:solidFill>
                <a:schemeClr val="tx1"/>
              </a:solidFill>
              <a:effectLst/>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US" smtClean="0"/>
              <a:t>Dr.Shler A Salih  </a:t>
            </a:r>
            <a:endParaRPr lang="en-US"/>
          </a:p>
        </p:txBody>
      </p:sp>
      <p:sp>
        <p:nvSpPr>
          <p:cNvPr id="3" name="Slide Number Placeholder 2"/>
          <p:cNvSpPr>
            <a:spLocks noGrp="1"/>
          </p:cNvSpPr>
          <p:nvPr>
            <p:ph type="sldNum" sz="quarter" idx="12"/>
          </p:nvPr>
        </p:nvSpPr>
        <p:spPr/>
        <p:txBody>
          <a:bodyPr/>
          <a:lstStyle/>
          <a:p>
            <a:fld id="{0D400B6A-DFC3-48D0-A455-192DE5B9CBAB}" type="slidenum">
              <a:rPr lang="en-US" smtClean="0"/>
              <a:t>10</a:t>
            </a:fld>
            <a:endParaRPr lang="en-US"/>
          </a:p>
        </p:txBody>
      </p:sp>
    </p:spTree>
    <p:extLst>
      <p:ext uri="{BB962C8B-B14F-4D97-AF65-F5344CB8AC3E}">
        <p14:creationId xmlns:p14="http://schemas.microsoft.com/office/powerpoint/2010/main" val="238686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arn(inVertic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inVertical)">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81000"/>
            <a:ext cx="7010400" cy="830997"/>
          </a:xfrm>
          <a:prstGeom prst="rect">
            <a:avLst/>
          </a:prstGeom>
        </p:spPr>
        <p:txBody>
          <a:bodyPr wrap="square">
            <a:spAutoFit/>
          </a:bodyPr>
          <a:lstStyle/>
          <a:p>
            <a:pPr algn="r" rtl="1"/>
            <a:r>
              <a:rPr lang="ar-IQ" sz="2400" dirty="0">
                <a:cs typeface="Ali_K_Alwand" pitchFamily="2" charset="-78"/>
              </a:rPr>
              <a:t>نمونة : ئةو خشتةية تةواو بكة ئةطةر كريَي كريكار يةكسان بيَت بة 500 دؤلار </a:t>
            </a:r>
            <a:endParaRPr lang="en-US" sz="2400" dirty="0">
              <a:cs typeface="Ali_K_Alwand"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431929102"/>
              </p:ext>
            </p:extLst>
          </p:nvPr>
        </p:nvGraphicFramePr>
        <p:xfrm>
          <a:off x="1981200" y="1371600"/>
          <a:ext cx="6172200" cy="4038600"/>
        </p:xfrm>
        <a:graphic>
          <a:graphicData uri="http://schemas.openxmlformats.org/drawingml/2006/table">
            <a:tbl>
              <a:tblPr firstRow="1" firstCol="1" bandRow="1">
                <a:tableStyleId>{5C22544A-7EE6-4342-B048-85BDC9FD1C3A}</a:tableStyleId>
              </a:tblPr>
              <a:tblGrid>
                <a:gridCol w="1150599"/>
                <a:gridCol w="1360201"/>
                <a:gridCol w="627332"/>
                <a:gridCol w="732870"/>
                <a:gridCol w="1359463"/>
                <a:gridCol w="941735"/>
              </a:tblGrid>
              <a:tr h="1201110">
                <a:tc>
                  <a:txBody>
                    <a:bodyPr/>
                    <a:lstStyle/>
                    <a:p>
                      <a:pPr algn="ctr" rtl="1">
                        <a:lnSpc>
                          <a:spcPct val="115000"/>
                        </a:lnSpc>
                        <a:spcAft>
                          <a:spcPts val="0"/>
                        </a:spcAft>
                      </a:pPr>
                      <a:r>
                        <a:rPr lang="ar-SA" sz="1350">
                          <a:effectLst/>
                        </a:rPr>
                        <a:t> </a:t>
                      </a:r>
                      <a:r>
                        <a:rPr lang="en-US" sz="1000">
                          <a:effectLst/>
                        </a:rPr>
                        <a:t>MC= W / MP</a:t>
                      </a:r>
                      <a:r>
                        <a:rPr lang="en-US" sz="1000" baseline="-25000">
                          <a:effectLst/>
                        </a:rPr>
                        <a:t>L</a:t>
                      </a:r>
                      <a:r>
                        <a:rPr lang="en-US" sz="1000">
                          <a:effectLst/>
                        </a:rPr>
                        <a:t>   </a:t>
                      </a:r>
                      <a:r>
                        <a:rPr lang="en-US" sz="1000" u="sng">
                          <a:effectLst/>
                        </a:rPr>
                        <a:t> </a:t>
                      </a:r>
                      <a:br>
                        <a:rPr lang="en-US" sz="1000" u="sng">
                          <a:effectLst/>
                        </a:rPr>
                      </a:br>
                      <a:r>
                        <a:rPr lang="en-US" sz="1000">
                          <a:effectLst/>
                        </a:rPr>
                        <a:t>     </a:t>
                      </a:r>
                      <a:endParaRPr lang="en-US" sz="1100">
                        <a:effectLst/>
                        <a:latin typeface="Calibri"/>
                        <a:ea typeface="Times New Roman"/>
                        <a:cs typeface="Arial"/>
                      </a:endParaRPr>
                    </a:p>
                  </a:txBody>
                  <a:tcPr marL="0" marR="0" marT="0" marB="0" anchor="ctr"/>
                </a:tc>
                <a:tc>
                  <a:txBody>
                    <a:bodyPr/>
                    <a:lstStyle/>
                    <a:p>
                      <a:pPr>
                        <a:lnSpc>
                          <a:spcPct val="115000"/>
                        </a:lnSpc>
                        <a:spcAft>
                          <a:spcPts val="0"/>
                        </a:spcAft>
                      </a:pPr>
                      <a:r>
                        <a:rPr lang="en-US" sz="1350">
                          <a:effectLst/>
                        </a:rPr>
                        <a:t>  AVC = W/AP</a:t>
                      </a:r>
                      <a:r>
                        <a:rPr lang="en-US" sz="1350" baseline="-25000">
                          <a:effectLst/>
                        </a:rPr>
                        <a:t>L</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 MP</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     AP  </a:t>
                      </a:r>
                      <a:endParaRPr lang="en-US" sz="1100">
                        <a:effectLst/>
                        <a:latin typeface="Calibri"/>
                        <a:ea typeface="Times New Roman"/>
                        <a:cs typeface="Arial"/>
                      </a:endParaRPr>
                    </a:p>
                  </a:txBody>
                  <a:tcPr marL="0" marR="0" marT="0" marB="0" anchor="ctr"/>
                </a:tc>
                <a:tc>
                  <a:txBody>
                    <a:bodyPr/>
                    <a:lstStyle/>
                    <a:p>
                      <a:pPr>
                        <a:lnSpc>
                          <a:spcPct val="115000"/>
                        </a:lnSpc>
                        <a:spcAft>
                          <a:spcPts val="0"/>
                        </a:spcAft>
                      </a:pPr>
                      <a:r>
                        <a:rPr lang="en-US" sz="1350">
                          <a:effectLst/>
                        </a:rPr>
                        <a:t> Q = TP</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          L</a:t>
                      </a:r>
                      <a:endParaRPr lang="en-US" sz="1100">
                        <a:effectLst/>
                        <a:latin typeface="Calibri"/>
                        <a:ea typeface="Times New Roman"/>
                        <a:cs typeface="Arial"/>
                      </a:endParaRPr>
                    </a:p>
                  </a:txBody>
                  <a:tcPr marL="0" marR="0" marT="0" marB="0" anchor="ctr"/>
                </a:tc>
              </a:tr>
              <a:tr h="472915">
                <a:tc>
                  <a:txBody>
                    <a:bodyPr/>
                    <a:lstStyle/>
                    <a:p>
                      <a:pPr algn="ctr">
                        <a:lnSpc>
                          <a:spcPct val="115000"/>
                        </a:lnSpc>
                        <a:spcAft>
                          <a:spcPts val="0"/>
                        </a:spcAft>
                      </a:pPr>
                      <a:r>
                        <a:rPr lang="en-US" sz="1350">
                          <a:effectLst/>
                        </a:rPr>
                        <a:t>---</a:t>
                      </a:r>
                      <a:endParaRPr lang="en-US" sz="1100">
                        <a:effectLst/>
                        <a:latin typeface="Calibri"/>
                        <a:ea typeface="Times New Roman"/>
                        <a:cs typeface="Arial"/>
                      </a:endParaRPr>
                    </a:p>
                  </a:txBody>
                  <a:tcPr marL="0" marR="0" marT="0" marB="0" anchor="ctr"/>
                </a:tc>
                <a:tc>
                  <a:txBody>
                    <a:bodyPr/>
                    <a:lstStyle/>
                    <a:p>
                      <a:pPr algn="ctr" rtl="1">
                        <a:lnSpc>
                          <a:spcPct val="115000"/>
                        </a:lnSpc>
                        <a:spcAft>
                          <a:spcPts val="0"/>
                        </a:spcAft>
                      </a:pPr>
                      <a:r>
                        <a:rPr lang="ar-SA" sz="135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a:t>
                      </a:r>
                      <a:endParaRPr lang="en-US" sz="1100">
                        <a:effectLst/>
                        <a:latin typeface="Calibri"/>
                        <a:ea typeface="Times New Roman"/>
                        <a:cs typeface="Arial"/>
                      </a:endParaRPr>
                    </a:p>
                  </a:txBody>
                  <a:tcPr marL="0" marR="0" marT="0" marB="0" anchor="ctr"/>
                </a:tc>
                <a:tc>
                  <a:txBody>
                    <a:bodyPr/>
                    <a:lstStyle/>
                    <a:p>
                      <a:pPr algn="ctr" rtl="1">
                        <a:lnSpc>
                          <a:spcPct val="115000"/>
                        </a:lnSpc>
                        <a:spcAft>
                          <a:spcPts val="0"/>
                        </a:spcAft>
                      </a:pPr>
                      <a:r>
                        <a:rPr lang="ar-SA" sz="135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0</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0</a:t>
                      </a:r>
                      <a:endParaRPr lang="en-US" sz="1100">
                        <a:effectLst/>
                        <a:latin typeface="Calibri"/>
                        <a:ea typeface="Times New Roman"/>
                        <a:cs typeface="Arial"/>
                      </a:endParaRPr>
                    </a:p>
                  </a:txBody>
                  <a:tcPr marL="0" marR="0" marT="0" marB="0" anchor="ctr"/>
                </a:tc>
              </a:tr>
              <a:tr h="472915">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rtl="1">
                        <a:lnSpc>
                          <a:spcPct val="115000"/>
                        </a:lnSpc>
                        <a:spcAft>
                          <a:spcPts val="0"/>
                        </a:spcAft>
                      </a:pPr>
                      <a:r>
                        <a:rPr lang="ar-SA" sz="135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50</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1</a:t>
                      </a:r>
                      <a:endParaRPr lang="en-US" sz="1100">
                        <a:effectLst/>
                        <a:latin typeface="Calibri"/>
                        <a:ea typeface="Times New Roman"/>
                        <a:cs typeface="Arial"/>
                      </a:endParaRPr>
                    </a:p>
                  </a:txBody>
                  <a:tcPr marL="0" marR="0" marT="0" marB="0" anchor="ctr"/>
                </a:tc>
              </a:tr>
              <a:tr h="472915">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120</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2</a:t>
                      </a:r>
                      <a:endParaRPr lang="en-US" sz="1100">
                        <a:effectLst/>
                        <a:latin typeface="Calibri"/>
                        <a:ea typeface="Times New Roman"/>
                        <a:cs typeface="Arial"/>
                      </a:endParaRPr>
                    </a:p>
                  </a:txBody>
                  <a:tcPr marL="0" marR="0" marT="0" marB="0" anchor="ctr"/>
                </a:tc>
              </a:tr>
              <a:tr h="472915">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180</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3</a:t>
                      </a:r>
                      <a:endParaRPr lang="en-US" sz="1100">
                        <a:effectLst/>
                        <a:latin typeface="Calibri"/>
                        <a:ea typeface="Times New Roman"/>
                        <a:cs typeface="Arial"/>
                      </a:endParaRPr>
                    </a:p>
                  </a:txBody>
                  <a:tcPr marL="0" marR="0" marT="0" marB="0" anchor="ctr"/>
                </a:tc>
              </a:tr>
              <a:tr h="472915">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220</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4</a:t>
                      </a:r>
                      <a:endParaRPr lang="en-US" sz="1100">
                        <a:effectLst/>
                        <a:latin typeface="Calibri"/>
                        <a:ea typeface="Times New Roman"/>
                        <a:cs typeface="Arial"/>
                      </a:endParaRPr>
                    </a:p>
                  </a:txBody>
                  <a:tcPr marL="0" marR="0" marT="0" marB="0" anchor="ctr"/>
                </a:tc>
              </a:tr>
              <a:tr h="472915">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200">
                          <a:effectLst/>
                        </a:rPr>
                        <a:t> </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a:effectLst/>
                        </a:rPr>
                        <a:t>250</a:t>
                      </a:r>
                      <a:endParaRPr lang="en-US" sz="1100">
                        <a:effectLst/>
                        <a:latin typeface="Calibri"/>
                        <a:ea typeface="Times New Roman"/>
                        <a:cs typeface="Arial"/>
                      </a:endParaRPr>
                    </a:p>
                  </a:txBody>
                  <a:tcPr marL="0" marR="0" marT="0" marB="0" anchor="ctr"/>
                </a:tc>
                <a:tc>
                  <a:txBody>
                    <a:bodyPr/>
                    <a:lstStyle/>
                    <a:p>
                      <a:pPr algn="ctr">
                        <a:lnSpc>
                          <a:spcPct val="115000"/>
                        </a:lnSpc>
                        <a:spcAft>
                          <a:spcPts val="0"/>
                        </a:spcAft>
                      </a:pPr>
                      <a:r>
                        <a:rPr lang="en-US" sz="1350" dirty="0">
                          <a:effectLst/>
                        </a:rPr>
                        <a:t>5</a:t>
                      </a:r>
                      <a:endParaRPr lang="en-US" sz="1100" dirty="0">
                        <a:effectLst/>
                        <a:latin typeface="Calibri"/>
                        <a:ea typeface="Times New Roman"/>
                        <a:cs typeface="Arial"/>
                      </a:endParaRPr>
                    </a:p>
                  </a:txBody>
                  <a:tcPr marL="0" marR="0" marT="0" marB="0" anchor="ctr"/>
                </a:tc>
              </a:tr>
            </a:tbl>
          </a:graphicData>
        </a:graphic>
      </p:graphicFrame>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11</a:t>
            </a:fld>
            <a:endParaRPr lang="en-US"/>
          </a:p>
        </p:txBody>
      </p:sp>
    </p:spTree>
    <p:extLst>
      <p:ext uri="{BB962C8B-B14F-4D97-AF65-F5344CB8AC3E}">
        <p14:creationId xmlns:p14="http://schemas.microsoft.com/office/powerpoint/2010/main" val="12041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8153400" cy="2369880"/>
          </a:xfrm>
          <a:prstGeom prst="rect">
            <a:avLst/>
          </a:prstGeom>
        </p:spPr>
        <p:txBody>
          <a:bodyPr wrap="square">
            <a:spAutoFit/>
          </a:bodyPr>
          <a:lstStyle/>
          <a:p>
            <a:pPr algn="r" rtl="1"/>
            <a:r>
              <a:rPr lang="ar-KW" sz="2800" b="1" dirty="0">
                <a:solidFill>
                  <a:schemeClr val="accent2"/>
                </a:solidFill>
                <a:cs typeface="Ali_K_Alwand" pitchFamily="2" charset="-78"/>
              </a:rPr>
              <a:t>تيَضون لة مةوداي دريَذدا    </a:t>
            </a:r>
            <a:r>
              <a:rPr lang="en-US" sz="2800" b="1" dirty="0">
                <a:solidFill>
                  <a:schemeClr val="accent2"/>
                </a:solidFill>
                <a:cs typeface="Ali_K_Alwand" pitchFamily="2" charset="-78"/>
              </a:rPr>
              <a:t>Costs in the Long-Run</a:t>
            </a:r>
          </a:p>
          <a:p>
            <a:pPr algn="r" rtl="1"/>
            <a:r>
              <a:rPr lang="ar-IQ" sz="2400" b="1" dirty="0">
                <a:cs typeface="Ali_K_Alwand" pitchFamily="2" charset="-78"/>
              </a:rPr>
              <a:t> </a:t>
            </a:r>
            <a:endParaRPr lang="en-US" sz="2400" dirty="0">
              <a:cs typeface="Ali_K_Alwand" pitchFamily="2" charset="-78"/>
            </a:endParaRPr>
          </a:p>
          <a:p>
            <a:pPr algn="r" rtl="1"/>
            <a:r>
              <a:rPr lang="ar-KW" sz="2400" dirty="0">
                <a:cs typeface="Ali_K_Alwand" pitchFamily="2" charset="-78"/>
              </a:rPr>
              <a:t>لةو مةودايدا هةموو فاكتةرةكاني بةرهةمهيَنان دةطؤرين يان تواناي طؤرانيان هةية بؤية:</a:t>
            </a:r>
            <a:endParaRPr lang="en-US" sz="2400" dirty="0">
              <a:cs typeface="Ali_K_Alwand" pitchFamily="2" charset="-78"/>
            </a:endParaRPr>
          </a:p>
          <a:p>
            <a:pPr marL="342900" lvl="0" indent="-342900" algn="r" rtl="1">
              <a:buFont typeface="Arial" pitchFamily="34" charset="0"/>
              <a:buChar char="•"/>
            </a:pPr>
            <a:r>
              <a:rPr lang="ar-KW" sz="2400" dirty="0">
                <a:cs typeface="Ali_K_Alwand" pitchFamily="2" charset="-78"/>
              </a:rPr>
              <a:t>تواناي هاتنةذورةوي ثرؤذةي نويَ هةية بؤ بازار </a:t>
            </a:r>
            <a:endParaRPr lang="en-US" sz="2400" dirty="0">
              <a:cs typeface="Ali_K_Alwand" pitchFamily="2" charset="-78"/>
            </a:endParaRPr>
          </a:p>
          <a:p>
            <a:pPr marL="342900" lvl="0" indent="-342900" algn="r" rtl="1">
              <a:buFont typeface="Arial" pitchFamily="34" charset="0"/>
              <a:buChar char="•"/>
            </a:pPr>
            <a:r>
              <a:rPr lang="ar-KW" sz="2400" dirty="0">
                <a:cs typeface="Ali_K_Alwand" pitchFamily="2" charset="-78"/>
              </a:rPr>
              <a:t>دةتوانين قةبارةي ثرؤذةكان طةورةكةين يان فرةوانتريان بكةين </a:t>
            </a:r>
            <a:endParaRPr lang="en-US" sz="2400" dirty="0">
              <a:cs typeface="Ali_K_Alwand" pitchFamily="2" charset="-78"/>
            </a:endParaRPr>
          </a:p>
          <a:p>
            <a:pPr marL="342900" lvl="0" indent="-342900" algn="r" rtl="1">
              <a:buFont typeface="Arial" pitchFamily="34" charset="0"/>
              <a:buChar char="•"/>
            </a:pPr>
            <a:r>
              <a:rPr lang="ar-KW" sz="2400" dirty="0">
                <a:cs typeface="Ali_K_Alwand" pitchFamily="2" charset="-78"/>
              </a:rPr>
              <a:t>ثرؤذةكان دةتوانن باشترين تيَكةلَة لة فاكتةرةكاني بةرهةمهيَنان ثيَكبينن </a:t>
            </a:r>
            <a:endParaRPr lang="en-US" sz="2400" dirty="0">
              <a:cs typeface="Ali_K_Alwand" pitchFamily="2" charset="-78"/>
            </a:endParaRPr>
          </a:p>
        </p:txBody>
      </p:sp>
      <p:sp>
        <p:nvSpPr>
          <p:cNvPr id="3" name="Rectangle 2"/>
          <p:cNvSpPr/>
          <p:nvPr/>
        </p:nvSpPr>
        <p:spPr>
          <a:xfrm>
            <a:off x="609600" y="2895600"/>
            <a:ext cx="8458200" cy="3108543"/>
          </a:xfrm>
          <a:prstGeom prst="rect">
            <a:avLst/>
          </a:prstGeom>
        </p:spPr>
        <p:txBody>
          <a:bodyPr wrap="square">
            <a:spAutoFit/>
          </a:bodyPr>
          <a:lstStyle/>
          <a:p>
            <a:pPr algn="r" rtl="1"/>
            <a:r>
              <a:rPr lang="ar-KW" sz="2800" b="1" dirty="0">
                <a:solidFill>
                  <a:schemeClr val="accent2"/>
                </a:solidFill>
                <a:cs typeface="Ali_K_Alwand" pitchFamily="2" charset="-78"/>
              </a:rPr>
              <a:t>ضةماوةكاني تيَضون لة مةوداي </a:t>
            </a:r>
            <a:r>
              <a:rPr lang="ar-KW" sz="2800" b="1" dirty="0" smtClean="0">
                <a:solidFill>
                  <a:schemeClr val="accent2"/>
                </a:solidFill>
                <a:cs typeface="Ali_K_Alwand" pitchFamily="2" charset="-78"/>
              </a:rPr>
              <a:t>دريَذدا</a:t>
            </a:r>
            <a:r>
              <a:rPr lang="en-US" sz="2800" b="1" dirty="0" smtClean="0">
                <a:solidFill>
                  <a:schemeClr val="accent2"/>
                </a:solidFill>
                <a:cs typeface="Ali_K_Alwand" pitchFamily="2" charset="-78"/>
              </a:rPr>
              <a:t> </a:t>
            </a:r>
            <a:r>
              <a:rPr lang="en-US" sz="2400" b="1" dirty="0" smtClean="0">
                <a:solidFill>
                  <a:schemeClr val="accent2"/>
                </a:solidFill>
                <a:cs typeface="Ali_K_Alwand" pitchFamily="2" charset="-78"/>
              </a:rPr>
              <a:t>LRAC </a:t>
            </a:r>
            <a:r>
              <a:rPr lang="en-US" sz="2400" b="1" dirty="0">
                <a:solidFill>
                  <a:schemeClr val="accent2"/>
                </a:solidFill>
                <a:cs typeface="Ali_K_Alwand" pitchFamily="2" charset="-78"/>
              </a:rPr>
              <a:t>Curve</a:t>
            </a:r>
            <a:r>
              <a:rPr lang="en-US" sz="2400" b="1" dirty="0">
                <a:cs typeface="Ali_K_Alwand" pitchFamily="2" charset="-78"/>
              </a:rPr>
              <a:t> </a:t>
            </a:r>
            <a:r>
              <a:rPr lang="ar-SA" sz="2400" b="1" dirty="0">
                <a:cs typeface="Ali_K_Alwand" pitchFamily="2" charset="-78"/>
              </a:rPr>
              <a:t>:</a:t>
            </a:r>
            <a:endParaRPr lang="en-US" sz="2400" dirty="0">
              <a:cs typeface="Ali_K_Alwand" pitchFamily="2" charset="-78"/>
            </a:endParaRPr>
          </a:p>
          <a:p>
            <a:pPr algn="r" rtl="1"/>
            <a:r>
              <a:rPr lang="ar-KW" sz="2400" dirty="0">
                <a:cs typeface="Ali_K_Alwand" pitchFamily="2" charset="-78"/>
              </a:rPr>
              <a:t>ضةماوةي تيَكراي تيَضون لة مةوداي دريَذدا</a:t>
            </a:r>
            <a:r>
              <a:rPr lang="ar-KW" sz="2400" b="1" dirty="0">
                <a:cs typeface="Ali_K_Alwand" pitchFamily="2" charset="-78"/>
              </a:rPr>
              <a:t> </a:t>
            </a:r>
            <a:r>
              <a:rPr lang="ar-KW" sz="2400" dirty="0">
                <a:cs typeface="Ali_K_Alwand" pitchFamily="2" charset="-78"/>
              </a:rPr>
              <a:t>دةست ثيَدةكات  بة دابةزين لة طةلَزياد بوني بري بةرهةمهيَنان ئةو قؤناخة ثيَيدةوتريَت</a:t>
            </a:r>
            <a:r>
              <a:rPr lang="ar-KW" sz="2400" b="1" dirty="0">
                <a:cs typeface="Ali_K_Alwand" pitchFamily="2" charset="-78"/>
              </a:rPr>
              <a:t> </a:t>
            </a:r>
            <a:r>
              <a:rPr lang="ar-SA" sz="2400" b="1" dirty="0">
                <a:cs typeface="Ali_K_Alwand" pitchFamily="2" charset="-78"/>
              </a:rPr>
              <a:t>(وفورات حجم - </a:t>
            </a:r>
            <a:r>
              <a:rPr lang="en-US" sz="2400" b="1" dirty="0">
                <a:cs typeface="Ali_K_Alwand" pitchFamily="2" charset="-78"/>
              </a:rPr>
              <a:t>Economies of Scale </a:t>
            </a:r>
            <a:r>
              <a:rPr lang="ar-KW" sz="2400" dirty="0">
                <a:cs typeface="Ali_K_Alwand" pitchFamily="2" charset="-78"/>
              </a:rPr>
              <a:t>) تا دةطاتة نزمترين ئاستي خؤي ئةو خالَة ثيَيدةوتريَت قةبارةي نمونةيي بؤ ئةو ثرؤذةية(</a:t>
            </a:r>
            <a:r>
              <a:rPr lang="ar-KW" sz="2400" b="1" dirty="0">
                <a:cs typeface="Ali_K_Alwand" pitchFamily="2" charset="-78"/>
              </a:rPr>
              <a:t>ا</a:t>
            </a:r>
            <a:r>
              <a:rPr lang="ar-SA" sz="2400" b="1" dirty="0">
                <a:cs typeface="Ali_K_Alwand" pitchFamily="2" charset="-78"/>
              </a:rPr>
              <a:t>لحجم الامثل للمنشأة في المدى الطويل - </a:t>
            </a:r>
            <a:r>
              <a:rPr lang="en-US" sz="2400" b="1" dirty="0">
                <a:cs typeface="Ali_K_Alwand" pitchFamily="2" charset="-78"/>
              </a:rPr>
              <a:t>Optimal Firm's Size</a:t>
            </a:r>
            <a:r>
              <a:rPr lang="ar-KW" sz="2400" dirty="0">
                <a:cs typeface="Ali_K_Alwand" pitchFamily="2" charset="-78"/>
              </a:rPr>
              <a:t> ) ثاشان دةست ثيَدةكات بة بةرزبونةوة  ثيَدةوتريَت (  </a:t>
            </a:r>
            <a:r>
              <a:rPr lang="ar-SA" sz="2400" b="1" dirty="0">
                <a:cs typeface="Ali_K_Alwand" pitchFamily="2" charset="-78"/>
              </a:rPr>
              <a:t>لاوفورات حجم - </a:t>
            </a:r>
            <a:r>
              <a:rPr lang="en-US" sz="2400" b="1" dirty="0">
                <a:cs typeface="Ali_K_Alwand" pitchFamily="2" charset="-78"/>
              </a:rPr>
              <a:t>Diseconomies of Scale</a:t>
            </a:r>
            <a:r>
              <a:rPr lang="ar-KW" sz="2400" dirty="0">
                <a:cs typeface="Ali_K_Alwand" pitchFamily="2" charset="-78"/>
              </a:rPr>
              <a:t>)  </a:t>
            </a:r>
            <a:endParaRPr lang="en-US" sz="2400" dirty="0">
              <a:cs typeface="Ali_K_Alwand" pitchFamily="2" charset="-78"/>
            </a:endParaRPr>
          </a:p>
          <a:p>
            <a:pPr algn="r" rtl="1"/>
            <a:r>
              <a:rPr lang="ar-IQ" sz="2400" dirty="0">
                <a:cs typeface="Ali_K_Alwand" pitchFamily="2" charset="-78"/>
              </a:rPr>
              <a:t>ضةماوةكاني تيَكراي تيَضون لة مةوداي كورتدا هةموويان دةكةونة ناو ضةماوةي تيَكراي تيضون لة مةوداي دريَذدا </a:t>
            </a:r>
            <a:r>
              <a:rPr lang="en-US" sz="2400" b="1" dirty="0">
                <a:cs typeface="Ali_K_Alwand" pitchFamily="2" charset="-78"/>
              </a:rPr>
              <a:t>LRAC</a:t>
            </a:r>
            <a:r>
              <a:rPr lang="ar-IQ" sz="2400" dirty="0">
                <a:cs typeface="Ali_K_Alwand" pitchFamily="2" charset="-78"/>
              </a:rPr>
              <a:t>  يان وةكو داثؤشين هةموويان دةطريَتة خؤي . </a:t>
            </a:r>
            <a:endParaRPr lang="en-US" sz="2400" dirty="0">
              <a:cs typeface="Ali_K_Alwand" pitchFamily="2" charset="-78"/>
            </a:endParaRPr>
          </a:p>
        </p:txBody>
      </p:sp>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12</a:t>
            </a:fld>
            <a:endParaRPr lang="en-US"/>
          </a:p>
        </p:txBody>
      </p:sp>
    </p:spTree>
    <p:extLst>
      <p:ext uri="{BB962C8B-B14F-4D97-AF65-F5344CB8AC3E}">
        <p14:creationId xmlns:p14="http://schemas.microsoft.com/office/powerpoint/2010/main" val="144113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barn(inVertical)">
                                      <p:cBhvr>
                                        <p:cTn id="34" dur="500"/>
                                        <p:tgtEl>
                                          <p:spTgt spid="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1000"/>
                                        <p:tgtEl>
                                          <p:spTgt spid="3">
                                            <p:txEl>
                                              <p:pRg st="1" end="1"/>
                                            </p:txEl>
                                          </p:spTgt>
                                        </p:tgtEl>
                                      </p:cBhvr>
                                    </p:animEffect>
                                    <p:anim calcmode="lin" valueType="num">
                                      <p:cBhvr>
                                        <p:cTn id="4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1000"/>
                                        <p:tgtEl>
                                          <p:spTgt spid="3">
                                            <p:txEl>
                                              <p:pRg st="2" end="2"/>
                                            </p:txEl>
                                          </p:spTgt>
                                        </p:tgtEl>
                                      </p:cBhvr>
                                    </p:animEffect>
                                    <p:anim calcmode="lin" valueType="num">
                                      <p:cBhvr>
                                        <p:cTn id="4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305800" cy="1569660"/>
          </a:xfrm>
          <a:prstGeom prst="rect">
            <a:avLst/>
          </a:prstGeom>
        </p:spPr>
        <p:txBody>
          <a:bodyPr wrap="square">
            <a:spAutoFit/>
          </a:bodyPr>
          <a:lstStyle/>
          <a:p>
            <a:pPr algn="r" rtl="1"/>
            <a:r>
              <a:rPr lang="ar-KW" sz="2400" dirty="0">
                <a:cs typeface="Ali_K_Alwand" pitchFamily="2" charset="-78"/>
              </a:rPr>
              <a:t>هةموو ضةماوةكاني </a:t>
            </a:r>
            <a:r>
              <a:rPr lang="en-US" sz="2400" b="1" dirty="0">
                <a:cs typeface="Ali_K_Alwand" pitchFamily="2" charset="-78"/>
              </a:rPr>
              <a:t>SRAC</a:t>
            </a:r>
            <a:r>
              <a:rPr lang="ar-KW" sz="2400" dirty="0">
                <a:cs typeface="Ali_K_Alwand" pitchFamily="2" charset="-78"/>
              </a:rPr>
              <a:t> بة ضةماوةي </a:t>
            </a:r>
            <a:r>
              <a:rPr lang="en-US" sz="2400" b="1" dirty="0">
                <a:cs typeface="Ali_K_Alwand" pitchFamily="2" charset="-78"/>
              </a:rPr>
              <a:t>LRAC</a:t>
            </a:r>
            <a:r>
              <a:rPr lang="ar-KW" sz="2400" dirty="0">
                <a:cs typeface="Ali_K_Alwand" pitchFamily="2" charset="-78"/>
              </a:rPr>
              <a:t> دةنوسيَت بةلام تةنها يةك ضةماوةيان  لة نزمترين خالَى خؤي ئةو ثيَوة نوسانةي دةبيَت ، ئةوةش ضةماوةي باشترين ضةماوةية ضونكة ثرؤذةكة طةيشتؤتة قةبارةي نمونةيي لة مةوداي دريَذدا و تيكراي تيَضوي بةرهةمهيَنان طةيشتؤتة نزمترين ئاست بتوانيَت ثيَيبطات . </a:t>
            </a:r>
            <a:endParaRPr lang="en-US" sz="2400" dirty="0">
              <a:cs typeface="Ali_K_Alwand" pitchFamily="2" charset="-78"/>
            </a:endParaRPr>
          </a:p>
        </p:txBody>
      </p:sp>
      <p:sp>
        <p:nvSpPr>
          <p:cNvPr id="3" name="Rectangle 2"/>
          <p:cNvSpPr/>
          <p:nvPr/>
        </p:nvSpPr>
        <p:spPr>
          <a:xfrm>
            <a:off x="685800" y="1819042"/>
            <a:ext cx="8153400" cy="5324535"/>
          </a:xfrm>
          <a:prstGeom prst="rect">
            <a:avLst/>
          </a:prstGeom>
        </p:spPr>
        <p:txBody>
          <a:bodyPr wrap="square">
            <a:spAutoFit/>
          </a:bodyPr>
          <a:lstStyle/>
          <a:p>
            <a:pPr algn="r" rtl="1"/>
            <a:r>
              <a:rPr lang="ar-KW" sz="2800" dirty="0">
                <a:solidFill>
                  <a:schemeClr val="accent2"/>
                </a:solidFill>
                <a:cs typeface="Ali_K_Alwand" pitchFamily="2" charset="-78"/>
              </a:rPr>
              <a:t>جياوازي نيَوان </a:t>
            </a:r>
            <a:r>
              <a:rPr lang="en-US" sz="2800" dirty="0">
                <a:solidFill>
                  <a:schemeClr val="accent2"/>
                </a:solidFill>
                <a:cs typeface="Ali_K_Alwand" pitchFamily="2" charset="-78"/>
              </a:rPr>
              <a:t>SAC </a:t>
            </a:r>
            <a:r>
              <a:rPr lang="ar-KW" sz="2800" dirty="0">
                <a:solidFill>
                  <a:schemeClr val="accent2"/>
                </a:solidFill>
                <a:cs typeface="Ali_K_Alwand" pitchFamily="2" charset="-78"/>
              </a:rPr>
              <a:t>وة </a:t>
            </a:r>
            <a:r>
              <a:rPr lang="en-US" sz="2800" dirty="0">
                <a:solidFill>
                  <a:schemeClr val="accent2"/>
                </a:solidFill>
                <a:cs typeface="Ali_K_Alwand" pitchFamily="2" charset="-78"/>
              </a:rPr>
              <a:t>LAC </a:t>
            </a:r>
            <a:r>
              <a:rPr lang="ar-KW" sz="2800" dirty="0">
                <a:solidFill>
                  <a:schemeClr val="accent2"/>
                </a:solidFill>
                <a:cs typeface="Ali_K_Alwand" pitchFamily="2" charset="-78"/>
              </a:rPr>
              <a:t>:</a:t>
            </a:r>
            <a:endParaRPr lang="en-US" sz="2800" dirty="0">
              <a:solidFill>
                <a:schemeClr val="accent2"/>
              </a:solidFill>
              <a:cs typeface="Ali_K_Alwand" pitchFamily="2" charset="-78"/>
            </a:endParaRPr>
          </a:p>
          <a:p>
            <a:pPr algn="r"/>
            <a:r>
              <a:rPr lang="ar-KW" sz="2400" dirty="0">
                <a:cs typeface="Ali_K_Alwand" pitchFamily="2" charset="-78"/>
              </a:rPr>
              <a:t>لَةطةل ئةوةي كة ضةماوةكاني تيَضوون لة ماوةي دريَذ خايةندا هةمان شيَوازي ضةماوةكاني تيَضوون وردةطرن لة ماوةيةكي كورت خايةندا بةلام جياوازي هةية :</a:t>
            </a:r>
            <a:endParaRPr lang="en-US" sz="2400" dirty="0">
              <a:cs typeface="Ali_K_Alwand" pitchFamily="2" charset="-78"/>
            </a:endParaRPr>
          </a:p>
          <a:p>
            <a:pPr algn="r" rtl="1"/>
            <a:r>
              <a:rPr lang="ar-KW" sz="2400" dirty="0">
                <a:cs typeface="Ali_K_Alwand" pitchFamily="2" charset="-78"/>
              </a:rPr>
              <a:t>جياوازي يةكةم : هةموو خالةكاني سةر ضةماوةي تيَضووني هةمووةكي و  </a:t>
            </a:r>
            <a:r>
              <a:rPr lang="en-US" sz="2400" dirty="0">
                <a:cs typeface="Ali_K_Alwand" pitchFamily="2" charset="-78"/>
              </a:rPr>
              <a:t>AC </a:t>
            </a:r>
            <a:r>
              <a:rPr lang="ar-KW" sz="2400" dirty="0">
                <a:cs typeface="Ali_K_Alwand" pitchFamily="2" charset="-78"/>
              </a:rPr>
              <a:t>لة ماوةي دريَذ خايةندا بريتين لة نزمترين تيَضون كة دةتوانريَت بةدةست بيَت بةوةرطرتني تةكنةلؤذيايةكي دياري كراو بؤ بةرهةم هيَناني قةبارةي جياواز . هؤكةي دةطةريَتةوة بؤ هةلَي هةلَبذاردني باشترين قةبارة بؤ ثرؤذة لةماوةيةكي دريَذ خايةندا  كة بةدةست دةكةويَت وة ئةمةش بريتية لةو قةبارةية كة دةتوانريَت بةرهةم بهيَندريَت بةكةمترين تيَضوون </a:t>
            </a:r>
            <a:endParaRPr lang="en-US" sz="2400" dirty="0" smtClean="0">
              <a:cs typeface="Ali_K_Alwand" pitchFamily="2" charset="-78"/>
            </a:endParaRPr>
          </a:p>
          <a:p>
            <a:pPr algn="r" rtl="1"/>
            <a:r>
              <a:rPr lang="ar-KW" sz="2400" dirty="0" smtClean="0">
                <a:cs typeface="Ali_K_Alwand" pitchFamily="2" charset="-78"/>
              </a:rPr>
              <a:t>قةبارةي </a:t>
            </a:r>
            <a:r>
              <a:rPr lang="ar-KW" sz="2400" dirty="0">
                <a:cs typeface="Ali_K_Alwand" pitchFamily="2" charset="-78"/>
              </a:rPr>
              <a:t>نموونةيي"الحجم الامثل" :  بةرهةم كاتيَك تيَضوون لة نزمترين ئاست دا دةبيَت </a:t>
            </a:r>
            <a:endParaRPr lang="en-US" sz="2400" dirty="0">
              <a:cs typeface="Ali_K_Alwand" pitchFamily="2" charset="-78"/>
            </a:endParaRPr>
          </a:p>
          <a:p>
            <a:pPr algn="r" rtl="1"/>
            <a:r>
              <a:rPr lang="ar-KW" sz="2400" dirty="0">
                <a:cs typeface="Ali_K_Alwand" pitchFamily="2" charset="-78"/>
              </a:rPr>
              <a:t>بةلام ئةم شيكردنةوة ناتوانريَت جيَ بةجيَ بكريَت لة ماوةيةكي كورتدا بؤ روون كردنةوةي ئةم خالَة ثشت دةبةستين بةم ويَنةي خوارةوة : طريمانةي ئةوة دةكةين كة "سيَ" قةبارةي جياواز هةية بؤ ثرِؤذةكة : </a:t>
            </a:r>
            <a:endParaRPr lang="en-US" sz="2400" dirty="0">
              <a:cs typeface="Ali_K_Alwand" pitchFamily="2" charset="-78"/>
            </a:endParaRPr>
          </a:p>
          <a:p>
            <a:pPr algn="r" rtl="1"/>
            <a:endParaRPr lang="en-US" sz="2400" dirty="0">
              <a:cs typeface="Ali_K_Alwand" pitchFamily="2" charset="-78"/>
            </a:endParaRPr>
          </a:p>
        </p:txBody>
      </p:sp>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13</a:t>
            </a:fld>
            <a:endParaRPr lang="en-US"/>
          </a:p>
        </p:txBody>
      </p:sp>
    </p:spTree>
    <p:extLst>
      <p:ext uri="{BB962C8B-B14F-4D97-AF65-F5344CB8AC3E}">
        <p14:creationId xmlns:p14="http://schemas.microsoft.com/office/powerpoint/2010/main" val="254403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stretch>
            <a:fillRect/>
          </a:stretch>
        </p:blipFill>
        <p:spPr>
          <a:xfrm>
            <a:off x="304800" y="381000"/>
            <a:ext cx="5257800" cy="4114800"/>
          </a:xfrm>
          <a:prstGeom prst="rect">
            <a:avLst/>
          </a:prstGeom>
        </p:spPr>
      </p:pic>
      <p:sp>
        <p:nvSpPr>
          <p:cNvPr id="3" name="Rectangle 2"/>
          <p:cNvSpPr/>
          <p:nvPr/>
        </p:nvSpPr>
        <p:spPr>
          <a:xfrm>
            <a:off x="3657600" y="4343400"/>
            <a:ext cx="4724400" cy="1569660"/>
          </a:xfrm>
          <a:prstGeom prst="rect">
            <a:avLst/>
          </a:prstGeom>
        </p:spPr>
        <p:txBody>
          <a:bodyPr wrap="square">
            <a:spAutoFit/>
          </a:bodyPr>
          <a:lstStyle/>
          <a:p>
            <a:pPr algn="r" rtl="1"/>
            <a:r>
              <a:rPr lang="ar-KW" sz="2400" dirty="0">
                <a:cs typeface="Ali_K_Alwand" pitchFamily="2" charset="-78"/>
              </a:rPr>
              <a:t>يةكةم  بضووكة  </a:t>
            </a:r>
            <a:r>
              <a:rPr lang="en-US" sz="2400" dirty="0">
                <a:cs typeface="Ali_K_Alwand" pitchFamily="2" charset="-78"/>
              </a:rPr>
              <a:t>SRAC1</a:t>
            </a:r>
          </a:p>
          <a:p>
            <a:pPr algn="r" rtl="1"/>
            <a:r>
              <a:rPr lang="en-US" sz="2400" dirty="0">
                <a:cs typeface="Ali_K_Alwand" pitchFamily="2" charset="-78"/>
              </a:rPr>
              <a:t>  </a:t>
            </a:r>
            <a:r>
              <a:rPr lang="ar-KW" sz="2400" dirty="0">
                <a:cs typeface="Ali_K_Alwand" pitchFamily="2" charset="-78"/>
              </a:rPr>
              <a:t>دووةم  ناوةند </a:t>
            </a:r>
            <a:r>
              <a:rPr lang="en-US" sz="2400" dirty="0">
                <a:cs typeface="Ali_K_Alwand" pitchFamily="2" charset="-78"/>
              </a:rPr>
              <a:t>SRAC2</a:t>
            </a:r>
          </a:p>
          <a:p>
            <a:pPr algn="r" rtl="1"/>
            <a:r>
              <a:rPr lang="ar-KW" sz="2400" dirty="0">
                <a:cs typeface="Ali_K_Alwand" pitchFamily="2" charset="-78"/>
              </a:rPr>
              <a:t>  سيَ يةم طةورة </a:t>
            </a:r>
            <a:r>
              <a:rPr lang="en-US" sz="2400" dirty="0">
                <a:cs typeface="Ali_K_Alwand" pitchFamily="2" charset="-78"/>
              </a:rPr>
              <a:t>SRAC3 </a:t>
            </a:r>
          </a:p>
          <a:p>
            <a:pPr algn="r" rtl="1"/>
            <a:r>
              <a:rPr lang="ar-KW" sz="2400" dirty="0">
                <a:cs typeface="Ali_K_Alwand" pitchFamily="2" charset="-78"/>
              </a:rPr>
              <a:t>ضوارةم زؤر طةورةية</a:t>
            </a:r>
            <a:r>
              <a:rPr lang="en-US" sz="2400" dirty="0">
                <a:cs typeface="Ali_K_Alwand" pitchFamily="2" charset="-78"/>
              </a:rPr>
              <a:t> SRAC4 </a:t>
            </a:r>
          </a:p>
        </p:txBody>
      </p:sp>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14</a:t>
            </a:fld>
            <a:endParaRPr lang="en-US"/>
          </a:p>
        </p:txBody>
      </p:sp>
    </p:spTree>
    <p:extLst>
      <p:ext uri="{BB962C8B-B14F-4D97-AF65-F5344CB8AC3E}">
        <p14:creationId xmlns:p14="http://schemas.microsoft.com/office/powerpoint/2010/main" val="21175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534400" cy="4893647"/>
          </a:xfrm>
          <a:prstGeom prst="rect">
            <a:avLst/>
          </a:prstGeom>
        </p:spPr>
        <p:txBody>
          <a:bodyPr wrap="square">
            <a:spAutoFit/>
          </a:bodyPr>
          <a:lstStyle/>
          <a:p>
            <a:pPr algn="r" rtl="1"/>
            <a:r>
              <a:rPr lang="ar-KW" sz="2400" b="1" dirty="0">
                <a:cs typeface="Ali_K_Alwand" pitchFamily="2" charset="-78"/>
              </a:rPr>
              <a:t>لةماوةيةكي دريَذخايةندا ثرؤذةكة هةلي ئةوةي هةية كة هةلبذاردن بكات .</a:t>
            </a:r>
            <a:endParaRPr lang="en-US" sz="2400" dirty="0">
              <a:cs typeface="Ali_K_Alwand" pitchFamily="2" charset="-78"/>
            </a:endParaRPr>
          </a:p>
          <a:p>
            <a:pPr algn="r" rtl="1"/>
            <a:endParaRPr lang="en-US" sz="2400" dirty="0" smtClean="0">
              <a:cs typeface="Ali_K_Alwand" pitchFamily="2" charset="-78"/>
            </a:endParaRPr>
          </a:p>
          <a:p>
            <a:pPr algn="r" rtl="1"/>
            <a:r>
              <a:rPr lang="ar-KW" sz="2400" dirty="0" smtClean="0">
                <a:cs typeface="Ali_K_Alwand" pitchFamily="2" charset="-78"/>
              </a:rPr>
              <a:t>نموونةكة </a:t>
            </a:r>
            <a:r>
              <a:rPr lang="ar-KW" sz="2400" dirty="0">
                <a:cs typeface="Ali_K_Alwand" pitchFamily="2" charset="-78"/>
              </a:rPr>
              <a:t>ئةطةر هاتوو ثرؤذةكة ويستي </a:t>
            </a:r>
            <a:r>
              <a:rPr lang="ar-KW" sz="2400" dirty="0">
                <a:solidFill>
                  <a:schemeClr val="accent2"/>
                </a:solidFill>
                <a:cs typeface="Ali_K_Alwand" pitchFamily="2" charset="-78"/>
              </a:rPr>
              <a:t>"1</a:t>
            </a:r>
            <a:r>
              <a:rPr lang="en-US" sz="2400" dirty="0">
                <a:solidFill>
                  <a:schemeClr val="accent2"/>
                </a:solidFill>
                <a:cs typeface="Ali_K_Alwand" pitchFamily="2" charset="-78"/>
              </a:rPr>
              <a:t>Q</a:t>
            </a:r>
            <a:r>
              <a:rPr lang="ar-KW" sz="2400" dirty="0">
                <a:solidFill>
                  <a:schemeClr val="accent2"/>
                </a:solidFill>
                <a:cs typeface="Ali_K_Alwand" pitchFamily="2" charset="-78"/>
              </a:rPr>
              <a:t>"</a:t>
            </a:r>
            <a:r>
              <a:rPr lang="ar-KW" sz="2400" dirty="0">
                <a:cs typeface="Ali_K_Alwand" pitchFamily="2" charset="-78"/>
              </a:rPr>
              <a:t> بةرهةم بهيَنيَت ئةوة </a:t>
            </a:r>
            <a:r>
              <a:rPr lang="en-US" sz="2400" dirty="0">
                <a:solidFill>
                  <a:schemeClr val="accent2"/>
                </a:solidFill>
                <a:cs typeface="Ali_K_Alwand" pitchFamily="2" charset="-78"/>
              </a:rPr>
              <a:t>SAC1</a:t>
            </a:r>
            <a:r>
              <a:rPr lang="en-US" sz="2400" dirty="0">
                <a:cs typeface="Ali_K_Alwand" pitchFamily="2" charset="-78"/>
              </a:rPr>
              <a:t> </a:t>
            </a:r>
            <a:r>
              <a:rPr lang="ar-KW" sz="2400" dirty="0">
                <a:cs typeface="Ali_K_Alwand" pitchFamily="2" charset="-78"/>
              </a:rPr>
              <a:t>باشترين قةبارةية ضوونكة</a:t>
            </a:r>
            <a:r>
              <a:rPr lang="ar-KW" sz="2400" dirty="0">
                <a:solidFill>
                  <a:schemeClr val="accent2"/>
                </a:solidFill>
                <a:cs typeface="Ali_K_Alwand" pitchFamily="2" charset="-78"/>
              </a:rPr>
              <a:t>"</a:t>
            </a:r>
            <a:r>
              <a:rPr lang="en-US" sz="2400" dirty="0">
                <a:solidFill>
                  <a:schemeClr val="accent2"/>
                </a:solidFill>
                <a:cs typeface="Ali_K_Alwand" pitchFamily="2" charset="-78"/>
              </a:rPr>
              <a:t>Q1</a:t>
            </a:r>
            <a:r>
              <a:rPr lang="ar-KW" sz="2400" dirty="0">
                <a:solidFill>
                  <a:schemeClr val="accent2"/>
                </a:solidFill>
                <a:cs typeface="Ali_K_Alwand" pitchFamily="2" charset="-78"/>
              </a:rPr>
              <a:t>"</a:t>
            </a:r>
            <a:r>
              <a:rPr lang="ar-KW" sz="2400" dirty="0">
                <a:cs typeface="Ali_K_Alwand" pitchFamily="2" charset="-78"/>
              </a:rPr>
              <a:t> بةرهةم دةهيَنيَت بة كةمترين تيَضوون وة لة ويَنةكة بةديار دةكةويَت كاتيَك </a:t>
            </a:r>
            <a:r>
              <a:rPr lang="ar-KW" sz="2400" dirty="0">
                <a:solidFill>
                  <a:schemeClr val="accent2"/>
                </a:solidFill>
                <a:cs typeface="Ali_K_Alwand" pitchFamily="2" charset="-78"/>
              </a:rPr>
              <a:t>"</a:t>
            </a:r>
            <a:r>
              <a:rPr lang="en-US" sz="2400" dirty="0">
                <a:solidFill>
                  <a:schemeClr val="accent2"/>
                </a:solidFill>
                <a:cs typeface="Ali_K_Alwand" pitchFamily="2" charset="-78"/>
              </a:rPr>
              <a:t>Q1</a:t>
            </a:r>
            <a:r>
              <a:rPr lang="ar-KW" sz="2400" dirty="0">
                <a:solidFill>
                  <a:schemeClr val="accent2"/>
                </a:solidFill>
                <a:cs typeface="Ali_K_Alwand" pitchFamily="2" charset="-78"/>
              </a:rPr>
              <a:t>"</a:t>
            </a:r>
            <a:r>
              <a:rPr lang="ar-KW" sz="2400" dirty="0">
                <a:cs typeface="Ali_K_Alwand" pitchFamily="2" charset="-78"/>
              </a:rPr>
              <a:t> بةرهةم بكات بة </a:t>
            </a:r>
            <a:r>
              <a:rPr lang="en-US" sz="2400" dirty="0">
                <a:solidFill>
                  <a:schemeClr val="accent2"/>
                </a:solidFill>
                <a:cs typeface="Ali_K_Alwand" pitchFamily="2" charset="-78"/>
              </a:rPr>
              <a:t>SAC1 </a:t>
            </a:r>
            <a:r>
              <a:rPr lang="ar-KW" sz="2400" dirty="0">
                <a:cs typeface="Ali_K_Alwand" pitchFamily="2" charset="-78"/>
              </a:rPr>
              <a:t>تيَضوونةكة بريتية لة </a:t>
            </a:r>
            <a:r>
              <a:rPr lang="en-US" sz="2400" dirty="0">
                <a:solidFill>
                  <a:schemeClr val="accent2"/>
                </a:solidFill>
                <a:cs typeface="Ali_K_Alwand" pitchFamily="2" charset="-78"/>
              </a:rPr>
              <a:t>C1</a:t>
            </a:r>
            <a:r>
              <a:rPr lang="en-US" sz="2400" dirty="0">
                <a:cs typeface="Ali_K_Alwand" pitchFamily="2" charset="-78"/>
              </a:rPr>
              <a:t> </a:t>
            </a:r>
            <a:r>
              <a:rPr lang="ar-KW" sz="2400" dirty="0">
                <a:cs typeface="Ali_K_Alwand" pitchFamily="2" charset="-78"/>
              </a:rPr>
              <a:t> بةلام بة </a:t>
            </a:r>
            <a:r>
              <a:rPr lang="en-US" sz="2400" dirty="0">
                <a:solidFill>
                  <a:schemeClr val="accent2"/>
                </a:solidFill>
                <a:cs typeface="Ali_K_Alwand" pitchFamily="2" charset="-78"/>
              </a:rPr>
              <a:t>SAC2</a:t>
            </a:r>
            <a:r>
              <a:rPr lang="en-US" sz="2400" dirty="0">
                <a:cs typeface="Ali_K_Alwand" pitchFamily="2" charset="-78"/>
              </a:rPr>
              <a:t> </a:t>
            </a:r>
            <a:r>
              <a:rPr lang="ar-KW" sz="2400" dirty="0">
                <a:cs typeface="Ali_K_Alwand" pitchFamily="2" charset="-78"/>
              </a:rPr>
              <a:t> تيَضوونةكة بريتية لة </a:t>
            </a:r>
            <a:r>
              <a:rPr lang="en-US" sz="2400" dirty="0">
                <a:solidFill>
                  <a:schemeClr val="accent2"/>
                </a:solidFill>
                <a:cs typeface="Ali_K_Alwand" pitchFamily="2" charset="-78"/>
              </a:rPr>
              <a:t>C2 </a:t>
            </a:r>
          </a:p>
          <a:p>
            <a:pPr algn="r" rtl="1"/>
            <a:r>
              <a:rPr lang="ar-KW" sz="2400" dirty="0">
                <a:cs typeface="Ali_K_Alwand" pitchFamily="2" charset="-78"/>
              </a:rPr>
              <a:t>ئةطةر هاتوو بةرهةم لة </a:t>
            </a:r>
            <a:r>
              <a:rPr lang="ar-KW" sz="2400" dirty="0">
                <a:solidFill>
                  <a:schemeClr val="accent2"/>
                </a:solidFill>
                <a:cs typeface="Ali_K_Alwand" pitchFamily="2" charset="-78"/>
              </a:rPr>
              <a:t>"</a:t>
            </a:r>
            <a:r>
              <a:rPr lang="en-US" sz="2400" dirty="0">
                <a:solidFill>
                  <a:schemeClr val="accent2"/>
                </a:solidFill>
                <a:cs typeface="Ali_K_Alwand" pitchFamily="2" charset="-78"/>
              </a:rPr>
              <a:t>Q1 </a:t>
            </a:r>
            <a:r>
              <a:rPr lang="ar-KW" sz="2400" dirty="0">
                <a:solidFill>
                  <a:schemeClr val="accent2"/>
                </a:solidFill>
                <a:cs typeface="Ali_K_Alwand" pitchFamily="2" charset="-78"/>
              </a:rPr>
              <a:t>"</a:t>
            </a:r>
            <a:r>
              <a:rPr lang="ar-KW" sz="2400" dirty="0">
                <a:cs typeface="Ali_K_Alwand" pitchFamily="2" charset="-78"/>
              </a:rPr>
              <a:t> زياتر بوو وةك </a:t>
            </a:r>
            <a:r>
              <a:rPr lang="en-US" sz="2400" dirty="0">
                <a:solidFill>
                  <a:schemeClr val="accent2"/>
                </a:solidFill>
                <a:cs typeface="Ali_K_Alwand" pitchFamily="2" charset="-78"/>
              </a:rPr>
              <a:t>"Q2" </a:t>
            </a:r>
            <a:r>
              <a:rPr lang="ar-KW" sz="2400" dirty="0">
                <a:solidFill>
                  <a:schemeClr val="accent2"/>
                </a:solidFill>
                <a:cs typeface="Ali_K_Alwand" pitchFamily="2" charset="-78"/>
              </a:rPr>
              <a:t> </a:t>
            </a:r>
            <a:r>
              <a:rPr lang="ar-KW" sz="2400" dirty="0">
                <a:cs typeface="Ali_K_Alwand" pitchFamily="2" charset="-78"/>
              </a:rPr>
              <a:t>ئةوة تيَضوون لة </a:t>
            </a:r>
            <a:r>
              <a:rPr lang="en-US" sz="2400" dirty="0">
                <a:solidFill>
                  <a:schemeClr val="accent2"/>
                </a:solidFill>
                <a:cs typeface="Ali_K_Alwand" pitchFamily="2" charset="-78"/>
              </a:rPr>
              <a:t>SAC1=SAC2</a:t>
            </a:r>
            <a:r>
              <a:rPr lang="en-US" sz="2400" dirty="0">
                <a:cs typeface="Ali_K_Alwand" pitchFamily="2" charset="-78"/>
              </a:rPr>
              <a:t> </a:t>
            </a:r>
            <a:r>
              <a:rPr lang="ar-KW" sz="2400" dirty="0">
                <a:cs typeface="Ali_K_Alwand" pitchFamily="2" charset="-78"/>
              </a:rPr>
              <a:t>وة باشتر واية </a:t>
            </a:r>
            <a:r>
              <a:rPr lang="en-US" sz="2400" dirty="0">
                <a:solidFill>
                  <a:schemeClr val="accent2"/>
                </a:solidFill>
                <a:cs typeface="Ali_K_Alwand" pitchFamily="2" charset="-78"/>
              </a:rPr>
              <a:t>SAC2</a:t>
            </a:r>
            <a:r>
              <a:rPr lang="en-US" sz="2400" dirty="0">
                <a:cs typeface="Ali_K_Alwand" pitchFamily="2" charset="-78"/>
              </a:rPr>
              <a:t> </a:t>
            </a:r>
            <a:r>
              <a:rPr lang="ar-KW" sz="2400" dirty="0">
                <a:cs typeface="Ali_K_Alwand" pitchFamily="2" charset="-78"/>
              </a:rPr>
              <a:t>هةلبذيَري ئةطةر هاتوو ثيَشبيني كرد خواست بةرز دةبيَتةوة , كةواتة تا وةكو </a:t>
            </a:r>
            <a:r>
              <a:rPr lang="en-US" sz="2400" dirty="0">
                <a:solidFill>
                  <a:schemeClr val="accent2"/>
                </a:solidFill>
                <a:cs typeface="Ali_K_Alwand" pitchFamily="2" charset="-78"/>
              </a:rPr>
              <a:t>Q3</a:t>
            </a:r>
            <a:r>
              <a:rPr lang="en-US" sz="2400" dirty="0">
                <a:cs typeface="Ali_K_Alwand" pitchFamily="2" charset="-78"/>
              </a:rPr>
              <a:t>  </a:t>
            </a:r>
            <a:r>
              <a:rPr lang="ar-KW" sz="2400" dirty="0">
                <a:cs typeface="Ali_K_Alwand" pitchFamily="2" charset="-78"/>
              </a:rPr>
              <a:t>باشترين قةبارة بريتية لة </a:t>
            </a:r>
            <a:r>
              <a:rPr lang="en-US" sz="2400" dirty="0">
                <a:solidFill>
                  <a:schemeClr val="accent2"/>
                </a:solidFill>
                <a:cs typeface="Ali_K_Alwand" pitchFamily="2" charset="-78"/>
              </a:rPr>
              <a:t>"SAC2"</a:t>
            </a:r>
            <a:r>
              <a:rPr lang="ar-KW" sz="2400" dirty="0">
                <a:cs typeface="Ali_K_Alwand" pitchFamily="2" charset="-78"/>
              </a:rPr>
              <a:t> ضونكة دةتوانيت بةرهةم بهيَنيت بة كةمترين تيَضوون . </a:t>
            </a:r>
            <a:endParaRPr lang="en-US" sz="2400" dirty="0">
              <a:cs typeface="Ali_K_Alwand" pitchFamily="2" charset="-78"/>
            </a:endParaRPr>
          </a:p>
          <a:p>
            <a:pPr algn="r" rtl="1"/>
            <a:r>
              <a:rPr lang="ar-KW" sz="2400" dirty="0">
                <a:cs typeface="Ali_K_Alwand" pitchFamily="2" charset="-78"/>
              </a:rPr>
              <a:t>وة هةر برِيَك لة </a:t>
            </a:r>
            <a:r>
              <a:rPr lang="ar-KW" sz="2400" dirty="0">
                <a:solidFill>
                  <a:schemeClr val="accent2"/>
                </a:solidFill>
                <a:cs typeface="Ali_K_Alwand" pitchFamily="2" charset="-78"/>
              </a:rPr>
              <a:t>"</a:t>
            </a:r>
            <a:r>
              <a:rPr lang="en-US" sz="2400" dirty="0">
                <a:solidFill>
                  <a:schemeClr val="accent2"/>
                </a:solidFill>
                <a:cs typeface="Ali_K_Alwand" pitchFamily="2" charset="-78"/>
              </a:rPr>
              <a:t>Q3</a:t>
            </a:r>
            <a:r>
              <a:rPr lang="ar-KW" sz="2400" dirty="0">
                <a:solidFill>
                  <a:schemeClr val="accent2"/>
                </a:solidFill>
                <a:cs typeface="Ali_K_Alwand" pitchFamily="2" charset="-78"/>
              </a:rPr>
              <a:t>" </a:t>
            </a:r>
            <a:r>
              <a:rPr lang="ar-KW" sz="2400" dirty="0">
                <a:cs typeface="Ali_K_Alwand" pitchFamily="2" charset="-78"/>
              </a:rPr>
              <a:t>زياتر بيَت ئةو</a:t>
            </a:r>
            <a:r>
              <a:rPr lang="ar-IQ" sz="2400" dirty="0">
                <a:cs typeface="Ali_K_Alwand" pitchFamily="2" charset="-78"/>
              </a:rPr>
              <a:t>ة </a:t>
            </a:r>
            <a:r>
              <a:rPr lang="en-US" sz="2400" dirty="0">
                <a:solidFill>
                  <a:schemeClr val="accent2"/>
                </a:solidFill>
                <a:cs typeface="Ali_K_Alwand" pitchFamily="2" charset="-78"/>
              </a:rPr>
              <a:t>SAC3</a:t>
            </a:r>
            <a:r>
              <a:rPr lang="en-US" sz="2400" dirty="0">
                <a:cs typeface="Ali_K_Alwand" pitchFamily="2" charset="-78"/>
              </a:rPr>
              <a:t> </a:t>
            </a:r>
            <a:r>
              <a:rPr lang="ar-KW" sz="2400" dirty="0">
                <a:cs typeface="Ali_K_Alwand" pitchFamily="2" charset="-78"/>
              </a:rPr>
              <a:t>باشترين قةبارةية.  وةئةطةر هاتوو ضةند قةبارةيةكي جياوازمان هةبيَت ئةوا ضةماوةي  </a:t>
            </a:r>
            <a:r>
              <a:rPr lang="en-US" sz="2400" dirty="0">
                <a:solidFill>
                  <a:schemeClr val="accent2"/>
                </a:solidFill>
                <a:cs typeface="Ali_K_Alwand" pitchFamily="2" charset="-78"/>
              </a:rPr>
              <a:t>AC</a:t>
            </a:r>
            <a:r>
              <a:rPr lang="en-US" sz="2400" dirty="0">
                <a:cs typeface="Ali_K_Alwand" pitchFamily="2" charset="-78"/>
              </a:rPr>
              <a:t>  </a:t>
            </a:r>
            <a:r>
              <a:rPr lang="ar-KW" sz="2400" dirty="0">
                <a:cs typeface="Ali_K_Alwand" pitchFamily="2" charset="-78"/>
              </a:rPr>
              <a:t>لةماوةيةكي دريَذ خايةندا ئةم شيَوازة وةردة طريَت .</a:t>
            </a:r>
            <a:endParaRPr lang="en-US" sz="2400" dirty="0">
              <a:cs typeface="Ali_K_Alwand" pitchFamily="2" charset="-78"/>
            </a:endParaRPr>
          </a:p>
        </p:txBody>
      </p:sp>
      <p:sp>
        <p:nvSpPr>
          <p:cNvPr id="3" name="Footer Placeholder 2"/>
          <p:cNvSpPr>
            <a:spLocks noGrp="1"/>
          </p:cNvSpPr>
          <p:nvPr>
            <p:ph type="ftr" sz="quarter" idx="11"/>
          </p:nvPr>
        </p:nvSpPr>
        <p:spPr/>
        <p:txBody>
          <a:bodyPr/>
          <a:lstStyle/>
          <a:p>
            <a:r>
              <a:rPr lang="en-US" smtClean="0"/>
              <a:t>Dr.Shler A Salih  </a:t>
            </a:r>
            <a:endParaRPr lang="en-US"/>
          </a:p>
        </p:txBody>
      </p:sp>
      <p:sp>
        <p:nvSpPr>
          <p:cNvPr id="4" name="Slide Number Placeholder 3"/>
          <p:cNvSpPr>
            <a:spLocks noGrp="1"/>
          </p:cNvSpPr>
          <p:nvPr>
            <p:ph type="sldNum" sz="quarter" idx="12"/>
          </p:nvPr>
        </p:nvSpPr>
        <p:spPr/>
        <p:txBody>
          <a:bodyPr/>
          <a:lstStyle/>
          <a:p>
            <a:fld id="{0D400B6A-DFC3-48D0-A455-192DE5B9CBAB}" type="slidenum">
              <a:rPr lang="en-US" smtClean="0"/>
              <a:t>15</a:t>
            </a:fld>
            <a:endParaRPr lang="en-US"/>
          </a:p>
        </p:txBody>
      </p:sp>
    </p:spTree>
    <p:extLst>
      <p:ext uri="{BB962C8B-B14F-4D97-AF65-F5344CB8AC3E}">
        <p14:creationId xmlns:p14="http://schemas.microsoft.com/office/powerpoint/2010/main" val="330492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777" t="33334" r="22917" b="20237"/>
          <a:stretch/>
        </p:blipFill>
        <p:spPr bwMode="auto">
          <a:xfrm>
            <a:off x="381000" y="685800"/>
            <a:ext cx="8077201"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Dr.Shler A Salih  </a:t>
            </a:r>
            <a:endParaRPr lang="en-US"/>
          </a:p>
        </p:txBody>
      </p:sp>
      <p:sp>
        <p:nvSpPr>
          <p:cNvPr id="3" name="Slide Number Placeholder 2"/>
          <p:cNvSpPr>
            <a:spLocks noGrp="1"/>
          </p:cNvSpPr>
          <p:nvPr>
            <p:ph type="sldNum" sz="quarter" idx="12"/>
          </p:nvPr>
        </p:nvSpPr>
        <p:spPr/>
        <p:txBody>
          <a:bodyPr/>
          <a:lstStyle/>
          <a:p>
            <a:fld id="{0D400B6A-DFC3-48D0-A455-192DE5B9CBAB}" type="slidenum">
              <a:rPr lang="en-US" smtClean="0"/>
              <a:t>16</a:t>
            </a:fld>
            <a:endParaRPr lang="en-US"/>
          </a:p>
        </p:txBody>
      </p:sp>
    </p:spTree>
    <p:extLst>
      <p:ext uri="{BB962C8B-B14F-4D97-AF65-F5344CB8AC3E}">
        <p14:creationId xmlns:p14="http://schemas.microsoft.com/office/powerpoint/2010/main" val="142545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arn(inVertical)">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2708434"/>
          </a:xfrm>
          <a:prstGeom prst="rect">
            <a:avLst/>
          </a:prstGeom>
        </p:spPr>
        <p:txBody>
          <a:bodyPr wrap="square">
            <a:spAutoFit/>
          </a:bodyPr>
          <a:lstStyle/>
          <a:p>
            <a:pPr algn="r"/>
            <a:r>
              <a:rPr lang="ar-KW" sz="3200" dirty="0">
                <a:solidFill>
                  <a:schemeClr val="accent2"/>
                </a:solidFill>
                <a:cs typeface="Ali_K_Alwand" pitchFamily="2" charset="-78"/>
              </a:rPr>
              <a:t>جياوازي دووةم</a:t>
            </a:r>
            <a:r>
              <a:rPr lang="ar-KW" sz="3200" dirty="0" smtClean="0">
                <a:solidFill>
                  <a:schemeClr val="accent2"/>
                </a:solidFill>
                <a:cs typeface="Ali_K_Alwand" pitchFamily="2" charset="-78"/>
              </a:rPr>
              <a:t>: </a:t>
            </a:r>
            <a:r>
              <a:rPr lang="ar-KW" sz="2000" dirty="0">
                <a:cs typeface="Ali_K_Alwand" pitchFamily="2" charset="-78"/>
              </a:rPr>
              <a:t>شيَوازي ضةماوةكاني تيَضوون لةماوةيةكي كورت دا ثشت دةبةستيَت بةياساي كةم بوونةوةي بةرهةم ياخوود "رِيَذةي طؤراو" </a:t>
            </a:r>
            <a:endParaRPr lang="en-US" sz="2000" dirty="0">
              <a:cs typeface="Ali_K_Alwand" pitchFamily="2" charset="-78"/>
            </a:endParaRPr>
          </a:p>
          <a:p>
            <a:pPr algn="r" rtl="1"/>
            <a:r>
              <a:rPr lang="ar-KW" sz="2000" dirty="0">
                <a:cs typeface="Ali_K_Alwand" pitchFamily="2" charset="-78"/>
              </a:rPr>
              <a:t>بةلام شيَوازي ضةماوةكاني تيَضوون لة ماوةيةكي دريَذ خايةندا ثشت دةبةستيَت بة "ووفورات وة   لا ووفورات الحجم" كةواتة "</a:t>
            </a:r>
            <a:r>
              <a:rPr lang="en-US" sz="2000" dirty="0">
                <a:cs typeface="Ali_K_Alwand" pitchFamily="2" charset="-78"/>
              </a:rPr>
              <a:t>LAC </a:t>
            </a:r>
            <a:r>
              <a:rPr lang="ar-KW" sz="2000" dirty="0">
                <a:cs typeface="Ali_K_Alwand" pitchFamily="2" charset="-78"/>
              </a:rPr>
              <a:t>" بريتية لة بةرطي هةموو ضةماوةكاني </a:t>
            </a:r>
            <a:r>
              <a:rPr lang="en-US" sz="2000" dirty="0">
                <a:cs typeface="Ali_K_Alwand" pitchFamily="2" charset="-78"/>
              </a:rPr>
              <a:t>SAC </a:t>
            </a:r>
            <a:r>
              <a:rPr lang="ar-KW" sz="2000" dirty="0">
                <a:cs typeface="Ali_K_Alwand" pitchFamily="2" charset="-78"/>
              </a:rPr>
              <a:t> كة ئاماذة بةنزيكترين تيَضوون دةكات بؤ بةرهةم هيَناني ئاستيَكي دياري كراو لة بةرهةم وة ضةماوةي </a:t>
            </a:r>
            <a:r>
              <a:rPr lang="en-US" sz="2000" dirty="0">
                <a:cs typeface="Ali_K_Alwand" pitchFamily="2" charset="-78"/>
              </a:rPr>
              <a:t>LAC </a:t>
            </a:r>
            <a:r>
              <a:rPr lang="ar-KW" sz="2000" dirty="0">
                <a:cs typeface="Ali_K_Alwand" pitchFamily="2" charset="-78"/>
              </a:rPr>
              <a:t> ليَكةوت دةبيَت بؤ ضةماوةكاني </a:t>
            </a:r>
            <a:r>
              <a:rPr lang="en-US" sz="2000" dirty="0">
                <a:cs typeface="Ali_K_Alwand" pitchFamily="2" charset="-78"/>
              </a:rPr>
              <a:t>SAC </a:t>
            </a:r>
            <a:r>
              <a:rPr lang="ar-KW" sz="2000" dirty="0">
                <a:cs typeface="Ali_K_Alwand" pitchFamily="2" charset="-78"/>
              </a:rPr>
              <a:t> لةلاي ضةثي نزمترين خالي ضةماوةكان تاوةكوو ئاستيَكي دياري كراو لة بةرهةم</a:t>
            </a:r>
            <a:endParaRPr lang="en-US" sz="2000" dirty="0">
              <a:cs typeface="Ali_K_Alwand" pitchFamily="2" charset="-78"/>
            </a:endParaRPr>
          </a:p>
          <a:p>
            <a:pPr algn="r"/>
            <a:endParaRPr lang="en-US" dirty="0" smtClean="0">
              <a:cs typeface="Ali_K_Alwand" pitchFamily="2" charset="-78"/>
            </a:endParaRPr>
          </a:p>
          <a:p>
            <a:pPr algn="r"/>
            <a:r>
              <a:rPr lang="ar-KW" sz="2000" dirty="0" smtClean="0">
                <a:cs typeface="Ali_K_Alwand" pitchFamily="2" charset="-78"/>
              </a:rPr>
              <a:t>وةك </a:t>
            </a:r>
            <a:r>
              <a:rPr lang="ar-KW" sz="2000" dirty="0">
                <a:cs typeface="Ali_K_Alwand" pitchFamily="2" charset="-78"/>
              </a:rPr>
              <a:t>لة ويَنةكةدا بةديار دةكةويَت</a:t>
            </a:r>
            <a:endParaRPr lang="en-US" sz="2000" dirty="0">
              <a:cs typeface="Ali_K_Alwand" pitchFamily="2" charset="-78"/>
            </a:endParaRPr>
          </a:p>
        </p:txBody>
      </p:sp>
      <p:pic>
        <p:nvPicPr>
          <p:cNvPr id="3" name="Picture 2"/>
          <p:cNvPicPr/>
          <p:nvPr/>
        </p:nvPicPr>
        <p:blipFill>
          <a:blip r:embed="rId3"/>
          <a:stretch>
            <a:fillRect/>
          </a:stretch>
        </p:blipFill>
        <p:spPr>
          <a:xfrm>
            <a:off x="0" y="3276600"/>
            <a:ext cx="5867400" cy="3581400"/>
          </a:xfrm>
          <a:prstGeom prst="rect">
            <a:avLst/>
          </a:prstGeom>
        </p:spPr>
      </p:pic>
      <p:sp>
        <p:nvSpPr>
          <p:cNvPr id="4" name="Rectangle 3"/>
          <p:cNvSpPr/>
          <p:nvPr/>
        </p:nvSpPr>
        <p:spPr>
          <a:xfrm>
            <a:off x="6096000" y="3325091"/>
            <a:ext cx="2667000" cy="2031325"/>
          </a:xfrm>
          <a:prstGeom prst="rect">
            <a:avLst/>
          </a:prstGeom>
        </p:spPr>
        <p:txBody>
          <a:bodyPr wrap="square">
            <a:spAutoFit/>
          </a:bodyPr>
          <a:lstStyle/>
          <a:p>
            <a:pPr algn="r" rtl="1"/>
            <a:r>
              <a:rPr lang="ar-KW" dirty="0">
                <a:cs typeface="Ali_K_Alwand" pitchFamily="2" charset="-78"/>
              </a:rPr>
              <a:t>ئةو بةشانةي لة ضةماوةي </a:t>
            </a:r>
            <a:r>
              <a:rPr lang="en-US" dirty="0">
                <a:cs typeface="Ali_K_Alwand" pitchFamily="2" charset="-78"/>
              </a:rPr>
              <a:t>SAC </a:t>
            </a:r>
            <a:r>
              <a:rPr lang="ar-KW" dirty="0">
                <a:cs typeface="Ali_K_Alwand" pitchFamily="2" charset="-78"/>
              </a:rPr>
              <a:t>بةشيَوةي خالَة ماناي ئةوةية كة </a:t>
            </a:r>
            <a:r>
              <a:rPr lang="en-US" dirty="0">
                <a:cs typeface="Ali_K_Alwand" pitchFamily="2" charset="-78"/>
              </a:rPr>
              <a:t>AC </a:t>
            </a:r>
            <a:r>
              <a:rPr lang="ar-KW" dirty="0">
                <a:cs typeface="Ali_K_Alwand" pitchFamily="2" charset="-78"/>
              </a:rPr>
              <a:t>بةرزة </a:t>
            </a:r>
            <a:endParaRPr lang="en-US" dirty="0">
              <a:cs typeface="Ali_K_Alwand" pitchFamily="2" charset="-78"/>
            </a:endParaRPr>
          </a:p>
          <a:p>
            <a:pPr algn="r"/>
            <a:r>
              <a:rPr lang="en-US" dirty="0">
                <a:cs typeface="Ali_K_Alwand" pitchFamily="2" charset="-78"/>
              </a:rPr>
              <a:t>Q* </a:t>
            </a:r>
            <a:r>
              <a:rPr lang="ar-KW" dirty="0">
                <a:cs typeface="Ali_K_Alwand" pitchFamily="2" charset="-78"/>
              </a:rPr>
              <a:t>قةبارةي طوونجاو </a:t>
            </a:r>
            <a:endParaRPr lang="en-US" dirty="0">
              <a:cs typeface="Ali_K_Alwand" pitchFamily="2" charset="-78"/>
            </a:endParaRPr>
          </a:p>
          <a:p>
            <a:pPr algn="r" rtl="1"/>
            <a:r>
              <a:rPr lang="ar-KW" dirty="0">
                <a:cs typeface="Ali_K_Alwand" pitchFamily="2" charset="-78"/>
              </a:rPr>
              <a:t>قةبارةي نموونةيي لة ماوةي دريَذ خايةندا </a:t>
            </a:r>
            <a:endParaRPr lang="en-US" dirty="0" smtClean="0">
              <a:cs typeface="Ali_K_Alwand" pitchFamily="2" charset="-78"/>
            </a:endParaRPr>
          </a:p>
          <a:p>
            <a:pPr algn="r" rtl="1"/>
            <a:r>
              <a:rPr lang="en-US" dirty="0" smtClean="0">
                <a:cs typeface="Ali_K_Alwand" pitchFamily="2" charset="-78"/>
              </a:rPr>
              <a:t>QPTIMUM </a:t>
            </a:r>
            <a:r>
              <a:rPr lang="en-US" dirty="0">
                <a:cs typeface="Ali_K_Alwand" pitchFamily="2" charset="-78"/>
              </a:rPr>
              <a:t>SCADLE IN </a:t>
            </a:r>
          </a:p>
        </p:txBody>
      </p:sp>
      <p:sp>
        <p:nvSpPr>
          <p:cNvPr id="5" name="Footer Placeholder 4"/>
          <p:cNvSpPr>
            <a:spLocks noGrp="1"/>
          </p:cNvSpPr>
          <p:nvPr>
            <p:ph type="ftr" sz="quarter" idx="11"/>
          </p:nvPr>
        </p:nvSpPr>
        <p:spPr/>
        <p:txBody>
          <a:bodyPr/>
          <a:lstStyle/>
          <a:p>
            <a:r>
              <a:rPr lang="en-US" smtClean="0"/>
              <a:t>Dr.Shler A Salih  </a:t>
            </a:r>
            <a:endParaRPr lang="en-US"/>
          </a:p>
        </p:txBody>
      </p:sp>
      <p:sp>
        <p:nvSpPr>
          <p:cNvPr id="6" name="Slide Number Placeholder 5"/>
          <p:cNvSpPr>
            <a:spLocks noGrp="1"/>
          </p:cNvSpPr>
          <p:nvPr>
            <p:ph type="sldNum" sz="quarter" idx="12"/>
          </p:nvPr>
        </p:nvSpPr>
        <p:spPr/>
        <p:txBody>
          <a:bodyPr/>
          <a:lstStyle/>
          <a:p>
            <a:fld id="{0D400B6A-DFC3-48D0-A455-192DE5B9CBAB}" type="slidenum">
              <a:rPr lang="en-US" smtClean="0"/>
              <a:t>17</a:t>
            </a:fld>
            <a:endParaRPr lang="en-US"/>
          </a:p>
        </p:txBody>
      </p:sp>
    </p:spTree>
    <p:extLst>
      <p:ext uri="{BB962C8B-B14F-4D97-AF65-F5344CB8AC3E}">
        <p14:creationId xmlns:p14="http://schemas.microsoft.com/office/powerpoint/2010/main" val="29545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arn(inVertical)">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arn(inVertical)">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458200" cy="1200329"/>
          </a:xfrm>
          <a:prstGeom prst="rect">
            <a:avLst/>
          </a:prstGeom>
        </p:spPr>
        <p:txBody>
          <a:bodyPr wrap="square">
            <a:spAutoFit/>
          </a:bodyPr>
          <a:lstStyle/>
          <a:p>
            <a:pPr algn="r" rtl="1"/>
            <a:r>
              <a:rPr lang="ar-KW" sz="2400" dirty="0">
                <a:cs typeface="Ali_K_Alwand" pitchFamily="2" charset="-78"/>
              </a:rPr>
              <a:t>قةبارةي نموونةيي بريتية لة وقةبارةية كة توانستة وة ئةروو دةدات كاتيَت ضةماوةي </a:t>
            </a:r>
            <a:r>
              <a:rPr lang="en-US" sz="2400" dirty="0">
                <a:cs typeface="Ali_K_Alwand" pitchFamily="2" charset="-78"/>
              </a:rPr>
              <a:t>SAC </a:t>
            </a:r>
            <a:r>
              <a:rPr lang="ar-KW" sz="2400" dirty="0">
                <a:cs typeface="Ali_K_Alwand" pitchFamily="2" charset="-78"/>
              </a:rPr>
              <a:t>ليَكةوت بيَت بؤ </a:t>
            </a:r>
            <a:r>
              <a:rPr lang="en-US" sz="2400" dirty="0">
                <a:cs typeface="Ali_K_Alwand" pitchFamily="2" charset="-78"/>
              </a:rPr>
              <a:t>LRAC </a:t>
            </a:r>
            <a:r>
              <a:rPr lang="ar-KW" sz="2400" dirty="0">
                <a:cs typeface="Ali_K_Alwand" pitchFamily="2" charset="-78"/>
              </a:rPr>
              <a:t> لة نزمترين خالَدا بؤ </a:t>
            </a:r>
            <a:r>
              <a:rPr lang="en-US" sz="2400" dirty="0">
                <a:cs typeface="Ali_K_Alwand" pitchFamily="2" charset="-78"/>
              </a:rPr>
              <a:t>SRAC </a:t>
            </a:r>
            <a:r>
              <a:rPr lang="ar-KW" sz="2400" dirty="0">
                <a:cs typeface="Ali_K_Alwand" pitchFamily="2" charset="-78"/>
              </a:rPr>
              <a:t>و </a:t>
            </a:r>
            <a:r>
              <a:rPr lang="en-US" sz="2400" dirty="0">
                <a:cs typeface="Ali_K_Alwand" pitchFamily="2" charset="-78"/>
              </a:rPr>
              <a:t>LRAC </a:t>
            </a:r>
            <a:r>
              <a:rPr lang="ar-KW" sz="2400" dirty="0">
                <a:cs typeface="Ali_K_Alwand" pitchFamily="2" charset="-78"/>
              </a:rPr>
              <a:t>وة دةكريَت رون بكريَتةوة بةم ويَنةيةي خوارةوة : </a:t>
            </a:r>
            <a:endParaRPr lang="en-US" sz="2400" dirty="0">
              <a:cs typeface="Ali_K_Alwand" pitchFamily="2" charset="-78"/>
            </a:endParaRPr>
          </a:p>
        </p:txBody>
      </p:sp>
      <p:grpSp>
        <p:nvGrpSpPr>
          <p:cNvPr id="3" name="Canvas 737"/>
          <p:cNvGrpSpPr/>
          <p:nvPr/>
        </p:nvGrpSpPr>
        <p:grpSpPr>
          <a:xfrm>
            <a:off x="1248697" y="1805755"/>
            <a:ext cx="6286500" cy="4019550"/>
            <a:chOff x="0" y="0"/>
            <a:chExt cx="5545455" cy="3543300"/>
          </a:xfrm>
        </p:grpSpPr>
        <p:sp>
          <p:nvSpPr>
            <p:cNvPr id="4" name="Rectangle 3"/>
            <p:cNvSpPr/>
            <p:nvPr/>
          </p:nvSpPr>
          <p:spPr>
            <a:xfrm>
              <a:off x="0" y="0"/>
              <a:ext cx="5545455" cy="3543300"/>
            </a:xfrm>
            <a:prstGeom prst="rect">
              <a:avLst/>
            </a:prstGeom>
            <a:noFill/>
            <a:ln w="12700" cap="flat" cmpd="sng" algn="ctr">
              <a:solidFill>
                <a:srgbClr val="000000"/>
              </a:solidFill>
              <a:prstDash val="solid"/>
              <a:miter lim="800000"/>
              <a:headEnd type="none" w="med" len="med"/>
              <a:tailEnd type="none" w="med" len="med"/>
            </a:ln>
          </p:spPr>
        </p:sp>
        <p:cxnSp>
          <p:nvCxnSpPr>
            <p:cNvPr id="5" name="Line 739"/>
            <p:cNvCxnSpPr/>
            <p:nvPr/>
          </p:nvCxnSpPr>
          <p:spPr bwMode="auto">
            <a:xfrm>
              <a:off x="630555" y="342900"/>
              <a:ext cx="0" cy="2400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 name="Line 740"/>
            <p:cNvCxnSpPr/>
            <p:nvPr/>
          </p:nvCxnSpPr>
          <p:spPr bwMode="auto">
            <a:xfrm>
              <a:off x="630555" y="2743200"/>
              <a:ext cx="38862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7" name="Arc 741"/>
            <p:cNvSpPr>
              <a:spLocks/>
            </p:cNvSpPr>
            <p:nvPr/>
          </p:nvSpPr>
          <p:spPr bwMode="auto">
            <a:xfrm rot="7988244">
              <a:off x="1400810" y="244475"/>
              <a:ext cx="2098040" cy="21132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8" name="Arc 742"/>
            <p:cNvSpPr>
              <a:spLocks/>
            </p:cNvSpPr>
            <p:nvPr/>
          </p:nvSpPr>
          <p:spPr bwMode="auto">
            <a:xfrm rot="19493677" flipH="1" flipV="1">
              <a:off x="1917700" y="1177290"/>
              <a:ext cx="998855" cy="765810"/>
            </a:xfrm>
            <a:custGeom>
              <a:avLst/>
              <a:gdLst>
                <a:gd name="G0" fmla="+- 13182 0 0"/>
                <a:gd name="G1" fmla="+- 21600 0 0"/>
                <a:gd name="G2" fmla="+- 21600 0 0"/>
                <a:gd name="T0" fmla="*/ 0 w 34782"/>
                <a:gd name="T1" fmla="*/ 4489 h 30007"/>
                <a:gd name="T2" fmla="*/ 33079 w 34782"/>
                <a:gd name="T3" fmla="*/ 30007 h 30007"/>
                <a:gd name="T4" fmla="*/ 13182 w 34782"/>
                <a:gd name="T5" fmla="*/ 21600 h 30007"/>
              </a:gdLst>
              <a:ahLst/>
              <a:cxnLst>
                <a:cxn ang="0">
                  <a:pos x="T0" y="T1"/>
                </a:cxn>
                <a:cxn ang="0">
                  <a:pos x="T2" y="T3"/>
                </a:cxn>
                <a:cxn ang="0">
                  <a:pos x="T4" y="T5"/>
                </a:cxn>
              </a:cxnLst>
              <a:rect l="0" t="0" r="r" b="b"/>
              <a:pathLst>
                <a:path w="34782" h="30007" fill="none" extrusionOk="0">
                  <a:moveTo>
                    <a:pt x="-1" y="4488"/>
                  </a:moveTo>
                  <a:cubicBezTo>
                    <a:pt x="3777" y="1578"/>
                    <a:pt x="8412" y="-1"/>
                    <a:pt x="13182" y="0"/>
                  </a:cubicBezTo>
                  <a:cubicBezTo>
                    <a:pt x="25111" y="0"/>
                    <a:pt x="34782" y="9670"/>
                    <a:pt x="34782" y="21600"/>
                  </a:cubicBezTo>
                  <a:cubicBezTo>
                    <a:pt x="34782" y="24487"/>
                    <a:pt x="34202" y="27346"/>
                    <a:pt x="33078" y="30006"/>
                  </a:cubicBezTo>
                </a:path>
                <a:path w="34782" h="30007" stroke="0" extrusionOk="0">
                  <a:moveTo>
                    <a:pt x="-1" y="4488"/>
                  </a:moveTo>
                  <a:cubicBezTo>
                    <a:pt x="3777" y="1578"/>
                    <a:pt x="8412" y="-1"/>
                    <a:pt x="13182" y="0"/>
                  </a:cubicBezTo>
                  <a:cubicBezTo>
                    <a:pt x="25111" y="0"/>
                    <a:pt x="34782" y="9670"/>
                    <a:pt x="34782" y="21600"/>
                  </a:cubicBezTo>
                  <a:cubicBezTo>
                    <a:pt x="34782" y="24487"/>
                    <a:pt x="34202" y="27346"/>
                    <a:pt x="33078" y="30006"/>
                  </a:cubicBezTo>
                  <a:lnTo>
                    <a:pt x="13182" y="21600"/>
                  </a:lnTo>
                  <a:close/>
                </a:path>
              </a:pathLst>
            </a:custGeom>
            <a:noFill/>
            <a:ln w="9525">
              <a:solidFill>
                <a:srgbClr val="000000"/>
              </a:solidFill>
              <a:prstDash val="dashDot"/>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cxnSp>
          <p:nvCxnSpPr>
            <p:cNvPr id="9" name="Line 743"/>
            <p:cNvCxnSpPr/>
            <p:nvPr/>
          </p:nvCxnSpPr>
          <p:spPr bwMode="auto">
            <a:xfrm>
              <a:off x="2459355" y="1943100"/>
              <a:ext cx="0" cy="800100"/>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0" name="Line 744"/>
            <p:cNvCxnSpPr/>
            <p:nvPr/>
          </p:nvCxnSpPr>
          <p:spPr bwMode="auto">
            <a:xfrm flipH="1">
              <a:off x="630555" y="1943100"/>
              <a:ext cx="18288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11" name="Text Box 745"/>
            <p:cNvSpPr txBox="1">
              <a:spLocks noChangeArrowheads="1"/>
            </p:cNvSpPr>
            <p:nvPr/>
          </p:nvSpPr>
          <p:spPr bwMode="auto">
            <a:xfrm>
              <a:off x="287655" y="1143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ar-SA" sz="1100">
                  <a:effectLst/>
                  <a:latin typeface="Calibri"/>
                  <a:ea typeface="Times New Roman"/>
                  <a:cs typeface="Arial"/>
                </a:rPr>
                <a:t>التكاليف</a:t>
              </a:r>
              <a:endParaRPr lang="en-US" sz="1100">
                <a:effectLst/>
                <a:latin typeface="Calibri"/>
                <a:ea typeface="Times New Roman"/>
                <a:cs typeface="Arial"/>
              </a:endParaRPr>
            </a:p>
          </p:txBody>
        </p:sp>
        <p:sp>
          <p:nvSpPr>
            <p:cNvPr id="12" name="Text Box 746"/>
            <p:cNvSpPr txBox="1">
              <a:spLocks noChangeArrowheads="1"/>
            </p:cNvSpPr>
            <p:nvPr/>
          </p:nvSpPr>
          <p:spPr bwMode="auto">
            <a:xfrm>
              <a:off x="4402455" y="2514600"/>
              <a:ext cx="571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ar-SA" sz="1100">
                  <a:effectLst/>
                  <a:latin typeface="Calibri"/>
                  <a:ea typeface="Times New Roman"/>
                  <a:cs typeface="Arial"/>
                </a:rPr>
                <a:t>كمية الإنتاج</a:t>
              </a:r>
              <a:endParaRPr lang="en-US" sz="1100">
                <a:effectLst/>
                <a:latin typeface="Calibri"/>
                <a:ea typeface="Times New Roman"/>
                <a:cs typeface="Arial"/>
              </a:endParaRPr>
            </a:p>
          </p:txBody>
        </p:sp>
        <p:sp>
          <p:nvSpPr>
            <p:cNvPr id="13" name="Text Box 747"/>
            <p:cNvSpPr txBox="1">
              <a:spLocks noChangeArrowheads="1"/>
            </p:cNvSpPr>
            <p:nvPr/>
          </p:nvSpPr>
          <p:spPr bwMode="auto">
            <a:xfrm>
              <a:off x="3488055" y="1943100"/>
              <a:ext cx="800100" cy="4572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ar-SA" sz="1100">
                  <a:effectLst/>
                  <a:latin typeface="Calibri"/>
                  <a:ea typeface="Times New Roman"/>
                  <a:cs typeface="Arial"/>
                </a:rPr>
                <a:t>التكلفة في المدى الطويلة</a:t>
              </a:r>
              <a:endParaRPr lang="en-US" sz="1100">
                <a:effectLst/>
                <a:latin typeface="Calibri"/>
                <a:ea typeface="Times New Roman"/>
                <a:cs typeface="Arial"/>
              </a:endParaRPr>
            </a:p>
          </p:txBody>
        </p:sp>
        <p:cxnSp>
          <p:nvCxnSpPr>
            <p:cNvPr id="14" name="Line 748"/>
            <p:cNvCxnSpPr/>
            <p:nvPr/>
          </p:nvCxnSpPr>
          <p:spPr bwMode="auto">
            <a:xfrm flipH="1" flipV="1">
              <a:off x="3373755" y="1714500"/>
              <a:ext cx="11430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Text Box 749"/>
            <p:cNvSpPr txBox="1">
              <a:spLocks noChangeArrowheads="1"/>
            </p:cNvSpPr>
            <p:nvPr/>
          </p:nvSpPr>
          <p:spPr bwMode="auto">
            <a:xfrm>
              <a:off x="3716655" y="1257300"/>
              <a:ext cx="685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Arial"/>
                </a:rPr>
                <a:t>LRAC</a:t>
              </a:r>
            </a:p>
          </p:txBody>
        </p:sp>
        <p:sp>
          <p:nvSpPr>
            <p:cNvPr id="16" name="Text Box 750"/>
            <p:cNvSpPr txBox="1">
              <a:spLocks noChangeArrowheads="1"/>
            </p:cNvSpPr>
            <p:nvPr/>
          </p:nvSpPr>
          <p:spPr bwMode="auto">
            <a:xfrm>
              <a:off x="2916555" y="1371600"/>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Arial"/>
                </a:rPr>
                <a:t>SRAC</a:t>
              </a:r>
            </a:p>
          </p:txBody>
        </p:sp>
        <p:sp>
          <p:nvSpPr>
            <p:cNvPr id="17" name="Text Box 751"/>
            <p:cNvSpPr txBox="1">
              <a:spLocks noChangeArrowheads="1"/>
            </p:cNvSpPr>
            <p:nvPr/>
          </p:nvSpPr>
          <p:spPr bwMode="auto">
            <a:xfrm>
              <a:off x="342900" y="1828800"/>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b="1">
                  <a:effectLst/>
                  <a:latin typeface="Calibri"/>
                  <a:ea typeface="Times New Roman"/>
                  <a:cs typeface="Arial"/>
                </a:rPr>
                <a:t>A</a:t>
              </a:r>
              <a:endParaRPr lang="en-US" sz="1100">
                <a:effectLst/>
                <a:latin typeface="Calibri"/>
                <a:ea typeface="Times New Roman"/>
                <a:cs typeface="Arial"/>
              </a:endParaRPr>
            </a:p>
          </p:txBody>
        </p:sp>
        <p:sp>
          <p:nvSpPr>
            <p:cNvPr id="18" name="Text Box 752"/>
            <p:cNvSpPr txBox="1">
              <a:spLocks noChangeArrowheads="1"/>
            </p:cNvSpPr>
            <p:nvPr/>
          </p:nvSpPr>
          <p:spPr bwMode="auto">
            <a:xfrm>
              <a:off x="2171700" y="1714500"/>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b="1">
                  <a:effectLst/>
                  <a:latin typeface="Calibri"/>
                  <a:ea typeface="Times New Roman"/>
                  <a:cs typeface="Arial"/>
                </a:rPr>
                <a:t>B</a:t>
              </a:r>
              <a:endParaRPr lang="en-US" sz="1100">
                <a:effectLst/>
                <a:latin typeface="Calibri"/>
                <a:ea typeface="Times New Roman"/>
                <a:cs typeface="Arial"/>
              </a:endParaRPr>
            </a:p>
          </p:txBody>
        </p:sp>
        <p:sp>
          <p:nvSpPr>
            <p:cNvPr id="19" name="Text Box 753"/>
            <p:cNvSpPr txBox="1">
              <a:spLocks noChangeArrowheads="1"/>
            </p:cNvSpPr>
            <p:nvPr/>
          </p:nvSpPr>
          <p:spPr bwMode="auto">
            <a:xfrm>
              <a:off x="2400300" y="2743200"/>
              <a:ext cx="2286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b="1">
                  <a:effectLst/>
                  <a:latin typeface="Calibri"/>
                  <a:ea typeface="Times New Roman"/>
                  <a:cs typeface="Arial"/>
                </a:rPr>
                <a:t>Q</a:t>
              </a:r>
              <a:endParaRPr lang="en-US" sz="1100">
                <a:effectLst/>
                <a:latin typeface="Calibri"/>
                <a:ea typeface="Times New Roman"/>
                <a:cs typeface="Arial"/>
              </a:endParaRPr>
            </a:p>
          </p:txBody>
        </p:sp>
        <p:sp>
          <p:nvSpPr>
            <p:cNvPr id="20" name="Text Box 754"/>
            <p:cNvSpPr txBox="1">
              <a:spLocks noChangeArrowheads="1"/>
            </p:cNvSpPr>
            <p:nvPr/>
          </p:nvSpPr>
          <p:spPr bwMode="auto">
            <a:xfrm>
              <a:off x="1544955" y="3086100"/>
              <a:ext cx="1828800" cy="3429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ar-SA" sz="1100">
                  <a:effectLst/>
                  <a:latin typeface="Calibri"/>
                  <a:ea typeface="Times New Roman"/>
                  <a:cs typeface="Arial"/>
                </a:rPr>
                <a:t>الحجم الأمثل للمنشأة</a:t>
              </a:r>
              <a:endParaRPr lang="en-US" sz="1100">
                <a:effectLst/>
                <a:latin typeface="Calibri"/>
                <a:ea typeface="Times New Roman"/>
                <a:cs typeface="Arial"/>
              </a:endParaRPr>
            </a:p>
          </p:txBody>
        </p:sp>
        <p:sp>
          <p:nvSpPr>
            <p:cNvPr id="21" name="Text Box 755"/>
            <p:cNvSpPr txBox="1">
              <a:spLocks noChangeArrowheads="1"/>
            </p:cNvSpPr>
            <p:nvPr/>
          </p:nvSpPr>
          <p:spPr bwMode="auto">
            <a:xfrm>
              <a:off x="2857500" y="6858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Arial"/>
                </a:rPr>
                <a:t>LRMC</a:t>
              </a:r>
            </a:p>
          </p:txBody>
        </p:sp>
        <p:sp>
          <p:nvSpPr>
            <p:cNvPr id="22" name="Arc 756"/>
            <p:cNvSpPr>
              <a:spLocks/>
            </p:cNvSpPr>
            <p:nvPr/>
          </p:nvSpPr>
          <p:spPr bwMode="auto">
            <a:xfrm rot="21071309" flipV="1">
              <a:off x="1009015" y="685800"/>
              <a:ext cx="2070735" cy="1385570"/>
            </a:xfrm>
            <a:custGeom>
              <a:avLst/>
              <a:gdLst>
                <a:gd name="G0" fmla="+- 15522 0 0"/>
                <a:gd name="G1" fmla="+- 21600 0 0"/>
                <a:gd name="G2" fmla="+- 21600 0 0"/>
                <a:gd name="T0" fmla="*/ 0 w 35935"/>
                <a:gd name="T1" fmla="*/ 6579 h 21600"/>
                <a:gd name="T2" fmla="*/ 35935 w 35935"/>
                <a:gd name="T3" fmla="*/ 14538 h 21600"/>
                <a:gd name="T4" fmla="*/ 15522 w 35935"/>
                <a:gd name="T5" fmla="*/ 21600 h 21600"/>
              </a:gdLst>
              <a:ahLst/>
              <a:cxnLst>
                <a:cxn ang="0">
                  <a:pos x="T0" y="T1"/>
                </a:cxn>
                <a:cxn ang="0">
                  <a:pos x="T2" y="T3"/>
                </a:cxn>
                <a:cxn ang="0">
                  <a:pos x="T4" y="T5"/>
                </a:cxn>
              </a:cxnLst>
              <a:rect l="0" t="0" r="r" b="b"/>
              <a:pathLst>
                <a:path w="35935" h="21600" fill="none" extrusionOk="0">
                  <a:moveTo>
                    <a:pt x="0" y="6579"/>
                  </a:moveTo>
                  <a:cubicBezTo>
                    <a:pt x="4069" y="2374"/>
                    <a:pt x="9670" y="-1"/>
                    <a:pt x="15522" y="0"/>
                  </a:cubicBezTo>
                  <a:cubicBezTo>
                    <a:pt x="24729" y="0"/>
                    <a:pt x="32924" y="5836"/>
                    <a:pt x="35934" y="14538"/>
                  </a:cubicBezTo>
                </a:path>
                <a:path w="35935" h="21600" stroke="0" extrusionOk="0">
                  <a:moveTo>
                    <a:pt x="0" y="6579"/>
                  </a:moveTo>
                  <a:cubicBezTo>
                    <a:pt x="4069" y="2374"/>
                    <a:pt x="9670" y="-1"/>
                    <a:pt x="15522" y="0"/>
                  </a:cubicBezTo>
                  <a:cubicBezTo>
                    <a:pt x="24729" y="0"/>
                    <a:pt x="32924" y="5836"/>
                    <a:pt x="35934" y="14538"/>
                  </a:cubicBezTo>
                  <a:lnTo>
                    <a:pt x="15522"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sp>
        <p:nvSpPr>
          <p:cNvPr id="23" name="Footer Placeholder 22"/>
          <p:cNvSpPr>
            <a:spLocks noGrp="1"/>
          </p:cNvSpPr>
          <p:nvPr>
            <p:ph type="ftr" sz="quarter" idx="11"/>
          </p:nvPr>
        </p:nvSpPr>
        <p:spPr/>
        <p:txBody>
          <a:bodyPr/>
          <a:lstStyle/>
          <a:p>
            <a:r>
              <a:rPr lang="en-US" smtClean="0"/>
              <a:t>Dr.Shler A Salih  </a:t>
            </a:r>
            <a:endParaRPr lang="en-US"/>
          </a:p>
        </p:txBody>
      </p:sp>
      <p:sp>
        <p:nvSpPr>
          <p:cNvPr id="24" name="Slide Number Placeholder 23"/>
          <p:cNvSpPr>
            <a:spLocks noGrp="1"/>
          </p:cNvSpPr>
          <p:nvPr>
            <p:ph type="sldNum" sz="quarter" idx="12"/>
          </p:nvPr>
        </p:nvSpPr>
        <p:spPr/>
        <p:txBody>
          <a:bodyPr/>
          <a:lstStyle/>
          <a:p>
            <a:fld id="{0D400B6A-DFC3-48D0-A455-192DE5B9CBAB}" type="slidenum">
              <a:rPr lang="en-US" smtClean="0"/>
              <a:t>18</a:t>
            </a:fld>
            <a:endParaRPr lang="en-US"/>
          </a:p>
        </p:txBody>
      </p:sp>
    </p:spTree>
    <p:extLst>
      <p:ext uri="{BB962C8B-B14F-4D97-AF65-F5344CB8AC3E}">
        <p14:creationId xmlns:p14="http://schemas.microsoft.com/office/powerpoint/2010/main" val="17955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a:cxnSpLocks noChangeShapeType="1"/>
          </p:cNvCxnSpPr>
          <p:nvPr/>
        </p:nvCxnSpPr>
        <p:spPr bwMode="auto">
          <a:xfrm rot="5400000">
            <a:off x="832802" y="7190423"/>
            <a:ext cx="257175" cy="0"/>
          </a:xfrm>
          <a:prstGeom prst="straightConnector1">
            <a:avLst/>
          </a:prstGeom>
          <a:noFill/>
          <a:ln w="9525">
            <a:solidFill>
              <a:schemeClr val="accent1">
                <a:lumMod val="95000"/>
                <a:lumOff val="0"/>
              </a:schemeClr>
            </a:solidFill>
            <a:round/>
            <a:headEnd/>
            <a:tailEnd type="arrow" w="med" len="med"/>
          </a:ln>
          <a:extLst>
            <a:ext uri="{909E8E84-426E-40DD-AFC4-6F175D3DCCD1}">
              <a14:hiddenFill xmlns:a14="http://schemas.microsoft.com/office/drawing/2010/main">
                <a:noFill/>
              </a14:hiddenFill>
            </a:ext>
          </a:extLst>
        </p:spPr>
      </p:cxnSp>
      <p:sp>
        <p:nvSpPr>
          <p:cNvPr id="5" name="Rectangle 4"/>
          <p:cNvSpPr/>
          <p:nvPr/>
        </p:nvSpPr>
        <p:spPr>
          <a:xfrm>
            <a:off x="76200" y="457200"/>
            <a:ext cx="8915400" cy="1015663"/>
          </a:xfrm>
          <a:prstGeom prst="rect">
            <a:avLst/>
          </a:prstGeom>
        </p:spPr>
        <p:txBody>
          <a:bodyPr wrap="square">
            <a:spAutoFit/>
          </a:bodyPr>
          <a:lstStyle/>
          <a:p>
            <a:pPr algn="r" rtl="1"/>
            <a:r>
              <a:rPr lang="ar-KW" sz="2000" b="1" dirty="0">
                <a:solidFill>
                  <a:schemeClr val="accent2"/>
                </a:solidFill>
                <a:cs typeface="Ali_K_Alwand" pitchFamily="2" charset="-78"/>
              </a:rPr>
              <a:t>دةستكةوتةكاني قةبارة : وفورات الحجم " </a:t>
            </a:r>
            <a:r>
              <a:rPr lang="en-US" sz="2000" b="1" dirty="0">
                <a:solidFill>
                  <a:schemeClr val="accent2"/>
                </a:solidFill>
                <a:cs typeface="Ali_K_Alwand" pitchFamily="2" charset="-78"/>
              </a:rPr>
              <a:t>Economies of scale </a:t>
            </a:r>
            <a:endParaRPr lang="en-US" sz="2000" dirty="0">
              <a:solidFill>
                <a:schemeClr val="accent2"/>
              </a:solidFill>
              <a:cs typeface="Ali_K_Alwand" pitchFamily="2" charset="-78"/>
            </a:endParaRPr>
          </a:p>
          <a:p>
            <a:pPr algn="r" rtl="1"/>
            <a:r>
              <a:rPr lang="ar-KW" sz="2000" dirty="0">
                <a:cs typeface="Ali_K_Alwand" pitchFamily="2" charset="-78"/>
              </a:rPr>
              <a:t>كاتيَك ثرؤذةي قةبارةي طةورةبيَت دةبيَتة هؤي ضةند  دةستكةوتيَك كة دةبنة هؤي كةم بوونةوةي</a:t>
            </a:r>
            <a:r>
              <a:rPr lang="en-US" sz="2000" dirty="0">
                <a:cs typeface="Ali_K_Alwand" pitchFamily="2" charset="-78"/>
              </a:rPr>
              <a:t>AC </a:t>
            </a:r>
            <a:r>
              <a:rPr lang="ar-KW" sz="2000" dirty="0">
                <a:cs typeface="Ali_K_Alwand" pitchFamily="2" charset="-78"/>
              </a:rPr>
              <a:t>لة ماوةيةكي دريَذدا </a:t>
            </a:r>
            <a:endParaRPr lang="en-US" sz="2000" dirty="0">
              <a:cs typeface="Ali_K_Alwand" pitchFamily="2" charset="-78"/>
            </a:endParaRPr>
          </a:p>
        </p:txBody>
      </p:sp>
      <p:sp>
        <p:nvSpPr>
          <p:cNvPr id="6" name="Rectangle 5"/>
          <p:cNvSpPr>
            <a:spLocks noChangeArrowheads="1"/>
          </p:cNvSpPr>
          <p:nvPr/>
        </p:nvSpPr>
        <p:spPr bwMode="auto">
          <a:xfrm>
            <a:off x="5770825" y="1347521"/>
            <a:ext cx="335239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eaLnBrk="1" fontAlgn="base" latinLnBrk="0" hangingPunct="1">
              <a:lnSpc>
                <a:spcPct val="100000"/>
              </a:lnSpc>
              <a:spcBef>
                <a:spcPct val="0"/>
              </a:spcBef>
              <a:spcAft>
                <a:spcPct val="0"/>
              </a:spcAft>
              <a:buClrTx/>
              <a:buSzTx/>
              <a:tabLst/>
            </a:pPr>
            <a:r>
              <a:rPr kumimoji="0" lang="en-US" sz="2000" b="0" i="0" u="none" strike="noStrike" cap="none" normalizeH="0" baseline="0" dirty="0" smtClean="0">
                <a:ln>
                  <a:noFill/>
                </a:ln>
                <a:solidFill>
                  <a:schemeClr val="accent2"/>
                </a:solidFill>
                <a:effectLst/>
                <a:latin typeface="Calibri" pitchFamily="34" charset="0"/>
                <a:ea typeface="Times New Roman" pitchFamily="18" charset="0"/>
                <a:cs typeface="Ali_K_Alwand" pitchFamily="2" charset="-78"/>
              </a:rPr>
              <a:t>    </a:t>
            </a:r>
            <a:r>
              <a:rPr kumimoji="0" lang="ar-KW" sz="2000" b="0" i="0" u="none" strike="noStrike" cap="none" normalizeH="0" baseline="0" dirty="0" smtClean="0">
                <a:ln>
                  <a:noFill/>
                </a:ln>
                <a:solidFill>
                  <a:schemeClr val="accent2"/>
                </a:solidFill>
                <a:effectLst/>
                <a:latin typeface="Calibri" pitchFamily="34" charset="0"/>
                <a:ea typeface="Times New Roman" pitchFamily="18" charset="0"/>
                <a:cs typeface="Ali_K_Alwand" pitchFamily="2" charset="-78"/>
              </a:rPr>
              <a:t>وفوراتي نةختينةيي ياخود دارايي :</a:t>
            </a:r>
            <a:endParaRPr kumimoji="0" lang="en-US" sz="2000" b="0" i="0" u="none" strike="noStrike" cap="none" normalizeH="0" baseline="0" dirty="0" smtClean="0">
              <a:ln>
                <a:noFill/>
              </a:ln>
              <a:solidFill>
                <a:schemeClr val="accent2"/>
              </a:solidFill>
              <a:effectLst/>
              <a:latin typeface="Arial" pitchFamily="34" charset="0"/>
              <a:cs typeface="Ali_K_Alwand"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pitchFamily="34" charset="0"/>
              <a:cs typeface="Ali_K_Alwand" pitchFamily="2" charset="-78"/>
            </a:endParaRPr>
          </a:p>
        </p:txBody>
      </p:sp>
      <p:cxnSp>
        <p:nvCxnSpPr>
          <p:cNvPr id="7" name="Straight Arrow Connector 6"/>
          <p:cNvCxnSpPr>
            <a:cxnSpLocks noChangeShapeType="1"/>
          </p:cNvCxnSpPr>
          <p:nvPr/>
        </p:nvCxnSpPr>
        <p:spPr bwMode="auto">
          <a:xfrm rot="5400000">
            <a:off x="832802" y="7190423"/>
            <a:ext cx="257175" cy="0"/>
          </a:xfrm>
          <a:prstGeom prst="straightConnector1">
            <a:avLst/>
          </a:prstGeom>
          <a:noFill/>
          <a:ln w="9525">
            <a:solidFill>
              <a:schemeClr val="accent1">
                <a:lumMod val="95000"/>
                <a:lumOff val="0"/>
              </a:schemeClr>
            </a:solidFill>
            <a:round/>
            <a:headEnd/>
            <a:tailEnd type="arrow" w="med" len="med"/>
          </a:ln>
          <a:extLst>
            <a:ext uri="{909E8E84-426E-40DD-AFC4-6F175D3DCCD1}">
              <a14:hiddenFill xmlns:a14="http://schemas.microsoft.com/office/drawing/2010/main">
                <a:noFill/>
              </a14:hiddenFill>
            </a:ext>
          </a:extLst>
        </p:spPr>
      </p:cxnSp>
      <p:sp>
        <p:nvSpPr>
          <p:cNvPr id="9" name="Rectangle 8"/>
          <p:cNvSpPr/>
          <p:nvPr/>
        </p:nvSpPr>
        <p:spPr>
          <a:xfrm>
            <a:off x="381000" y="1828800"/>
            <a:ext cx="8575964" cy="5324535"/>
          </a:xfrm>
          <a:prstGeom prst="rect">
            <a:avLst/>
          </a:prstGeom>
        </p:spPr>
        <p:txBody>
          <a:bodyPr wrap="square">
            <a:spAutoFit/>
          </a:bodyPr>
          <a:lstStyle/>
          <a:p>
            <a:pPr algn="r"/>
            <a:r>
              <a:rPr lang="ar-KW" sz="2000" dirty="0">
                <a:cs typeface="Ali_K_Alwand" pitchFamily="2" charset="-78"/>
              </a:rPr>
              <a:t>ئةمةش بريتية لة داشكاني نرخ كة ثرؤذة دةستي دةكةويَت كاتيَك فاكتةرةكاني بةرهةم هيَنان دةكريَت بة </a:t>
            </a:r>
            <a:r>
              <a:rPr lang="ar-KW" sz="2000" dirty="0" smtClean="0">
                <a:cs typeface="Ali_K_Alwand" pitchFamily="2" charset="-78"/>
              </a:rPr>
              <a:t>برِيَكي</a:t>
            </a:r>
            <a:endParaRPr lang="en-US" sz="2000" dirty="0">
              <a:cs typeface="Ali_K_Alwand" pitchFamily="2" charset="-78"/>
            </a:endParaRPr>
          </a:p>
          <a:p>
            <a:pPr algn="r" rtl="1"/>
            <a:r>
              <a:rPr lang="ar-KW" sz="2000" dirty="0">
                <a:cs typeface="Ali_K_Alwand" pitchFamily="2" charset="-78"/>
              </a:rPr>
              <a:t>زؤر . هةروةها ثرؤذة طةورةكان دةتوانن قةرز لة بانك وةربطرن بةنرخي سودي نزم  ئةمةش دةبيَتة هؤي "</a:t>
            </a:r>
            <a:r>
              <a:rPr lang="en-US" sz="2000" dirty="0" smtClean="0">
                <a:cs typeface="Ali_K_Alwand" pitchFamily="2" charset="-78"/>
              </a:rPr>
              <a:t>AC</a:t>
            </a:r>
          </a:p>
          <a:p>
            <a:pPr algn="r" rtl="1"/>
            <a:endParaRPr lang="en-US" sz="2000" dirty="0" smtClean="0">
              <a:cs typeface="Ali_K_Alwand" pitchFamily="2" charset="-78"/>
            </a:endParaRPr>
          </a:p>
          <a:p>
            <a:pPr lvl="0" algn="r" rtl="1"/>
            <a:r>
              <a:rPr lang="ar-KW" sz="2000" dirty="0" smtClean="0">
                <a:solidFill>
                  <a:schemeClr val="accent2"/>
                </a:solidFill>
                <a:cs typeface="Ali_K_Alwand" pitchFamily="2" charset="-78"/>
              </a:rPr>
              <a:t>وفوراتي </a:t>
            </a:r>
            <a:r>
              <a:rPr lang="ar-KW" sz="2000" dirty="0">
                <a:solidFill>
                  <a:schemeClr val="accent2"/>
                </a:solidFill>
                <a:cs typeface="Ali_K_Alwand" pitchFamily="2" charset="-78"/>
              </a:rPr>
              <a:t>راستةقينة :</a:t>
            </a:r>
            <a:endParaRPr lang="en-US" sz="2000" dirty="0">
              <a:solidFill>
                <a:schemeClr val="accent2"/>
              </a:solidFill>
              <a:cs typeface="Ali_K_Alwand" pitchFamily="2" charset="-78"/>
            </a:endParaRPr>
          </a:p>
          <a:p>
            <a:pPr algn="r" rtl="1"/>
            <a:r>
              <a:rPr lang="ar-KW" sz="2000" dirty="0">
                <a:cs typeface="Ali_K_Alwand" pitchFamily="2" charset="-78"/>
              </a:rPr>
              <a:t>ئاماذة بة دابةزين لة بري فاكتةرةكاني بةرهةم هيَنان دةكات كةثيَويستة بؤ بةرهةم هيَناني هةريةكةيةك وة ئةم وفوراتة بريتية لة :</a:t>
            </a:r>
            <a:endParaRPr lang="en-US" sz="2000" dirty="0">
              <a:cs typeface="Ali_K_Alwand" pitchFamily="2" charset="-78"/>
            </a:endParaRPr>
          </a:p>
          <a:p>
            <a:pPr algn="r" rtl="1"/>
            <a:r>
              <a:rPr lang="ar-KW" sz="2000" dirty="0" smtClean="0">
                <a:cs typeface="Ali_K_Alwand" pitchFamily="2" charset="-78"/>
              </a:rPr>
              <a:t> </a:t>
            </a:r>
            <a:endParaRPr lang="en-US" sz="2000" dirty="0">
              <a:cs typeface="Ali_K_Alwand" pitchFamily="2" charset="-78"/>
            </a:endParaRPr>
          </a:p>
          <a:p>
            <a:pPr lvl="0" algn="r" rtl="1"/>
            <a:r>
              <a:rPr lang="ar-IQ" sz="2000" dirty="0" smtClean="0">
                <a:cs typeface="Ali_K_Alwand" pitchFamily="2" charset="-78"/>
              </a:rPr>
              <a:t>أ-   </a:t>
            </a:r>
            <a:r>
              <a:rPr lang="ar-KW" sz="2000" dirty="0" smtClean="0">
                <a:cs typeface="Ali_K_Alwand" pitchFamily="2" charset="-78"/>
              </a:rPr>
              <a:t>وفوراتي </a:t>
            </a:r>
            <a:r>
              <a:rPr lang="ar-KW" sz="2000" dirty="0">
                <a:cs typeface="Ali_K_Alwand" pitchFamily="2" charset="-78"/>
              </a:rPr>
              <a:t>بةرهةم :</a:t>
            </a:r>
            <a:endParaRPr lang="en-US" sz="2000" dirty="0">
              <a:cs typeface="Ali_K_Alwand" pitchFamily="2" charset="-78"/>
            </a:endParaRPr>
          </a:p>
          <a:p>
            <a:pPr algn="r" rtl="1"/>
            <a:r>
              <a:rPr lang="ar-KW" sz="2000" dirty="0" smtClean="0">
                <a:cs typeface="Ali_K_Alwand" pitchFamily="2" charset="-78"/>
              </a:rPr>
              <a:t>-وفوراتي بةرهةم ثةيوةست بة كار ضةند قةبارةي ثرؤذة زياد بكات  دابةش بووني كار  زياد دةكات و        </a:t>
            </a:r>
            <a:endParaRPr lang="en-US" sz="2000" dirty="0" smtClean="0">
              <a:cs typeface="Ali_K_Alwand" pitchFamily="2" charset="-78"/>
            </a:endParaRPr>
          </a:p>
          <a:p>
            <a:pPr algn="r" rtl="1"/>
            <a:r>
              <a:rPr lang="ar-KW" sz="2000" dirty="0" smtClean="0">
                <a:cs typeface="Ali_K_Alwand" pitchFamily="2" charset="-78"/>
              </a:rPr>
              <a:t> بةرز كردنةوةي ليَهاتووي كريَكاران  بةرزدةبيَتةوة  توانستي بةرهةم هيَنان  و بةرهةمداري بةرزدةبيَتةوة  </a:t>
            </a:r>
            <a:r>
              <a:rPr lang="ar-SA" sz="2000" dirty="0" smtClean="0">
                <a:cs typeface="Ali_K_Alwand" pitchFamily="2" charset="-78"/>
              </a:rPr>
              <a:t>       تيَضوون  دادةبةزيَت   </a:t>
            </a:r>
            <a:endParaRPr lang="ar-IQ" sz="2000" dirty="0" smtClean="0">
              <a:cs typeface="Ali_K_Alwand" pitchFamily="2" charset="-78"/>
            </a:endParaRPr>
          </a:p>
          <a:p>
            <a:pPr algn="r" rtl="1"/>
            <a:r>
              <a:rPr lang="ar-SA" sz="2000" dirty="0">
                <a:cs typeface="Ali_K_Alwand" pitchFamily="2" charset="-78"/>
              </a:rPr>
              <a:t>وفوراتي سةرماية : طةورة بووني قةبارةي ثرِؤذة و </a:t>
            </a:r>
            <a:r>
              <a:rPr lang="ar-KW" sz="2000" dirty="0">
                <a:cs typeface="Ali_K_Alwand" pitchFamily="2" charset="-78"/>
              </a:rPr>
              <a:t> بةكار هيَناني ئاميَري ثيَش كةوتو دةبيَتة هؤي ئةوةي</a:t>
            </a:r>
            <a:r>
              <a:rPr lang="ar-SA" sz="2000" dirty="0">
                <a:cs typeface="Ali_K_Alwand" pitchFamily="2" charset="-78"/>
              </a:rPr>
              <a:t> تيَضوون دابةزيَت . هةروةها </a:t>
            </a:r>
            <a:r>
              <a:rPr lang="en-US" sz="2000" dirty="0">
                <a:cs typeface="Ali_K_Alwand" pitchFamily="2" charset="-78"/>
              </a:rPr>
              <a:t>AFC </a:t>
            </a:r>
            <a:r>
              <a:rPr lang="ar-KW" sz="2000" dirty="0">
                <a:cs typeface="Ali_K_Alwand" pitchFamily="2" charset="-78"/>
              </a:rPr>
              <a:t> لةثرؤذةي طةورة كةمتر وةك ثرؤذةي بضووك .</a:t>
            </a:r>
            <a:endParaRPr lang="en-US" sz="2000" dirty="0">
              <a:cs typeface="Ali_K_Alwand" pitchFamily="2" charset="-78"/>
            </a:endParaRPr>
          </a:p>
          <a:p>
            <a:pPr algn="r" rtl="1"/>
            <a:r>
              <a:rPr lang="ar-KW" sz="2000" dirty="0" smtClean="0">
                <a:cs typeface="Ali_K_Alwand" pitchFamily="2" charset="-78"/>
              </a:rPr>
              <a:t>وفوراتي </a:t>
            </a:r>
            <a:r>
              <a:rPr lang="ar-KW" sz="2000" dirty="0">
                <a:cs typeface="Ali_K_Alwand" pitchFamily="2" charset="-78"/>
              </a:rPr>
              <a:t>ثةيوةست بة ئةمبار كراو لة كةرةستةي خاو ياخود بةرهةمي كؤتايي ليَرةدا تيَضووني ئةمبار كردني هةريةكةيةك كةم دةبيَتةوة لة طةل زياد بووني قةبارةي ثرؤذة </a:t>
            </a:r>
            <a:r>
              <a:rPr lang="ar-KW" sz="2000" dirty="0"/>
              <a:t>.</a:t>
            </a:r>
            <a:endParaRPr lang="en-US" sz="2000" dirty="0"/>
          </a:p>
          <a:p>
            <a:pPr algn="r" rtl="1"/>
            <a:endParaRPr lang="en-US" sz="2000" dirty="0" smtClean="0">
              <a:cs typeface="Ali_K_Alwand" pitchFamily="2" charset="-78"/>
            </a:endParaRPr>
          </a:p>
          <a:p>
            <a:pPr algn="r" rtl="1"/>
            <a:endParaRPr lang="en-US" sz="2000" dirty="0">
              <a:cs typeface="Ali_K_Alwand" pitchFamily="2" charset="-78"/>
            </a:endParaRPr>
          </a:p>
        </p:txBody>
      </p:sp>
      <p:cxnSp>
        <p:nvCxnSpPr>
          <p:cNvPr id="11" name="Straight Arrow Connector 10"/>
          <p:cNvCxnSpPr>
            <a:cxnSpLocks/>
          </p:cNvCxnSpPr>
          <p:nvPr/>
        </p:nvCxnSpPr>
        <p:spPr>
          <a:xfrm flipH="1">
            <a:off x="2895600" y="7738745"/>
            <a:ext cx="257175" cy="0"/>
          </a:xfrm>
          <a:prstGeom prst="straightConnector1">
            <a:avLst/>
          </a:prstGeom>
          <a:noFill/>
          <a:ln w="9525" cap="flat" cmpd="sng" algn="ctr">
            <a:solidFill>
              <a:srgbClr val="4F81BD">
                <a:shade val="95000"/>
                <a:satMod val="105000"/>
              </a:srgbClr>
            </a:solidFill>
            <a:prstDash val="solid"/>
            <a:tailEnd type="arrow"/>
          </a:ln>
          <a:effectLst/>
        </p:spPr>
      </p:cxnSp>
      <p:sp>
        <p:nvSpPr>
          <p:cNvPr id="2" name="Footer Placeholder 1"/>
          <p:cNvSpPr>
            <a:spLocks noGrp="1"/>
          </p:cNvSpPr>
          <p:nvPr>
            <p:ph type="ftr" sz="quarter" idx="11"/>
          </p:nvPr>
        </p:nvSpPr>
        <p:spPr/>
        <p:txBody>
          <a:bodyPr/>
          <a:lstStyle/>
          <a:p>
            <a:r>
              <a:rPr lang="en-US" smtClean="0"/>
              <a:t>Dr.Shler A Salih  </a:t>
            </a:r>
            <a:endParaRPr lang="en-US"/>
          </a:p>
        </p:txBody>
      </p:sp>
      <p:sp>
        <p:nvSpPr>
          <p:cNvPr id="4" name="Slide Number Placeholder 3"/>
          <p:cNvSpPr>
            <a:spLocks noGrp="1"/>
          </p:cNvSpPr>
          <p:nvPr>
            <p:ph type="sldNum" sz="quarter" idx="12"/>
          </p:nvPr>
        </p:nvSpPr>
        <p:spPr/>
        <p:txBody>
          <a:bodyPr/>
          <a:lstStyle/>
          <a:p>
            <a:fld id="{0D400B6A-DFC3-48D0-A455-192DE5B9CBAB}" type="slidenum">
              <a:rPr lang="en-US" smtClean="0"/>
              <a:t>19</a:t>
            </a:fld>
            <a:endParaRPr lang="en-US"/>
          </a:p>
        </p:txBody>
      </p:sp>
    </p:spTree>
    <p:extLst>
      <p:ext uri="{BB962C8B-B14F-4D97-AF65-F5344CB8AC3E}">
        <p14:creationId xmlns:p14="http://schemas.microsoft.com/office/powerpoint/2010/main" val="404636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barn(inVertical)">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1000"/>
                                        <p:tgtEl>
                                          <p:spTgt spid="9">
                                            <p:txEl>
                                              <p:pRg st="0" end="0"/>
                                            </p:txEl>
                                          </p:spTgt>
                                        </p:tgtEl>
                                      </p:cBhvr>
                                    </p:animEffect>
                                    <p:anim calcmode="lin" valueType="num">
                                      <p:cBhvr>
                                        <p:cTn id="2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0" end="0"/>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fade">
                                      <p:cBhvr>
                                        <p:cTn id="29" dur="1000"/>
                                        <p:tgtEl>
                                          <p:spTgt spid="9">
                                            <p:txEl>
                                              <p:pRg st="1" end="1"/>
                                            </p:txEl>
                                          </p:spTgt>
                                        </p:tgtEl>
                                      </p:cBhvr>
                                    </p:animEffect>
                                    <p:anim calcmode="lin" valueType="num">
                                      <p:cBhvr>
                                        <p:cTn id="3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barn(inVertical)">
                                      <p:cBhvr>
                                        <p:cTn id="36" dur="500"/>
                                        <p:tgtEl>
                                          <p:spTgt spid="9">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Effect transition="in" filter="fade">
                                      <p:cBhvr>
                                        <p:cTn id="41" dur="1000"/>
                                        <p:tgtEl>
                                          <p:spTgt spid="9">
                                            <p:txEl>
                                              <p:pRg st="4" end="4"/>
                                            </p:txEl>
                                          </p:spTgt>
                                        </p:tgtEl>
                                      </p:cBhvr>
                                    </p:animEffect>
                                    <p:anim calcmode="lin" valueType="num">
                                      <p:cBhvr>
                                        <p:cTn id="4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barn(inVertical)">
                                      <p:cBhvr>
                                        <p:cTn id="48" dur="500"/>
                                        <p:tgtEl>
                                          <p:spTgt spid="9">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Effect transition="in" filter="fade">
                                      <p:cBhvr>
                                        <p:cTn id="53" dur="1000"/>
                                        <p:tgtEl>
                                          <p:spTgt spid="9">
                                            <p:txEl>
                                              <p:pRg st="7" end="7"/>
                                            </p:txEl>
                                          </p:spTgt>
                                        </p:tgtEl>
                                      </p:cBhvr>
                                    </p:animEffect>
                                    <p:anim calcmode="lin" valueType="num">
                                      <p:cBhvr>
                                        <p:cTn id="5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9">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9">
                                            <p:txEl>
                                              <p:pRg st="8" end="8"/>
                                            </p:txEl>
                                          </p:spTgt>
                                        </p:tgtEl>
                                        <p:attrNameLst>
                                          <p:attrName>style.visibility</p:attrName>
                                        </p:attrNameLst>
                                      </p:cBhvr>
                                      <p:to>
                                        <p:strVal val="visible"/>
                                      </p:to>
                                    </p:set>
                                    <p:animEffect transition="in" filter="fade">
                                      <p:cBhvr>
                                        <p:cTn id="58" dur="1000"/>
                                        <p:tgtEl>
                                          <p:spTgt spid="9">
                                            <p:txEl>
                                              <p:pRg st="8" end="8"/>
                                            </p:txEl>
                                          </p:spTgt>
                                        </p:tgtEl>
                                      </p:cBhvr>
                                    </p:animEffect>
                                    <p:anim calcmode="lin" valueType="num">
                                      <p:cBhvr>
                                        <p:cTn id="59"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9">
                                            <p:txEl>
                                              <p:pRg st="9" end="9"/>
                                            </p:txEl>
                                          </p:spTgt>
                                        </p:tgtEl>
                                        <p:attrNameLst>
                                          <p:attrName>style.visibility</p:attrName>
                                        </p:attrNameLst>
                                      </p:cBhvr>
                                      <p:to>
                                        <p:strVal val="visible"/>
                                      </p:to>
                                    </p:set>
                                    <p:animEffect transition="in" filter="barn(inVertical)">
                                      <p:cBhvr>
                                        <p:cTn id="65" dur="500"/>
                                        <p:tgtEl>
                                          <p:spTgt spid="9">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9">
                                            <p:txEl>
                                              <p:pRg st="10" end="10"/>
                                            </p:txEl>
                                          </p:spTgt>
                                        </p:tgtEl>
                                        <p:attrNameLst>
                                          <p:attrName>style.visibility</p:attrName>
                                        </p:attrNameLst>
                                      </p:cBhvr>
                                      <p:to>
                                        <p:strVal val="visible"/>
                                      </p:to>
                                    </p:set>
                                    <p:animEffect transition="in" filter="fade">
                                      <p:cBhvr>
                                        <p:cTn id="70" dur="1000"/>
                                        <p:tgtEl>
                                          <p:spTgt spid="9">
                                            <p:txEl>
                                              <p:pRg st="10" end="10"/>
                                            </p:txEl>
                                          </p:spTgt>
                                        </p:tgtEl>
                                      </p:cBhvr>
                                    </p:animEffect>
                                    <p:anim calcmode="lin" valueType="num">
                                      <p:cBhvr>
                                        <p:cTn id="71" dur="1000" fill="hold"/>
                                        <p:tgtEl>
                                          <p:spTgt spid="9">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153400" cy="461665"/>
          </a:xfrm>
          <a:prstGeom prst="rect">
            <a:avLst/>
          </a:prstGeom>
        </p:spPr>
        <p:txBody>
          <a:bodyPr wrap="square">
            <a:spAutoFit/>
          </a:bodyPr>
          <a:lstStyle/>
          <a:p>
            <a:pPr algn="r" rtl="1"/>
            <a:r>
              <a:rPr lang="ar-IQ" sz="2400" dirty="0">
                <a:cs typeface="Ali_K_Alwand" pitchFamily="2" charset="-78"/>
              </a:rPr>
              <a:t>لة ريَي ئةو نةخشةي خوارةوة دةتوانين ئةو جؤرانة لة تيَضون روونبكةينةوة : </a:t>
            </a:r>
            <a:endParaRPr lang="en-US" sz="2400" dirty="0">
              <a:cs typeface="Ali_K_Alwand" pitchFamily="2" charset="-78"/>
            </a:endParaRP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1674668" y="990600"/>
            <a:ext cx="5753100" cy="3281362"/>
          </a:xfrm>
          <a:prstGeom prst="rect">
            <a:avLst/>
          </a:prstGeom>
          <a:noFill/>
          <a:ln>
            <a:noFill/>
          </a:ln>
        </p:spPr>
      </p:pic>
      <p:sp>
        <p:nvSpPr>
          <p:cNvPr id="4" name="Rectangle 3"/>
          <p:cNvSpPr/>
          <p:nvPr/>
        </p:nvSpPr>
        <p:spPr>
          <a:xfrm>
            <a:off x="76200" y="4500562"/>
            <a:ext cx="8686800" cy="1631216"/>
          </a:xfrm>
          <a:prstGeom prst="rect">
            <a:avLst/>
          </a:prstGeom>
        </p:spPr>
        <p:txBody>
          <a:bodyPr wrap="square">
            <a:spAutoFit/>
          </a:bodyPr>
          <a:lstStyle/>
          <a:p>
            <a:pPr algn="r" rtl="1"/>
            <a:r>
              <a:rPr lang="ar-KW" sz="2000" b="1" dirty="0">
                <a:cs typeface="Ali_K_Alwand" pitchFamily="2" charset="-78"/>
              </a:rPr>
              <a:t>لةو  نةخشةية لة تةوةري ستوني تيضوي  بةرهةمهيَنانة بة دؤلار ، تةوةري ئاسؤيش بري بةرهةمهيَنانة ( </a:t>
            </a:r>
            <a:r>
              <a:rPr lang="en-US" sz="2000" b="1" dirty="0">
                <a:cs typeface="Ali_K_Alwand" pitchFamily="2" charset="-78"/>
              </a:rPr>
              <a:t>quantity </a:t>
            </a:r>
            <a:r>
              <a:rPr lang="ar-IQ" sz="2000" b="1" dirty="0">
                <a:cs typeface="Ali_K_Alwand" pitchFamily="2" charset="-78"/>
              </a:rPr>
              <a:t> ) </a:t>
            </a:r>
            <a:r>
              <a:rPr lang="ar-KW" sz="2000" b="1" dirty="0">
                <a:cs typeface="Ali_K_Alwand" pitchFamily="2" charset="-78"/>
              </a:rPr>
              <a:t>تيَضوي نةطؤر كة هيَماي </a:t>
            </a:r>
            <a:r>
              <a:rPr lang="en-US" sz="2000" b="1" dirty="0">
                <a:cs typeface="Ali_K_Alwand" pitchFamily="2" charset="-78"/>
              </a:rPr>
              <a:t>TFC</a:t>
            </a:r>
            <a:r>
              <a:rPr lang="ar-KW" sz="2000" b="1" dirty="0">
                <a:cs typeface="Ali_K_Alwand" pitchFamily="2" charset="-78"/>
              </a:rPr>
              <a:t>وةرطرتوة بة هيَليَكي تةريب لةطةلَ تةوةري ئاسؤيي ضونكة نةطؤرة يان بة طؤراني بري بةرهةم هيَنان ناطؤريت . بةلام تيَضوي طؤراو ( </a:t>
            </a:r>
            <a:r>
              <a:rPr lang="en-US" sz="2000" b="1" dirty="0">
                <a:cs typeface="Ali_K_Alwand" pitchFamily="2" charset="-78"/>
              </a:rPr>
              <a:t>TVC</a:t>
            </a:r>
            <a:r>
              <a:rPr lang="ar-KW" sz="2000" b="1" dirty="0">
                <a:cs typeface="Ali_K_Alwand" pitchFamily="2" charset="-78"/>
              </a:rPr>
              <a:t> ) كة لة خالَي سفرةوة دةستثيَدةكات بةرز دةبيَتةوة بة زياد بوني بري بةرهةمهيَنان . ضةماوةي سيَيةم كة تيَضوي هةمووةكية ( </a:t>
            </a:r>
            <a:r>
              <a:rPr lang="en-US" sz="2000" b="1" dirty="0">
                <a:cs typeface="Ali_K_Alwand" pitchFamily="2" charset="-78"/>
              </a:rPr>
              <a:t> ( TC </a:t>
            </a:r>
            <a:r>
              <a:rPr lang="ar-KW" sz="2000" b="1" dirty="0">
                <a:cs typeface="Ali_K_Alwand" pitchFamily="2" charset="-78"/>
              </a:rPr>
              <a:t>كؤكةرةوةي هةردوو تيَضوي طؤراو و نة طؤرة .</a:t>
            </a:r>
            <a:endParaRPr lang="en-US" sz="2000" b="1" dirty="0">
              <a:cs typeface="Ali_K_Alwand" pitchFamily="2" charset="-78"/>
            </a:endParaRPr>
          </a:p>
        </p:txBody>
      </p:sp>
      <p:sp>
        <p:nvSpPr>
          <p:cNvPr id="5" name="Footer Placeholder 4"/>
          <p:cNvSpPr>
            <a:spLocks noGrp="1"/>
          </p:cNvSpPr>
          <p:nvPr>
            <p:ph type="ftr" sz="quarter" idx="11"/>
          </p:nvPr>
        </p:nvSpPr>
        <p:spPr/>
        <p:txBody>
          <a:bodyPr/>
          <a:lstStyle/>
          <a:p>
            <a:r>
              <a:rPr lang="en-US" smtClean="0"/>
              <a:t>Dr.Shler A Salih  </a:t>
            </a:r>
            <a:endParaRPr lang="en-US"/>
          </a:p>
        </p:txBody>
      </p:sp>
      <p:sp>
        <p:nvSpPr>
          <p:cNvPr id="6" name="Slide Number Placeholder 5"/>
          <p:cNvSpPr>
            <a:spLocks noGrp="1"/>
          </p:cNvSpPr>
          <p:nvPr>
            <p:ph type="sldNum" sz="quarter" idx="12"/>
          </p:nvPr>
        </p:nvSpPr>
        <p:spPr/>
        <p:txBody>
          <a:bodyPr/>
          <a:lstStyle/>
          <a:p>
            <a:fld id="{0D400B6A-DFC3-48D0-A455-192DE5B9CBAB}" type="slidenum">
              <a:rPr lang="en-US" smtClean="0"/>
              <a:t>2</a:t>
            </a:fld>
            <a:endParaRPr lang="en-US"/>
          </a:p>
        </p:txBody>
      </p:sp>
    </p:spTree>
    <p:extLst>
      <p:ext uri="{BB962C8B-B14F-4D97-AF65-F5344CB8AC3E}">
        <p14:creationId xmlns:p14="http://schemas.microsoft.com/office/powerpoint/2010/main" val="196631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610600" cy="4401205"/>
          </a:xfrm>
          <a:prstGeom prst="rect">
            <a:avLst/>
          </a:prstGeom>
        </p:spPr>
        <p:txBody>
          <a:bodyPr wrap="square">
            <a:spAutoFit/>
          </a:bodyPr>
          <a:lstStyle/>
          <a:p>
            <a:pPr algn="r" rtl="1"/>
            <a:r>
              <a:rPr lang="ar-KW" sz="2000" dirty="0">
                <a:solidFill>
                  <a:schemeClr val="accent2"/>
                </a:solidFill>
                <a:cs typeface="Ali_K_Alwand" pitchFamily="2" charset="-78"/>
              </a:rPr>
              <a:t>ب- وفوراتي بازار كردن و فرؤشتن :</a:t>
            </a:r>
            <a:endParaRPr lang="en-US" sz="2000" dirty="0">
              <a:solidFill>
                <a:schemeClr val="accent2"/>
              </a:solidFill>
              <a:cs typeface="Ali_K_Alwand" pitchFamily="2" charset="-78"/>
            </a:endParaRPr>
          </a:p>
          <a:p>
            <a:pPr lvl="0" algn="r" rtl="1"/>
            <a:r>
              <a:rPr lang="ar-SA" sz="2000" dirty="0">
                <a:cs typeface="Ali_K_Alwand" pitchFamily="2" charset="-78"/>
              </a:rPr>
              <a:t>وفوراتي ثةيوةست بة ريَكلام كردن ، ضونكة تيَضووني ريَكلام زياد ناكات بةهةمان ريَذةي زياد بوون لة قةبارةي بةرهةم هيَنان بةلكو بةريَذةيةكي كةمتر .</a:t>
            </a:r>
            <a:endParaRPr lang="en-US" sz="2000" dirty="0">
              <a:cs typeface="Ali_K_Alwand" pitchFamily="2" charset="-78"/>
            </a:endParaRPr>
          </a:p>
          <a:p>
            <a:pPr lvl="0" algn="r" rtl="1"/>
            <a:r>
              <a:rPr lang="ar-SA" sz="2000" dirty="0">
                <a:cs typeface="Ali_K_Alwand" pitchFamily="2" charset="-78"/>
              </a:rPr>
              <a:t>خةرجيةكاني تايبةت بة ضالاكي فرؤشتن ، بؤنموونة وةك هيَزي كار كة بةر ثرسة لة فرؤشتن و دابةش كردني بةرهةمةكة ئةم جؤرة تيَضوونة مةرج نية زياد بكات بة هةمان ريَذةي زياد بووني بةرهةم بةلَكو بةريَذةيةكي كةمتر . هةروةها تيَضوني طواستنةوة  كةم دةبيَتةوة لةطةل زيادبووني قةبارةي بةرهةم تا رادةيةك  </a:t>
            </a:r>
            <a:endParaRPr lang="ar-IQ" sz="2000" dirty="0" smtClean="0">
              <a:cs typeface="Ali_K_Alwand" pitchFamily="2" charset="-78"/>
            </a:endParaRPr>
          </a:p>
          <a:p>
            <a:pPr lvl="0" algn="r" rtl="1"/>
            <a:endParaRPr lang="ar-IQ" sz="2000" dirty="0">
              <a:cs typeface="Ali_K_Alwand" pitchFamily="2" charset="-78"/>
            </a:endParaRPr>
          </a:p>
          <a:p>
            <a:pPr lvl="0" algn="r" rtl="1"/>
            <a:endParaRPr lang="ar-IQ" sz="2000" dirty="0" smtClean="0">
              <a:cs typeface="Ali_K_Alwand" pitchFamily="2" charset="-78"/>
            </a:endParaRPr>
          </a:p>
          <a:p>
            <a:pPr algn="r"/>
            <a:r>
              <a:rPr lang="ar-SA" sz="2000" dirty="0">
                <a:solidFill>
                  <a:schemeClr val="accent2"/>
                </a:solidFill>
                <a:cs typeface="Ali_K_Alwand" pitchFamily="2" charset="-78"/>
              </a:rPr>
              <a:t>ج- وفوراتي كارطيَري </a:t>
            </a:r>
            <a:r>
              <a:rPr lang="ar-SA" sz="2000" dirty="0">
                <a:cs typeface="Ali_K_Alwand" pitchFamily="2" charset="-78"/>
              </a:rPr>
              <a:t>:</a:t>
            </a:r>
            <a:endParaRPr lang="en-US" sz="2000" dirty="0">
              <a:cs typeface="Ali_K_Alwand" pitchFamily="2" charset="-78"/>
            </a:endParaRPr>
          </a:p>
          <a:p>
            <a:pPr algn="r"/>
            <a:r>
              <a:rPr lang="ar-SA" sz="2000" dirty="0">
                <a:cs typeface="Ali_K_Alwand" pitchFamily="2" charset="-78"/>
              </a:rPr>
              <a:t>جيَي ئاماذة ثيَكردنة كة لةطةل طةورة بووني قةبارةي ثرؤذةي ئةوة تايبةت مةنديةتي لة كارطيَري زياد دةكات ضونكة بةريَوة بةري فرؤشتن هةية ، وة بةريَوة بةري دارايي و بةرهةم هيَنان .... هتد</a:t>
            </a:r>
            <a:endParaRPr lang="en-US" sz="2000" dirty="0">
              <a:cs typeface="Ali_K_Alwand" pitchFamily="2" charset="-78"/>
            </a:endParaRPr>
          </a:p>
          <a:p>
            <a:pPr algn="r"/>
            <a:r>
              <a:rPr lang="ar-SA" sz="2000" dirty="0" smtClean="0">
                <a:cs typeface="Ali_K_Alwand" pitchFamily="2" charset="-78"/>
              </a:rPr>
              <a:t>ئةمةش </a:t>
            </a:r>
            <a:r>
              <a:rPr lang="ar-SA" sz="2000" dirty="0">
                <a:cs typeface="Ali_K_Alwand" pitchFamily="2" charset="-78"/>
              </a:rPr>
              <a:t>دةبيَتة هؤي زيادبووني توانستي كارمةندان بةرزبونةوةي  بةرهةمداري  و دابةزيني تيَضوون </a:t>
            </a:r>
            <a:endParaRPr lang="ar-IQ" sz="2000" dirty="0" smtClean="0">
              <a:cs typeface="Ali_K_Alwand" pitchFamily="2" charset="-78"/>
            </a:endParaRPr>
          </a:p>
          <a:p>
            <a:pPr algn="r"/>
            <a:r>
              <a:rPr lang="ar-SA" sz="2000" dirty="0" smtClean="0">
                <a:cs typeface="Ali_K_Alwand" pitchFamily="2" charset="-78"/>
              </a:rPr>
              <a:t>      </a:t>
            </a:r>
            <a:endParaRPr lang="en-US" sz="2000" dirty="0">
              <a:cs typeface="Ali_K_Alwand" pitchFamily="2" charset="-78"/>
            </a:endParaRPr>
          </a:p>
          <a:p>
            <a:pPr lvl="0" algn="r" rtl="1"/>
            <a:endParaRPr lang="en-US" sz="2000" dirty="0">
              <a:cs typeface="Ali_K_Alwand" pitchFamily="2" charset="-78"/>
            </a:endParaRPr>
          </a:p>
        </p:txBody>
      </p:sp>
      <p:sp>
        <p:nvSpPr>
          <p:cNvPr id="3" name="Footer Placeholder 2"/>
          <p:cNvSpPr>
            <a:spLocks noGrp="1"/>
          </p:cNvSpPr>
          <p:nvPr>
            <p:ph type="ftr" sz="quarter" idx="11"/>
          </p:nvPr>
        </p:nvSpPr>
        <p:spPr/>
        <p:txBody>
          <a:bodyPr/>
          <a:lstStyle/>
          <a:p>
            <a:r>
              <a:rPr lang="en-US" smtClean="0"/>
              <a:t>Dr.Shler A Salih  </a:t>
            </a:r>
            <a:endParaRPr lang="en-US"/>
          </a:p>
        </p:txBody>
      </p:sp>
      <p:sp>
        <p:nvSpPr>
          <p:cNvPr id="4" name="Slide Number Placeholder 3"/>
          <p:cNvSpPr>
            <a:spLocks noGrp="1"/>
          </p:cNvSpPr>
          <p:nvPr>
            <p:ph type="sldNum" sz="quarter" idx="12"/>
          </p:nvPr>
        </p:nvSpPr>
        <p:spPr/>
        <p:txBody>
          <a:bodyPr/>
          <a:lstStyle/>
          <a:p>
            <a:fld id="{0D400B6A-DFC3-48D0-A455-192DE5B9CBAB}" type="slidenum">
              <a:rPr lang="en-US" smtClean="0"/>
              <a:t>20</a:t>
            </a:fld>
            <a:endParaRPr lang="en-US"/>
          </a:p>
        </p:txBody>
      </p:sp>
    </p:spTree>
    <p:extLst>
      <p:ext uri="{BB962C8B-B14F-4D97-AF65-F5344CB8AC3E}">
        <p14:creationId xmlns:p14="http://schemas.microsoft.com/office/powerpoint/2010/main" val="206425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arn(inVertical)">
                                      <p:cBhvr>
                                        <p:cTn id="24" dur="500"/>
                                        <p:tgtEl>
                                          <p:spTgt spid="2">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fade">
                                      <p:cBhvr>
                                        <p:cTn id="29" dur="1000"/>
                                        <p:tgtEl>
                                          <p:spTgt spid="2">
                                            <p:txEl>
                                              <p:pRg st="6" end="6"/>
                                            </p:txEl>
                                          </p:spTgt>
                                        </p:tgtEl>
                                      </p:cBhvr>
                                    </p:animEffect>
                                    <p:anim calcmode="lin" valueType="num">
                                      <p:cBhvr>
                                        <p:cTn id="3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1000"/>
                                        <p:tgtEl>
                                          <p:spTgt spid="2">
                                            <p:txEl>
                                              <p:pRg st="7" end="7"/>
                                            </p:txEl>
                                          </p:spTgt>
                                        </p:tgtEl>
                                      </p:cBhvr>
                                    </p:animEffect>
                                    <p:anim calcmode="lin" valueType="num">
                                      <p:cBhvr>
                                        <p:cTn id="3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1"/>
            <a:ext cx="8534400" cy="3847207"/>
          </a:xfrm>
          <a:prstGeom prst="rect">
            <a:avLst/>
          </a:prstGeom>
        </p:spPr>
        <p:txBody>
          <a:bodyPr wrap="square">
            <a:spAutoFit/>
          </a:bodyPr>
          <a:lstStyle/>
          <a:p>
            <a:pPr algn="r"/>
            <a:r>
              <a:rPr lang="ar-SA" sz="2400" dirty="0">
                <a:solidFill>
                  <a:schemeClr val="accent2"/>
                </a:solidFill>
                <a:cs typeface="Ali_K_Alwand" pitchFamily="2" charset="-78"/>
              </a:rPr>
              <a:t>دووةم : لاوفورات الحجم</a:t>
            </a:r>
            <a:endParaRPr lang="en-US" sz="2400" dirty="0">
              <a:solidFill>
                <a:schemeClr val="accent2"/>
              </a:solidFill>
              <a:cs typeface="Ali_K_Alwand" pitchFamily="2" charset="-78"/>
            </a:endParaRPr>
          </a:p>
          <a:p>
            <a:pPr algn="r"/>
            <a:r>
              <a:rPr lang="ar-SA" sz="2000" dirty="0">
                <a:cs typeface="Ali_K_Alwand" pitchFamily="2" charset="-78"/>
              </a:rPr>
              <a:t> ئةطةر هاتوو قةبارةي ثرؤذة  تا رِادةيةك زياد بوو ئةوة دةبيَتة هؤي سةرهةلداني ضةند كةموو كوريةك  وة لة ئةنجامدا           </a:t>
            </a:r>
            <a:r>
              <a:rPr lang="en-US" sz="2000" dirty="0">
                <a:cs typeface="Ali_K_Alwand" pitchFamily="2" charset="-78"/>
              </a:rPr>
              <a:t>AC</a:t>
            </a:r>
            <a:r>
              <a:rPr lang="ar-KW" sz="2000" dirty="0">
                <a:cs typeface="Ali_K_Alwand" pitchFamily="2" charset="-78"/>
              </a:rPr>
              <a:t> وة ئةمةش ثيَ ي دةوتريَت "لا وفورات الحجم" ئةم جؤرة وفوراتة ثةيوةستة بةلايةني كارطيَري ثرؤذة .</a:t>
            </a:r>
            <a:endParaRPr lang="en-US" sz="2000" dirty="0">
              <a:cs typeface="Ali_K_Alwand" pitchFamily="2" charset="-78"/>
            </a:endParaRPr>
          </a:p>
          <a:p>
            <a:pPr algn="r"/>
            <a:r>
              <a:rPr lang="ar-KW" sz="2000" dirty="0">
                <a:cs typeface="Ali_K_Alwand" pitchFamily="2" charset="-78"/>
              </a:rPr>
              <a:t>كارطيَري مةركةزي توانايةكي دةست نيشانكراوي هةية وة ئةطةر هاتوو قةبارةي ثرؤذة زيادبوو لة رادةيةكي دياري كراو دة بيَتة هؤي لة دةست داني كؤنترؤل لة سةر كارةكاني ثرؤذة بةوردي بةهؤي سةرهةلَداني بيرؤكراسي دواتر دواكةوتني برياردان . جطة لةمانة زانياري تةواو ناطاتة دةستةي كارطيَري .</a:t>
            </a:r>
            <a:endParaRPr lang="en-US" sz="2000" dirty="0">
              <a:cs typeface="Ali_K_Alwand" pitchFamily="2" charset="-78"/>
            </a:endParaRPr>
          </a:p>
          <a:p>
            <a:pPr algn="r"/>
            <a:r>
              <a:rPr lang="ar-KW" sz="2000" dirty="0">
                <a:cs typeface="Ali_K_Alwand" pitchFamily="2" charset="-78"/>
              </a:rPr>
              <a:t>ئةمانة دةبنة هؤي بةرز بوونةوةي </a:t>
            </a:r>
            <a:r>
              <a:rPr lang="en-US" sz="2000" dirty="0">
                <a:cs typeface="Ali_K_Alwand" pitchFamily="2" charset="-78"/>
              </a:rPr>
              <a:t>AC </a:t>
            </a:r>
            <a:r>
              <a:rPr lang="ar-KW" sz="2000" dirty="0">
                <a:cs typeface="Ali_K_Alwand" pitchFamily="2" charset="-78"/>
              </a:rPr>
              <a:t> لة ماوةيةكي دريَذخايةندا </a:t>
            </a:r>
            <a:endParaRPr lang="en-US" sz="2000" dirty="0">
              <a:cs typeface="Ali_K_Alwand" pitchFamily="2" charset="-78"/>
            </a:endParaRPr>
          </a:p>
          <a:p>
            <a:pPr algn="r" rtl="1"/>
            <a:r>
              <a:rPr lang="ar-SA" sz="2000" dirty="0">
                <a:cs typeface="Ali_K_Alwand" pitchFamily="2" charset="-78"/>
              </a:rPr>
              <a:t>       وفوراتي قةبارة </a:t>
            </a:r>
            <a:r>
              <a:rPr lang="ar-IQ" sz="2000" dirty="0">
                <a:cs typeface="Ali_K_Alwand" pitchFamily="2" charset="-78"/>
              </a:rPr>
              <a:t>دةبيَتة هؤي كةم بووني</a:t>
            </a:r>
            <a:r>
              <a:rPr lang="en-US" sz="2000" dirty="0">
                <a:cs typeface="Ali_K_Alwand" pitchFamily="2" charset="-78"/>
              </a:rPr>
              <a:t>LAC  </a:t>
            </a:r>
          </a:p>
          <a:p>
            <a:pPr algn="r" rtl="1"/>
            <a:r>
              <a:rPr lang="ar-IQ" sz="2000" dirty="0" smtClean="0">
                <a:cs typeface="Ali_K_Alwand" pitchFamily="2" charset="-78"/>
              </a:rPr>
              <a:t>      ل</a:t>
            </a:r>
            <a:r>
              <a:rPr lang="ar-KW" sz="2000" dirty="0" smtClean="0">
                <a:cs typeface="Ali_K_Alwand" pitchFamily="2" charset="-78"/>
              </a:rPr>
              <a:t>ا </a:t>
            </a:r>
            <a:r>
              <a:rPr lang="ar-KW" sz="2000" dirty="0">
                <a:cs typeface="Ali_K_Alwand" pitchFamily="2" charset="-78"/>
              </a:rPr>
              <a:t>وفوراتي الحجم  </a:t>
            </a:r>
            <a:r>
              <a:rPr lang="ar-IQ" sz="2000" dirty="0">
                <a:cs typeface="Ali_K_Alwand" pitchFamily="2" charset="-78"/>
              </a:rPr>
              <a:t>دةبيَتة هؤي </a:t>
            </a:r>
            <a:r>
              <a:rPr lang="ar-SA" sz="2000" dirty="0">
                <a:cs typeface="Ali_K_Alwand" pitchFamily="2" charset="-78"/>
              </a:rPr>
              <a:t>زيادبووني</a:t>
            </a:r>
            <a:r>
              <a:rPr lang="en-US" sz="2000" dirty="0">
                <a:cs typeface="Ali_K_Alwand" pitchFamily="2" charset="-78"/>
              </a:rPr>
              <a:t> LAC  </a:t>
            </a:r>
            <a:endParaRPr lang="ar-IQ" sz="2000" dirty="0" smtClean="0">
              <a:cs typeface="Ali_K_Alwand" pitchFamily="2" charset="-78"/>
            </a:endParaRPr>
          </a:p>
          <a:p>
            <a:pPr algn="r"/>
            <a:endParaRPr lang="en-US" sz="2000" dirty="0">
              <a:cs typeface="Ali_K_Alwand" pitchFamily="2" charset="-78"/>
            </a:endParaRPr>
          </a:p>
          <a:p>
            <a:pPr algn="r"/>
            <a:endParaRPr lang="ar-IQ" sz="2000" dirty="0" smtClean="0">
              <a:cs typeface="Ali_K_Alwand" pitchFamily="2" charset="-78"/>
            </a:endParaRPr>
          </a:p>
        </p:txBody>
      </p:sp>
      <p:sp>
        <p:nvSpPr>
          <p:cNvPr id="3" name="Footer Placeholder 2"/>
          <p:cNvSpPr>
            <a:spLocks noGrp="1"/>
          </p:cNvSpPr>
          <p:nvPr>
            <p:ph type="ftr" sz="quarter" idx="11"/>
          </p:nvPr>
        </p:nvSpPr>
        <p:spPr/>
        <p:txBody>
          <a:bodyPr/>
          <a:lstStyle/>
          <a:p>
            <a:r>
              <a:rPr lang="en-US" dirty="0" err="1" smtClean="0"/>
              <a:t>Dr.Shler</a:t>
            </a:r>
            <a:r>
              <a:rPr lang="en-US" dirty="0" smtClean="0"/>
              <a:t> A </a:t>
            </a:r>
            <a:r>
              <a:rPr lang="en-US" dirty="0" err="1" smtClean="0"/>
              <a:t>Salih</a:t>
            </a:r>
            <a:r>
              <a:rPr lang="en-US" dirty="0" smtClean="0"/>
              <a:t>  </a:t>
            </a:r>
            <a:endParaRPr lang="en-US" dirty="0"/>
          </a:p>
        </p:txBody>
      </p:sp>
      <p:sp>
        <p:nvSpPr>
          <p:cNvPr id="4" name="Slide Number Placeholder 3"/>
          <p:cNvSpPr>
            <a:spLocks noGrp="1"/>
          </p:cNvSpPr>
          <p:nvPr>
            <p:ph type="sldNum" sz="quarter" idx="12"/>
          </p:nvPr>
        </p:nvSpPr>
        <p:spPr/>
        <p:txBody>
          <a:bodyPr/>
          <a:lstStyle/>
          <a:p>
            <a:fld id="{0D400B6A-DFC3-48D0-A455-192DE5B9CBAB}" type="slidenum">
              <a:rPr lang="en-US" smtClean="0"/>
              <a:t>21</a:t>
            </a:fld>
            <a:endParaRPr lang="en-US"/>
          </a:p>
        </p:txBody>
      </p:sp>
      <p:sp>
        <p:nvSpPr>
          <p:cNvPr id="5" name="Rectangle 4"/>
          <p:cNvSpPr/>
          <p:nvPr/>
        </p:nvSpPr>
        <p:spPr>
          <a:xfrm>
            <a:off x="1189401" y="3621069"/>
            <a:ext cx="7753708" cy="461665"/>
          </a:xfrm>
          <a:prstGeom prst="rect">
            <a:avLst/>
          </a:prstGeom>
        </p:spPr>
        <p:txBody>
          <a:bodyPr wrap="square">
            <a:spAutoFit/>
          </a:bodyPr>
          <a:lstStyle/>
          <a:p>
            <a:pPr algn="r"/>
            <a:r>
              <a:rPr lang="ar-KW" sz="2400" b="1" dirty="0">
                <a:solidFill>
                  <a:schemeClr val="accent2"/>
                </a:solidFill>
                <a:cs typeface="Ali_K_Alwand" pitchFamily="2" charset="-78"/>
              </a:rPr>
              <a:t>تيَضوون لة ماوةيةكي دريَذخايةندا بة ثيَ ي تيؤري نويَ </a:t>
            </a:r>
            <a:endParaRPr lang="en-US" sz="2400" dirty="0"/>
          </a:p>
        </p:txBody>
      </p:sp>
      <p:sp>
        <p:nvSpPr>
          <p:cNvPr id="6" name="Rectangle 5"/>
          <p:cNvSpPr/>
          <p:nvPr/>
        </p:nvSpPr>
        <p:spPr>
          <a:xfrm>
            <a:off x="685800" y="4082734"/>
            <a:ext cx="8229600" cy="1323439"/>
          </a:xfrm>
          <a:prstGeom prst="rect">
            <a:avLst/>
          </a:prstGeom>
        </p:spPr>
        <p:txBody>
          <a:bodyPr wrap="square">
            <a:spAutoFit/>
          </a:bodyPr>
          <a:lstStyle/>
          <a:p>
            <a:pPr algn="r" rtl="1"/>
            <a:r>
              <a:rPr lang="ar-KW" sz="2000" dirty="0" smtClean="0">
                <a:cs typeface="Ali_K_Alwand" pitchFamily="2" charset="-78"/>
              </a:rPr>
              <a:t>تيؤري نويَ ئاماذة بةوة دةكات كة لا وفوراتي ثةيوةست بة كارطيَري طرنطي ريَذةيةكي زؤر كةمة بة بةراوردكردني لةطةل وفوراتي نةختينةيي و راستة قينة لة ماوةيةكي دريَذخايةندا بؤية كاريطةري وفوراتي نةختينةيي وة راستة قينة زال دةبيَتة سةر كاريطةري لا وفوراتي كارطيَري وة لةئةنجامدا </a:t>
            </a:r>
            <a:r>
              <a:rPr lang="en-US" sz="2000" dirty="0" smtClean="0">
                <a:cs typeface="Ali_K_Alwand" pitchFamily="2" charset="-78"/>
              </a:rPr>
              <a:t>LAC </a:t>
            </a:r>
            <a:r>
              <a:rPr lang="ar-KW" sz="2000" dirty="0" smtClean="0">
                <a:cs typeface="Ali_K_Alwand" pitchFamily="2" charset="-78"/>
              </a:rPr>
              <a:t> شيَوازي ثيتي</a:t>
            </a:r>
            <a:r>
              <a:rPr lang="en-US" sz="2000" dirty="0" smtClean="0">
                <a:cs typeface="Ali_K_Alwand" pitchFamily="2" charset="-78"/>
              </a:rPr>
              <a:t> </a:t>
            </a:r>
            <a:r>
              <a:rPr lang="ar-KW" sz="2000" dirty="0" smtClean="0">
                <a:cs typeface="Ali_K_Alwand" pitchFamily="2" charset="-78"/>
              </a:rPr>
              <a:t> </a:t>
            </a:r>
            <a:r>
              <a:rPr lang="en-US" sz="2000" dirty="0" smtClean="0">
                <a:cs typeface="Ali_K_Alwand" pitchFamily="2" charset="-78"/>
              </a:rPr>
              <a:t> L </a:t>
            </a:r>
            <a:r>
              <a:rPr lang="ar-KW" sz="2000" dirty="0" smtClean="0">
                <a:cs typeface="Ali_K_Alwand" pitchFamily="2" charset="-78"/>
              </a:rPr>
              <a:t>وةردةطريَت وة ئةمةش بة ثيَضةوانةي شيكردنةوةي تيؤري كؤنة كةدةليَت </a:t>
            </a:r>
            <a:r>
              <a:rPr lang="en-US" sz="2000" dirty="0" smtClean="0">
                <a:cs typeface="Ali_K_Alwand" pitchFamily="2" charset="-78"/>
              </a:rPr>
              <a:t>LAC </a:t>
            </a:r>
            <a:r>
              <a:rPr lang="ar-KW" sz="2000" dirty="0" smtClean="0">
                <a:cs typeface="Ali_K_Alwand" pitchFamily="2" charset="-78"/>
              </a:rPr>
              <a:t> شيَوازي </a:t>
            </a:r>
            <a:endParaRPr lang="en-US" sz="2000" dirty="0">
              <a:cs typeface="Ali_K_Alwand" pitchFamily="2" charset="-78"/>
            </a:endParaRPr>
          </a:p>
        </p:txBody>
      </p:sp>
      <p:sp>
        <p:nvSpPr>
          <p:cNvPr id="7" name="Rectangle 6"/>
          <p:cNvSpPr/>
          <p:nvPr/>
        </p:nvSpPr>
        <p:spPr>
          <a:xfrm>
            <a:off x="1343891" y="5313840"/>
            <a:ext cx="6858000" cy="400110"/>
          </a:xfrm>
          <a:prstGeom prst="rect">
            <a:avLst/>
          </a:prstGeom>
        </p:spPr>
        <p:txBody>
          <a:bodyPr wrap="square">
            <a:spAutoFit/>
          </a:bodyPr>
          <a:lstStyle/>
          <a:p>
            <a:pPr algn="r" rtl="1"/>
            <a:r>
              <a:rPr lang="en-US" sz="2000" dirty="0">
                <a:cs typeface="Ali_K_Alwand" pitchFamily="2" charset="-78"/>
              </a:rPr>
              <a:t>U </a:t>
            </a:r>
            <a:r>
              <a:rPr lang="ar-KW" sz="2000" dirty="0">
                <a:cs typeface="Ali_K_Alwand" pitchFamily="2" charset="-78"/>
              </a:rPr>
              <a:t> وةردةطريَت بة هؤي كاريطةري وفورات وة لا وفوراتي </a:t>
            </a:r>
            <a:r>
              <a:rPr lang="ar-KW" sz="2000" dirty="0" smtClean="0">
                <a:cs typeface="Ali_K_Alwand" pitchFamily="2" charset="-78"/>
              </a:rPr>
              <a:t>قةبارة</a:t>
            </a:r>
            <a:r>
              <a:rPr lang="en-US" sz="2000" dirty="0" smtClean="0">
                <a:cs typeface="Ali_K_Alwand" pitchFamily="2" charset="-78"/>
              </a:rPr>
              <a:t>  .</a:t>
            </a:r>
            <a:r>
              <a:rPr lang="ar-KW" sz="2000" dirty="0" smtClean="0">
                <a:cs typeface="Ali_K_Alwand" pitchFamily="2" charset="-78"/>
              </a:rPr>
              <a:t> </a:t>
            </a:r>
            <a:endParaRPr lang="en-US" sz="2000" dirty="0">
              <a:cs typeface="Ali_K_Alwand" pitchFamily="2" charset="-78"/>
            </a:endParaRPr>
          </a:p>
        </p:txBody>
      </p:sp>
    </p:spTree>
    <p:extLst>
      <p:ext uri="{BB962C8B-B14F-4D97-AF65-F5344CB8AC3E}">
        <p14:creationId xmlns:p14="http://schemas.microsoft.com/office/powerpoint/2010/main" val="200552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barn(inVertical)">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000"/>
                                        <p:tgtEl>
                                          <p:spTgt spid="7"/>
                                        </p:tgtEl>
                                      </p:cBhvr>
                                    </p:animEffect>
                                    <p:anim calcmode="lin" valueType="num">
                                      <p:cBhvr>
                                        <p:cTn id="52" dur="1000" fill="hold"/>
                                        <p:tgtEl>
                                          <p:spTgt spid="7"/>
                                        </p:tgtEl>
                                        <p:attrNameLst>
                                          <p:attrName>ppt_x</p:attrName>
                                        </p:attrNameLst>
                                      </p:cBhvr>
                                      <p:tavLst>
                                        <p:tav tm="0">
                                          <p:val>
                                            <p:strVal val="#ppt_x"/>
                                          </p:val>
                                        </p:tav>
                                        <p:tav tm="100000">
                                          <p:val>
                                            <p:strVal val="#ppt_x"/>
                                          </p:val>
                                        </p:tav>
                                      </p:tavLst>
                                    </p:anim>
                                    <p:anim calcmode="lin" valueType="num">
                                      <p:cBhvr>
                                        <p:cTn id="5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2645" t="21428" r="21355" b="10516"/>
          <a:stretch/>
        </p:blipFill>
        <p:spPr bwMode="auto">
          <a:xfrm>
            <a:off x="526473" y="152400"/>
            <a:ext cx="8289878" cy="5664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Dr.Shler A Salih  </a:t>
            </a:r>
            <a:endParaRPr lang="en-US"/>
          </a:p>
        </p:txBody>
      </p:sp>
      <p:sp>
        <p:nvSpPr>
          <p:cNvPr id="3" name="Slide Number Placeholder 2"/>
          <p:cNvSpPr>
            <a:spLocks noGrp="1"/>
          </p:cNvSpPr>
          <p:nvPr>
            <p:ph type="sldNum" sz="quarter" idx="12"/>
          </p:nvPr>
        </p:nvSpPr>
        <p:spPr/>
        <p:txBody>
          <a:bodyPr/>
          <a:lstStyle/>
          <a:p>
            <a:fld id="{0D400B6A-DFC3-48D0-A455-192DE5B9CBAB}" type="slidenum">
              <a:rPr lang="en-US" smtClean="0"/>
              <a:t>22</a:t>
            </a:fld>
            <a:endParaRPr lang="en-US"/>
          </a:p>
        </p:txBody>
      </p:sp>
    </p:spTree>
    <p:extLst>
      <p:ext uri="{BB962C8B-B14F-4D97-AF65-F5344CB8AC3E}">
        <p14:creationId xmlns:p14="http://schemas.microsoft.com/office/powerpoint/2010/main" val="376691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1000"/>
                                        <p:tgtEl>
                                          <p:spTgt spid="15362"/>
                                        </p:tgtEl>
                                      </p:cBhvr>
                                    </p:animEffect>
                                    <p:anim calcmode="lin" valueType="num">
                                      <p:cBhvr>
                                        <p:cTn id="8" dur="1000" fill="hold"/>
                                        <p:tgtEl>
                                          <p:spTgt spid="15362"/>
                                        </p:tgtEl>
                                        <p:attrNameLst>
                                          <p:attrName>ppt_x</p:attrName>
                                        </p:attrNameLst>
                                      </p:cBhvr>
                                      <p:tavLst>
                                        <p:tav tm="0">
                                          <p:val>
                                            <p:strVal val="#ppt_x"/>
                                          </p:val>
                                        </p:tav>
                                        <p:tav tm="100000">
                                          <p:val>
                                            <p:strVal val="#ppt_x"/>
                                          </p:val>
                                        </p:tav>
                                      </p:tavLst>
                                    </p:anim>
                                    <p:anim calcmode="lin" valueType="num">
                                      <p:cBhvr>
                                        <p:cTn id="9" dur="1000" fill="hold"/>
                                        <p:tgtEl>
                                          <p:spTgt spid="153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3046988"/>
          </a:xfrm>
          <a:prstGeom prst="rect">
            <a:avLst/>
          </a:prstGeom>
        </p:spPr>
        <p:txBody>
          <a:bodyPr wrap="square">
            <a:spAutoFit/>
          </a:bodyPr>
          <a:lstStyle/>
          <a:p>
            <a:pPr algn="r" rtl="1"/>
            <a:r>
              <a:rPr lang="ar-KW" sz="2400" b="1" dirty="0">
                <a:solidFill>
                  <a:schemeClr val="accent2"/>
                </a:solidFill>
                <a:cs typeface="Ali_K_Alwand" pitchFamily="2" charset="-78"/>
              </a:rPr>
              <a:t>تيَضوي بةرهةمهيَنان لة مةوداي كورتدا:</a:t>
            </a:r>
            <a:endParaRPr lang="en-US" sz="2400" b="1" dirty="0">
              <a:solidFill>
                <a:schemeClr val="accent2"/>
              </a:solidFill>
              <a:cs typeface="Ali_K_Alwand" pitchFamily="2" charset="-78"/>
            </a:endParaRPr>
          </a:p>
          <a:p>
            <a:pPr algn="r" rtl="1"/>
            <a:r>
              <a:rPr lang="ar-KW" sz="2400" dirty="0">
                <a:cs typeface="Ali_K_Alwand" pitchFamily="2" charset="-78"/>
              </a:rPr>
              <a:t>دةتوانين لة مةوداي كورتدا ضةند جؤريكي تر لة تيَضوي بةهةمهيَنان باس بكةين ئةويش تيَكراي تيضو و تيضوي سنورةكي ، ئابوريناسان جطة لة تيضوي هةمووةكي طرينطي دةدةن بة هةذماركردني تيَضوي دانةيةك لة بةرهةم ئةوةش تيكراي تيَضوي يةك دانة لة بةرهةم ، وةكو باسمان كرد تيَضوي هةمووةكي ( </a:t>
            </a:r>
            <a:r>
              <a:rPr lang="en-US" sz="2400" dirty="0">
                <a:cs typeface="Ali_K_Alwand" pitchFamily="2" charset="-78"/>
              </a:rPr>
              <a:t>TC</a:t>
            </a:r>
            <a:r>
              <a:rPr lang="ar-IQ" sz="2400" dirty="0">
                <a:cs typeface="Ali_K_Alwand" pitchFamily="2" charset="-78"/>
              </a:rPr>
              <a:t>) ثيَكديَت لة تيَضوي طؤراو و تيضوي </a:t>
            </a:r>
            <a:r>
              <a:rPr lang="ar-IQ" sz="2400" dirty="0" smtClean="0">
                <a:cs typeface="Ali_K_Alwand" pitchFamily="2" charset="-78"/>
              </a:rPr>
              <a:t>نةطؤر</a:t>
            </a:r>
            <a:endParaRPr lang="en-US" sz="2400" dirty="0" smtClean="0">
              <a:cs typeface="Ali_K_Alwand" pitchFamily="2" charset="-78"/>
            </a:endParaRPr>
          </a:p>
          <a:p>
            <a:pPr algn="r" rtl="1"/>
            <a:endParaRPr lang="en-US" sz="2400" dirty="0" smtClean="0">
              <a:cs typeface="Ali_K_Alwand" pitchFamily="2" charset="-78"/>
            </a:endParaRPr>
          </a:p>
          <a:p>
            <a:pPr rtl="1"/>
            <a:r>
              <a:rPr lang="ar-IQ" sz="2400" dirty="0" smtClean="0">
                <a:cs typeface="Ali_K_Alwand" pitchFamily="2" charset="-78"/>
              </a:rPr>
              <a:t> </a:t>
            </a:r>
            <a:r>
              <a:rPr lang="en-US" sz="2400" dirty="0"/>
              <a:t>TC = </a:t>
            </a:r>
            <a:r>
              <a:rPr lang="en-US" sz="2400" dirty="0" smtClean="0"/>
              <a:t>FC </a:t>
            </a:r>
            <a:r>
              <a:rPr lang="en-US" sz="2400" dirty="0"/>
              <a:t>+ TVC</a:t>
            </a:r>
          </a:p>
          <a:p>
            <a:pPr algn="r" rtl="1"/>
            <a:endParaRPr lang="en-US" sz="2400" dirty="0">
              <a:cs typeface="Ali_K_Alwand" pitchFamily="2" charset="-78"/>
            </a:endParaRPr>
          </a:p>
        </p:txBody>
      </p:sp>
      <p:sp>
        <p:nvSpPr>
          <p:cNvPr id="3" name="Rectangle 2"/>
          <p:cNvSpPr/>
          <p:nvPr/>
        </p:nvSpPr>
        <p:spPr>
          <a:xfrm>
            <a:off x="228600" y="2967335"/>
            <a:ext cx="8534400" cy="5262979"/>
          </a:xfrm>
          <a:prstGeom prst="rect">
            <a:avLst/>
          </a:prstGeom>
        </p:spPr>
        <p:txBody>
          <a:bodyPr wrap="square">
            <a:spAutoFit/>
          </a:bodyPr>
          <a:lstStyle/>
          <a:p>
            <a:pPr algn="r" rtl="1"/>
            <a:r>
              <a:rPr lang="ar-IQ" sz="2400" dirty="0">
                <a:cs typeface="Ali_K_Alwand" pitchFamily="2" charset="-78"/>
              </a:rPr>
              <a:t> </a:t>
            </a:r>
            <a:endParaRPr lang="en-US" sz="2400" dirty="0">
              <a:cs typeface="Ali_K_Alwand" pitchFamily="2" charset="-78"/>
            </a:endParaRPr>
          </a:p>
          <a:p>
            <a:pPr algn="r" rtl="1"/>
            <a:r>
              <a:rPr lang="ar-KW" sz="2400" dirty="0">
                <a:cs typeface="Ali_K_Alwand" pitchFamily="2" charset="-78"/>
              </a:rPr>
              <a:t>بةلام تيَكراي تيضو : بريتية لةو تيَضوة كة بؤ بةرهةمهيَناني يةك دانة خةرج دةكريَت : ئةويش ضةند جؤريكة </a:t>
            </a:r>
            <a:r>
              <a:rPr lang="ar-KW" sz="2400" dirty="0" smtClean="0">
                <a:cs typeface="Ali_K_Alwand" pitchFamily="2" charset="-78"/>
              </a:rPr>
              <a:t>:</a:t>
            </a:r>
            <a:endParaRPr lang="en-US" sz="2400" dirty="0" smtClean="0">
              <a:cs typeface="Ali_K_Alwand" pitchFamily="2" charset="-78"/>
            </a:endParaRPr>
          </a:p>
          <a:p>
            <a:pPr algn="r" rtl="1"/>
            <a:endParaRPr lang="en-US" sz="2400" dirty="0">
              <a:cs typeface="Ali_K_Alwand" pitchFamily="2" charset="-78"/>
            </a:endParaRPr>
          </a:p>
          <a:p>
            <a:pPr lvl="0" algn="r" rtl="1"/>
            <a:r>
              <a:rPr lang="en-US" sz="2400" dirty="0" smtClean="0">
                <a:cs typeface="Ali_K_Alwand" pitchFamily="2" charset="-78"/>
              </a:rPr>
              <a:t>   </a:t>
            </a:r>
            <a:r>
              <a:rPr lang="ar-KW" sz="2400" dirty="0" smtClean="0">
                <a:cs typeface="Ali_K_Alwand" pitchFamily="2" charset="-78"/>
              </a:rPr>
              <a:t>تيَكراي </a:t>
            </a:r>
            <a:r>
              <a:rPr lang="ar-KW" sz="2400" dirty="0">
                <a:cs typeface="Ali_K_Alwand" pitchFamily="2" charset="-78"/>
              </a:rPr>
              <a:t>تيضوي هةمووةكي  </a:t>
            </a:r>
            <a:r>
              <a:rPr lang="ar-KW" sz="2400" dirty="0" smtClean="0">
                <a:cs typeface="Ali_K_Alwand" pitchFamily="2" charset="-78"/>
              </a:rPr>
              <a:t>:</a:t>
            </a:r>
            <a:r>
              <a:rPr lang="en-US" sz="2400" dirty="0" smtClean="0">
                <a:cs typeface="Ali_K_Alwand" pitchFamily="2" charset="-78"/>
              </a:rPr>
              <a:t>                      </a:t>
            </a:r>
            <a:r>
              <a:rPr lang="ar-KW" sz="2400" dirty="0" smtClean="0">
                <a:cs typeface="Ali_K_Alwand" pitchFamily="2" charset="-78"/>
              </a:rPr>
              <a:t> </a:t>
            </a:r>
            <a:r>
              <a:rPr lang="en-US" sz="2400" dirty="0" smtClean="0">
                <a:cs typeface="Ali_K_Alwand" pitchFamily="2" charset="-78"/>
              </a:rPr>
              <a:t>   ATC= TC/Q</a:t>
            </a:r>
          </a:p>
          <a:p>
            <a:pPr lvl="0" algn="r" rtl="1"/>
            <a:endParaRPr lang="en-US" sz="2400" dirty="0" smtClean="0">
              <a:cs typeface="Ali_K_Alwand" pitchFamily="2" charset="-78"/>
            </a:endParaRPr>
          </a:p>
          <a:p>
            <a:pPr algn="r" rtl="1"/>
            <a:r>
              <a:rPr lang="en-US" sz="2400" dirty="0" smtClean="0">
                <a:cs typeface="Ali_K_Alwand" pitchFamily="2" charset="-78"/>
              </a:rPr>
              <a:t>    </a:t>
            </a:r>
            <a:r>
              <a:rPr lang="ar-IQ" sz="2400" dirty="0" smtClean="0">
                <a:cs typeface="Ali_K_Alwand" pitchFamily="2" charset="-78"/>
              </a:rPr>
              <a:t>تيكراي </a:t>
            </a:r>
            <a:r>
              <a:rPr lang="ar-IQ" sz="2400" dirty="0">
                <a:cs typeface="Ali_K_Alwand" pitchFamily="2" charset="-78"/>
              </a:rPr>
              <a:t>تيَضوي نةطؤر  :  </a:t>
            </a:r>
            <a:r>
              <a:rPr lang="en-US" sz="2400" dirty="0" smtClean="0">
                <a:cs typeface="Ali_K_Alwand" pitchFamily="2" charset="-78"/>
              </a:rPr>
              <a:t>AFC = TFC/Q                       </a:t>
            </a:r>
          </a:p>
          <a:p>
            <a:pPr algn="r" rtl="1"/>
            <a:r>
              <a:rPr lang="en-US" sz="2400" dirty="0" smtClean="0">
                <a:cs typeface="Ali_K_Alwand" pitchFamily="2" charset="-78"/>
              </a:rPr>
              <a:t>    </a:t>
            </a:r>
          </a:p>
          <a:p>
            <a:pPr algn="r" rtl="1"/>
            <a:r>
              <a:rPr lang="en-US" sz="2400" dirty="0" smtClean="0">
                <a:cs typeface="Ali_K_Alwand" pitchFamily="2" charset="-78"/>
              </a:rPr>
              <a:t>AVC=VC/Q                                                    </a:t>
            </a:r>
          </a:p>
          <a:p>
            <a:pPr algn="r" rtl="1"/>
            <a:endParaRPr lang="en-US" sz="2400" dirty="0" smtClean="0">
              <a:cs typeface="Ali_K_Alwand" pitchFamily="2" charset="-78"/>
            </a:endParaRPr>
          </a:p>
          <a:p>
            <a:pPr algn="r" rtl="1"/>
            <a:endParaRPr lang="en-US" sz="2400" dirty="0" smtClean="0">
              <a:cs typeface="Ali_K_Alwand" pitchFamily="2" charset="-78"/>
            </a:endParaRPr>
          </a:p>
          <a:p>
            <a:pPr algn="r" rtl="1"/>
            <a:r>
              <a:rPr lang="ar-IQ" sz="2400" dirty="0" smtClean="0"/>
              <a:t> </a:t>
            </a:r>
            <a:endParaRPr lang="en-US" sz="2400" dirty="0"/>
          </a:p>
          <a:p>
            <a:pPr lvl="0" algn="r" rtl="1"/>
            <a:endParaRPr lang="en-US" sz="2400" dirty="0">
              <a:cs typeface="Ali_K_Alwand" pitchFamily="2" charset="-78"/>
            </a:endParaRPr>
          </a:p>
          <a:p>
            <a:pPr algn="r" rtl="1"/>
            <a:endParaRPr lang="en-US" sz="2400" dirty="0">
              <a:cs typeface="Ali_K_Alwand" pitchFamily="2" charset="-78"/>
            </a:endParaRPr>
          </a:p>
        </p:txBody>
      </p:sp>
      <p:sp>
        <p:nvSpPr>
          <p:cNvPr id="9" name="Rectangle 8"/>
          <p:cNvSpPr/>
          <p:nvPr/>
        </p:nvSpPr>
        <p:spPr>
          <a:xfrm>
            <a:off x="5943600" y="5809749"/>
            <a:ext cx="2483372" cy="461665"/>
          </a:xfrm>
          <a:prstGeom prst="rect">
            <a:avLst/>
          </a:prstGeom>
        </p:spPr>
        <p:txBody>
          <a:bodyPr wrap="none">
            <a:spAutoFit/>
          </a:bodyPr>
          <a:lstStyle/>
          <a:p>
            <a:pPr lvl="0" rtl="1"/>
            <a:r>
              <a:rPr lang="ar-IQ" sz="2400" dirty="0">
                <a:cs typeface="Ali_K_Alwand" pitchFamily="2" charset="-78"/>
              </a:rPr>
              <a:t>تيَكراي تيَضوي طؤراو   :  </a:t>
            </a:r>
            <a:endParaRPr lang="en-US" sz="2400" dirty="0">
              <a:cs typeface="Ali_K_Alwand" pitchFamily="2" charset="-78"/>
            </a:endParaRPr>
          </a:p>
        </p:txBody>
      </p:sp>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3</a:t>
            </a:fld>
            <a:endParaRPr lang="en-US"/>
          </a:p>
        </p:txBody>
      </p:sp>
    </p:spTree>
    <p:extLst>
      <p:ext uri="{BB962C8B-B14F-4D97-AF65-F5344CB8AC3E}">
        <p14:creationId xmlns:p14="http://schemas.microsoft.com/office/powerpoint/2010/main" val="14218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arn(inVertical)">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par>
                                <p:cTn id="33" presetID="42"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8" presetID="16" presetClass="entr" presetSubtype="21"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inVertical)">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31052" y="21711"/>
            <a:ext cx="464370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accent2"/>
                </a:solidFill>
                <a:effectLst/>
                <a:latin typeface="Calibri" pitchFamily="34" charset="0"/>
                <a:ea typeface="Times New Roman" pitchFamily="18" charset="0"/>
                <a:cs typeface="Ali_K_Alwand" pitchFamily="2" charset="-78"/>
              </a:rPr>
              <a:t>تيَضوي سنورةكي :  </a:t>
            </a:r>
            <a:r>
              <a:rPr kumimoji="0" lang="en-US" sz="2800" b="0" i="0" u="none" strike="noStrike" cap="none" normalizeH="0" baseline="0" dirty="0" smtClean="0">
                <a:ln>
                  <a:noFill/>
                </a:ln>
                <a:solidFill>
                  <a:schemeClr val="accent2"/>
                </a:solidFill>
                <a:effectLst/>
                <a:latin typeface="Calibri" pitchFamily="34" charset="0"/>
                <a:ea typeface="Times New Roman" pitchFamily="18" charset="0"/>
                <a:cs typeface="Ali_K_Alwand" pitchFamily="2" charset="-78"/>
              </a:rPr>
              <a:t> Marginal cost </a:t>
            </a:r>
            <a:r>
              <a:rPr kumimoji="0" lang="ar-IQ" sz="2800" b="0" i="0" u="none" strike="noStrike" cap="none" normalizeH="0" baseline="0" dirty="0" smtClean="0">
                <a:ln>
                  <a:noFill/>
                </a:ln>
                <a:solidFill>
                  <a:schemeClr val="accent2"/>
                </a:solidFill>
                <a:effectLst/>
                <a:latin typeface="Calibri" pitchFamily="34" charset="0"/>
                <a:ea typeface="Times New Roman" pitchFamily="18" charset="0"/>
                <a:cs typeface="Ali_K_Alwand" pitchFamily="2" charset="-78"/>
              </a:rPr>
              <a:t>: </a:t>
            </a:r>
            <a:endParaRPr kumimoji="0" lang="en-US" sz="2800" b="0" i="0" u="none" strike="noStrike" cap="none" normalizeH="0" baseline="0" dirty="0" smtClean="0">
              <a:ln>
                <a:noFill/>
              </a:ln>
              <a:solidFill>
                <a:schemeClr val="accent2"/>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accent2"/>
              </a:solidFill>
              <a:effectLst/>
              <a:latin typeface="Arial" pitchFamily="34" charset="0"/>
              <a:cs typeface="Arial" pitchFamily="34" charset="0"/>
            </a:endParaRPr>
          </a:p>
        </p:txBody>
      </p:sp>
      <p:graphicFrame>
        <p:nvGraphicFramePr>
          <p:cNvPr id="3" name="Object 2"/>
          <p:cNvGraphicFramePr>
            <a:graphicFrameLocks noChangeAspect="1"/>
          </p:cNvGraphicFramePr>
          <p:nvPr/>
        </p:nvGraphicFramePr>
        <p:xfrm>
          <a:off x="1401763" y="965200"/>
          <a:ext cx="1951037" cy="419100"/>
        </p:xfrm>
        <a:graphic>
          <a:graphicData uri="http://schemas.openxmlformats.org/presentationml/2006/ole">
            <mc:AlternateContent xmlns:mc="http://schemas.openxmlformats.org/markup-compatibility/2006">
              <mc:Choice xmlns:v="urn:schemas-microsoft-com:vml" Requires="v">
                <p:oleObj spid="_x0000_s6201" name="Equation" r:id="rId4" imgW="672808" imgH="418918" progId="Equation.3">
                  <p:embed/>
                </p:oleObj>
              </mc:Choice>
              <mc:Fallback>
                <p:oleObj name="Equation" r:id="rId4" imgW="672808" imgH="418918"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1763" y="965200"/>
                        <a:ext cx="1951037" cy="419100"/>
                      </a:xfrm>
                      <a:prstGeom prst="rect">
                        <a:avLst/>
                      </a:prstGeom>
                      <a:noFill/>
                      <a:extLst>
                        <a:ext uri="{909E8E84-426E-40DD-AFC4-6F175D3DCCD1}">
                          <a14:hiddenFill xmlns:a14="http://schemas.microsoft.com/office/drawing/2010/main">
                            <a:solidFill>
                              <a:srgbClr val="BBE0E3"/>
                            </a:solidFill>
                          </a14:hiddenFill>
                        </a:ext>
                      </a:extLst>
                    </p:spPr>
                  </p:pic>
                </p:oleObj>
              </mc:Fallback>
            </mc:AlternateContent>
          </a:graphicData>
        </a:graphic>
      </p:graphicFrame>
      <p:sp>
        <p:nvSpPr>
          <p:cNvPr id="4" name="Rectangle 3"/>
          <p:cNvSpPr>
            <a:spLocks noChangeArrowheads="1"/>
          </p:cNvSpPr>
          <p:nvPr/>
        </p:nvSpPr>
        <p:spPr bwMode="auto">
          <a:xfrm>
            <a:off x="609600" y="467987"/>
            <a:ext cx="8534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Calibri" pitchFamily="34" charset="0"/>
                <a:ea typeface="Times New Roman" pitchFamily="18" charset="0"/>
                <a:cs typeface="Ali_K_Alwand" pitchFamily="2" charset="-78"/>
              </a:rPr>
              <a:t>بريتية لة بري طؤران لة تيَضوي هةمووةكي  لة ئةنجامي طؤران لة بري بةرهةم هيَنان بة يةك دانة : يان دةتوانين بلَيَن تيَضوي دوا دانة لة بةرهةم . </a:t>
            </a: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li_K_Alwand"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بدون عنوان"/>
          <p:cNvPicPr/>
          <p:nvPr/>
        </p:nvPicPr>
        <p:blipFill>
          <a:blip r:embed="rId6">
            <a:extLst>
              <a:ext uri="{28A0092B-C50C-407E-A947-70E740481C1C}">
                <a14:useLocalDpi xmlns:a14="http://schemas.microsoft.com/office/drawing/2010/main" val="0"/>
              </a:ext>
            </a:extLst>
          </a:blip>
          <a:srcRect/>
          <a:stretch>
            <a:fillRect/>
          </a:stretch>
        </p:blipFill>
        <p:spPr bwMode="auto">
          <a:xfrm>
            <a:off x="838200" y="1711037"/>
            <a:ext cx="4965383" cy="3075708"/>
          </a:xfrm>
          <a:prstGeom prst="rect">
            <a:avLst/>
          </a:prstGeom>
          <a:ln>
            <a:noFill/>
          </a:ln>
          <a:effectLst>
            <a:softEdge rad="112500"/>
          </a:effectLst>
        </p:spPr>
      </p:pic>
      <p:sp>
        <p:nvSpPr>
          <p:cNvPr id="6" name="Footer Placeholder 5"/>
          <p:cNvSpPr>
            <a:spLocks noGrp="1"/>
          </p:cNvSpPr>
          <p:nvPr>
            <p:ph type="ftr" sz="quarter" idx="11"/>
          </p:nvPr>
        </p:nvSpPr>
        <p:spPr/>
        <p:txBody>
          <a:bodyPr/>
          <a:lstStyle/>
          <a:p>
            <a:r>
              <a:rPr lang="en-US" smtClean="0"/>
              <a:t>Dr.Shler A Salih  </a:t>
            </a:r>
            <a:endParaRPr lang="en-US"/>
          </a:p>
        </p:txBody>
      </p:sp>
      <p:sp>
        <p:nvSpPr>
          <p:cNvPr id="7" name="Slide Number Placeholder 6"/>
          <p:cNvSpPr>
            <a:spLocks noGrp="1"/>
          </p:cNvSpPr>
          <p:nvPr>
            <p:ph type="sldNum" sz="quarter" idx="12"/>
          </p:nvPr>
        </p:nvSpPr>
        <p:spPr/>
        <p:txBody>
          <a:bodyPr/>
          <a:lstStyle/>
          <a:p>
            <a:fld id="{0D400B6A-DFC3-48D0-A455-192DE5B9CBAB}" type="slidenum">
              <a:rPr lang="en-US" smtClean="0"/>
              <a:t>4</a:t>
            </a:fld>
            <a:endParaRPr lang="en-US"/>
          </a:p>
        </p:txBody>
      </p:sp>
    </p:spTree>
    <p:extLst>
      <p:ext uri="{BB962C8B-B14F-4D97-AF65-F5344CB8AC3E}">
        <p14:creationId xmlns:p14="http://schemas.microsoft.com/office/powerpoint/2010/main" val="274180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8763000" cy="3046988"/>
          </a:xfrm>
          <a:prstGeom prst="rect">
            <a:avLst/>
          </a:prstGeom>
        </p:spPr>
        <p:txBody>
          <a:bodyPr wrap="square">
            <a:spAutoFit/>
          </a:bodyPr>
          <a:lstStyle/>
          <a:p>
            <a:pPr algn="r" rtl="1"/>
            <a:r>
              <a:rPr lang="ar-IQ" sz="2400" b="1" dirty="0">
                <a:solidFill>
                  <a:schemeClr val="accent2"/>
                </a:solidFill>
                <a:cs typeface="Ali_K_Alwand" pitchFamily="2" charset="-78"/>
              </a:rPr>
              <a:t>نمونة </a:t>
            </a:r>
            <a:r>
              <a:rPr lang="ar-IQ" sz="2400" dirty="0">
                <a:cs typeface="Ali_K_Alwand" pitchFamily="2" charset="-78"/>
              </a:rPr>
              <a:t>: ئةطةر ئةو خشتةيةي خوارةوة هي ثرؤذةيةكي ثيشةسازي بيَت كة تيايدا بري بةرهةم و  تيضوي طؤراو نةطؤر دياري كراوة :</a:t>
            </a:r>
            <a:endParaRPr lang="en-US" sz="2400" dirty="0">
              <a:cs typeface="Ali_K_Alwand" pitchFamily="2" charset="-78"/>
            </a:endParaRPr>
          </a:p>
          <a:p>
            <a:pPr algn="r" rtl="1"/>
            <a:r>
              <a:rPr lang="ar-KW" sz="2400" dirty="0">
                <a:cs typeface="Ali_K_Alwand" pitchFamily="2" charset="-78"/>
              </a:rPr>
              <a:t>داواكاري : </a:t>
            </a:r>
            <a:r>
              <a:rPr lang="ar-KW" sz="2400" dirty="0" smtClean="0">
                <a:cs typeface="Ali_K_Alwand" pitchFamily="2" charset="-78"/>
              </a:rPr>
              <a:t>-</a:t>
            </a:r>
            <a:endParaRPr lang="en-US" sz="2400" dirty="0" smtClean="0">
              <a:cs typeface="Ali_K_Alwand" pitchFamily="2" charset="-78"/>
            </a:endParaRPr>
          </a:p>
          <a:p>
            <a:pPr marL="457200" indent="-457200" algn="r" rtl="1">
              <a:buFont typeface="+mj-lt"/>
              <a:buAutoNum type="arabicPeriod"/>
            </a:pPr>
            <a:r>
              <a:rPr lang="ar-KW" sz="2400" dirty="0" smtClean="0">
                <a:cs typeface="Ali_K_Alwand" pitchFamily="2" charset="-78"/>
              </a:rPr>
              <a:t>هةذماري </a:t>
            </a:r>
            <a:r>
              <a:rPr lang="ar-KW" sz="2400" dirty="0">
                <a:cs typeface="Ali_K_Alwand" pitchFamily="2" charset="-78"/>
              </a:rPr>
              <a:t>تيَضوي هةمووةكي و تيكراي تيَضوي طؤراو نةطؤر و هةموةكي و تيضوي سنورةكي بكة </a:t>
            </a:r>
            <a:r>
              <a:rPr lang="en-US" sz="2400" dirty="0">
                <a:cs typeface="Ali_K_Alwand" pitchFamily="2" charset="-78"/>
              </a:rPr>
              <a:t>.</a:t>
            </a:r>
          </a:p>
          <a:p>
            <a:pPr marL="457200" lvl="0" indent="-457200" algn="r" rtl="1">
              <a:buFont typeface="+mj-lt"/>
              <a:buAutoNum type="arabicPeriod"/>
            </a:pPr>
            <a:r>
              <a:rPr lang="ar-IQ" sz="2400" dirty="0">
                <a:cs typeface="Ali_K_Alwand" pitchFamily="2" charset="-78"/>
              </a:rPr>
              <a:t>نةخشةي هةموو ضةماوةكاني دؤزراوةتةوة بكة </a:t>
            </a:r>
            <a:r>
              <a:rPr lang="en-US" sz="2400" dirty="0" smtClean="0">
                <a:cs typeface="Ali_K_Alwand" pitchFamily="2" charset="-78"/>
              </a:rPr>
              <a:t>.</a:t>
            </a:r>
            <a:endParaRPr lang="en-US" sz="2400" dirty="0">
              <a:cs typeface="Ali_K_Alwand" pitchFamily="2" charset="-78"/>
            </a:endParaRPr>
          </a:p>
          <a:p>
            <a:pPr marL="457200" lvl="0" indent="-457200" algn="r" rtl="1">
              <a:buFont typeface="+mj-lt"/>
              <a:buAutoNum type="arabicPeriod"/>
            </a:pPr>
            <a:r>
              <a:rPr lang="ar-KW" sz="2400" dirty="0">
                <a:cs typeface="Ali_K_Alwand" pitchFamily="2" charset="-78"/>
              </a:rPr>
              <a:t>باس ثةيوةندي نيوان ضةماوةكاني تيَضون بكة  </a:t>
            </a:r>
            <a:r>
              <a:rPr lang="en-US" sz="2400" dirty="0" smtClean="0">
                <a:cs typeface="Ali_K_Alwand" pitchFamily="2" charset="-78"/>
              </a:rPr>
              <a:t>.</a:t>
            </a:r>
          </a:p>
          <a:p>
            <a:pPr marL="457200" lvl="0" indent="-457200" algn="r" rtl="1">
              <a:buFont typeface="+mj-lt"/>
              <a:buAutoNum type="arabicPeriod"/>
            </a:pPr>
            <a:endParaRPr lang="en-US" sz="2400" dirty="0">
              <a:cs typeface="Ali_K_Alwand"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265814894"/>
              </p:ext>
            </p:extLst>
          </p:nvPr>
        </p:nvGraphicFramePr>
        <p:xfrm>
          <a:off x="1828800" y="3048000"/>
          <a:ext cx="6385560" cy="3093720"/>
        </p:xfrm>
        <a:graphic>
          <a:graphicData uri="http://schemas.openxmlformats.org/drawingml/2006/table">
            <a:tbl>
              <a:tblPr rtl="1" firstRow="1" firstCol="1" bandRow="1">
                <a:tableStyleId>{5C22544A-7EE6-4342-B048-85BDC9FD1C3A}</a:tableStyleId>
              </a:tblPr>
              <a:tblGrid>
                <a:gridCol w="2128520"/>
                <a:gridCol w="2128520"/>
                <a:gridCol w="2128520"/>
              </a:tblGrid>
              <a:tr h="257810">
                <a:tc>
                  <a:txBody>
                    <a:bodyPr/>
                    <a:lstStyle/>
                    <a:p>
                      <a:pPr algn="ctr" rtl="1" eaLnBrk="0" fontAlgn="base" hangingPunct="0">
                        <a:spcBef>
                          <a:spcPts val="430"/>
                        </a:spcBef>
                        <a:spcAft>
                          <a:spcPts val="0"/>
                        </a:spcAft>
                      </a:pPr>
                      <a:r>
                        <a:rPr lang="en-US" sz="1400" kern="1200" dirty="0">
                          <a:effectLst/>
                        </a:rPr>
                        <a:t>TP=Q</a:t>
                      </a:r>
                      <a:endParaRPr lang="en-US" sz="1100" dirty="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TFC</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TVC</a:t>
                      </a:r>
                      <a:endParaRPr lang="en-US" sz="110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0</a:t>
                      </a:r>
                      <a:endParaRPr lang="en-US" sz="110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1</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7</a:t>
                      </a:r>
                      <a:endParaRPr lang="en-US" sz="110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2</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8</a:t>
                      </a:r>
                      <a:endParaRPr lang="en-US" sz="110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3</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9</a:t>
                      </a:r>
                      <a:endParaRPr lang="en-US" sz="110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4</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dirty="0">
                          <a:effectLst/>
                        </a:rPr>
                        <a:t>16</a:t>
                      </a:r>
                      <a:endParaRPr lang="en-US" sz="1100" dirty="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5</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30</a:t>
                      </a:r>
                      <a:endParaRPr lang="en-US" sz="110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6</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dirty="0">
                          <a:effectLst/>
                        </a:rPr>
                        <a:t>72</a:t>
                      </a:r>
                      <a:endParaRPr lang="en-US" sz="1100" dirty="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7</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133</a:t>
                      </a:r>
                      <a:endParaRPr lang="en-US" sz="110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8</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224</a:t>
                      </a:r>
                      <a:endParaRPr lang="en-US" sz="110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9</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351</a:t>
                      </a:r>
                      <a:endParaRPr lang="en-US" sz="1100">
                        <a:effectLst/>
                        <a:latin typeface="Calibri"/>
                        <a:ea typeface="Times New Roman"/>
                        <a:cs typeface="Arial"/>
                      </a:endParaRPr>
                    </a:p>
                  </a:txBody>
                  <a:tcPr marL="68580" marR="68580" marT="0" marB="0"/>
                </a:tc>
              </a:tr>
              <a:tr h="257810">
                <a:tc>
                  <a:txBody>
                    <a:bodyPr/>
                    <a:lstStyle/>
                    <a:p>
                      <a:pPr algn="ctr" rtl="1" eaLnBrk="0" fontAlgn="base" hangingPunct="0">
                        <a:spcBef>
                          <a:spcPts val="430"/>
                        </a:spcBef>
                        <a:spcAft>
                          <a:spcPts val="0"/>
                        </a:spcAft>
                      </a:pPr>
                      <a:r>
                        <a:rPr lang="en-US" sz="1400" kern="1200">
                          <a:effectLst/>
                        </a:rPr>
                        <a:t>10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ctr" rtl="1" eaLnBrk="0" fontAlgn="base" hangingPunct="0">
                        <a:spcBef>
                          <a:spcPts val="430"/>
                        </a:spcBef>
                        <a:spcAft>
                          <a:spcPts val="0"/>
                        </a:spcAft>
                      </a:pPr>
                      <a:r>
                        <a:rPr lang="en-US" sz="1400" kern="1200" dirty="0">
                          <a:effectLst/>
                        </a:rPr>
                        <a:t>520</a:t>
                      </a:r>
                      <a:endParaRPr lang="en-US" sz="1100" dirty="0">
                        <a:effectLst/>
                        <a:latin typeface="Calibri"/>
                        <a:ea typeface="Times New Roman"/>
                        <a:cs typeface="Arial"/>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5</a:t>
            </a:fld>
            <a:endParaRPr lang="en-US"/>
          </a:p>
        </p:txBody>
      </p:sp>
    </p:spTree>
    <p:extLst>
      <p:ext uri="{BB962C8B-B14F-4D97-AF65-F5344CB8AC3E}">
        <p14:creationId xmlns:p14="http://schemas.microsoft.com/office/powerpoint/2010/main" val="421800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82000" cy="830997"/>
          </a:xfrm>
          <a:prstGeom prst="rect">
            <a:avLst/>
          </a:prstGeom>
        </p:spPr>
        <p:txBody>
          <a:bodyPr wrap="square">
            <a:spAutoFit/>
          </a:bodyPr>
          <a:lstStyle/>
          <a:p>
            <a:pPr algn="r" rtl="1"/>
            <a:r>
              <a:rPr lang="ar-IQ" sz="2400" dirty="0">
                <a:cs typeface="Ali_K_Alwand" pitchFamily="2" charset="-78"/>
              </a:rPr>
              <a:t>بة بةكارهيَناني ئةو هاوكيَشانةي خوارةوة دةتوانين ئةو خشتةيةي خوارةوة تةواو بكةين هةر وةك لة داواكاري يةكةمي نمونةكة هاتوة </a:t>
            </a:r>
            <a:endParaRPr lang="en-US" sz="2400" dirty="0">
              <a:cs typeface="Ali_K_Alwand" pitchFamily="2" charset="-7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157803986"/>
              </p:ext>
            </p:extLst>
          </p:nvPr>
        </p:nvGraphicFramePr>
        <p:xfrm>
          <a:off x="2362199" y="1676400"/>
          <a:ext cx="4619851" cy="1981200"/>
        </p:xfrm>
        <a:graphic>
          <a:graphicData uri="http://schemas.openxmlformats.org/presentationml/2006/ole">
            <mc:AlternateContent xmlns:mc="http://schemas.openxmlformats.org/markup-compatibility/2006">
              <mc:Choice xmlns:v="urn:schemas-microsoft-com:vml" Requires="v">
                <p:oleObj spid="_x0000_s8300" name="Equation" r:id="rId4" imgW="1180800" imgH="1066680" progId="Equation.3">
                  <p:embed/>
                </p:oleObj>
              </mc:Choice>
              <mc:Fallback>
                <p:oleObj name="Equation" r:id="rId4" imgW="1180800" imgH="10666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199" y="1676400"/>
                        <a:ext cx="4619851" cy="1981200"/>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850286826"/>
              </p:ext>
            </p:extLst>
          </p:nvPr>
        </p:nvGraphicFramePr>
        <p:xfrm>
          <a:off x="2362200" y="3886200"/>
          <a:ext cx="4267200" cy="1824966"/>
        </p:xfrm>
        <a:graphic>
          <a:graphicData uri="http://schemas.openxmlformats.org/presentationml/2006/ole">
            <mc:AlternateContent xmlns:mc="http://schemas.openxmlformats.org/markup-compatibility/2006">
              <mc:Choice xmlns:v="urn:schemas-microsoft-com:vml" Requires="v">
                <p:oleObj spid="_x0000_s8301" name="Equation" r:id="rId6" imgW="672840" imgH="863280" progId="Equation.3">
                  <p:embed/>
                </p:oleObj>
              </mc:Choice>
              <mc:Fallback>
                <p:oleObj name="Equation" r:id="rId6" imgW="672840" imgH="86328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3886200"/>
                        <a:ext cx="4267200" cy="1824966"/>
                      </a:xfrm>
                      <a:prstGeom prst="rect">
                        <a:avLst/>
                      </a:prstGeom>
                      <a:noFill/>
                    </p:spPr>
                  </p:pic>
                </p:oleObj>
              </mc:Fallback>
            </mc:AlternateContent>
          </a:graphicData>
        </a:graphic>
      </p:graphicFrame>
      <p:sp>
        <p:nvSpPr>
          <p:cNvPr id="5" name="Footer Placeholder 4"/>
          <p:cNvSpPr>
            <a:spLocks noGrp="1"/>
          </p:cNvSpPr>
          <p:nvPr>
            <p:ph type="ftr" sz="quarter" idx="11"/>
          </p:nvPr>
        </p:nvSpPr>
        <p:spPr/>
        <p:txBody>
          <a:bodyPr/>
          <a:lstStyle/>
          <a:p>
            <a:r>
              <a:rPr lang="en-US" smtClean="0"/>
              <a:t>Dr.Shler A Salih  </a:t>
            </a:r>
            <a:endParaRPr lang="en-US"/>
          </a:p>
        </p:txBody>
      </p:sp>
      <p:sp>
        <p:nvSpPr>
          <p:cNvPr id="6" name="Slide Number Placeholder 5"/>
          <p:cNvSpPr>
            <a:spLocks noGrp="1"/>
          </p:cNvSpPr>
          <p:nvPr>
            <p:ph type="sldNum" sz="quarter" idx="12"/>
          </p:nvPr>
        </p:nvSpPr>
        <p:spPr/>
        <p:txBody>
          <a:bodyPr/>
          <a:lstStyle/>
          <a:p>
            <a:fld id="{0D400B6A-DFC3-48D0-A455-192DE5B9CBAB}" type="slidenum">
              <a:rPr lang="en-US" smtClean="0"/>
              <a:t>6</a:t>
            </a:fld>
            <a:endParaRPr lang="en-US"/>
          </a:p>
        </p:txBody>
      </p:sp>
    </p:spTree>
    <p:extLst>
      <p:ext uri="{BB962C8B-B14F-4D97-AF65-F5344CB8AC3E}">
        <p14:creationId xmlns:p14="http://schemas.microsoft.com/office/powerpoint/2010/main" val="5150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12120388"/>
              </p:ext>
            </p:extLst>
          </p:nvPr>
        </p:nvGraphicFramePr>
        <p:xfrm>
          <a:off x="1371600" y="838200"/>
          <a:ext cx="6697984" cy="5029200"/>
        </p:xfrm>
        <a:graphic>
          <a:graphicData uri="http://schemas.openxmlformats.org/drawingml/2006/table">
            <a:tbl>
              <a:tblPr rtl="1" firstRow="1" firstCol="1" bandRow="1">
                <a:tableStyleId>{5C22544A-7EE6-4342-B048-85BDC9FD1C3A}</a:tableStyleId>
              </a:tblPr>
              <a:tblGrid>
                <a:gridCol w="837248"/>
                <a:gridCol w="837248"/>
                <a:gridCol w="837248"/>
                <a:gridCol w="837248"/>
                <a:gridCol w="837248"/>
                <a:gridCol w="837248"/>
                <a:gridCol w="837248"/>
                <a:gridCol w="837248"/>
              </a:tblGrid>
              <a:tr h="419100">
                <a:tc>
                  <a:txBody>
                    <a:bodyPr/>
                    <a:lstStyle/>
                    <a:p>
                      <a:pPr algn="r" rtl="1" eaLnBrk="0" fontAlgn="base" hangingPunct="0">
                        <a:spcBef>
                          <a:spcPts val="430"/>
                        </a:spcBef>
                        <a:spcAft>
                          <a:spcPts val="0"/>
                        </a:spcAft>
                      </a:pPr>
                      <a:r>
                        <a:rPr lang="en-US" sz="1400" kern="1200" dirty="0">
                          <a:effectLst/>
                        </a:rPr>
                        <a:t>TP=Q</a:t>
                      </a:r>
                      <a:endParaRPr lang="en-US" sz="1100" dirty="0">
                        <a:effectLst/>
                        <a:latin typeface="Calibri"/>
                        <a:ea typeface="Times New Roman"/>
                        <a:cs typeface="Arial"/>
                      </a:endParaRPr>
                    </a:p>
                  </a:txBody>
                  <a:tcPr marL="68580" marR="68580" marT="0" marB="0"/>
                </a:tc>
                <a:tc>
                  <a:txBody>
                    <a:bodyPr/>
                    <a:lstStyle/>
                    <a:p>
                      <a:pPr algn="r" rtl="1" eaLnBrk="0" fontAlgn="base" hangingPunct="0">
                        <a:spcBef>
                          <a:spcPts val="335"/>
                        </a:spcBef>
                        <a:spcAft>
                          <a:spcPts val="0"/>
                        </a:spcAft>
                      </a:pPr>
                      <a:r>
                        <a:rPr lang="en-US" sz="1400" kern="1200">
                          <a:effectLst/>
                        </a:rPr>
                        <a:t>TFC</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335"/>
                        </a:spcBef>
                        <a:spcAft>
                          <a:spcPts val="0"/>
                        </a:spcAft>
                      </a:pPr>
                      <a:r>
                        <a:rPr lang="en-US" sz="1400" kern="1200">
                          <a:effectLst/>
                        </a:rPr>
                        <a:t>TVC</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335"/>
                        </a:spcBef>
                        <a:spcAft>
                          <a:spcPts val="0"/>
                        </a:spcAft>
                      </a:pPr>
                      <a:r>
                        <a:rPr lang="en-US" sz="1400" kern="1200" dirty="0">
                          <a:effectLst/>
                        </a:rPr>
                        <a:t>TC</a:t>
                      </a:r>
                      <a:endParaRPr lang="en-US" sz="1100" dirty="0">
                        <a:effectLst/>
                        <a:latin typeface="Calibri"/>
                        <a:ea typeface="Times New Roman"/>
                        <a:cs typeface="Arial"/>
                      </a:endParaRPr>
                    </a:p>
                  </a:txBody>
                  <a:tcPr marL="68580" marR="68580" marT="0" marB="0"/>
                </a:tc>
                <a:tc>
                  <a:txBody>
                    <a:bodyPr/>
                    <a:lstStyle/>
                    <a:p>
                      <a:pPr algn="r" rtl="1" eaLnBrk="0" fontAlgn="base" hangingPunct="0">
                        <a:spcBef>
                          <a:spcPts val="335"/>
                        </a:spcBef>
                        <a:spcAft>
                          <a:spcPts val="0"/>
                        </a:spcAft>
                      </a:pPr>
                      <a:r>
                        <a:rPr lang="en-US" sz="1400" kern="1200">
                          <a:effectLst/>
                        </a:rPr>
                        <a:t>AFC</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335"/>
                        </a:spcBef>
                        <a:spcAft>
                          <a:spcPts val="0"/>
                        </a:spcAft>
                      </a:pPr>
                      <a:r>
                        <a:rPr lang="en-US" sz="1400" kern="1200">
                          <a:effectLst/>
                        </a:rPr>
                        <a:t>AVC</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335"/>
                        </a:spcBef>
                        <a:spcAft>
                          <a:spcPts val="0"/>
                        </a:spcAft>
                      </a:pPr>
                      <a:r>
                        <a:rPr lang="en-US" sz="1400" kern="1200">
                          <a:effectLst/>
                        </a:rPr>
                        <a:t>ATC</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335"/>
                        </a:spcBef>
                        <a:spcAft>
                          <a:spcPts val="0"/>
                        </a:spcAft>
                      </a:pPr>
                      <a:r>
                        <a:rPr lang="en-US" sz="1400" kern="1200">
                          <a:effectLst/>
                        </a:rPr>
                        <a:t>MC</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1</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7</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67</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7</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67</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7</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2</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8</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68</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30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4</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dirty="0">
                          <a:effectLst/>
                        </a:rPr>
                        <a:t>34</a:t>
                      </a:r>
                      <a:endParaRPr lang="en-US" sz="1100" dirty="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3</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9</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69</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20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3</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23</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4</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16</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76</a:t>
                      </a:r>
                      <a:endParaRPr lang="en-US" sz="1100">
                        <a:effectLst/>
                        <a:latin typeface="Calibri"/>
                        <a:ea typeface="Times New Roman"/>
                        <a:cs typeface="Arial"/>
                      </a:endParaRPr>
                    </a:p>
                  </a:txBody>
                  <a:tcPr marL="68580" marR="68580" marT="0" marB="0"/>
                </a:tc>
                <a:tc>
                  <a:txBody>
                    <a:bodyPr/>
                    <a:lstStyle/>
                    <a:p>
                      <a:pPr algn="r" rtl="0" eaLnBrk="0" fontAlgn="base" hangingPunct="0">
                        <a:spcBef>
                          <a:spcPts val="430"/>
                        </a:spcBef>
                        <a:spcAft>
                          <a:spcPts val="0"/>
                        </a:spcAft>
                      </a:pPr>
                      <a:r>
                        <a:rPr lang="en-US" sz="1400" kern="1200">
                          <a:effectLst/>
                        </a:rPr>
                        <a:t>15</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4</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19</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7</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5</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30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90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12</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18</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14</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6</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72</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132</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12</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22</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dirty="0">
                          <a:effectLst/>
                        </a:rPr>
                        <a:t>42</a:t>
                      </a:r>
                      <a:endParaRPr lang="en-US" sz="1100" dirty="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7</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dirty="0">
                          <a:effectLst/>
                        </a:rPr>
                        <a:t>133</a:t>
                      </a:r>
                      <a:endParaRPr lang="en-US" sz="1100" dirty="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193</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dirty="0">
                          <a:effectLst/>
                        </a:rPr>
                        <a:t>8.6</a:t>
                      </a:r>
                      <a:endParaRPr lang="en-US" sz="1100" dirty="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19</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27.6</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61</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8</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224</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284</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7.5</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28</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35.5</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91</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9</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351</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411</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6.7</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39</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45.7</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127</a:t>
                      </a:r>
                      <a:endParaRPr lang="en-US" sz="1100">
                        <a:effectLst/>
                        <a:latin typeface="Calibri"/>
                        <a:ea typeface="Times New Roman"/>
                        <a:cs typeface="Arial"/>
                      </a:endParaRPr>
                    </a:p>
                  </a:txBody>
                  <a:tcPr marL="68580" marR="68580" marT="0" marB="0"/>
                </a:tc>
              </a:tr>
              <a:tr h="419100">
                <a:tc>
                  <a:txBody>
                    <a:bodyPr/>
                    <a:lstStyle/>
                    <a:p>
                      <a:pPr algn="r" rtl="1" eaLnBrk="0" fontAlgn="base" hangingPunct="0">
                        <a:spcBef>
                          <a:spcPts val="430"/>
                        </a:spcBef>
                        <a:spcAft>
                          <a:spcPts val="0"/>
                        </a:spcAft>
                      </a:pPr>
                      <a:r>
                        <a:rPr lang="en-US" sz="1400" kern="1200">
                          <a:effectLst/>
                        </a:rPr>
                        <a:t>10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520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580</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6</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52</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a:effectLst/>
                        </a:rPr>
                        <a:t>58</a:t>
                      </a:r>
                      <a:endParaRPr lang="en-US" sz="1100">
                        <a:effectLst/>
                        <a:latin typeface="Calibri"/>
                        <a:ea typeface="Times New Roman"/>
                        <a:cs typeface="Arial"/>
                      </a:endParaRPr>
                    </a:p>
                  </a:txBody>
                  <a:tcPr marL="68580" marR="68580" marT="0" marB="0"/>
                </a:tc>
                <a:tc>
                  <a:txBody>
                    <a:bodyPr/>
                    <a:lstStyle/>
                    <a:p>
                      <a:pPr algn="r" rtl="1" eaLnBrk="0" fontAlgn="base" hangingPunct="0">
                        <a:spcBef>
                          <a:spcPts val="430"/>
                        </a:spcBef>
                        <a:spcAft>
                          <a:spcPts val="0"/>
                        </a:spcAft>
                      </a:pPr>
                      <a:r>
                        <a:rPr lang="en-US" sz="1400" kern="1200" dirty="0">
                          <a:effectLst/>
                        </a:rPr>
                        <a:t>169</a:t>
                      </a:r>
                      <a:endParaRPr lang="en-US" sz="1100" dirty="0">
                        <a:effectLst/>
                        <a:latin typeface="Calibri"/>
                        <a:ea typeface="Times New Roman"/>
                        <a:cs typeface="Arial"/>
                      </a:endParaRPr>
                    </a:p>
                  </a:txBody>
                  <a:tcPr marL="68580" marR="68580" marT="0" marB="0"/>
                </a:tc>
              </a:tr>
            </a:tbl>
          </a:graphicData>
        </a:graphic>
      </p:graphicFrame>
      <p:sp>
        <p:nvSpPr>
          <p:cNvPr id="3" name="Footer Placeholder 2"/>
          <p:cNvSpPr>
            <a:spLocks noGrp="1"/>
          </p:cNvSpPr>
          <p:nvPr>
            <p:ph type="ftr" sz="quarter" idx="11"/>
          </p:nvPr>
        </p:nvSpPr>
        <p:spPr/>
        <p:txBody>
          <a:bodyPr/>
          <a:lstStyle/>
          <a:p>
            <a:r>
              <a:rPr lang="en-US" smtClean="0"/>
              <a:t>Dr.Shler A Salih  </a:t>
            </a:r>
            <a:endParaRPr lang="en-US"/>
          </a:p>
        </p:txBody>
      </p:sp>
      <p:sp>
        <p:nvSpPr>
          <p:cNvPr id="4" name="Slide Number Placeholder 3"/>
          <p:cNvSpPr>
            <a:spLocks noGrp="1"/>
          </p:cNvSpPr>
          <p:nvPr>
            <p:ph type="sldNum" sz="quarter" idx="12"/>
          </p:nvPr>
        </p:nvSpPr>
        <p:spPr/>
        <p:txBody>
          <a:bodyPr/>
          <a:lstStyle/>
          <a:p>
            <a:fld id="{0D400B6A-DFC3-48D0-A455-192DE5B9CBAB}" type="slidenum">
              <a:rPr lang="en-US" smtClean="0"/>
              <a:t>7</a:t>
            </a:fld>
            <a:endParaRPr lang="en-US"/>
          </a:p>
        </p:txBody>
      </p:sp>
    </p:spTree>
    <p:extLst>
      <p:ext uri="{BB962C8B-B14F-4D97-AF65-F5344CB8AC3E}">
        <p14:creationId xmlns:p14="http://schemas.microsoft.com/office/powerpoint/2010/main" val="158888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stretch>
            <a:fillRect/>
          </a:stretch>
        </p:blipFill>
        <p:spPr>
          <a:xfrm>
            <a:off x="1828800" y="415636"/>
            <a:ext cx="5638800" cy="3657600"/>
          </a:xfrm>
          <a:prstGeom prst="rect">
            <a:avLst/>
          </a:prstGeom>
        </p:spPr>
      </p:pic>
      <p:sp>
        <p:nvSpPr>
          <p:cNvPr id="3" name="Rectangle 2"/>
          <p:cNvSpPr/>
          <p:nvPr/>
        </p:nvSpPr>
        <p:spPr>
          <a:xfrm>
            <a:off x="533400" y="4191000"/>
            <a:ext cx="8534400" cy="2308324"/>
          </a:xfrm>
          <a:prstGeom prst="rect">
            <a:avLst/>
          </a:prstGeom>
        </p:spPr>
        <p:txBody>
          <a:bodyPr wrap="square">
            <a:spAutoFit/>
          </a:bodyPr>
          <a:lstStyle/>
          <a:p>
            <a:pPr marL="457200" indent="-457200" algn="r" rtl="1">
              <a:buFont typeface="+mj-lt"/>
              <a:buAutoNum type="arabicPeriod"/>
            </a:pPr>
            <a:r>
              <a:rPr lang="ar-SA" sz="2400" dirty="0" smtClean="0">
                <a:cs typeface="Ali_K_Alwand" pitchFamily="2" charset="-78"/>
              </a:rPr>
              <a:t>كاتيَ </a:t>
            </a:r>
            <a:r>
              <a:rPr lang="ar-SA" sz="2400" dirty="0">
                <a:cs typeface="Ali_K_Alwand" pitchFamily="2" charset="-78"/>
              </a:rPr>
              <a:t>ضةماوي  </a:t>
            </a:r>
            <a:r>
              <a:rPr lang="en-US" sz="2400" dirty="0">
                <a:cs typeface="Ali_K_Alwand" pitchFamily="2" charset="-78"/>
              </a:rPr>
              <a:t>AVC</a:t>
            </a:r>
            <a:r>
              <a:rPr lang="ar-SA" sz="2400" dirty="0">
                <a:cs typeface="Ali_K_Alwand" pitchFamily="2" charset="-78"/>
              </a:rPr>
              <a:t> &gt; ضةماوي  </a:t>
            </a:r>
            <a:r>
              <a:rPr lang="en-US" sz="2400" dirty="0" err="1">
                <a:cs typeface="Ali_K_Alwand" pitchFamily="2" charset="-78"/>
              </a:rPr>
              <a:t>Mc</a:t>
            </a:r>
            <a:r>
              <a:rPr lang="en-US" sz="2400" dirty="0">
                <a:cs typeface="Ali_K_Alwand" pitchFamily="2" charset="-78"/>
              </a:rPr>
              <a:t> </a:t>
            </a:r>
            <a:r>
              <a:rPr lang="ar-SA" sz="2400" dirty="0">
                <a:cs typeface="Ali_K_Alwand" pitchFamily="2" charset="-78"/>
              </a:rPr>
              <a:t>ئةوة ضةماوةي  </a:t>
            </a:r>
            <a:r>
              <a:rPr lang="en-US" sz="2400" dirty="0">
                <a:cs typeface="Ali_K_Alwand" pitchFamily="2" charset="-78"/>
              </a:rPr>
              <a:t>AVC  </a:t>
            </a:r>
            <a:r>
              <a:rPr lang="ar-SA" sz="2400" dirty="0">
                <a:cs typeface="Ali_K_Alwand" pitchFamily="2" charset="-78"/>
              </a:rPr>
              <a:t>لة كةمبونةوة داية  .</a:t>
            </a:r>
            <a:endParaRPr lang="en-US" sz="2400" dirty="0">
              <a:cs typeface="Ali_K_Alwand" pitchFamily="2" charset="-78"/>
            </a:endParaRPr>
          </a:p>
          <a:p>
            <a:pPr marL="457200" indent="-457200" algn="r" rtl="1">
              <a:buFont typeface="+mj-lt"/>
              <a:buAutoNum type="arabicPeriod"/>
            </a:pPr>
            <a:r>
              <a:rPr lang="ar-SA" sz="2400" dirty="0" smtClean="0">
                <a:cs typeface="Ali_K_Alwand" pitchFamily="2" charset="-78"/>
              </a:rPr>
              <a:t>كاتيَ </a:t>
            </a:r>
            <a:r>
              <a:rPr lang="ar-SA" sz="2400" dirty="0">
                <a:cs typeface="Ali_K_Alwand" pitchFamily="2" charset="-78"/>
              </a:rPr>
              <a:t>ضةماوي </a:t>
            </a:r>
            <a:r>
              <a:rPr lang="en-US" sz="2400" dirty="0">
                <a:cs typeface="Ali_K_Alwand" pitchFamily="2" charset="-78"/>
              </a:rPr>
              <a:t> AVC</a:t>
            </a:r>
            <a:r>
              <a:rPr lang="ar-SA" sz="2400" dirty="0">
                <a:cs typeface="Ali_K_Alwand" pitchFamily="2" charset="-78"/>
              </a:rPr>
              <a:t> &lt; ضةماوي </a:t>
            </a:r>
            <a:r>
              <a:rPr lang="en-US" sz="2400" dirty="0" err="1">
                <a:cs typeface="Ali_K_Alwand" pitchFamily="2" charset="-78"/>
              </a:rPr>
              <a:t>Mc</a:t>
            </a:r>
            <a:r>
              <a:rPr lang="en-US" sz="2400" dirty="0">
                <a:cs typeface="Ali_K_Alwand" pitchFamily="2" charset="-78"/>
              </a:rPr>
              <a:t> </a:t>
            </a:r>
            <a:r>
              <a:rPr lang="ar-SA" sz="2400" dirty="0">
                <a:cs typeface="Ali_K_Alwand" pitchFamily="2" charset="-78"/>
              </a:rPr>
              <a:t>ئةوة ضةماوةي  </a:t>
            </a:r>
            <a:r>
              <a:rPr lang="en-US" sz="2400" dirty="0">
                <a:cs typeface="Ali_K_Alwand" pitchFamily="2" charset="-78"/>
              </a:rPr>
              <a:t>AVC </a:t>
            </a:r>
            <a:r>
              <a:rPr lang="ar-SA" sz="2400" dirty="0">
                <a:cs typeface="Ali_K_Alwand" pitchFamily="2" charset="-78"/>
              </a:rPr>
              <a:t>لة زيادبوونداية .</a:t>
            </a:r>
            <a:endParaRPr lang="en-US" sz="2400" dirty="0">
              <a:cs typeface="Ali_K_Alwand" pitchFamily="2" charset="-78"/>
            </a:endParaRPr>
          </a:p>
          <a:p>
            <a:pPr marL="457200" indent="-457200" algn="r" rtl="1">
              <a:buFont typeface="+mj-lt"/>
              <a:buAutoNum type="arabicPeriod"/>
            </a:pPr>
            <a:r>
              <a:rPr lang="ar-SA" sz="2400" dirty="0" smtClean="0">
                <a:cs typeface="Ali_K_Alwand" pitchFamily="2" charset="-78"/>
              </a:rPr>
              <a:t>ضةماوي </a:t>
            </a:r>
            <a:r>
              <a:rPr lang="en-US" sz="2400" dirty="0">
                <a:cs typeface="Ali_K_Alwand" pitchFamily="2" charset="-78"/>
              </a:rPr>
              <a:t>AVC </a:t>
            </a:r>
            <a:r>
              <a:rPr lang="ar-IQ" sz="2400" dirty="0">
                <a:cs typeface="Ali_K_Alwand" pitchFamily="2" charset="-78"/>
              </a:rPr>
              <a:t>لة طةلَ</a:t>
            </a:r>
            <a:r>
              <a:rPr lang="ar-SA" sz="2400" dirty="0">
                <a:cs typeface="Ali_K_Alwand" pitchFamily="2" charset="-78"/>
              </a:rPr>
              <a:t> ضةماوي</a:t>
            </a:r>
            <a:r>
              <a:rPr lang="en-US" sz="2400" dirty="0">
                <a:cs typeface="Ali_K_Alwand" pitchFamily="2" charset="-78"/>
              </a:rPr>
              <a:t> </a:t>
            </a:r>
            <a:r>
              <a:rPr lang="en-US" sz="2400" dirty="0" err="1">
                <a:cs typeface="Ali_K_Alwand" pitchFamily="2" charset="-78"/>
              </a:rPr>
              <a:t>Mc</a:t>
            </a:r>
            <a:r>
              <a:rPr lang="en-US" sz="2400" dirty="0">
                <a:cs typeface="Ali_K_Alwand" pitchFamily="2" charset="-78"/>
              </a:rPr>
              <a:t>  </a:t>
            </a:r>
            <a:r>
              <a:rPr lang="ar-SA" sz="2400" dirty="0">
                <a:cs typeface="Ali_K_Alwand" pitchFamily="2" charset="-78"/>
              </a:rPr>
              <a:t>يةكتر دىبرن لة نزمترين خالَي ضةماوي </a:t>
            </a:r>
            <a:r>
              <a:rPr lang="en-US" sz="2400" dirty="0">
                <a:cs typeface="Ali_K_Alwand" pitchFamily="2" charset="-78"/>
              </a:rPr>
              <a:t>AVC </a:t>
            </a:r>
            <a:r>
              <a:rPr lang="ar-SA" sz="2400" dirty="0">
                <a:cs typeface="Ali_K_Alwand" pitchFamily="2" charset="-78"/>
              </a:rPr>
              <a:t>ئةويش خالَي  </a:t>
            </a:r>
            <a:r>
              <a:rPr lang="en-US" sz="2400" dirty="0">
                <a:cs typeface="Ali_K_Alwand" pitchFamily="2" charset="-78"/>
              </a:rPr>
              <a:t>A </a:t>
            </a:r>
          </a:p>
          <a:p>
            <a:pPr marL="457200" indent="-457200" algn="r" rtl="1">
              <a:buFont typeface="+mj-lt"/>
              <a:buAutoNum type="arabicPeriod"/>
            </a:pPr>
            <a:r>
              <a:rPr lang="ar-SA" sz="2400" dirty="0" smtClean="0">
                <a:cs typeface="Ali_K_Alwand" pitchFamily="2" charset="-78"/>
              </a:rPr>
              <a:t>ضةماوي </a:t>
            </a:r>
            <a:r>
              <a:rPr lang="en-US" sz="2400" dirty="0">
                <a:cs typeface="Ali_K_Alwand" pitchFamily="2" charset="-78"/>
              </a:rPr>
              <a:t>ATC </a:t>
            </a:r>
            <a:r>
              <a:rPr lang="ar-IQ" sz="2400" dirty="0">
                <a:cs typeface="Ali_K_Alwand" pitchFamily="2" charset="-78"/>
              </a:rPr>
              <a:t>لة طةلَ</a:t>
            </a:r>
            <a:r>
              <a:rPr lang="ar-SA" sz="2400" dirty="0">
                <a:cs typeface="Ali_K_Alwand" pitchFamily="2" charset="-78"/>
              </a:rPr>
              <a:t> ضةماوي </a:t>
            </a:r>
            <a:r>
              <a:rPr lang="en-US" sz="2400" dirty="0" err="1">
                <a:cs typeface="Ali_K_Alwand" pitchFamily="2" charset="-78"/>
              </a:rPr>
              <a:t>Mc</a:t>
            </a:r>
            <a:r>
              <a:rPr lang="en-US" sz="2400" dirty="0">
                <a:cs typeface="Ali_K_Alwand" pitchFamily="2" charset="-78"/>
              </a:rPr>
              <a:t> </a:t>
            </a:r>
            <a:r>
              <a:rPr lang="ar-SA" sz="2400" dirty="0">
                <a:cs typeface="Ali_K_Alwand" pitchFamily="2" charset="-78"/>
              </a:rPr>
              <a:t>يةكتر دىبرن لة نزمترين خالَي ضةماوي </a:t>
            </a:r>
            <a:r>
              <a:rPr lang="en-US" sz="2400" dirty="0">
                <a:cs typeface="Ali_K_Alwand" pitchFamily="2" charset="-78"/>
              </a:rPr>
              <a:t>ATC </a:t>
            </a:r>
            <a:r>
              <a:rPr lang="ar-SA" sz="2400" dirty="0">
                <a:cs typeface="Ali_K_Alwand" pitchFamily="2" charset="-78"/>
              </a:rPr>
              <a:t>ئةويش خالَي  </a:t>
            </a:r>
            <a:r>
              <a:rPr lang="en-US" sz="2400" dirty="0">
                <a:cs typeface="Ali_K_Alwand" pitchFamily="2" charset="-78"/>
              </a:rPr>
              <a:t>B</a:t>
            </a:r>
            <a:r>
              <a:rPr lang="ar-SA" sz="2400" dirty="0">
                <a:cs typeface="Ali_K_Alwand" pitchFamily="2" charset="-78"/>
              </a:rPr>
              <a:t> .</a:t>
            </a:r>
            <a:endParaRPr lang="en-US" sz="2400" dirty="0">
              <a:cs typeface="Ali_K_Alwand" pitchFamily="2" charset="-78"/>
            </a:endParaRPr>
          </a:p>
        </p:txBody>
      </p:sp>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8</a:t>
            </a:fld>
            <a:endParaRPr lang="en-US"/>
          </a:p>
        </p:txBody>
      </p:sp>
    </p:spTree>
    <p:extLst>
      <p:ext uri="{BB962C8B-B14F-4D97-AF65-F5344CB8AC3E}">
        <p14:creationId xmlns:p14="http://schemas.microsoft.com/office/powerpoint/2010/main" val="54182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228600"/>
            <a:ext cx="8458200" cy="1754326"/>
          </a:xfrm>
          <a:prstGeom prst="rect">
            <a:avLst/>
          </a:prstGeom>
        </p:spPr>
        <p:txBody>
          <a:bodyPr wrap="square">
            <a:spAutoFit/>
          </a:bodyPr>
          <a:lstStyle/>
          <a:p>
            <a:pPr algn="r" rtl="1"/>
            <a:r>
              <a:rPr lang="ar-SA" sz="2800" dirty="0">
                <a:solidFill>
                  <a:schemeClr val="accent2"/>
                </a:solidFill>
                <a:cs typeface="Ali_K_Alwand" pitchFamily="2" charset="-78"/>
              </a:rPr>
              <a:t>ضوارةم : </a:t>
            </a:r>
            <a:r>
              <a:rPr lang="ar-SA" sz="2000" dirty="0">
                <a:cs typeface="Ali_K_Alwand" pitchFamily="2" charset="-78"/>
              </a:rPr>
              <a:t>ثةيوةندي نيَوان ضةماوةكاني بةرهةم و ضةماوةكاني تيَضون  لة مةوداي كورتدا </a:t>
            </a:r>
            <a:endParaRPr lang="en-US" sz="2000" dirty="0">
              <a:cs typeface="Ali_K_Alwand" pitchFamily="2" charset="-78"/>
            </a:endParaRPr>
          </a:p>
          <a:p>
            <a:pPr marL="457200" lvl="0" indent="-457200" algn="r" rtl="1">
              <a:buFont typeface="+mj-lt"/>
              <a:buAutoNum type="arabicPeriod"/>
            </a:pPr>
            <a:r>
              <a:rPr lang="ar-SA" sz="2000" dirty="0" smtClean="0">
                <a:cs typeface="Ali_K_Alwand" pitchFamily="2" charset="-78"/>
              </a:rPr>
              <a:t>ثةيوةندي </a:t>
            </a:r>
            <a:r>
              <a:rPr lang="ar-SA" sz="2000" dirty="0">
                <a:cs typeface="Ali_K_Alwand" pitchFamily="2" charset="-78"/>
              </a:rPr>
              <a:t>نيَوان تيكراي تيَضوي طؤراو ( تيَضوي كار ) </a:t>
            </a:r>
            <a:r>
              <a:rPr lang="en-US" sz="2000" dirty="0">
                <a:cs typeface="Ali_K_Alwand" pitchFamily="2" charset="-78"/>
              </a:rPr>
              <a:t>AVC</a:t>
            </a:r>
            <a:r>
              <a:rPr lang="ar-IQ" sz="2000" dirty="0">
                <a:cs typeface="Ali_K_Alwand" pitchFamily="2" charset="-78"/>
              </a:rPr>
              <a:t> و تيَكراي بةرهةمي </a:t>
            </a:r>
            <a:r>
              <a:rPr lang="ar-IQ" sz="2000" dirty="0" smtClean="0">
                <a:cs typeface="Ali_K_Alwand" pitchFamily="2" charset="-78"/>
              </a:rPr>
              <a:t>كار</a:t>
            </a:r>
            <a:r>
              <a:rPr lang="en-US" sz="2000" dirty="0">
                <a:cs typeface="Ali_K_Alwand" pitchFamily="2" charset="-78"/>
              </a:rPr>
              <a:t> </a:t>
            </a:r>
            <a:r>
              <a:rPr lang="ar-IQ" sz="2000" dirty="0" smtClean="0">
                <a:cs typeface="Ali_K_Alwand" pitchFamily="2" charset="-78"/>
              </a:rPr>
              <a:t>( </a:t>
            </a:r>
            <a:r>
              <a:rPr lang="en-US" sz="2000" dirty="0">
                <a:cs typeface="Ali_K_Alwand" pitchFamily="2" charset="-78"/>
              </a:rPr>
              <a:t>APL</a:t>
            </a:r>
            <a:r>
              <a:rPr lang="ar-IQ" sz="2000" dirty="0">
                <a:cs typeface="Ali_K_Alwand" pitchFamily="2" charset="-78"/>
              </a:rPr>
              <a:t>) </a:t>
            </a:r>
            <a:endParaRPr lang="en-US" sz="2000" dirty="0">
              <a:cs typeface="Ali_K_Alwand" pitchFamily="2" charset="-78"/>
            </a:endParaRPr>
          </a:p>
          <a:p>
            <a:pPr algn="r" rtl="1"/>
            <a:r>
              <a:rPr lang="ar-SA" sz="2000" dirty="0">
                <a:cs typeface="Ali_K_Alwand" pitchFamily="2" charset="-78"/>
              </a:rPr>
              <a:t>( 1 ) ضونكة فاكتةري كار لة مةوداي كورتدا تاكة فاكتةري طؤراوة  بؤية تيضوي طؤراو ليَرة تيضوي كارة </a:t>
            </a:r>
            <a:endParaRPr lang="en-US" sz="2000" dirty="0">
              <a:cs typeface="Ali_K_Alwand" pitchFamily="2" charset="-78"/>
            </a:endParaRPr>
          </a:p>
          <a:p>
            <a:pPr algn="l" rtl="1"/>
            <a:r>
              <a:rPr lang="ar-SA" sz="2000" dirty="0">
                <a:cs typeface="Ali_K_Alwand" pitchFamily="2" charset="-78"/>
              </a:rPr>
              <a:t>ئةطةر طريمان </a:t>
            </a:r>
            <a:r>
              <a:rPr lang="en-US" sz="2000" dirty="0">
                <a:cs typeface="Ali_K_Alwand" pitchFamily="2" charset="-78"/>
              </a:rPr>
              <a:t>L </a:t>
            </a:r>
            <a:r>
              <a:rPr lang="ar-IQ" sz="2000" dirty="0">
                <a:cs typeface="Ali_K_Alwand" pitchFamily="2" charset="-78"/>
              </a:rPr>
              <a:t> يةكسانة بة ذمارةي كريكار و كريَي يةك كريَكار يةكسانة بة </a:t>
            </a:r>
            <a:r>
              <a:rPr lang="en-US" sz="2000" dirty="0">
                <a:cs typeface="Ali_K_Alwand" pitchFamily="2" charset="-78"/>
              </a:rPr>
              <a:t>W</a:t>
            </a:r>
            <a:r>
              <a:rPr lang="ar-IQ" sz="2000" dirty="0">
                <a:cs typeface="Ali_K_Alwand" pitchFamily="2" charset="-78"/>
              </a:rPr>
              <a:t> كةواتة تيَضوي كار يان تيَضوي </a:t>
            </a:r>
            <a:endParaRPr lang="en-US" sz="2000" dirty="0">
              <a:cs typeface="Ali_K_Alwand" pitchFamily="2" charset="-78"/>
            </a:endParaRPr>
          </a:p>
          <a:p>
            <a:pPr algn="r" rtl="1"/>
            <a:r>
              <a:rPr lang="ar-IQ" sz="2000" dirty="0" smtClean="0">
                <a:cs typeface="Ali_K_Alwand" pitchFamily="2" charset="-78"/>
              </a:rPr>
              <a:t>طؤراو </a:t>
            </a:r>
            <a:r>
              <a:rPr lang="ar-IQ" sz="2000" dirty="0">
                <a:cs typeface="Ali_K_Alwand" pitchFamily="2" charset="-78"/>
              </a:rPr>
              <a:t>يةكسانة : </a:t>
            </a:r>
            <a:endParaRPr lang="en-US" sz="2000" dirty="0">
              <a:cs typeface="Ali_K_Alwand" pitchFamily="2" charset="-78"/>
            </a:endParaRPr>
          </a:p>
        </p:txBody>
      </p:sp>
      <p:sp>
        <p:nvSpPr>
          <p:cNvPr id="4" name="Rectangle 3"/>
          <p:cNvSpPr/>
          <p:nvPr/>
        </p:nvSpPr>
        <p:spPr>
          <a:xfrm>
            <a:off x="1295400" y="2438400"/>
            <a:ext cx="1367682" cy="369332"/>
          </a:xfrm>
          <a:prstGeom prst="rect">
            <a:avLst/>
          </a:prstGeom>
        </p:spPr>
        <p:txBody>
          <a:bodyPr wrap="none">
            <a:spAutoFit/>
          </a:bodyPr>
          <a:lstStyle/>
          <a:p>
            <a:r>
              <a:rPr lang="en-US" dirty="0"/>
              <a:t>TVC = W.L</a:t>
            </a:r>
          </a:p>
        </p:txBody>
      </p:sp>
      <p:graphicFrame>
        <p:nvGraphicFramePr>
          <p:cNvPr id="5" name="Object 4"/>
          <p:cNvGraphicFramePr>
            <a:graphicFrameLocks noChangeAspect="1"/>
          </p:cNvGraphicFramePr>
          <p:nvPr>
            <p:extLst>
              <p:ext uri="{D42A27DB-BD31-4B8C-83A1-F6EECF244321}">
                <p14:modId xmlns:p14="http://schemas.microsoft.com/office/powerpoint/2010/main" val="131512520"/>
              </p:ext>
            </p:extLst>
          </p:nvPr>
        </p:nvGraphicFramePr>
        <p:xfrm>
          <a:off x="1131166" y="3048000"/>
          <a:ext cx="3451225" cy="698500"/>
        </p:xfrm>
        <a:graphic>
          <a:graphicData uri="http://schemas.openxmlformats.org/presentationml/2006/ole">
            <mc:AlternateContent xmlns:mc="http://schemas.openxmlformats.org/markup-compatibility/2006">
              <mc:Choice xmlns:v="urn:schemas-microsoft-com:vml" Requires="v">
                <p:oleObj spid="_x0000_s10458" name="Equation" r:id="rId4" imgW="1714320" imgH="419040" progId="Equation.3">
                  <p:embed/>
                </p:oleObj>
              </mc:Choice>
              <mc:Fallback>
                <p:oleObj name="Equation" r:id="rId4" imgW="1714320" imgH="4190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1166" y="3048000"/>
                        <a:ext cx="3451225" cy="698500"/>
                      </a:xfrm>
                      <a:prstGeom prst="rect">
                        <a:avLst/>
                      </a:prstGeom>
                      <a:noFill/>
                      <a:extLst>
                        <a:ext uri="{909E8E84-426E-40DD-AFC4-6F175D3DCCD1}">
                          <a14:hiddenFill xmlns:a14="http://schemas.microsoft.com/office/drawing/2010/main">
                            <a:solidFill>
                              <a:srgbClr val="BBE0E3"/>
                            </a:solidFill>
                          </a14:hiddenFill>
                        </a:ext>
                      </a:extLst>
                    </p:spPr>
                  </p:pic>
                </p:oleObj>
              </mc:Fallback>
            </mc:AlternateContent>
          </a:graphicData>
        </a:graphic>
      </p:graphicFrame>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326010575"/>
              </p:ext>
            </p:extLst>
          </p:nvPr>
        </p:nvGraphicFramePr>
        <p:xfrm>
          <a:off x="1295400" y="4640997"/>
          <a:ext cx="1683910" cy="616803"/>
        </p:xfrm>
        <a:graphic>
          <a:graphicData uri="http://schemas.openxmlformats.org/presentationml/2006/ole">
            <mc:AlternateContent xmlns:mc="http://schemas.openxmlformats.org/markup-compatibility/2006">
              <mc:Choice xmlns:v="urn:schemas-microsoft-com:vml" Requires="v">
                <p:oleObj spid="_x0000_s10459" name="Equation" r:id="rId6" imgW="622030" imgH="393529" progId="Equation.3">
                  <p:embed/>
                </p:oleObj>
              </mc:Choice>
              <mc:Fallback>
                <p:oleObj name="Equation" r:id="rId6" imgW="622030" imgH="39352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4640997"/>
                        <a:ext cx="1683910" cy="616803"/>
                      </a:xfrm>
                      <a:prstGeom prst="rect">
                        <a:avLst/>
                      </a:prstGeom>
                      <a:noFill/>
                      <a:ln>
                        <a:solidFill>
                          <a:srgbClr val="00B050"/>
                        </a:solidFill>
                      </a:ln>
                    </p:spPr>
                  </p:pic>
                </p:oleObj>
              </mc:Fallback>
            </mc:AlternateContent>
          </a:graphicData>
        </a:graphic>
      </p:graphicFrame>
      <p:sp>
        <p:nvSpPr>
          <p:cNvPr id="8" name="Rectangle 5"/>
          <p:cNvSpPr>
            <a:spLocks noChangeArrowheads="1"/>
          </p:cNvSpPr>
          <p:nvPr/>
        </p:nvSpPr>
        <p:spPr bwMode="auto">
          <a:xfrm>
            <a:off x="5448300" y="3810000"/>
            <a:ext cx="335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2"/>
                </a:solidFill>
                <a:effectLst/>
                <a:latin typeface="Traditional Arabic" pitchFamily="18" charset="-78"/>
                <a:ea typeface="Calibri" pitchFamily="34" charset="0"/>
                <a:cs typeface="Ali_K_Alwand" pitchFamily="2" charset="-78"/>
              </a:rPr>
              <a:t>بة </a:t>
            </a:r>
            <a:r>
              <a:rPr kumimoji="0" lang="ar-SA" sz="2000" b="1" i="0" u="none" strike="noStrike" cap="none" normalizeH="0" baseline="0" dirty="0" smtClean="0">
                <a:ln>
                  <a:noFill/>
                </a:ln>
                <a:solidFill>
                  <a:schemeClr val="accent2"/>
                </a:solidFill>
                <a:effectLst/>
                <a:latin typeface="Traditional Arabic" pitchFamily="18" charset="-78"/>
                <a:ea typeface="Calibri" pitchFamily="34" charset="0"/>
                <a:cs typeface="Ali_K_Alwand" pitchFamily="2" charset="-78"/>
              </a:rPr>
              <a:t>تيَبيني</a:t>
            </a:r>
            <a:r>
              <a:rPr kumimoji="0" lang="ar-SA" sz="2400" b="1" i="0" u="none" strike="noStrike" cap="none" normalizeH="0" baseline="0" dirty="0" smtClean="0">
                <a:ln>
                  <a:noFill/>
                </a:ln>
                <a:solidFill>
                  <a:schemeClr val="accent2"/>
                </a:solidFill>
                <a:effectLst/>
                <a:latin typeface="Traditional Arabic" pitchFamily="18" charset="-78"/>
                <a:ea typeface="Calibri" pitchFamily="34" charset="0"/>
                <a:cs typeface="Ali_K_Alwand" pitchFamily="2" charset="-78"/>
              </a:rPr>
              <a:t> كردني ئةو برة </a:t>
            </a:r>
            <a:r>
              <a:rPr kumimoji="0" lang="ar-SA" sz="2400"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a:t>
            </a:r>
            <a:endParaRPr kumimoji="0" lang="en-US" sz="2400"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i="0" u="none" strike="noStrike" cap="none" normalizeH="0" baseline="0" dirty="0" smtClean="0">
                <a:ln>
                  <a:noFill/>
                </a:ln>
                <a:solidFill>
                  <a:schemeClr val="tx1"/>
                </a:solidFill>
                <a:effectLst/>
                <a:latin typeface="Traditional Arabic" pitchFamily="18" charset="-78"/>
                <a:ea typeface="Calibri" pitchFamily="34" charset="0"/>
                <a:cs typeface="Ali_K_Alwand" pitchFamily="2" charset="-78"/>
              </a:rPr>
              <a:t> </a:t>
            </a:r>
            <a:endParaRPr kumimoji="0" lang="ar-SA" sz="240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924905151"/>
              </p:ext>
            </p:extLst>
          </p:nvPr>
        </p:nvGraphicFramePr>
        <p:xfrm>
          <a:off x="5242718" y="3837709"/>
          <a:ext cx="777082" cy="792083"/>
        </p:xfrm>
        <a:graphic>
          <a:graphicData uri="http://schemas.openxmlformats.org/presentationml/2006/ole">
            <mc:AlternateContent xmlns:mc="http://schemas.openxmlformats.org/markup-compatibility/2006">
              <mc:Choice xmlns:v="urn:schemas-microsoft-com:vml" Requires="v">
                <p:oleObj spid="_x0000_s10460" name="Equation" r:id="rId8" imgW="177480" imgH="419040" progId="Equation.3">
                  <p:embed/>
                </p:oleObj>
              </mc:Choice>
              <mc:Fallback>
                <p:oleObj name="Equation" r:id="rId8" imgW="177480" imgH="419040" progId="Equation.3">
                  <p:embed/>
                  <p:pic>
                    <p:nvPicPr>
                      <p:cNvPr id="0" name="Object 6"/>
                      <p:cNvPicPr>
                        <a:picLocks noChangeAspect="1" noChangeArrowheads="1"/>
                      </p:cNvPicPr>
                      <p:nvPr/>
                    </p:nvPicPr>
                    <p:blipFill>
                      <a:blip r:embed="rId9"/>
                      <a:srcRect/>
                      <a:stretch>
                        <a:fillRect/>
                      </a:stretch>
                    </p:blipFill>
                    <p:spPr bwMode="auto">
                      <a:xfrm>
                        <a:off x="5242718" y="3837709"/>
                        <a:ext cx="777082" cy="792083"/>
                      </a:xfrm>
                      <a:prstGeom prst="rect">
                        <a:avLst/>
                      </a:prstGeom>
                      <a:noFill/>
                      <a:ln>
                        <a:solidFill>
                          <a:schemeClr val="accent2"/>
                        </a:solidFill>
                      </a:ln>
                    </p:spPr>
                  </p:pic>
                </p:oleObj>
              </mc:Fallback>
            </mc:AlternateContent>
          </a:graphicData>
        </a:graphic>
      </p:graphicFrame>
      <p:sp>
        <p:nvSpPr>
          <p:cNvPr id="10" name="Rectangle 9"/>
          <p:cNvSpPr/>
          <p:nvPr/>
        </p:nvSpPr>
        <p:spPr>
          <a:xfrm>
            <a:off x="3276600" y="4640997"/>
            <a:ext cx="5410200" cy="400110"/>
          </a:xfrm>
          <a:prstGeom prst="rect">
            <a:avLst/>
          </a:prstGeom>
        </p:spPr>
        <p:txBody>
          <a:bodyPr wrap="square">
            <a:spAutoFit/>
          </a:bodyPr>
          <a:lstStyle/>
          <a:p>
            <a:pPr algn="r" rtl="1"/>
            <a:r>
              <a:rPr lang="ar-SA" sz="2000" b="1" dirty="0">
                <a:solidFill>
                  <a:srgbClr val="00B050"/>
                </a:solidFill>
                <a:cs typeface="Ali_K_Alwand" pitchFamily="2" charset="-78"/>
              </a:rPr>
              <a:t>دةبينين ئةو برة هةلَطةراوةي تيَكراي بةرهةمي كارة </a:t>
            </a:r>
            <a:r>
              <a:rPr lang="en-US" sz="2000" b="1" dirty="0">
                <a:solidFill>
                  <a:srgbClr val="00B050"/>
                </a:solidFill>
                <a:cs typeface="Ali_K_Alwand" pitchFamily="2" charset="-78"/>
              </a:rPr>
              <a:t>APL</a:t>
            </a:r>
            <a:r>
              <a:rPr lang="ar-IQ" sz="2000" b="1" dirty="0">
                <a:solidFill>
                  <a:srgbClr val="00B050"/>
                </a:solidFill>
                <a:cs typeface="Ali_K_Alwand" pitchFamily="2" charset="-78"/>
              </a:rPr>
              <a:t> يان: </a:t>
            </a:r>
            <a:endParaRPr lang="en-US" sz="2000" b="1" dirty="0">
              <a:solidFill>
                <a:srgbClr val="00B050"/>
              </a:solidFill>
              <a:cs typeface="Ali_K_Alwand" pitchFamily="2" charset="-78"/>
            </a:endParaRPr>
          </a:p>
        </p:txBody>
      </p:sp>
      <p:sp>
        <p:nvSpPr>
          <p:cNvPr id="11" name="Rectangle 10"/>
          <p:cNvSpPr/>
          <p:nvPr/>
        </p:nvSpPr>
        <p:spPr>
          <a:xfrm>
            <a:off x="4419600" y="5334000"/>
            <a:ext cx="4177747" cy="400110"/>
          </a:xfrm>
          <a:prstGeom prst="rect">
            <a:avLst/>
          </a:prstGeom>
        </p:spPr>
        <p:txBody>
          <a:bodyPr wrap="none">
            <a:spAutoFit/>
          </a:bodyPr>
          <a:lstStyle/>
          <a:p>
            <a:pPr rtl="1"/>
            <a:r>
              <a:rPr lang="ar-SA" sz="2000" b="1" dirty="0">
                <a:solidFill>
                  <a:schemeClr val="accent4">
                    <a:lumMod val="60000"/>
                    <a:lumOff val="40000"/>
                  </a:schemeClr>
                </a:solidFill>
                <a:cs typeface="Ali_K_Alwand" pitchFamily="2" charset="-78"/>
              </a:rPr>
              <a:t>كةواتة  بة لةجياتي دانان دةطةين بةو ثةيوةندية :   </a:t>
            </a:r>
            <a:endParaRPr lang="en-US" sz="2000" b="1" dirty="0">
              <a:solidFill>
                <a:schemeClr val="accent4">
                  <a:lumMod val="60000"/>
                  <a:lumOff val="40000"/>
                </a:schemeClr>
              </a:solidFill>
              <a:cs typeface="Ali_K_Alwand" pitchFamily="2" charset="-78"/>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4158811099"/>
              </p:ext>
            </p:extLst>
          </p:nvPr>
        </p:nvGraphicFramePr>
        <p:xfrm>
          <a:off x="2352599" y="5554837"/>
          <a:ext cx="1848002" cy="838200"/>
        </p:xfrm>
        <a:graphic>
          <a:graphicData uri="http://schemas.openxmlformats.org/presentationml/2006/ole">
            <mc:AlternateContent xmlns:mc="http://schemas.openxmlformats.org/markup-compatibility/2006">
              <mc:Choice xmlns:v="urn:schemas-microsoft-com:vml" Requires="v">
                <p:oleObj spid="_x0000_s10461" name="Equation" r:id="rId10" imgW="825480" imgH="393480" progId="Equation.3">
                  <p:embed/>
                </p:oleObj>
              </mc:Choice>
              <mc:Fallback>
                <p:oleObj name="Equation" r:id="rId10" imgW="825480" imgH="393480" progId="Equation.3">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52599" y="5554837"/>
                        <a:ext cx="1848002" cy="838200"/>
                      </a:xfrm>
                      <a:prstGeom prst="rect">
                        <a:avLst/>
                      </a:prstGeom>
                      <a:noFill/>
                      <a:ln>
                        <a:solidFill>
                          <a:schemeClr val="accent4">
                            <a:lumMod val="60000"/>
                            <a:lumOff val="40000"/>
                          </a:schemeClr>
                        </a:solidFill>
                      </a:ln>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Dr.Shler A Salih  </a:t>
            </a:r>
            <a:endParaRPr lang="en-US"/>
          </a:p>
        </p:txBody>
      </p:sp>
      <p:sp>
        <p:nvSpPr>
          <p:cNvPr id="13" name="Slide Number Placeholder 12"/>
          <p:cNvSpPr>
            <a:spLocks noGrp="1"/>
          </p:cNvSpPr>
          <p:nvPr>
            <p:ph type="sldNum" sz="quarter" idx="12"/>
          </p:nvPr>
        </p:nvSpPr>
        <p:spPr/>
        <p:txBody>
          <a:bodyPr/>
          <a:lstStyle/>
          <a:p>
            <a:fld id="{0D400B6A-DFC3-48D0-A455-192DE5B9CBAB}" type="slidenum">
              <a:rPr lang="en-US" smtClean="0"/>
              <a:t>9</a:t>
            </a:fld>
            <a:endParaRPr lang="en-US"/>
          </a:p>
        </p:txBody>
      </p:sp>
    </p:spTree>
    <p:extLst>
      <p:ext uri="{BB962C8B-B14F-4D97-AF65-F5344CB8AC3E}">
        <p14:creationId xmlns:p14="http://schemas.microsoft.com/office/powerpoint/2010/main" val="38074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barn(inVertical)">
                                      <p:cBhvr>
                                        <p:cTn id="4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10"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7692</TotalTime>
  <Words>1914</Words>
  <Application>Microsoft Office PowerPoint</Application>
  <PresentationFormat>On-screen Show (4:3)</PresentationFormat>
  <Paragraphs>371</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Concourse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ئابووري هيَندةكي  بةشي ضوار(ب)  د.شليَر علي</dc:title>
  <dc:creator>karzan</dc:creator>
  <cp:lastModifiedBy>DR.Ahmed Saker 2O11</cp:lastModifiedBy>
  <cp:revision>73</cp:revision>
  <cp:lastPrinted>2014-12-31T14:33:32Z</cp:lastPrinted>
  <dcterms:created xsi:type="dcterms:W3CDTF">2014-12-18T15:07:34Z</dcterms:created>
  <dcterms:modified xsi:type="dcterms:W3CDTF">2024-02-20T18:19:42Z</dcterms:modified>
</cp:coreProperties>
</file>