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310" r:id="rId40"/>
    <p:sldId id="294" r:id="rId41"/>
    <p:sldId id="297" r:id="rId42"/>
    <p:sldId id="295" r:id="rId43"/>
    <p:sldId id="299" r:id="rId44"/>
    <p:sldId id="309" r:id="rId45"/>
    <p:sldId id="303" r:id="rId46"/>
    <p:sldId id="304" r:id="rId47"/>
    <p:sldId id="305" r:id="rId48"/>
    <p:sldId id="307" r:id="rId49"/>
    <p:sldId id="308"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p:scale>
          <a:sx n="70" d="100"/>
          <a:sy n="70" d="100"/>
        </p:scale>
        <p:origin x="-10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BFDEF-2B8D-4588-9F92-733CAC927B28}" type="datetimeFigureOut">
              <a:rPr lang="en-US" smtClean="0"/>
              <a:t>2/10/2024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2EFF4D-4FBC-450A-9F9E-4BDA3E6A9C36}" type="slidenum">
              <a:rPr lang="en-US" smtClean="0"/>
              <a:t>‹#›</a:t>
            </a:fld>
            <a:endParaRPr lang="en-US"/>
          </a:p>
        </p:txBody>
      </p:sp>
    </p:spTree>
    <p:extLst>
      <p:ext uri="{BB962C8B-B14F-4D97-AF65-F5344CB8AC3E}">
        <p14:creationId xmlns:p14="http://schemas.microsoft.com/office/powerpoint/2010/main" val="1937994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41</a:t>
            </a:fld>
            <a:endParaRPr lang="en-US"/>
          </a:p>
        </p:txBody>
      </p:sp>
    </p:spTree>
    <p:extLst>
      <p:ext uri="{BB962C8B-B14F-4D97-AF65-F5344CB8AC3E}">
        <p14:creationId xmlns:p14="http://schemas.microsoft.com/office/powerpoint/2010/main" val="957008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43</a:t>
            </a:fld>
            <a:endParaRPr lang="en-US"/>
          </a:p>
        </p:txBody>
      </p:sp>
    </p:spTree>
    <p:extLst>
      <p:ext uri="{BB962C8B-B14F-4D97-AF65-F5344CB8AC3E}">
        <p14:creationId xmlns:p14="http://schemas.microsoft.com/office/powerpoint/2010/main" val="2595124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44</a:t>
            </a:fld>
            <a:endParaRPr lang="en-US"/>
          </a:p>
        </p:txBody>
      </p:sp>
    </p:spTree>
    <p:extLst>
      <p:ext uri="{BB962C8B-B14F-4D97-AF65-F5344CB8AC3E}">
        <p14:creationId xmlns:p14="http://schemas.microsoft.com/office/powerpoint/2010/main" val="2201137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45</a:t>
            </a:fld>
            <a:endParaRPr lang="en-US"/>
          </a:p>
        </p:txBody>
      </p:sp>
    </p:spTree>
    <p:extLst>
      <p:ext uri="{BB962C8B-B14F-4D97-AF65-F5344CB8AC3E}">
        <p14:creationId xmlns:p14="http://schemas.microsoft.com/office/powerpoint/2010/main" val="279026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46</a:t>
            </a:fld>
            <a:endParaRPr lang="en-US"/>
          </a:p>
        </p:txBody>
      </p:sp>
    </p:spTree>
    <p:extLst>
      <p:ext uri="{BB962C8B-B14F-4D97-AF65-F5344CB8AC3E}">
        <p14:creationId xmlns:p14="http://schemas.microsoft.com/office/powerpoint/2010/main" val="1377090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47</a:t>
            </a:fld>
            <a:endParaRPr lang="en-US"/>
          </a:p>
        </p:txBody>
      </p:sp>
    </p:spTree>
    <p:extLst>
      <p:ext uri="{BB962C8B-B14F-4D97-AF65-F5344CB8AC3E}">
        <p14:creationId xmlns:p14="http://schemas.microsoft.com/office/powerpoint/2010/main" val="3456814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AFABA9-1876-4F4F-BFF1-4F3BDE934285}" type="slidenum">
              <a:rPr lang="en-US" smtClean="0"/>
              <a:t>48</a:t>
            </a:fld>
            <a:endParaRPr lang="en-US"/>
          </a:p>
        </p:txBody>
      </p:sp>
    </p:spTree>
    <p:extLst>
      <p:ext uri="{BB962C8B-B14F-4D97-AF65-F5344CB8AC3E}">
        <p14:creationId xmlns:p14="http://schemas.microsoft.com/office/powerpoint/2010/main" val="1377090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361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842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5314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576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67527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4510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59308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17193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328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92390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76717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44422746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SA" dirty="0">
                <a:cs typeface="Ali_K_Alwand" pitchFamily="2" charset="-78"/>
              </a:rPr>
              <a:t>بةشي ضوارةم </a:t>
            </a:r>
            <a:endParaRPr lang="ar-IQ" dirty="0">
              <a:cs typeface="Ali_K_Alwand" pitchFamily="2" charset="-78"/>
            </a:endParaRPr>
          </a:p>
        </p:txBody>
      </p:sp>
      <p:sp>
        <p:nvSpPr>
          <p:cNvPr id="3" name="Subtitle 2"/>
          <p:cNvSpPr>
            <a:spLocks noGrp="1"/>
          </p:cNvSpPr>
          <p:nvPr>
            <p:ph type="subTitle" idx="1"/>
          </p:nvPr>
        </p:nvSpPr>
        <p:spPr>
          <a:xfrm>
            <a:off x="1371600" y="3886200"/>
            <a:ext cx="6400800" cy="1143000"/>
          </a:xfrm>
        </p:spPr>
        <p:txBody>
          <a:bodyPr>
            <a:normAutofit/>
          </a:bodyPr>
          <a:lstStyle/>
          <a:p>
            <a:r>
              <a:rPr lang="ar-SA" sz="3600" dirty="0">
                <a:cs typeface="Ali_K_Alwand" pitchFamily="2" charset="-78"/>
              </a:rPr>
              <a:t>تيوري هةلَسوكةوتي </a:t>
            </a:r>
            <a:r>
              <a:rPr lang="ar-SA" sz="3600" dirty="0" smtClean="0">
                <a:cs typeface="Ali_K_Alwand" pitchFamily="2" charset="-78"/>
              </a:rPr>
              <a:t>بةكاربةر</a:t>
            </a:r>
            <a:endParaRPr lang="en-US" sz="3600" dirty="0" smtClean="0">
              <a:cs typeface="Ali_K_Alwand" pitchFamily="2" charset="-78"/>
            </a:endParaRPr>
          </a:p>
        </p:txBody>
      </p:sp>
    </p:spTree>
    <p:extLst>
      <p:ext uri="{BB962C8B-B14F-4D97-AF65-F5344CB8AC3E}">
        <p14:creationId xmlns:p14="http://schemas.microsoft.com/office/powerpoint/2010/main" val="2832509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solidFill>
                  <a:srgbClr val="FF0000"/>
                </a:solidFill>
                <a:cs typeface="Ali_K_Alwand" pitchFamily="2" charset="-78"/>
              </a:rPr>
              <a:t>ثةيوةندي نيَوان كةلَكي هةمووةكي و كةلَكي حةدي </a:t>
            </a:r>
            <a:endParaRPr lang="ar-IQ" sz="3200" dirty="0">
              <a:solidFill>
                <a:srgbClr val="FF0000"/>
              </a:solidFill>
              <a:cs typeface="Ali_K_Alwand" pitchFamily="2" charset="-78"/>
            </a:endParaRPr>
          </a:p>
        </p:txBody>
      </p:sp>
      <p:sp>
        <p:nvSpPr>
          <p:cNvPr id="3" name="Content Placeholder 2"/>
          <p:cNvSpPr>
            <a:spLocks noGrp="1"/>
          </p:cNvSpPr>
          <p:nvPr>
            <p:ph idx="1"/>
          </p:nvPr>
        </p:nvSpPr>
        <p:spPr/>
        <p:txBody>
          <a:bodyPr/>
          <a:lstStyle/>
          <a:p>
            <a:pPr algn="r" rtl="1"/>
            <a:r>
              <a:rPr lang="ar-IQ" dirty="0">
                <a:cs typeface="Ali_K_Alwand" pitchFamily="2" charset="-78"/>
              </a:rPr>
              <a:t>هةر كاتيَك بةكاربةر بطاتة تيَر بووني تةواو ماناي واية يوتلي كةلَكي طةيشتؤتة صفر.</a:t>
            </a:r>
            <a:endParaRPr lang="en-US" dirty="0">
              <a:cs typeface="Ali_K_Alwand" pitchFamily="2" charset="-78"/>
            </a:endParaRPr>
          </a:p>
          <a:p>
            <a:pPr algn="r" rtl="1"/>
            <a:r>
              <a:rPr lang="ar-IQ" dirty="0">
                <a:cs typeface="Ali_K_Alwand" pitchFamily="2" charset="-78"/>
              </a:rPr>
              <a:t>كةواتة كاتيَك كةلَكي هةمووةكي دةطاتة بةرزترين ئاستي خؤي ماناي واية كةلَكي حةدي صفرة .</a:t>
            </a:r>
            <a:endParaRPr lang="en-US" dirty="0">
              <a:cs typeface="Ali_K_Alwand" pitchFamily="2" charset="-78"/>
            </a:endParaRPr>
          </a:p>
          <a:p>
            <a:pPr algn="r" rtl="1"/>
            <a:r>
              <a:rPr lang="ar-IQ" dirty="0">
                <a:cs typeface="Ali_K_Alwand" pitchFamily="2" charset="-78"/>
              </a:rPr>
              <a:t>وةئةطةر كةلَكي هةمووةكي لة زيادبوون بوو ئةوة كةلَكي حةدي موجةبة . وةئةطةر كةلَكي هةمووةكي لة كةم بوونةوة دابوو ئةوة كةلَكي حةدي سالبة.</a:t>
            </a:r>
            <a:endParaRPr lang="en-US" dirty="0">
              <a:cs typeface="Ali_K_Alwand" pitchFamily="2" charset="-78"/>
            </a:endParaRPr>
          </a:p>
          <a:p>
            <a:endParaRPr lang="ar-IQ" dirty="0"/>
          </a:p>
        </p:txBody>
      </p:sp>
    </p:spTree>
    <p:extLst>
      <p:ext uri="{BB962C8B-B14F-4D97-AF65-F5344CB8AC3E}">
        <p14:creationId xmlns:p14="http://schemas.microsoft.com/office/powerpoint/2010/main" val="3712679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مةرجي ثيَويست بؤ هاوسةنطي </a:t>
            </a:r>
            <a:r>
              <a:rPr lang="ar-IQ" b="1" dirty="0" smtClean="0">
                <a:cs typeface="Ali_K_Alwand" pitchFamily="2" charset="-78"/>
              </a:rPr>
              <a:t>بةكاربةر</a:t>
            </a:r>
            <a:endParaRPr lang="ar-IQ" dirty="0">
              <a:cs typeface="Ali_K_Alwand" pitchFamily="2" charset="-78"/>
            </a:endParaRPr>
          </a:p>
        </p:txBody>
      </p:sp>
      <p:sp>
        <p:nvSpPr>
          <p:cNvPr id="3" name="Content Placeholder 2"/>
          <p:cNvSpPr>
            <a:spLocks noGrp="1"/>
          </p:cNvSpPr>
          <p:nvPr>
            <p:ph idx="1"/>
          </p:nvPr>
        </p:nvSpPr>
        <p:spPr/>
        <p:txBody>
          <a:bodyPr/>
          <a:lstStyle/>
          <a:p>
            <a:pPr algn="r" rtl="1"/>
            <a:r>
              <a:rPr lang="ar-IQ" dirty="0" smtClean="0">
                <a:cs typeface="Ali_K_Alwand" pitchFamily="2" charset="-78"/>
              </a:rPr>
              <a:t>ئامانج </a:t>
            </a:r>
            <a:r>
              <a:rPr lang="ar-IQ" dirty="0">
                <a:cs typeface="Ali_K_Alwand" pitchFamily="2" charset="-78"/>
              </a:rPr>
              <a:t>لة بةكارهيَناني ئةو شيَوازة بؤ طةيشتن بة هاوسةنطي بةكاربةر وةثاشان دةتوانين بطةين بة ضةماوةي خواست لة ريَطاي طريمانةي كةلَكي ذمارةيي وبة بةكارهيَناني كةلَكي حةدي هةربةكاربةريَك بؤ طةيشتن بة بةرزترين كةلَك بةروةرووي دوو بةربةستي سةرةكي دةبيَتةوة</a:t>
            </a:r>
            <a:r>
              <a:rPr lang="ar-IQ" dirty="0" smtClean="0">
                <a:cs typeface="Ali_K_Alwand" pitchFamily="2" charset="-78"/>
              </a:rPr>
              <a:t>.</a:t>
            </a:r>
          </a:p>
          <a:p>
            <a:pPr lvl="0" algn="r" rtl="1"/>
            <a:r>
              <a:rPr lang="ar-IQ" dirty="0">
                <a:cs typeface="Ali_K_Alwand" pitchFamily="2" charset="-78"/>
              </a:rPr>
              <a:t>ئةطةر كالَايةك بة خؤرايي بيت</a:t>
            </a:r>
            <a:endParaRPr lang="en-US" dirty="0">
              <a:cs typeface="Ali_K_Alwand" pitchFamily="2" charset="-78"/>
            </a:endParaRPr>
          </a:p>
          <a:p>
            <a:pPr lvl="0" algn="r" rtl="1"/>
            <a:r>
              <a:rPr lang="ar-IQ" dirty="0">
                <a:cs typeface="Ali_K_Alwand" pitchFamily="2" charset="-78"/>
              </a:rPr>
              <a:t>ئةطةر كالَايةكة نرخيَكي دياريكراوي هةبيَت.</a:t>
            </a:r>
            <a:endParaRPr lang="en-US" dirty="0">
              <a:cs typeface="Ali_K_Alwand" pitchFamily="2" charset="-78"/>
            </a:endParaRPr>
          </a:p>
          <a:p>
            <a:pPr algn="r" rtl="1"/>
            <a:endParaRPr lang="en-US" dirty="0">
              <a:cs typeface="Ali_K_Alwand" pitchFamily="2" charset="-78"/>
            </a:endParaRPr>
          </a:p>
          <a:p>
            <a:endParaRPr lang="ar-IQ" dirty="0"/>
          </a:p>
        </p:txBody>
      </p:sp>
    </p:spTree>
    <p:extLst>
      <p:ext uri="{BB962C8B-B14F-4D97-AF65-F5344CB8AC3E}">
        <p14:creationId xmlns:p14="http://schemas.microsoft.com/office/powerpoint/2010/main" val="2038556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1"/>
            <a:r>
              <a:rPr lang="en-US" dirty="0">
                <a:cs typeface="Ali_K_Alwand" pitchFamily="2" charset="-78"/>
              </a:rPr>
              <a:t> </a:t>
            </a:r>
            <a:r>
              <a:rPr lang="ar-IQ" dirty="0">
                <a:cs typeface="Ali_K_Alwand" pitchFamily="2" charset="-78"/>
              </a:rPr>
              <a:t>ئةطةر كالَاكة بة خؤرايي بيَت ئةوة هاوسةنطي بةكاربةر لةو خالَة دةبيَت كاتيَك كةلَكي حةدي دةبيَت بة صفر يان تيَر بووني تةواو لة بةكارهيَناني ئةو كالَاية . بةلام ئةطةر كالَاكة بة ثارةبيَت ئةوة بةكاربةر ناتوانيَت بطات بةو ئاستة لة تيَربوون ضونكة داهاتي دياريكراوة بةشي كريني ئةو كالَاية ناكات جطة لة ئاستيَكي دياريكراو . بؤية مةرجي هاوسةنطي دةطؤريَت.</a:t>
            </a:r>
            <a:endParaRPr lang="en-US" dirty="0">
              <a:cs typeface="Ali_K_Alwand" pitchFamily="2" charset="-78"/>
            </a:endParaRPr>
          </a:p>
          <a:p>
            <a:pPr marL="0" indent="0" algn="r" rtl="1">
              <a:buNone/>
            </a:pPr>
            <a:endParaRPr lang="ar-IQ" dirty="0">
              <a:cs typeface="Ali_K_Alwand" pitchFamily="2" charset="-78"/>
            </a:endParaRPr>
          </a:p>
        </p:txBody>
      </p:sp>
    </p:spTree>
    <p:extLst>
      <p:ext uri="{BB962C8B-B14F-4D97-AF65-F5344CB8AC3E}">
        <p14:creationId xmlns:p14="http://schemas.microsoft.com/office/powerpoint/2010/main" val="3982213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بةربةستي سةرةكي</a:t>
            </a:r>
            <a:endParaRPr lang="ar-IQ" dirty="0"/>
          </a:p>
        </p:txBody>
      </p:sp>
      <p:sp>
        <p:nvSpPr>
          <p:cNvPr id="3" name="Content Placeholder 2"/>
          <p:cNvSpPr>
            <a:spLocks noGrp="1"/>
          </p:cNvSpPr>
          <p:nvPr>
            <p:ph idx="1"/>
          </p:nvPr>
        </p:nvSpPr>
        <p:spPr/>
        <p:txBody>
          <a:bodyPr>
            <a:normAutofit lnSpcReduction="10000"/>
          </a:bodyPr>
          <a:lstStyle/>
          <a:p>
            <a:pPr algn="ctr" rtl="1"/>
            <a:r>
              <a:rPr lang="ar-IQ" dirty="0">
                <a:cs typeface="Ali_K_Alwand" pitchFamily="2" charset="-78"/>
              </a:rPr>
              <a:t>ثيَش ئةوةي ئةو مةرجانة باس بكةين ثيَويستة ضةمكيَكي نويَ ثيَناسة بكةين ئةويش :كةلَكي يةك يةكة لةو دراوةي خةرجي دةكةين ضةندة بؤ نمونة كةلَكي يةك دؤلار ضةندة لة داهاتمان كاتيَ خةرجي دةكةين بؤ كريني كالَاكان .يان يةك دؤلار لة داهاتمان دةتوانين ضةند كةلَكي ثيَ بكرين . بؤية كاتيَك بةكاربةر كالَايةك دةكريَت دوو بةربةستي سةرةكي ديَتة بةردةمي :</a:t>
            </a:r>
            <a:endParaRPr lang="en-US" dirty="0">
              <a:cs typeface="Ali_K_Alwand" pitchFamily="2" charset="-78"/>
            </a:endParaRPr>
          </a:p>
          <a:p>
            <a:pPr lvl="0" algn="ctr" rtl="1"/>
            <a:r>
              <a:rPr lang="ar-IQ" dirty="0">
                <a:cs typeface="Ali_K_Alwand" pitchFamily="2" charset="-78"/>
              </a:rPr>
              <a:t>داهاتي بةكاربةر دياريكراوة ناتوانيَت زياتر لة داهاتي خؤي خةرج بكات.</a:t>
            </a:r>
            <a:endParaRPr lang="en-US" dirty="0">
              <a:cs typeface="Ali_K_Alwand" pitchFamily="2" charset="-78"/>
            </a:endParaRPr>
          </a:p>
          <a:p>
            <a:pPr lvl="0" algn="ctr" rtl="1"/>
            <a:r>
              <a:rPr lang="ar-IQ" dirty="0">
                <a:cs typeface="Ali_K_Alwand" pitchFamily="2" charset="-78"/>
              </a:rPr>
              <a:t>نرخي كالَاكان دياريكراوة ناتوانيَت بيطؤريَت.</a:t>
            </a:r>
            <a:endParaRPr lang="en-US" dirty="0">
              <a:cs typeface="Ali_K_Alwand" pitchFamily="2" charset="-78"/>
            </a:endParaRPr>
          </a:p>
          <a:p>
            <a:endParaRPr lang="ar-IQ" dirty="0"/>
          </a:p>
        </p:txBody>
      </p:sp>
    </p:spTree>
    <p:extLst>
      <p:ext uri="{BB962C8B-B14F-4D97-AF65-F5344CB8AC3E}">
        <p14:creationId xmlns:p14="http://schemas.microsoft.com/office/powerpoint/2010/main" val="22510253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بؤ نمونة </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طريمان </a:t>
            </a:r>
            <a:r>
              <a:rPr lang="ar-IQ" dirty="0">
                <a:cs typeface="Ali_K_Alwand" pitchFamily="2" charset="-78"/>
              </a:rPr>
              <a:t>بةكار بةر تةنها دوو كالَا دةكريَت ؛ كالَاي (   </a:t>
            </a:r>
            <a:r>
              <a:rPr lang="en-US" dirty="0">
                <a:cs typeface="Ali_K_Alwand" pitchFamily="2" charset="-78"/>
              </a:rPr>
              <a:t>X</a:t>
            </a:r>
            <a:r>
              <a:rPr lang="ar-IQ" dirty="0">
                <a:cs typeface="Ali_K_Alwand" pitchFamily="2" charset="-78"/>
              </a:rPr>
              <a:t>   )  و كالَاي (  </a:t>
            </a:r>
            <a:r>
              <a:rPr lang="en-US" dirty="0">
                <a:cs typeface="Ali_K_Alwand" pitchFamily="2" charset="-78"/>
              </a:rPr>
              <a:t>Y</a:t>
            </a:r>
            <a:r>
              <a:rPr lang="ar-IQ" dirty="0">
                <a:cs typeface="Ali_K_Alwand" pitchFamily="2" charset="-78"/>
              </a:rPr>
              <a:t>     ) ئةو برةي لة (  </a:t>
            </a:r>
            <a:r>
              <a:rPr lang="en-US" dirty="0">
                <a:cs typeface="Ali_K_Alwand" pitchFamily="2" charset="-78"/>
              </a:rPr>
              <a:t>X</a:t>
            </a:r>
            <a:r>
              <a:rPr lang="ar-IQ" dirty="0">
                <a:cs typeface="Ali_K_Alwand" pitchFamily="2" charset="-78"/>
              </a:rPr>
              <a:t>  ) دةيكريَت يةكسانة بة ( </a:t>
            </a:r>
            <a:r>
              <a:rPr lang="en-US" dirty="0">
                <a:cs typeface="Ali_K_Alwand" pitchFamily="2" charset="-78"/>
              </a:rPr>
              <a:t>Qx</a:t>
            </a:r>
            <a:r>
              <a:rPr lang="ar-IQ" dirty="0">
                <a:cs typeface="Ali_K_Alwand" pitchFamily="2" charset="-78"/>
              </a:rPr>
              <a:t> ) ئةو برةي لة ( </a:t>
            </a:r>
            <a:r>
              <a:rPr lang="en-US" dirty="0">
                <a:cs typeface="Ali_K_Alwand" pitchFamily="2" charset="-78"/>
              </a:rPr>
              <a:t>Y</a:t>
            </a:r>
            <a:r>
              <a:rPr lang="ar-IQ" dirty="0">
                <a:cs typeface="Ali_K_Alwand" pitchFamily="2" charset="-78"/>
              </a:rPr>
              <a:t> ) دةيكريَت يةكسانة بة (  </a:t>
            </a:r>
            <a:r>
              <a:rPr lang="en-US" dirty="0">
                <a:cs typeface="Ali_K_Alwand" pitchFamily="2" charset="-78"/>
              </a:rPr>
              <a:t>Qy</a:t>
            </a:r>
            <a:r>
              <a:rPr lang="ar-IQ" dirty="0">
                <a:cs typeface="Ali_K_Alwand" pitchFamily="2" charset="-78"/>
              </a:rPr>
              <a:t>  ) وئةطةر هاتوو نرخي (  </a:t>
            </a:r>
            <a:r>
              <a:rPr lang="en-US" dirty="0">
                <a:cs typeface="Ali_K_Alwand" pitchFamily="2" charset="-78"/>
              </a:rPr>
              <a:t>X</a:t>
            </a:r>
            <a:r>
              <a:rPr lang="ar-IQ" dirty="0">
                <a:cs typeface="Ali_K_Alwand" pitchFamily="2" charset="-78"/>
              </a:rPr>
              <a:t>    ) يةكسان بيَت بة ( </a:t>
            </a:r>
            <a:r>
              <a:rPr lang="en-US" dirty="0">
                <a:cs typeface="Ali_K_Alwand" pitchFamily="2" charset="-78"/>
              </a:rPr>
              <a:t>Px</a:t>
            </a:r>
            <a:r>
              <a:rPr lang="ar-IQ" dirty="0">
                <a:cs typeface="Ali_K_Alwand" pitchFamily="2" charset="-78"/>
              </a:rPr>
              <a:t> ) و نرخي (  </a:t>
            </a:r>
            <a:r>
              <a:rPr lang="en-US" dirty="0">
                <a:cs typeface="Ali_K_Alwand" pitchFamily="2" charset="-78"/>
              </a:rPr>
              <a:t>Y</a:t>
            </a:r>
            <a:r>
              <a:rPr lang="ar-IQ" dirty="0">
                <a:cs typeface="Ali_K_Alwand" pitchFamily="2" charset="-78"/>
              </a:rPr>
              <a:t> ) يةكسان بيَت بة (   </a:t>
            </a:r>
            <a:r>
              <a:rPr lang="en-US" dirty="0">
                <a:cs typeface="Ali_K_Alwand" pitchFamily="2" charset="-78"/>
              </a:rPr>
              <a:t>Py</a:t>
            </a:r>
            <a:r>
              <a:rPr lang="ar-IQ" dirty="0">
                <a:cs typeface="Ali_K_Alwand" pitchFamily="2" charset="-78"/>
              </a:rPr>
              <a:t>   ) وة داهاتي بة كاربةر يةكسان بيَت بة (  </a:t>
            </a:r>
            <a:r>
              <a:rPr lang="en-US" dirty="0">
                <a:cs typeface="Ali_K_Alwand" pitchFamily="2" charset="-78"/>
              </a:rPr>
              <a:t>I</a:t>
            </a:r>
            <a:r>
              <a:rPr lang="ar-IQ" dirty="0">
                <a:cs typeface="Ali_K_Alwand" pitchFamily="2" charset="-78"/>
              </a:rPr>
              <a:t>   ) لةو حالةتة هاوسةنطي بةكاربةر بة دةست ديَت تةنها لة ذيَر ئةو دوو مةرجةي خوارةوة :</a:t>
            </a:r>
            <a:endParaRPr lang="en-US" dirty="0">
              <a:cs typeface="Ali_K_Alwand" pitchFamily="2" charset="-78"/>
            </a:endParaRPr>
          </a:p>
          <a:p>
            <a:endParaRPr lang="ar-IQ" dirty="0"/>
          </a:p>
        </p:txBody>
      </p:sp>
    </p:spTree>
    <p:extLst>
      <p:ext uri="{BB962C8B-B14F-4D97-AF65-F5344CB8AC3E}">
        <p14:creationId xmlns:p14="http://schemas.microsoft.com/office/powerpoint/2010/main" val="3473198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lgn="ctr" rtl="1"/>
            <a:r>
              <a:rPr lang="ar-IQ" dirty="0">
                <a:cs typeface="Ali_K_Alwand" pitchFamily="2" charset="-78"/>
              </a:rPr>
              <a:t>هةموو داهاتةكةي خةرج بكات بؤ كريني ئةو دوو كالَاية :</a:t>
            </a:r>
            <a:endParaRPr lang="en-US" dirty="0">
              <a:cs typeface="Ali_K_Alwand" pitchFamily="2" charset="-78"/>
            </a:endParaRPr>
          </a:p>
          <a:p>
            <a:pPr marL="0" indent="0" algn="ctr" rtl="1">
              <a:buNone/>
            </a:pPr>
            <a:r>
              <a:rPr lang="en-US" dirty="0">
                <a:cs typeface="Ali_K_Alwand" pitchFamily="2" charset="-78"/>
              </a:rPr>
              <a:t>I = (Px) x (Qx) + (Py) x (Qy)</a:t>
            </a:r>
            <a:r>
              <a:rPr lang="ar-IQ" dirty="0">
                <a:cs typeface="Ali_K_Alwand" pitchFamily="2" charset="-78"/>
              </a:rPr>
              <a:t>                                        </a:t>
            </a:r>
            <a:endParaRPr lang="en-US" dirty="0">
              <a:cs typeface="Ali_K_Alwand" pitchFamily="2" charset="-78"/>
            </a:endParaRPr>
          </a:p>
          <a:p>
            <a:pPr marL="0" indent="0" algn="ctr" rtl="1">
              <a:buNone/>
            </a:pPr>
            <a:r>
              <a:rPr lang="ar-IQ" dirty="0">
                <a:cs typeface="Ali_K_Alwand" pitchFamily="2" charset="-78"/>
              </a:rPr>
              <a:t>ئةو مةرجةش ثيَيدةطوتريَت مةرجي بودجة بةكاربةر </a:t>
            </a:r>
            <a:r>
              <a:rPr lang="ar-IQ" dirty="0" smtClean="0">
                <a:cs typeface="Ali_K_Alwand" pitchFamily="2" charset="-78"/>
              </a:rPr>
              <a:t>.</a:t>
            </a:r>
          </a:p>
          <a:p>
            <a:pPr marL="0" indent="0">
              <a:buNone/>
            </a:pPr>
            <a:endParaRPr lang="ar-IQ" dirty="0">
              <a:cs typeface="Ali_K_Alwand" pitchFamily="2" charset="-78"/>
            </a:endParaRPr>
          </a:p>
          <a:p>
            <a:pPr marL="0" indent="0">
              <a:buNone/>
            </a:pPr>
            <a:endParaRPr lang="en-US" dirty="0">
              <a:cs typeface="Ali_K_Alwand" pitchFamily="2" charset="-78"/>
            </a:endParaRPr>
          </a:p>
          <a:p>
            <a:pPr lvl="0" algn="r" rtl="1"/>
            <a:r>
              <a:rPr lang="ar-IQ" dirty="0">
                <a:cs typeface="Ali_K_Alwand" pitchFamily="2" charset="-78"/>
              </a:rPr>
              <a:t>يةكسان بووني كةلَكي حةدي هةر دؤلاريَك خةرج كراوة بؤ كريني ئةو دوو كالَاية :</a:t>
            </a:r>
            <a:endParaRPr lang="en-US" dirty="0">
              <a:cs typeface="Ali_K_Alwand" pitchFamily="2" charset="-78"/>
            </a:endParaRPr>
          </a:p>
          <a:p>
            <a:pPr marL="0" indent="0" algn="ctr" rtl="1">
              <a:buNone/>
            </a:pPr>
            <a:r>
              <a:rPr lang="en-US" dirty="0">
                <a:cs typeface="Ali_K_Alwand" pitchFamily="2" charset="-78"/>
              </a:rPr>
              <a:t>               </a:t>
            </a:r>
            <a:r>
              <a:rPr lang="en-US" u="sng" dirty="0">
                <a:cs typeface="Ali_K_Alwand" pitchFamily="2" charset="-78"/>
              </a:rPr>
              <a:t>MUx</a:t>
            </a:r>
            <a:r>
              <a:rPr lang="en-US" dirty="0">
                <a:cs typeface="Ali_K_Alwand" pitchFamily="2" charset="-78"/>
              </a:rPr>
              <a:t>                              </a:t>
            </a:r>
            <a:r>
              <a:rPr lang="en-US" u="sng" dirty="0">
                <a:cs typeface="Ali_K_Alwand" pitchFamily="2" charset="-78"/>
              </a:rPr>
              <a:t>MUy</a:t>
            </a:r>
            <a:endParaRPr lang="en-US" dirty="0">
              <a:cs typeface="Ali_K_Alwand" pitchFamily="2" charset="-78"/>
            </a:endParaRPr>
          </a:p>
          <a:p>
            <a:pPr marL="0" indent="0" algn="ctr" rtl="1">
              <a:buNone/>
            </a:pPr>
            <a:r>
              <a:rPr lang="en-US" dirty="0">
                <a:cs typeface="Ali_K_Alwand" pitchFamily="2" charset="-78"/>
              </a:rPr>
              <a:t>                Px                =                   Py</a:t>
            </a:r>
          </a:p>
          <a:p>
            <a:pPr marL="0" indent="0">
              <a:buNone/>
            </a:pPr>
            <a:endParaRPr lang="en-US" dirty="0">
              <a:cs typeface="Ali_K_Alwand" pitchFamily="2" charset="-78"/>
            </a:endParaRPr>
          </a:p>
          <a:p>
            <a:pPr marL="0" indent="0" algn="ctr" rtl="1">
              <a:buNone/>
            </a:pPr>
            <a:r>
              <a:rPr lang="ar-IQ" dirty="0">
                <a:cs typeface="Ali_K_Alwand" pitchFamily="2" charset="-78"/>
              </a:rPr>
              <a:t>ئةو مةرجة ماناي واية كةلَكي دوايةمين دؤلار خةرج كراوة لة سةر كالَاي يةكةم يةكسان بيَت بة كةلَكي دووايةمين دؤلار خةرج كراوة لة سةر كالَاي دووةم </a:t>
            </a:r>
            <a:endParaRPr lang="en-US" dirty="0">
              <a:cs typeface="Ali_K_Alwand" pitchFamily="2" charset="-78"/>
            </a:endParaRPr>
          </a:p>
          <a:p>
            <a:pPr marL="0" indent="0">
              <a:buNone/>
            </a:pPr>
            <a:endParaRPr lang="en-US" dirty="0">
              <a:cs typeface="Ali_K_Alwand" pitchFamily="2" charset="-78"/>
            </a:endParaRPr>
          </a:p>
          <a:p>
            <a:endParaRPr lang="ar-IQ" dirty="0"/>
          </a:p>
        </p:txBody>
      </p:sp>
    </p:spTree>
    <p:extLst>
      <p:ext uri="{BB962C8B-B14F-4D97-AF65-F5344CB8AC3E}">
        <p14:creationId xmlns:p14="http://schemas.microsoft.com/office/powerpoint/2010/main" val="310519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نمونة </a:t>
            </a:r>
            <a:endParaRPr lang="ar-IQ" dirty="0"/>
          </a:p>
        </p:txBody>
      </p:sp>
      <p:sp>
        <p:nvSpPr>
          <p:cNvPr id="3" name="Content Placeholder 2"/>
          <p:cNvSpPr>
            <a:spLocks noGrp="1"/>
          </p:cNvSpPr>
          <p:nvPr>
            <p:ph idx="1"/>
          </p:nvPr>
        </p:nvSpPr>
        <p:spPr/>
        <p:txBody>
          <a:bodyPr>
            <a:normAutofit fontScale="92500" lnSpcReduction="10000"/>
          </a:bodyPr>
          <a:lstStyle/>
          <a:p>
            <a:pPr algn="r" rtl="1"/>
            <a:r>
              <a:rPr lang="ar-IQ" dirty="0" smtClean="0">
                <a:cs typeface="Ali_K_Alwand" pitchFamily="2" charset="-78"/>
              </a:rPr>
              <a:t>:  </a:t>
            </a:r>
            <a:r>
              <a:rPr lang="ar-IQ" dirty="0">
                <a:cs typeface="Ali_K_Alwand" pitchFamily="2" charset="-78"/>
              </a:rPr>
              <a:t>طريمان داهاتي بةكاربةر كة تةرخاني كردوة بؤ كريني كالَاي ( </a:t>
            </a:r>
            <a:r>
              <a:rPr lang="en-US" dirty="0">
                <a:cs typeface="Ali_K_Alwand" pitchFamily="2" charset="-78"/>
              </a:rPr>
              <a:t>X</a:t>
            </a:r>
            <a:r>
              <a:rPr lang="ar-IQ" dirty="0">
                <a:cs typeface="Ali_K_Alwand" pitchFamily="2" charset="-78"/>
              </a:rPr>
              <a:t>    ) كالَاي   (   </a:t>
            </a:r>
            <a:r>
              <a:rPr lang="en-US" dirty="0">
                <a:cs typeface="Ali_K_Alwand" pitchFamily="2" charset="-78"/>
              </a:rPr>
              <a:t>Y</a:t>
            </a:r>
            <a:r>
              <a:rPr lang="ar-IQ" dirty="0">
                <a:cs typeface="Ali_K_Alwand" pitchFamily="2" charset="-78"/>
              </a:rPr>
              <a:t>   ) يةكسانة بة ( 10 ) دؤلار : داواكاريمان ئةوةية بري هاوسةنطي هةردوو كالَاكة بدؤزةوة كة ئةو بةكاربةرة دةطينيَتة هاوسةنطي لة خةرجيةكاني .  ئةطةر طريمان نرخي ( </a:t>
            </a:r>
            <a:r>
              <a:rPr lang="en-US" dirty="0">
                <a:cs typeface="Ali_K_Alwand" pitchFamily="2" charset="-78"/>
              </a:rPr>
              <a:t>X </a:t>
            </a:r>
            <a:r>
              <a:rPr lang="ar-IQ" dirty="0">
                <a:cs typeface="Ali_K_Alwand" pitchFamily="2" charset="-78"/>
              </a:rPr>
              <a:t>) يةك دؤلارة نرخي ( </a:t>
            </a:r>
            <a:r>
              <a:rPr lang="en-US" dirty="0">
                <a:cs typeface="Ali_K_Alwand" pitchFamily="2" charset="-78"/>
              </a:rPr>
              <a:t>Y</a:t>
            </a:r>
            <a:r>
              <a:rPr lang="ar-IQ" dirty="0">
                <a:cs typeface="Ali_K_Alwand" pitchFamily="2" charset="-78"/>
              </a:rPr>
              <a:t>) دوو دؤلارة .</a:t>
            </a:r>
            <a:endParaRPr lang="en-US" dirty="0">
              <a:cs typeface="Ali_K_Alwand" pitchFamily="2" charset="-78"/>
            </a:endParaRPr>
          </a:p>
          <a:p>
            <a:pPr algn="r" rtl="1"/>
            <a:r>
              <a:rPr lang="ar-IQ" dirty="0"/>
              <a:t>  </a:t>
            </a:r>
            <a:r>
              <a:rPr lang="ar-SA" dirty="0"/>
              <a:t>مثال : افترض أن الدخل المخصص للإنفاق على السلعة (</a:t>
            </a:r>
            <a:r>
              <a:rPr lang="en-US" dirty="0"/>
              <a:t>X</a:t>
            </a:r>
            <a:r>
              <a:rPr lang="ar-SA" dirty="0"/>
              <a:t>) والسلعة (</a:t>
            </a:r>
            <a:r>
              <a:rPr lang="en-US" dirty="0"/>
              <a:t>Y</a:t>
            </a:r>
            <a:r>
              <a:rPr lang="ar-SA" dirty="0"/>
              <a:t>) لمستهلك ما يساوي (10 دولارات). المطلوب التوصل إلى الكميات التوازنية من كل من السلعتين والتي تحقق للمستهلك وضع التوازن. بافتراض سعر السلعة ( </a:t>
            </a:r>
            <a:r>
              <a:rPr lang="en-US" dirty="0"/>
              <a:t>X</a:t>
            </a:r>
            <a:r>
              <a:rPr lang="ar-SA" dirty="0"/>
              <a:t>) هو دولار واحد وسعر السلعة ( </a:t>
            </a:r>
            <a:r>
              <a:rPr lang="en-US" dirty="0"/>
              <a:t>Y </a:t>
            </a:r>
            <a:r>
              <a:rPr lang="ar-SA" dirty="0"/>
              <a:t> ) دولارين .</a:t>
            </a:r>
            <a:endParaRPr lang="en-US" dirty="0"/>
          </a:p>
          <a:p>
            <a:endParaRPr lang="ar-IQ" dirty="0"/>
          </a:p>
        </p:txBody>
      </p:sp>
    </p:spTree>
    <p:extLst>
      <p:ext uri="{BB962C8B-B14F-4D97-AF65-F5344CB8AC3E}">
        <p14:creationId xmlns:p14="http://schemas.microsoft.com/office/powerpoint/2010/main" val="24233635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05945090"/>
              </p:ext>
            </p:extLst>
          </p:nvPr>
        </p:nvGraphicFramePr>
        <p:xfrm>
          <a:off x="914400" y="1752599"/>
          <a:ext cx="7162800" cy="4486656"/>
        </p:xfrm>
        <a:graphic>
          <a:graphicData uri="http://schemas.openxmlformats.org/drawingml/2006/table">
            <a:tbl>
              <a:tblPr rtl="1" firstRow="1" firstCol="1" lastRow="1" lastCol="1" bandRow="1" bandCol="1"/>
              <a:tblGrid>
                <a:gridCol w="2455619"/>
                <a:gridCol w="852921"/>
                <a:gridCol w="2209888"/>
                <a:gridCol w="1644372"/>
              </a:tblGrid>
              <a:tr h="514350">
                <a:tc>
                  <a:txBody>
                    <a:bodyPr/>
                    <a:lstStyle/>
                    <a:p>
                      <a:pPr algn="ctr" rtl="0">
                        <a:lnSpc>
                          <a:spcPct val="115000"/>
                        </a:lnSpc>
                        <a:spcAft>
                          <a:spcPts val="0"/>
                        </a:spcAft>
                      </a:pPr>
                      <a:r>
                        <a:rPr lang="en-US" sz="3200" dirty="0" err="1">
                          <a:effectLst/>
                          <a:latin typeface="Traditional Arabic"/>
                          <a:ea typeface="Calibri"/>
                          <a:cs typeface="Arial"/>
                        </a:rPr>
                        <a:t>MUy</a:t>
                      </a:r>
                      <a:endParaRPr lang="en-US" sz="32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Qy</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MUx</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dirty="0">
                          <a:effectLst/>
                          <a:latin typeface="Traditional Arabic"/>
                          <a:ea typeface="Calibri"/>
                          <a:cs typeface="Arial"/>
                        </a:rPr>
                        <a:t>Qx</a:t>
                      </a:r>
                      <a:endParaRPr lang="en-US" sz="32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350">
                <a:tc>
                  <a:txBody>
                    <a:bodyPr/>
                    <a:lstStyle/>
                    <a:p>
                      <a:pPr algn="ctr" rtl="0">
                        <a:lnSpc>
                          <a:spcPct val="115000"/>
                        </a:lnSpc>
                        <a:spcAft>
                          <a:spcPts val="0"/>
                        </a:spcAft>
                      </a:pPr>
                      <a:r>
                        <a:rPr lang="en-US" sz="3200">
                          <a:effectLst/>
                          <a:latin typeface="Traditional Arabic"/>
                          <a:ea typeface="Calibri"/>
                          <a:cs typeface="Arial"/>
                        </a:rPr>
                        <a:t>24</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1</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10</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dirty="0">
                          <a:effectLst/>
                          <a:latin typeface="Traditional Arabic"/>
                          <a:ea typeface="Calibri"/>
                          <a:cs typeface="Arial"/>
                        </a:rPr>
                        <a:t>1</a:t>
                      </a:r>
                      <a:endParaRPr lang="en-US" sz="32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350">
                <a:tc>
                  <a:txBody>
                    <a:bodyPr/>
                    <a:lstStyle/>
                    <a:p>
                      <a:pPr algn="ctr" rtl="0">
                        <a:lnSpc>
                          <a:spcPct val="115000"/>
                        </a:lnSpc>
                        <a:spcAft>
                          <a:spcPts val="0"/>
                        </a:spcAft>
                      </a:pPr>
                      <a:r>
                        <a:rPr lang="en-US" sz="3200" dirty="0" smtClean="0">
                          <a:effectLst/>
                          <a:latin typeface="Traditional Arabic"/>
                          <a:ea typeface="Calibri"/>
                          <a:cs typeface="Arial"/>
                        </a:rPr>
                        <a:t>20</a:t>
                      </a:r>
                      <a:endParaRPr lang="en-US" sz="32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2</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8</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dirty="0">
                          <a:effectLst/>
                          <a:latin typeface="Traditional Arabic"/>
                          <a:ea typeface="Calibri"/>
                          <a:cs typeface="Arial"/>
                        </a:rPr>
                        <a:t>2</a:t>
                      </a:r>
                      <a:endParaRPr lang="en-US" sz="32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350">
                <a:tc>
                  <a:txBody>
                    <a:bodyPr/>
                    <a:lstStyle/>
                    <a:p>
                      <a:pPr algn="ctr" rtl="0">
                        <a:lnSpc>
                          <a:spcPct val="115000"/>
                        </a:lnSpc>
                        <a:spcAft>
                          <a:spcPts val="0"/>
                        </a:spcAft>
                      </a:pPr>
                      <a:r>
                        <a:rPr lang="en-US" sz="3200" dirty="0">
                          <a:effectLst/>
                          <a:latin typeface="Traditional Arabic"/>
                          <a:ea typeface="Calibri"/>
                          <a:cs typeface="Arial"/>
                        </a:rPr>
                        <a:t>18</a:t>
                      </a:r>
                      <a:endParaRPr lang="en-US" sz="32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3</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7</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dirty="0">
                          <a:effectLst/>
                          <a:latin typeface="Traditional Arabic"/>
                          <a:ea typeface="Calibri"/>
                          <a:cs typeface="Arial"/>
                        </a:rPr>
                        <a:t>3</a:t>
                      </a:r>
                      <a:endParaRPr lang="en-US" sz="32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350">
                <a:tc>
                  <a:txBody>
                    <a:bodyPr/>
                    <a:lstStyle/>
                    <a:p>
                      <a:pPr algn="ctr" rtl="0">
                        <a:lnSpc>
                          <a:spcPct val="115000"/>
                        </a:lnSpc>
                        <a:spcAft>
                          <a:spcPts val="0"/>
                        </a:spcAft>
                      </a:pPr>
                      <a:r>
                        <a:rPr lang="en-US" sz="3200">
                          <a:effectLst/>
                          <a:latin typeface="Traditional Arabic"/>
                          <a:ea typeface="Calibri"/>
                          <a:cs typeface="Arial"/>
                        </a:rPr>
                        <a:t>16</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4</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6</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dirty="0">
                          <a:effectLst/>
                          <a:latin typeface="Traditional Arabic"/>
                          <a:ea typeface="Calibri"/>
                          <a:cs typeface="Arial"/>
                        </a:rPr>
                        <a:t>4</a:t>
                      </a:r>
                      <a:endParaRPr lang="en-US" sz="32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350">
                <a:tc>
                  <a:txBody>
                    <a:bodyPr/>
                    <a:lstStyle/>
                    <a:p>
                      <a:pPr algn="ctr" rtl="0">
                        <a:lnSpc>
                          <a:spcPct val="115000"/>
                        </a:lnSpc>
                        <a:spcAft>
                          <a:spcPts val="0"/>
                        </a:spcAft>
                      </a:pPr>
                      <a:r>
                        <a:rPr lang="en-US" sz="3200">
                          <a:effectLst/>
                          <a:latin typeface="Traditional Arabic"/>
                          <a:ea typeface="Calibri"/>
                          <a:cs typeface="Arial"/>
                        </a:rPr>
                        <a:t>12</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5</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5</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dirty="0">
                          <a:effectLst/>
                          <a:latin typeface="Traditional Arabic"/>
                          <a:ea typeface="Calibri"/>
                          <a:cs typeface="Arial"/>
                        </a:rPr>
                        <a:t>5</a:t>
                      </a:r>
                      <a:endParaRPr lang="en-US" sz="32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350">
                <a:tc>
                  <a:txBody>
                    <a:bodyPr/>
                    <a:lstStyle/>
                    <a:p>
                      <a:pPr algn="ctr" rtl="0">
                        <a:lnSpc>
                          <a:spcPct val="115000"/>
                        </a:lnSpc>
                        <a:spcAft>
                          <a:spcPts val="0"/>
                        </a:spcAft>
                      </a:pPr>
                      <a:r>
                        <a:rPr lang="en-US" sz="3200">
                          <a:effectLst/>
                          <a:latin typeface="Traditional Arabic"/>
                          <a:ea typeface="Calibri"/>
                          <a:cs typeface="Arial"/>
                        </a:rPr>
                        <a:t>6</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6</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4</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dirty="0">
                          <a:effectLst/>
                          <a:latin typeface="Traditional Arabic"/>
                          <a:ea typeface="Calibri"/>
                          <a:cs typeface="Arial"/>
                        </a:rPr>
                        <a:t>6</a:t>
                      </a:r>
                      <a:endParaRPr lang="en-US" sz="32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350">
                <a:tc>
                  <a:txBody>
                    <a:bodyPr/>
                    <a:lstStyle/>
                    <a:p>
                      <a:pPr algn="ctr" rtl="0">
                        <a:lnSpc>
                          <a:spcPct val="115000"/>
                        </a:lnSpc>
                        <a:spcAft>
                          <a:spcPts val="0"/>
                        </a:spcAft>
                      </a:pPr>
                      <a:r>
                        <a:rPr lang="en-US" sz="3200">
                          <a:effectLst/>
                          <a:latin typeface="Traditional Arabic"/>
                          <a:ea typeface="Calibri"/>
                          <a:cs typeface="Arial"/>
                        </a:rPr>
                        <a:t>4</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7</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a:effectLst/>
                          <a:latin typeface="Traditional Arabic"/>
                          <a:ea typeface="Calibri"/>
                          <a:cs typeface="Arial"/>
                        </a:rPr>
                        <a:t>3</a:t>
                      </a:r>
                      <a:endParaRPr lang="en-US" sz="32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3200" dirty="0">
                          <a:effectLst/>
                          <a:latin typeface="Traditional Arabic"/>
                          <a:ea typeface="Calibri"/>
                          <a:cs typeface="Arial"/>
                        </a:rPr>
                        <a:t>7</a:t>
                      </a:r>
                      <a:endParaRPr lang="en-US" sz="32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27029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229600" cy="1143000"/>
          </a:xfrm>
        </p:spPr>
        <p:txBody>
          <a:bodyPr>
            <a:normAutofit/>
          </a:bodyPr>
          <a:lstStyle/>
          <a:p>
            <a:pPr rtl="1"/>
            <a:r>
              <a:rPr lang="ar-SA" sz="2200" dirty="0">
                <a:cs typeface="Ali_K_Alwand" pitchFamily="2" charset="-78"/>
              </a:rPr>
              <a:t>بؤ ئاسانكاري سةرةتا هةلَدةستين بة دابين كردني مةرجي دووةم </a:t>
            </a:r>
            <a:r>
              <a:rPr lang="ar-SA" sz="2200" dirty="0"/>
              <a:t>,</a:t>
            </a:r>
            <a:r>
              <a:rPr lang="en-US" sz="2200" dirty="0"/>
              <a:t/>
            </a:r>
            <a:br>
              <a:rPr lang="en-US" sz="2200" dirty="0"/>
            </a:br>
            <a:r>
              <a:rPr lang="ar-SA" sz="2200" dirty="0"/>
              <a:t> للتسهيل، فإننا نقوم بتطبيق الشرط الثاني للتوازن أولاً</a:t>
            </a:r>
            <a:r>
              <a:rPr lang="ar-SA" dirty="0" smtClean="0"/>
              <a:t>:</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4364438"/>
              </p:ext>
            </p:extLst>
          </p:nvPr>
        </p:nvGraphicFramePr>
        <p:xfrm>
          <a:off x="762000" y="1981199"/>
          <a:ext cx="7696200" cy="4448556"/>
        </p:xfrm>
        <a:graphic>
          <a:graphicData uri="http://schemas.openxmlformats.org/drawingml/2006/table">
            <a:tbl>
              <a:tblPr rtl="1" firstRow="1" firstCol="1" lastRow="1" lastCol="1" bandRow="1" bandCol="1"/>
              <a:tblGrid>
                <a:gridCol w="1810871"/>
                <a:gridCol w="1584511"/>
                <a:gridCol w="680616"/>
                <a:gridCol w="1358154"/>
                <a:gridCol w="1584511"/>
                <a:gridCol w="677537"/>
              </a:tblGrid>
              <a:tr h="495300">
                <a:tc>
                  <a:txBody>
                    <a:bodyPr/>
                    <a:lstStyle/>
                    <a:p>
                      <a:pPr algn="ctr" rtl="0">
                        <a:lnSpc>
                          <a:spcPct val="115000"/>
                        </a:lnSpc>
                        <a:spcAft>
                          <a:spcPts val="0"/>
                        </a:spcAft>
                      </a:pPr>
                      <a:r>
                        <a:rPr lang="en-US" sz="2800" dirty="0">
                          <a:effectLst/>
                          <a:latin typeface="Traditional Arabic"/>
                          <a:ea typeface="Calibri"/>
                          <a:cs typeface="Arial"/>
                        </a:rPr>
                        <a:t>MUy/Py</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err="1">
                          <a:effectLst/>
                          <a:latin typeface="Traditional Arabic"/>
                          <a:ea typeface="Calibri"/>
                          <a:cs typeface="Arial"/>
                        </a:rPr>
                        <a:t>MUy</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Qy</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MUx/Px</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MUx</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Qx</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algn="ctr" rtl="0">
                        <a:lnSpc>
                          <a:spcPct val="115000"/>
                        </a:lnSpc>
                        <a:spcAft>
                          <a:spcPts val="0"/>
                        </a:spcAft>
                      </a:pPr>
                      <a:r>
                        <a:rPr lang="en-US" sz="2800" dirty="0">
                          <a:effectLst/>
                          <a:latin typeface="Traditional Arabic"/>
                          <a:ea typeface="Calibri"/>
                          <a:cs typeface="Arial"/>
                        </a:rPr>
                        <a:t>12</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a:effectLst/>
                          <a:latin typeface="Traditional Arabic"/>
                          <a:ea typeface="Calibri"/>
                          <a:cs typeface="Arial"/>
                        </a:rPr>
                        <a:t>24</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1</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10</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10</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1</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algn="ctr" rtl="0">
                        <a:lnSpc>
                          <a:spcPct val="115000"/>
                        </a:lnSpc>
                        <a:spcAft>
                          <a:spcPts val="0"/>
                        </a:spcAft>
                      </a:pPr>
                      <a:r>
                        <a:rPr lang="en-US" sz="2800">
                          <a:effectLst/>
                          <a:latin typeface="Traditional Arabic"/>
                          <a:ea typeface="Calibri"/>
                          <a:cs typeface="Arial"/>
                        </a:rPr>
                        <a:t>10</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2800" dirty="0" smtClean="0">
                          <a:effectLst/>
                          <a:latin typeface="Traditional Arabic"/>
                          <a:ea typeface="Calibri"/>
                          <a:cs typeface="Arial"/>
                        </a:rPr>
                        <a:t>20</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2</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solidFill>
                            <a:srgbClr val="FF0000"/>
                          </a:solidFill>
                          <a:effectLst/>
                          <a:latin typeface="Traditional Arabic"/>
                          <a:ea typeface="Calibri"/>
                          <a:cs typeface="Arial"/>
                        </a:rPr>
                        <a:t>8</a:t>
                      </a:r>
                      <a:endParaRPr lang="en-US" sz="280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a:solidFill>
                            <a:srgbClr val="FF0000"/>
                          </a:solidFill>
                          <a:effectLst/>
                          <a:latin typeface="Traditional Arabic"/>
                          <a:ea typeface="Calibri"/>
                          <a:cs typeface="Arial"/>
                        </a:rPr>
                        <a:t>8</a:t>
                      </a:r>
                      <a:endParaRPr lang="en-US" sz="2800"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a:solidFill>
                            <a:srgbClr val="FF0000"/>
                          </a:solidFill>
                          <a:effectLst/>
                          <a:latin typeface="Traditional Arabic"/>
                          <a:ea typeface="Calibri"/>
                          <a:cs typeface="Arial"/>
                        </a:rPr>
                        <a:t>2</a:t>
                      </a:r>
                      <a:endParaRPr lang="en-US" sz="2800"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algn="ctr" rtl="0">
                        <a:lnSpc>
                          <a:spcPct val="115000"/>
                        </a:lnSpc>
                        <a:spcAft>
                          <a:spcPts val="0"/>
                        </a:spcAft>
                      </a:pPr>
                      <a:r>
                        <a:rPr lang="en-US" sz="2800">
                          <a:effectLst/>
                          <a:latin typeface="Traditional Arabic"/>
                          <a:ea typeface="Calibri"/>
                          <a:cs typeface="Arial"/>
                        </a:rPr>
                        <a:t>9</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a:effectLst/>
                          <a:latin typeface="Traditional Arabic"/>
                          <a:ea typeface="Calibri"/>
                          <a:cs typeface="Arial"/>
                        </a:rPr>
                        <a:t>18</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3</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7</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7</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a:effectLst/>
                          <a:latin typeface="Traditional Arabic"/>
                          <a:ea typeface="Calibri"/>
                          <a:cs typeface="Arial"/>
                        </a:rPr>
                        <a:t>3</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algn="ctr" rtl="0">
                        <a:lnSpc>
                          <a:spcPct val="115000"/>
                        </a:lnSpc>
                        <a:spcAft>
                          <a:spcPts val="0"/>
                        </a:spcAft>
                      </a:pPr>
                      <a:r>
                        <a:rPr lang="en-US" sz="2800">
                          <a:solidFill>
                            <a:srgbClr val="FF0000"/>
                          </a:solidFill>
                          <a:effectLst/>
                          <a:latin typeface="Traditional Arabic"/>
                          <a:ea typeface="Calibri"/>
                          <a:cs typeface="Arial"/>
                        </a:rPr>
                        <a:t>8</a:t>
                      </a:r>
                      <a:endParaRPr lang="en-US" sz="280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solidFill>
                            <a:srgbClr val="FF0000"/>
                          </a:solidFill>
                          <a:effectLst/>
                          <a:latin typeface="Traditional Arabic"/>
                          <a:ea typeface="Calibri"/>
                          <a:cs typeface="Arial"/>
                        </a:rPr>
                        <a:t>16</a:t>
                      </a:r>
                      <a:endParaRPr lang="en-US" sz="280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a:solidFill>
                            <a:srgbClr val="FF0000"/>
                          </a:solidFill>
                          <a:effectLst/>
                          <a:latin typeface="Traditional Arabic"/>
                          <a:ea typeface="Calibri"/>
                          <a:cs typeface="Arial"/>
                        </a:rPr>
                        <a:t>4</a:t>
                      </a:r>
                      <a:endParaRPr lang="en-US" sz="2800"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6</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6</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4</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algn="ctr" rtl="0">
                        <a:lnSpc>
                          <a:spcPct val="115000"/>
                        </a:lnSpc>
                        <a:spcAft>
                          <a:spcPts val="0"/>
                        </a:spcAft>
                      </a:pPr>
                      <a:r>
                        <a:rPr lang="en-US" sz="2800">
                          <a:effectLst/>
                          <a:latin typeface="Traditional Arabic"/>
                          <a:ea typeface="Calibri"/>
                          <a:cs typeface="Arial"/>
                        </a:rPr>
                        <a:t>6</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12</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a:effectLst/>
                          <a:latin typeface="Traditional Arabic"/>
                          <a:ea typeface="Calibri"/>
                          <a:cs typeface="Arial"/>
                        </a:rPr>
                        <a:t>5</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a:effectLst/>
                          <a:latin typeface="Traditional Arabic"/>
                          <a:ea typeface="Calibri"/>
                          <a:cs typeface="Arial"/>
                        </a:rPr>
                        <a:t>5</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5</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5</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algn="ctr" rtl="0">
                        <a:lnSpc>
                          <a:spcPct val="115000"/>
                        </a:lnSpc>
                        <a:spcAft>
                          <a:spcPts val="0"/>
                        </a:spcAft>
                      </a:pPr>
                      <a:r>
                        <a:rPr lang="en-US" sz="2800">
                          <a:effectLst/>
                          <a:latin typeface="Traditional Arabic"/>
                          <a:ea typeface="Calibri"/>
                          <a:cs typeface="Arial"/>
                        </a:rPr>
                        <a:t>3</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6</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6</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a:effectLst/>
                          <a:latin typeface="Traditional Arabic"/>
                          <a:ea typeface="Calibri"/>
                          <a:cs typeface="Arial"/>
                        </a:rPr>
                        <a:t>4</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4</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6</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algn="ctr" rtl="0">
                        <a:lnSpc>
                          <a:spcPct val="115000"/>
                        </a:lnSpc>
                        <a:spcAft>
                          <a:spcPts val="0"/>
                        </a:spcAft>
                      </a:pPr>
                      <a:r>
                        <a:rPr lang="en-US" sz="2800">
                          <a:effectLst/>
                          <a:latin typeface="Traditional Arabic"/>
                          <a:ea typeface="Calibri"/>
                          <a:cs typeface="Arial"/>
                        </a:rPr>
                        <a:t>2</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4</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a:effectLst/>
                          <a:latin typeface="Traditional Arabic"/>
                          <a:ea typeface="Calibri"/>
                          <a:cs typeface="Arial"/>
                        </a:rPr>
                        <a:t>7</a:t>
                      </a:r>
                      <a:endParaRPr lang="en-US" sz="2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a:effectLst/>
                          <a:latin typeface="Traditional Arabic"/>
                          <a:ea typeface="Calibri"/>
                          <a:cs typeface="Arial"/>
                        </a:rPr>
                        <a:t>3</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a:effectLst/>
                          <a:latin typeface="Traditional Arabic"/>
                          <a:ea typeface="Calibri"/>
                          <a:cs typeface="Arial"/>
                        </a:rPr>
                        <a:t>3</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800" dirty="0">
                          <a:effectLst/>
                          <a:latin typeface="Traditional Arabic"/>
                          <a:ea typeface="Calibri"/>
                          <a:cs typeface="Arial"/>
                        </a:rPr>
                        <a:t>7</a:t>
                      </a:r>
                      <a:endParaRPr lang="en-US" sz="2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1858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cs typeface="Ali_K_Alwand" pitchFamily="2" charset="-78"/>
              </a:rPr>
              <a:t>شيَوازي كةلكي ريَزبةندي </a:t>
            </a:r>
            <a:endParaRPr lang="ar-IQ" dirty="0">
              <a:cs typeface="Ali_K_Alwand" pitchFamily="2" charset="-78"/>
            </a:endParaRPr>
          </a:p>
        </p:txBody>
      </p:sp>
      <p:sp>
        <p:nvSpPr>
          <p:cNvPr id="3" name="Content Placeholder 2"/>
          <p:cNvSpPr>
            <a:spLocks noGrp="1"/>
          </p:cNvSpPr>
          <p:nvPr>
            <p:ph idx="1"/>
          </p:nvPr>
        </p:nvSpPr>
        <p:spPr/>
        <p:txBody>
          <a:bodyPr/>
          <a:lstStyle/>
          <a:p>
            <a:pPr algn="ctr" rtl="1"/>
            <a:r>
              <a:rPr lang="ar-IQ" dirty="0">
                <a:cs typeface="Ali_K_Alwand" pitchFamily="2" charset="-78"/>
              </a:rPr>
              <a:t>ئةو شيَوازة ثيَواية كةلك هةرطيز ناكريَت ثيَوانة بكريَت بؤية تةنها دةتوانين ريَزبةنديان بكةين بةطويَرةي ئارةزووةكاني بةكاربةر . دةكريَت ضةند طروثيَك لة دروست كةين كة بتوانين ليَكيان جيابكةينةوة بة شيَوةيةك بؤ نمونة بلَيَن طروثي ( أ) باشترة لة طروثي (ب )  وة ئةويش باشترة لة طروثي ( ج) يان بري كةلَك يةكسانة لةو دوو طروثة يان كةمترة .</a:t>
            </a:r>
            <a:endParaRPr lang="en-US" dirty="0">
              <a:cs typeface="Ali_K_Alwand" pitchFamily="2" charset="-78"/>
            </a:endParaRPr>
          </a:p>
          <a:p>
            <a:endParaRPr lang="ar-IQ" dirty="0"/>
          </a:p>
        </p:txBody>
      </p:sp>
    </p:spTree>
    <p:extLst>
      <p:ext uri="{BB962C8B-B14F-4D97-AF65-F5344CB8AC3E}">
        <p14:creationId xmlns:p14="http://schemas.microsoft.com/office/powerpoint/2010/main" val="3953089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SA" dirty="0" smtClean="0">
                <a:cs typeface="Ali_K_Alwand" pitchFamily="2" charset="-78"/>
              </a:rPr>
              <a:t>ئةو </a:t>
            </a:r>
            <a:r>
              <a:rPr lang="ar-SA" dirty="0">
                <a:cs typeface="Ali_K_Alwand" pitchFamily="2" charset="-78"/>
              </a:rPr>
              <a:t>تيؤرة  ليَكدانةوة و شيكردنةوةي ضةماوةي خواستة . وةكو باسمان كرد ضةماوةي خواست باسي خالَةكاني هاوسةنطي بةكاربةر دةكات يان باشترين خالي هاوسةنط لةلاي بةكاربةر. كاتيَك ليَكؤلينةوة لة هةلَسوكةوتي بةكاربةر دةكةين دةبيَت طريمانةيةكي طرنط و سةرةكي لة بيرمان بيَت ئةويش بةكاربةركةسيَكي ذيرة لة رووي ئابووريةوة هةردةم دةيةويَت بةرزترين تيَربوون بؤ ثيَداويستيةكاني دابين بكات بةو توانايةي لة بةردةستي داية</a:t>
            </a:r>
            <a:endParaRPr lang="en-US" dirty="0">
              <a:cs typeface="Ali_K_Alwand" pitchFamily="2" charset="-78"/>
            </a:endParaRPr>
          </a:p>
          <a:p>
            <a:endParaRPr lang="ar-IQ" dirty="0"/>
          </a:p>
        </p:txBody>
      </p:sp>
    </p:spTree>
    <p:extLst>
      <p:ext uri="{BB962C8B-B14F-4D97-AF65-F5344CB8AC3E}">
        <p14:creationId xmlns:p14="http://schemas.microsoft.com/office/powerpoint/2010/main" val="3712132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ضةماوةي ليَكضو </a:t>
            </a:r>
            <a:r>
              <a:rPr lang="ar-IQ" b="1" dirty="0" smtClean="0">
                <a:cs typeface="Ali_K_Alwand" pitchFamily="2" charset="-78"/>
              </a:rPr>
              <a:t>:</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ئةو </a:t>
            </a:r>
            <a:r>
              <a:rPr lang="ar-IQ" dirty="0">
                <a:cs typeface="Ali_K_Alwand" pitchFamily="2" charset="-78"/>
              </a:rPr>
              <a:t>ضةماوةية ناونراوة ليَكضو ضونكة لة هةموو خالَةكاني ئةو ضةماوة كةلَك وةكو يةكة هيَض جياوازي نية لاي بةكاربةر ، يان هةموويان هةمان بري كةلَكيان هةية .</a:t>
            </a:r>
            <a:endParaRPr lang="en-US" dirty="0">
              <a:cs typeface="Ali_K_Alwand" pitchFamily="2" charset="-78"/>
            </a:endParaRPr>
          </a:p>
          <a:p>
            <a:pPr algn="r" rtl="1"/>
            <a:r>
              <a:rPr lang="ar-IQ" dirty="0">
                <a:cs typeface="Ali_K_Alwand" pitchFamily="2" charset="-78"/>
              </a:rPr>
              <a:t>ثيَناسة ضةماوةي ليَكضو : ئةو ضةماوةية كة بريتية لة ضةند </a:t>
            </a:r>
            <a:r>
              <a:rPr lang="ar-IQ" dirty="0" smtClean="0">
                <a:cs typeface="Ali_K_Alwand" pitchFamily="2" charset="-78"/>
              </a:rPr>
              <a:t>تيَكةلَةيةكي </a:t>
            </a:r>
            <a:r>
              <a:rPr lang="ar-IQ" dirty="0">
                <a:cs typeface="Ali_K_Alwand" pitchFamily="2" charset="-78"/>
              </a:rPr>
              <a:t>جياواز لة دوو كالَا و لة هةر خالَيكي هةمان بري كةلَكي هةية . </a:t>
            </a:r>
            <a:endParaRPr lang="en-US" dirty="0">
              <a:cs typeface="Ali_K_Alwand" pitchFamily="2" charset="-78"/>
            </a:endParaRPr>
          </a:p>
          <a:p>
            <a:endParaRPr lang="ar-IQ" dirty="0"/>
          </a:p>
        </p:txBody>
      </p:sp>
    </p:spTree>
    <p:extLst>
      <p:ext uri="{BB962C8B-B14F-4D97-AF65-F5344CB8AC3E}">
        <p14:creationId xmlns:p14="http://schemas.microsoft.com/office/powerpoint/2010/main" val="2106476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تايبةت مةنديةكاني ضةماوةي ليَكضو </a:t>
            </a:r>
            <a:r>
              <a:rPr lang="ar-IQ" b="1" dirty="0" smtClean="0">
                <a:cs typeface="Ali_K_Alwand" pitchFamily="2" charset="-78"/>
              </a:rPr>
              <a:t>:</a:t>
            </a:r>
            <a:endParaRPr lang="ar-IQ" dirty="0"/>
          </a:p>
        </p:txBody>
      </p:sp>
      <p:sp>
        <p:nvSpPr>
          <p:cNvPr id="3" name="Content Placeholder 2"/>
          <p:cNvSpPr>
            <a:spLocks noGrp="1"/>
          </p:cNvSpPr>
          <p:nvPr>
            <p:ph idx="1"/>
          </p:nvPr>
        </p:nvSpPr>
        <p:spPr/>
        <p:txBody>
          <a:bodyPr/>
          <a:lstStyle/>
          <a:p>
            <a:pPr lvl="0" algn="r" rtl="1"/>
            <a:r>
              <a:rPr lang="ar-IQ" dirty="0" smtClean="0">
                <a:cs typeface="Ali_K_Alwand" pitchFamily="2" charset="-78"/>
              </a:rPr>
              <a:t>ذمارةيةكي </a:t>
            </a:r>
            <a:r>
              <a:rPr lang="ar-IQ" dirty="0">
                <a:cs typeface="Ali_K_Alwand" pitchFamily="2" charset="-78"/>
              </a:rPr>
              <a:t>بيَكؤتايي لة ضةماوةي ليَكضومان هةية هةر ضةماوةيةك بري كةلَكي جياوةزة لةوي تر هةر ضةند ضةماوةكة بةرزبيَتةوة بري كةلَكي زياترة . </a:t>
            </a:r>
            <a:endParaRPr lang="en-US" dirty="0">
              <a:cs typeface="Ali_K_Alwand" pitchFamily="2" charset="-78"/>
            </a:endParaRPr>
          </a:p>
          <a:p>
            <a:pPr lvl="0" algn="r" rtl="1"/>
            <a:r>
              <a:rPr lang="ar-IQ" dirty="0">
                <a:cs typeface="Ali_K_Alwand" pitchFamily="2" charset="-78"/>
              </a:rPr>
              <a:t>ضةماوةي ليَكضو هةرطيز يةكترنابرن : ضونكة وةكو لة تايبةتمةندي يةكةم باسمان كرد هةر ضةماوةيةك بري كةلَكي جياوازة لةوي تر ، كةواتة لةو خالَةي يةكتر دةبرن بري كةلَكيان وةكة يةك دةبيَت ئةوةش ثيَضةوانةية .</a:t>
            </a:r>
            <a:endParaRPr lang="en-US" dirty="0">
              <a:cs typeface="Ali_K_Alwand" pitchFamily="2" charset="-78"/>
            </a:endParaRPr>
          </a:p>
          <a:p>
            <a:endParaRPr lang="ar-IQ" dirty="0"/>
          </a:p>
        </p:txBody>
      </p:sp>
    </p:spTree>
    <p:extLst>
      <p:ext uri="{BB962C8B-B14F-4D97-AF65-F5344CB8AC3E}">
        <p14:creationId xmlns:p14="http://schemas.microsoft.com/office/powerpoint/2010/main" val="36423926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cs typeface="Ali_K_Alwand" pitchFamily="2" charset="-78"/>
              </a:rPr>
              <a:t>تايبةت مةنديةكاني ضةماوةي ليَكضو :</a:t>
            </a:r>
            <a:endParaRPr lang="ar-IQ" dirty="0"/>
          </a:p>
        </p:txBody>
      </p:sp>
      <p:sp>
        <p:nvSpPr>
          <p:cNvPr id="3" name="Content Placeholder 2"/>
          <p:cNvSpPr>
            <a:spLocks noGrp="1"/>
          </p:cNvSpPr>
          <p:nvPr>
            <p:ph idx="1"/>
          </p:nvPr>
        </p:nvSpPr>
        <p:spPr/>
        <p:txBody>
          <a:bodyPr>
            <a:normAutofit/>
          </a:bodyPr>
          <a:lstStyle/>
          <a:p>
            <a:pPr lvl="0" algn="r" rtl="1"/>
            <a:r>
              <a:rPr lang="ar-IQ" dirty="0">
                <a:cs typeface="Ali_K_Alwand" pitchFamily="2" charset="-78"/>
              </a:rPr>
              <a:t>ضةماوةي ليَكضة لةلاي ضةثي سةرةوة دادةبةزيَت بؤ لاي راستي خوارةوة : كةواتة مةيلي ئةو ضةماوة سالبة ضونكة بري كةلَك لة سةر هةمان ضةماوة وةكو يةكة و ئةطةر بري بةكاربردني يةكيَك لة كالَاكان زياد بكةين دةبيَت ئةوي تر كةم بكةينةوة .</a:t>
            </a:r>
            <a:endParaRPr lang="en-US" dirty="0">
              <a:cs typeface="Ali_K_Alwand" pitchFamily="2" charset="-78"/>
            </a:endParaRPr>
          </a:p>
          <a:p>
            <a:pPr lvl="0" algn="r" rtl="1"/>
            <a:r>
              <a:rPr lang="ar-IQ" dirty="0">
                <a:cs typeface="Ali_K_Alwand" pitchFamily="2" charset="-78"/>
              </a:rPr>
              <a:t>ضةماوةكاني ليَكضو ضةماوةتةوة بةرةو خالَي رةسةن يان خالَي سةرةتا . ئةوةش ماناي واية مةيلي ئةو ضةماوة جيَطير نية دةطؤريَت هةرضةند بةرةو خوارةوة برؤين مةيلي كةم دةبيَتةوة ، ئةووةش ثيَ دةطوتريَت رادةي جيَطؤركيَ حةدي. </a:t>
            </a:r>
            <a:endParaRPr lang="en-US" dirty="0">
              <a:cs typeface="Ali_K_Alwand" pitchFamily="2" charset="-78"/>
            </a:endParaRPr>
          </a:p>
          <a:p>
            <a:endParaRPr lang="ar-IQ" dirty="0"/>
          </a:p>
        </p:txBody>
      </p:sp>
    </p:spTree>
    <p:extLst>
      <p:ext uri="{BB962C8B-B14F-4D97-AF65-F5344CB8AC3E}">
        <p14:creationId xmlns:p14="http://schemas.microsoft.com/office/powerpoint/2010/main" val="4105956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738666" y="2658419"/>
            <a:ext cx="3666667" cy="2409524"/>
          </a:xfrm>
          <a:prstGeom prst="rect">
            <a:avLst/>
          </a:prstGeom>
          <a:solidFill>
            <a:schemeClr val="accent1">
              <a:lumMod val="40000"/>
              <a:lumOff val="60000"/>
            </a:schemeClr>
          </a:solidFill>
          <a:ln>
            <a:noFill/>
          </a:ln>
          <a:effectLst/>
        </p:spPr>
      </p:pic>
    </p:spTree>
    <p:extLst>
      <p:ext uri="{BB962C8B-B14F-4D97-AF65-F5344CB8AC3E}">
        <p14:creationId xmlns:p14="http://schemas.microsoft.com/office/powerpoint/2010/main" val="198760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نمونة </a:t>
            </a:r>
            <a:endParaRPr lang="ar-IQ" dirty="0"/>
          </a:p>
        </p:txBody>
      </p:sp>
      <p:sp>
        <p:nvSpPr>
          <p:cNvPr id="3" name="Content Placeholder 2"/>
          <p:cNvSpPr>
            <a:spLocks noGrp="1"/>
          </p:cNvSpPr>
          <p:nvPr>
            <p:ph idx="1"/>
          </p:nvPr>
        </p:nvSpPr>
        <p:spPr/>
        <p:txBody>
          <a:bodyPr>
            <a:normAutofit fontScale="92500" lnSpcReduction="10000"/>
          </a:bodyPr>
          <a:lstStyle/>
          <a:p>
            <a:pPr algn="r" rtl="1"/>
            <a:r>
              <a:rPr lang="ar-IQ" dirty="0">
                <a:cs typeface="Ali_K_Alwand" pitchFamily="2" charset="-78"/>
              </a:rPr>
              <a:t>طريمان داهاتي بةكاربةر كة تةرخاني كردوة بؤ كريني كالَاي ( </a:t>
            </a:r>
            <a:r>
              <a:rPr lang="en-US" dirty="0">
                <a:cs typeface="Ali_K_Alwand" pitchFamily="2" charset="-78"/>
              </a:rPr>
              <a:t>X</a:t>
            </a:r>
            <a:r>
              <a:rPr lang="ar-IQ" dirty="0">
                <a:cs typeface="Ali_K_Alwand" pitchFamily="2" charset="-78"/>
              </a:rPr>
              <a:t>    ) كالَاي   (   </a:t>
            </a:r>
            <a:r>
              <a:rPr lang="en-US" dirty="0">
                <a:cs typeface="Ali_K_Alwand" pitchFamily="2" charset="-78"/>
              </a:rPr>
              <a:t>Y</a:t>
            </a:r>
            <a:r>
              <a:rPr lang="ar-IQ" dirty="0">
                <a:cs typeface="Ali_K_Alwand" pitchFamily="2" charset="-78"/>
              </a:rPr>
              <a:t>   ) يةكسانة بة ( </a:t>
            </a:r>
            <a:r>
              <a:rPr lang="ar-IQ" dirty="0" smtClean="0">
                <a:cs typeface="Ali_K_Alwand" pitchFamily="2" charset="-78"/>
              </a:rPr>
              <a:t>20 </a:t>
            </a:r>
            <a:r>
              <a:rPr lang="ar-IQ" dirty="0">
                <a:cs typeface="Ali_K_Alwand" pitchFamily="2" charset="-78"/>
              </a:rPr>
              <a:t>) دؤلار : داواكاريمان ئةوةية بري هاوسةنطي هةردوو كالَاكة بدؤزةوة كة ئةو بةكاربةرة دةطينيَتة هاوسةنطي لة خةرجيةكاني .  ئةطةر طريمان نرخي ( </a:t>
            </a:r>
            <a:r>
              <a:rPr lang="en-US" dirty="0">
                <a:cs typeface="Ali_K_Alwand" pitchFamily="2" charset="-78"/>
              </a:rPr>
              <a:t>X </a:t>
            </a:r>
            <a:r>
              <a:rPr lang="ar-IQ" dirty="0">
                <a:cs typeface="Ali_K_Alwand" pitchFamily="2" charset="-78"/>
              </a:rPr>
              <a:t>) </a:t>
            </a:r>
            <a:r>
              <a:rPr lang="ar-IQ" dirty="0" smtClean="0">
                <a:cs typeface="Ali_K_Alwand" pitchFamily="2" charset="-78"/>
              </a:rPr>
              <a:t>دوو دؤلارة </a:t>
            </a:r>
            <a:r>
              <a:rPr lang="ar-IQ" dirty="0">
                <a:cs typeface="Ali_K_Alwand" pitchFamily="2" charset="-78"/>
              </a:rPr>
              <a:t>نرخي ( </a:t>
            </a:r>
            <a:r>
              <a:rPr lang="en-US" dirty="0">
                <a:cs typeface="Ali_K_Alwand" pitchFamily="2" charset="-78"/>
              </a:rPr>
              <a:t>Y</a:t>
            </a:r>
            <a:r>
              <a:rPr lang="ar-IQ" dirty="0">
                <a:cs typeface="Ali_K_Alwand" pitchFamily="2" charset="-78"/>
              </a:rPr>
              <a:t>) دوو دؤلارة .</a:t>
            </a:r>
            <a:endParaRPr lang="en-US" dirty="0">
              <a:cs typeface="Ali_K_Alwand" pitchFamily="2" charset="-78"/>
            </a:endParaRPr>
          </a:p>
          <a:p>
            <a:pPr algn="r" rtl="1"/>
            <a:r>
              <a:rPr lang="ar-IQ" dirty="0"/>
              <a:t>  </a:t>
            </a:r>
            <a:r>
              <a:rPr lang="ar-SA" dirty="0"/>
              <a:t>مثال : افترض أن الدخل المخصص للإنفاق على السلعة (</a:t>
            </a:r>
            <a:r>
              <a:rPr lang="en-US" dirty="0"/>
              <a:t>X</a:t>
            </a:r>
            <a:r>
              <a:rPr lang="ar-SA" dirty="0"/>
              <a:t>) والسلعة (</a:t>
            </a:r>
            <a:r>
              <a:rPr lang="en-US" dirty="0"/>
              <a:t>Y</a:t>
            </a:r>
            <a:r>
              <a:rPr lang="ar-SA" dirty="0"/>
              <a:t>) لمستهلك ما يساوي </a:t>
            </a:r>
            <a:r>
              <a:rPr lang="ar-SA" dirty="0" smtClean="0"/>
              <a:t>(</a:t>
            </a:r>
            <a:r>
              <a:rPr lang="ar-IQ" dirty="0" smtClean="0"/>
              <a:t>2</a:t>
            </a:r>
            <a:r>
              <a:rPr lang="ar-SA" dirty="0" smtClean="0"/>
              <a:t>0 </a:t>
            </a:r>
            <a:r>
              <a:rPr lang="ar-SA" dirty="0"/>
              <a:t>دولارات). المطلوب التوصل إلى الكميات التوازنية من كل من السلعتين والتي تحقق للمستهلك وضع التوازن. بافتراض سعر السلعة ( </a:t>
            </a:r>
            <a:r>
              <a:rPr lang="en-US" dirty="0"/>
              <a:t>X</a:t>
            </a:r>
            <a:r>
              <a:rPr lang="ar-SA" dirty="0"/>
              <a:t>) هو </a:t>
            </a:r>
            <a:r>
              <a:rPr lang="ar-SA" dirty="0" smtClean="0"/>
              <a:t>دولار</a:t>
            </a:r>
            <a:r>
              <a:rPr lang="ar-IQ" dirty="0" smtClean="0"/>
              <a:t>ين</a:t>
            </a:r>
            <a:r>
              <a:rPr lang="ar-SA" dirty="0" smtClean="0"/>
              <a:t> </a:t>
            </a:r>
            <a:r>
              <a:rPr lang="ar-SA" dirty="0"/>
              <a:t>واحد وسعر السلعة ( </a:t>
            </a:r>
            <a:r>
              <a:rPr lang="en-US" dirty="0"/>
              <a:t>Y </a:t>
            </a:r>
            <a:r>
              <a:rPr lang="ar-SA" dirty="0"/>
              <a:t> ) دولارين </a:t>
            </a:r>
            <a:r>
              <a:rPr lang="ar-SA" dirty="0" smtClean="0"/>
              <a:t>.</a:t>
            </a:r>
            <a:endParaRPr lang="en-US" dirty="0"/>
          </a:p>
        </p:txBody>
      </p:sp>
    </p:spTree>
    <p:extLst>
      <p:ext uri="{BB962C8B-B14F-4D97-AF65-F5344CB8AC3E}">
        <p14:creationId xmlns:p14="http://schemas.microsoft.com/office/powerpoint/2010/main" val="853090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8729716"/>
              </p:ext>
            </p:extLst>
          </p:nvPr>
        </p:nvGraphicFramePr>
        <p:xfrm>
          <a:off x="1142999" y="1600199"/>
          <a:ext cx="6629401" cy="4846320"/>
        </p:xfrm>
        <a:graphic>
          <a:graphicData uri="http://schemas.openxmlformats.org/drawingml/2006/table">
            <a:tbl>
              <a:tblPr rtl="1" firstRow="1" firstCol="1" lastRow="1" lastCol="1" bandRow="1" bandCol="1">
                <a:tableStyleId>{5C22544A-7EE6-4342-B048-85BDC9FD1C3A}</a:tableStyleId>
              </a:tblPr>
              <a:tblGrid>
                <a:gridCol w="1934460"/>
                <a:gridCol w="1658676"/>
                <a:gridCol w="1740880"/>
                <a:gridCol w="1295385"/>
              </a:tblGrid>
              <a:tr h="605790">
                <a:tc>
                  <a:txBody>
                    <a:bodyPr/>
                    <a:lstStyle/>
                    <a:p>
                      <a:pPr algn="r" rtl="0">
                        <a:spcAft>
                          <a:spcPts val="0"/>
                        </a:spcAft>
                        <a:tabLst>
                          <a:tab pos="5486400" algn="r"/>
                        </a:tabLst>
                      </a:pPr>
                      <a:r>
                        <a:rPr lang="en-US" sz="3600" dirty="0" err="1">
                          <a:effectLst/>
                        </a:rPr>
                        <a:t>MUy</a:t>
                      </a:r>
                      <a:endParaRPr lang="en-US" sz="3600" dirty="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Qy</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MUx</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dirty="0" err="1">
                          <a:effectLst/>
                        </a:rPr>
                        <a:t>Qx</a:t>
                      </a:r>
                      <a:endParaRPr lang="en-US" sz="3600" dirty="0">
                        <a:effectLst/>
                        <a:latin typeface="Times New Roman"/>
                        <a:ea typeface="Times New Roman"/>
                      </a:endParaRPr>
                    </a:p>
                  </a:txBody>
                  <a:tcPr marL="68580" marR="68580" marT="0" marB="0"/>
                </a:tc>
              </a:tr>
              <a:tr h="605790">
                <a:tc>
                  <a:txBody>
                    <a:bodyPr/>
                    <a:lstStyle/>
                    <a:p>
                      <a:pPr algn="r" rtl="0">
                        <a:spcAft>
                          <a:spcPts val="0"/>
                        </a:spcAft>
                        <a:tabLst>
                          <a:tab pos="5486400" algn="r"/>
                        </a:tabLst>
                      </a:pPr>
                      <a:r>
                        <a:rPr lang="en-US" sz="3600">
                          <a:effectLst/>
                        </a:rPr>
                        <a:t>24</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1</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10</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dirty="0">
                          <a:effectLst/>
                        </a:rPr>
                        <a:t>1</a:t>
                      </a:r>
                      <a:endParaRPr lang="en-US" sz="3600" dirty="0">
                        <a:effectLst/>
                        <a:latin typeface="Times New Roman"/>
                        <a:ea typeface="Times New Roman"/>
                      </a:endParaRPr>
                    </a:p>
                  </a:txBody>
                  <a:tcPr marL="68580" marR="68580" marT="0" marB="0"/>
                </a:tc>
              </a:tr>
              <a:tr h="605790">
                <a:tc>
                  <a:txBody>
                    <a:bodyPr/>
                    <a:lstStyle/>
                    <a:p>
                      <a:pPr algn="r" rtl="0">
                        <a:spcAft>
                          <a:spcPts val="0"/>
                        </a:spcAft>
                        <a:tabLst>
                          <a:tab pos="5486400" algn="r"/>
                        </a:tabLst>
                      </a:pPr>
                      <a:r>
                        <a:rPr lang="en-US" sz="3600" dirty="0" smtClean="0">
                          <a:effectLst/>
                        </a:rPr>
                        <a:t>20</a:t>
                      </a:r>
                      <a:endParaRPr lang="en-US" sz="3600" dirty="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2</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8</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dirty="0">
                          <a:effectLst/>
                        </a:rPr>
                        <a:t>2</a:t>
                      </a:r>
                      <a:endParaRPr lang="en-US" sz="3600" dirty="0">
                        <a:effectLst/>
                        <a:latin typeface="Times New Roman"/>
                        <a:ea typeface="Times New Roman"/>
                      </a:endParaRPr>
                    </a:p>
                  </a:txBody>
                  <a:tcPr marL="68580" marR="68580" marT="0" marB="0"/>
                </a:tc>
              </a:tr>
              <a:tr h="605790">
                <a:tc>
                  <a:txBody>
                    <a:bodyPr/>
                    <a:lstStyle/>
                    <a:p>
                      <a:pPr algn="r" rtl="0">
                        <a:spcAft>
                          <a:spcPts val="0"/>
                        </a:spcAft>
                        <a:tabLst>
                          <a:tab pos="5486400" algn="r"/>
                        </a:tabLst>
                      </a:pPr>
                      <a:r>
                        <a:rPr lang="en-US" sz="3600">
                          <a:effectLst/>
                        </a:rPr>
                        <a:t>18</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3</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7</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dirty="0">
                          <a:effectLst/>
                        </a:rPr>
                        <a:t>3</a:t>
                      </a:r>
                      <a:endParaRPr lang="en-US" sz="3600" dirty="0">
                        <a:effectLst/>
                        <a:latin typeface="Times New Roman"/>
                        <a:ea typeface="Times New Roman"/>
                      </a:endParaRPr>
                    </a:p>
                  </a:txBody>
                  <a:tcPr marL="68580" marR="68580" marT="0" marB="0"/>
                </a:tc>
              </a:tr>
              <a:tr h="605790">
                <a:tc>
                  <a:txBody>
                    <a:bodyPr/>
                    <a:lstStyle/>
                    <a:p>
                      <a:pPr algn="r" rtl="0">
                        <a:spcAft>
                          <a:spcPts val="0"/>
                        </a:spcAft>
                        <a:tabLst>
                          <a:tab pos="5486400" algn="r"/>
                        </a:tabLst>
                      </a:pPr>
                      <a:r>
                        <a:rPr lang="en-US" sz="3600">
                          <a:effectLst/>
                        </a:rPr>
                        <a:t>16</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4</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6</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dirty="0">
                          <a:effectLst/>
                        </a:rPr>
                        <a:t>4</a:t>
                      </a:r>
                      <a:endParaRPr lang="en-US" sz="3600" dirty="0">
                        <a:effectLst/>
                        <a:latin typeface="Times New Roman"/>
                        <a:ea typeface="Times New Roman"/>
                      </a:endParaRPr>
                    </a:p>
                  </a:txBody>
                  <a:tcPr marL="68580" marR="68580" marT="0" marB="0"/>
                </a:tc>
              </a:tr>
              <a:tr h="605790">
                <a:tc>
                  <a:txBody>
                    <a:bodyPr/>
                    <a:lstStyle/>
                    <a:p>
                      <a:pPr algn="r" rtl="0">
                        <a:spcAft>
                          <a:spcPts val="0"/>
                        </a:spcAft>
                        <a:tabLst>
                          <a:tab pos="5486400" algn="r"/>
                        </a:tabLst>
                      </a:pPr>
                      <a:r>
                        <a:rPr lang="en-US" sz="3600">
                          <a:effectLst/>
                        </a:rPr>
                        <a:t>12</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5</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5</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dirty="0">
                          <a:effectLst/>
                        </a:rPr>
                        <a:t>5</a:t>
                      </a:r>
                      <a:endParaRPr lang="en-US" sz="3600" dirty="0">
                        <a:effectLst/>
                        <a:latin typeface="Times New Roman"/>
                        <a:ea typeface="Times New Roman"/>
                      </a:endParaRPr>
                    </a:p>
                  </a:txBody>
                  <a:tcPr marL="68580" marR="68580" marT="0" marB="0"/>
                </a:tc>
              </a:tr>
              <a:tr h="605790">
                <a:tc>
                  <a:txBody>
                    <a:bodyPr/>
                    <a:lstStyle/>
                    <a:p>
                      <a:pPr algn="r" rtl="0">
                        <a:spcAft>
                          <a:spcPts val="0"/>
                        </a:spcAft>
                        <a:tabLst>
                          <a:tab pos="5486400" algn="r"/>
                        </a:tabLst>
                      </a:pPr>
                      <a:r>
                        <a:rPr lang="en-US" sz="3600">
                          <a:effectLst/>
                        </a:rPr>
                        <a:t>6</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6</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4</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dirty="0">
                          <a:effectLst/>
                        </a:rPr>
                        <a:t>6</a:t>
                      </a:r>
                      <a:endParaRPr lang="en-US" sz="3600" dirty="0">
                        <a:effectLst/>
                        <a:latin typeface="Times New Roman"/>
                        <a:ea typeface="Times New Roman"/>
                      </a:endParaRPr>
                    </a:p>
                  </a:txBody>
                  <a:tcPr marL="68580" marR="68580" marT="0" marB="0"/>
                </a:tc>
              </a:tr>
              <a:tr h="605790">
                <a:tc>
                  <a:txBody>
                    <a:bodyPr/>
                    <a:lstStyle/>
                    <a:p>
                      <a:pPr algn="r" rtl="0">
                        <a:spcAft>
                          <a:spcPts val="0"/>
                        </a:spcAft>
                        <a:tabLst>
                          <a:tab pos="5486400" algn="r"/>
                        </a:tabLst>
                      </a:pPr>
                      <a:r>
                        <a:rPr lang="en-US" sz="3600">
                          <a:effectLst/>
                        </a:rPr>
                        <a:t>4</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7</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a:effectLst/>
                        </a:rPr>
                        <a:t>3</a:t>
                      </a:r>
                      <a:endParaRPr lang="en-US" sz="3600">
                        <a:effectLst/>
                        <a:latin typeface="Times New Roman"/>
                        <a:ea typeface="Times New Roman"/>
                      </a:endParaRPr>
                    </a:p>
                  </a:txBody>
                  <a:tcPr marL="68580" marR="68580" marT="0" marB="0"/>
                </a:tc>
                <a:tc>
                  <a:txBody>
                    <a:bodyPr/>
                    <a:lstStyle/>
                    <a:p>
                      <a:pPr algn="r" rtl="0">
                        <a:spcAft>
                          <a:spcPts val="0"/>
                        </a:spcAft>
                        <a:tabLst>
                          <a:tab pos="5486400" algn="r"/>
                        </a:tabLst>
                      </a:pPr>
                      <a:r>
                        <a:rPr lang="en-US" sz="3600" dirty="0">
                          <a:effectLst/>
                        </a:rPr>
                        <a:t>7</a:t>
                      </a:r>
                      <a:endParaRPr lang="en-US" sz="36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2856178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1884840"/>
              </p:ext>
            </p:extLst>
          </p:nvPr>
        </p:nvGraphicFramePr>
        <p:xfrm>
          <a:off x="762000" y="1524005"/>
          <a:ext cx="7696200" cy="4815833"/>
        </p:xfrm>
        <a:graphic>
          <a:graphicData uri="http://schemas.openxmlformats.org/drawingml/2006/table">
            <a:tbl>
              <a:tblPr rtl="1" firstRow="1" firstCol="1" lastRow="1" lastCol="1" bandRow="1" bandCol="1">
                <a:tableStyleId>{5C22544A-7EE6-4342-B048-85BDC9FD1C3A}</a:tableStyleId>
              </a:tblPr>
              <a:tblGrid>
                <a:gridCol w="1810871"/>
                <a:gridCol w="1584511"/>
                <a:gridCol w="680616"/>
                <a:gridCol w="1358154"/>
                <a:gridCol w="1584511"/>
                <a:gridCol w="677537"/>
              </a:tblGrid>
              <a:tr h="502921">
                <a:tc>
                  <a:txBody>
                    <a:bodyPr/>
                    <a:lstStyle/>
                    <a:p>
                      <a:pPr algn="ctr" rtl="0">
                        <a:spcAft>
                          <a:spcPts val="0"/>
                        </a:spcAft>
                        <a:tabLst>
                          <a:tab pos="5486400" algn="r"/>
                        </a:tabLst>
                      </a:pPr>
                      <a:r>
                        <a:rPr lang="en-US" sz="3200" b="0">
                          <a:effectLst/>
                        </a:rPr>
                        <a:t>MUy/Py</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MUy</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Qy</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MUx/Px</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MUx</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dirty="0" err="1">
                          <a:effectLst/>
                        </a:rPr>
                        <a:t>Qx</a:t>
                      </a:r>
                      <a:endParaRPr lang="en-US" sz="3200" b="0" dirty="0">
                        <a:effectLst/>
                        <a:latin typeface="Times New Roman"/>
                        <a:ea typeface="Times New Roman"/>
                      </a:endParaRPr>
                    </a:p>
                  </a:txBody>
                  <a:tcPr marL="68580" marR="68580" marT="0" marB="0"/>
                </a:tc>
              </a:tr>
              <a:tr h="548639">
                <a:tc>
                  <a:txBody>
                    <a:bodyPr/>
                    <a:lstStyle/>
                    <a:p>
                      <a:pPr algn="ctr" rtl="0">
                        <a:spcAft>
                          <a:spcPts val="0"/>
                        </a:spcAft>
                        <a:tabLst>
                          <a:tab pos="5486400" algn="r"/>
                        </a:tabLst>
                      </a:pPr>
                      <a:r>
                        <a:rPr lang="en-US" sz="3200" b="0">
                          <a:effectLst/>
                        </a:rPr>
                        <a:t>12</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24</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1</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5</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10</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dirty="0">
                          <a:effectLst/>
                        </a:rPr>
                        <a:t>1</a:t>
                      </a:r>
                      <a:endParaRPr lang="en-US" sz="3200" b="0" dirty="0">
                        <a:effectLst/>
                        <a:latin typeface="Times New Roman"/>
                        <a:ea typeface="Times New Roman"/>
                      </a:endParaRPr>
                    </a:p>
                  </a:txBody>
                  <a:tcPr marL="68580" marR="68580" marT="0" marB="0"/>
                </a:tc>
              </a:tr>
              <a:tr h="548639">
                <a:tc>
                  <a:txBody>
                    <a:bodyPr/>
                    <a:lstStyle/>
                    <a:p>
                      <a:pPr algn="ctr" rtl="0">
                        <a:spcAft>
                          <a:spcPts val="0"/>
                        </a:spcAft>
                        <a:tabLst>
                          <a:tab pos="5486400" algn="r"/>
                        </a:tabLst>
                      </a:pPr>
                      <a:r>
                        <a:rPr lang="en-US" sz="3200" b="0">
                          <a:effectLst/>
                        </a:rPr>
                        <a:t>10</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20</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2</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4</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8</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dirty="0">
                          <a:effectLst/>
                        </a:rPr>
                        <a:t>2</a:t>
                      </a:r>
                      <a:endParaRPr lang="en-US" sz="3200" b="0" dirty="0">
                        <a:effectLst/>
                        <a:latin typeface="Times New Roman"/>
                        <a:ea typeface="Times New Roman"/>
                      </a:endParaRPr>
                    </a:p>
                  </a:txBody>
                  <a:tcPr marL="68580" marR="68580" marT="0" marB="0"/>
                </a:tc>
              </a:tr>
              <a:tr h="548639">
                <a:tc>
                  <a:txBody>
                    <a:bodyPr/>
                    <a:lstStyle/>
                    <a:p>
                      <a:pPr algn="ctr" rtl="0">
                        <a:spcAft>
                          <a:spcPts val="0"/>
                        </a:spcAft>
                        <a:tabLst>
                          <a:tab pos="5486400" algn="r"/>
                        </a:tabLst>
                      </a:pPr>
                      <a:r>
                        <a:rPr lang="en-US" sz="3200" b="0">
                          <a:effectLst/>
                        </a:rPr>
                        <a:t>9</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18</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3</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3.5</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7</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dirty="0">
                          <a:effectLst/>
                        </a:rPr>
                        <a:t>3</a:t>
                      </a:r>
                      <a:endParaRPr lang="en-US" sz="3200" b="0" dirty="0">
                        <a:effectLst/>
                        <a:latin typeface="Times New Roman"/>
                        <a:ea typeface="Times New Roman"/>
                      </a:endParaRPr>
                    </a:p>
                  </a:txBody>
                  <a:tcPr marL="68580" marR="68580" marT="0" marB="0"/>
                </a:tc>
              </a:tr>
              <a:tr h="548639">
                <a:tc>
                  <a:txBody>
                    <a:bodyPr/>
                    <a:lstStyle/>
                    <a:p>
                      <a:pPr algn="ctr" rtl="0">
                        <a:spcAft>
                          <a:spcPts val="0"/>
                        </a:spcAft>
                        <a:tabLst>
                          <a:tab pos="5486400" algn="r"/>
                        </a:tabLst>
                      </a:pPr>
                      <a:r>
                        <a:rPr lang="en-US" sz="3200" b="0">
                          <a:effectLst/>
                        </a:rPr>
                        <a:t>8</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16</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4</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dirty="0">
                          <a:solidFill>
                            <a:srgbClr val="FF0000"/>
                          </a:solidFill>
                          <a:effectLst/>
                        </a:rPr>
                        <a:t>3</a:t>
                      </a:r>
                      <a:endParaRPr lang="en-US" sz="3200" b="0" dirty="0">
                        <a:solidFill>
                          <a:srgbClr val="FF0000"/>
                        </a:solidFill>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6</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dirty="0">
                          <a:effectLst/>
                        </a:rPr>
                        <a:t>4</a:t>
                      </a:r>
                      <a:endParaRPr lang="en-US" sz="3200" b="0" dirty="0">
                        <a:effectLst/>
                        <a:latin typeface="Times New Roman"/>
                        <a:ea typeface="Times New Roman"/>
                      </a:endParaRPr>
                    </a:p>
                  </a:txBody>
                  <a:tcPr marL="68580" marR="68580" marT="0" marB="0"/>
                </a:tc>
              </a:tr>
              <a:tr h="548639">
                <a:tc>
                  <a:txBody>
                    <a:bodyPr/>
                    <a:lstStyle/>
                    <a:p>
                      <a:pPr algn="ctr" rtl="0">
                        <a:spcAft>
                          <a:spcPts val="0"/>
                        </a:spcAft>
                        <a:tabLst>
                          <a:tab pos="5486400" algn="r"/>
                        </a:tabLst>
                      </a:pPr>
                      <a:r>
                        <a:rPr lang="en-US" sz="3200" b="0">
                          <a:effectLst/>
                        </a:rPr>
                        <a:t>6</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12</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5</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2.5</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5</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dirty="0">
                          <a:effectLst/>
                        </a:rPr>
                        <a:t>5</a:t>
                      </a:r>
                      <a:endParaRPr lang="en-US" sz="3200" b="0" dirty="0">
                        <a:effectLst/>
                        <a:latin typeface="Times New Roman"/>
                        <a:ea typeface="Times New Roman"/>
                      </a:endParaRPr>
                    </a:p>
                  </a:txBody>
                  <a:tcPr marL="68580" marR="68580" marT="0" marB="0"/>
                </a:tc>
              </a:tr>
              <a:tr h="548639">
                <a:tc>
                  <a:txBody>
                    <a:bodyPr/>
                    <a:lstStyle/>
                    <a:p>
                      <a:pPr algn="ctr" rtl="0">
                        <a:spcAft>
                          <a:spcPts val="0"/>
                        </a:spcAft>
                        <a:tabLst>
                          <a:tab pos="5486400" algn="r"/>
                        </a:tabLst>
                      </a:pPr>
                      <a:r>
                        <a:rPr lang="en-US" sz="3200" b="0" dirty="0">
                          <a:solidFill>
                            <a:srgbClr val="FF0000"/>
                          </a:solidFill>
                          <a:effectLst/>
                        </a:rPr>
                        <a:t>3</a:t>
                      </a:r>
                      <a:endParaRPr lang="en-US" sz="3200" b="0" dirty="0">
                        <a:solidFill>
                          <a:srgbClr val="FF0000"/>
                        </a:solidFill>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6</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6</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dirty="0">
                          <a:solidFill>
                            <a:srgbClr val="FF0000"/>
                          </a:solidFill>
                          <a:effectLst/>
                        </a:rPr>
                        <a:t>2</a:t>
                      </a:r>
                      <a:endParaRPr lang="en-US" sz="3200" b="0" dirty="0">
                        <a:solidFill>
                          <a:srgbClr val="FF0000"/>
                        </a:solidFill>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4</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dirty="0">
                          <a:effectLst/>
                        </a:rPr>
                        <a:t>6</a:t>
                      </a:r>
                      <a:endParaRPr lang="en-US" sz="3200" b="0" dirty="0">
                        <a:effectLst/>
                        <a:latin typeface="Times New Roman"/>
                        <a:ea typeface="Times New Roman"/>
                      </a:endParaRPr>
                    </a:p>
                  </a:txBody>
                  <a:tcPr marL="68580" marR="68580" marT="0" marB="0"/>
                </a:tc>
              </a:tr>
              <a:tr h="548639">
                <a:tc>
                  <a:txBody>
                    <a:bodyPr/>
                    <a:lstStyle/>
                    <a:p>
                      <a:pPr algn="ctr" rtl="0">
                        <a:spcAft>
                          <a:spcPts val="0"/>
                        </a:spcAft>
                        <a:tabLst>
                          <a:tab pos="5486400" algn="r"/>
                        </a:tabLst>
                      </a:pPr>
                      <a:r>
                        <a:rPr lang="en-US" sz="3200" b="0" dirty="0">
                          <a:solidFill>
                            <a:srgbClr val="FF0000"/>
                          </a:solidFill>
                          <a:effectLst/>
                        </a:rPr>
                        <a:t>2</a:t>
                      </a:r>
                      <a:endParaRPr lang="en-US" sz="3200" b="0" dirty="0">
                        <a:solidFill>
                          <a:srgbClr val="FF0000"/>
                        </a:solidFill>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4</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7</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1.5</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a:effectLst/>
                        </a:rPr>
                        <a:t>3</a:t>
                      </a:r>
                      <a:endParaRPr lang="en-US" sz="3200" b="0">
                        <a:effectLst/>
                        <a:latin typeface="Times New Roman"/>
                        <a:ea typeface="Times New Roman"/>
                      </a:endParaRPr>
                    </a:p>
                  </a:txBody>
                  <a:tcPr marL="68580" marR="68580" marT="0" marB="0"/>
                </a:tc>
                <a:tc>
                  <a:txBody>
                    <a:bodyPr/>
                    <a:lstStyle/>
                    <a:p>
                      <a:pPr algn="ctr" rtl="0">
                        <a:spcAft>
                          <a:spcPts val="0"/>
                        </a:spcAft>
                        <a:tabLst>
                          <a:tab pos="5486400" algn="r"/>
                        </a:tabLst>
                      </a:pPr>
                      <a:r>
                        <a:rPr lang="en-US" sz="3200" b="0" dirty="0">
                          <a:effectLst/>
                        </a:rPr>
                        <a:t>7</a:t>
                      </a:r>
                      <a:endParaRPr lang="en-US" sz="3200" b="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7809772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cs typeface="Ali_K_Alwand" pitchFamily="2" charset="-78"/>
              </a:rPr>
              <a:t>نمونة </a:t>
            </a:r>
            <a:endParaRPr lang="ar-IQ" dirty="0"/>
          </a:p>
        </p:txBody>
      </p:sp>
      <p:sp>
        <p:nvSpPr>
          <p:cNvPr id="3" name="Content Placeholder 2"/>
          <p:cNvSpPr>
            <a:spLocks noGrp="1"/>
          </p:cNvSpPr>
          <p:nvPr>
            <p:ph idx="1"/>
          </p:nvPr>
        </p:nvSpPr>
        <p:spPr/>
        <p:txBody>
          <a:bodyPr>
            <a:normAutofit fontScale="92500" lnSpcReduction="10000"/>
          </a:bodyPr>
          <a:lstStyle/>
          <a:p>
            <a:pPr algn="r" rtl="1"/>
            <a:r>
              <a:rPr lang="ar-IQ" dirty="0">
                <a:cs typeface="Ali_K_Alwand" pitchFamily="2" charset="-78"/>
              </a:rPr>
              <a:t>طريمان داهاتي بةكاربةر كة تةرخاني كردوة بؤ كريني كالَاي ( </a:t>
            </a:r>
            <a:r>
              <a:rPr lang="en-US" dirty="0">
                <a:cs typeface="Ali_K_Alwand" pitchFamily="2" charset="-78"/>
              </a:rPr>
              <a:t>X</a:t>
            </a:r>
            <a:r>
              <a:rPr lang="ar-IQ" dirty="0">
                <a:cs typeface="Ali_K_Alwand" pitchFamily="2" charset="-78"/>
              </a:rPr>
              <a:t>    ) كالَاي   (   </a:t>
            </a:r>
            <a:r>
              <a:rPr lang="en-US" dirty="0">
                <a:cs typeface="Ali_K_Alwand" pitchFamily="2" charset="-78"/>
              </a:rPr>
              <a:t>Y</a:t>
            </a:r>
            <a:r>
              <a:rPr lang="ar-IQ" dirty="0">
                <a:cs typeface="Ali_K_Alwand" pitchFamily="2" charset="-78"/>
              </a:rPr>
              <a:t>   ) يةكسانة بة ( 10 ) دؤلار : داواكاريمان ئةوةية بري هاوسةنطي هةردوو كالَاكة بدؤزةوة كة ئةو بةكاربةرة دةطينيَتة هاوسةنطي لة خةرجيةكاني .  ئةطةر طريمان نرخي ( </a:t>
            </a:r>
            <a:r>
              <a:rPr lang="en-US" dirty="0">
                <a:cs typeface="Ali_K_Alwand" pitchFamily="2" charset="-78"/>
              </a:rPr>
              <a:t>X </a:t>
            </a:r>
            <a:r>
              <a:rPr lang="ar-IQ" dirty="0">
                <a:cs typeface="Ali_K_Alwand" pitchFamily="2" charset="-78"/>
              </a:rPr>
              <a:t>) يةك دؤلارة نرخي ( </a:t>
            </a:r>
            <a:r>
              <a:rPr lang="en-US" dirty="0">
                <a:cs typeface="Ali_K_Alwand" pitchFamily="2" charset="-78"/>
              </a:rPr>
              <a:t>Y</a:t>
            </a:r>
            <a:r>
              <a:rPr lang="ar-IQ" dirty="0">
                <a:cs typeface="Ali_K_Alwand" pitchFamily="2" charset="-78"/>
              </a:rPr>
              <a:t>) دوو دؤلارة .</a:t>
            </a:r>
            <a:endParaRPr lang="en-US" dirty="0">
              <a:cs typeface="Ali_K_Alwand" pitchFamily="2" charset="-78"/>
            </a:endParaRPr>
          </a:p>
          <a:p>
            <a:pPr algn="r" rtl="1"/>
            <a:r>
              <a:rPr lang="ar-IQ" dirty="0"/>
              <a:t>  </a:t>
            </a:r>
            <a:r>
              <a:rPr lang="ar-SA" dirty="0"/>
              <a:t>مثال : افترض أن الدخل المخصص للإنفاق على السلعة (</a:t>
            </a:r>
            <a:r>
              <a:rPr lang="en-US" dirty="0"/>
              <a:t>X</a:t>
            </a:r>
            <a:r>
              <a:rPr lang="ar-SA" dirty="0"/>
              <a:t>) والسلعة (</a:t>
            </a:r>
            <a:r>
              <a:rPr lang="en-US" dirty="0"/>
              <a:t>Y</a:t>
            </a:r>
            <a:r>
              <a:rPr lang="ar-SA" dirty="0"/>
              <a:t>) لمستهلك ما يساوي (10 دولارات). المطلوب التوصل إلى الكميات التوازنية من كل من السلعتين والتي تحقق للمستهلك وضع التوازن. بافتراض سعر السلعة ( </a:t>
            </a:r>
            <a:r>
              <a:rPr lang="en-US" dirty="0"/>
              <a:t>X</a:t>
            </a:r>
            <a:r>
              <a:rPr lang="ar-SA" dirty="0"/>
              <a:t>) هو دولار واحد وسعر السلعة ( </a:t>
            </a:r>
            <a:r>
              <a:rPr lang="en-US" dirty="0"/>
              <a:t>Y </a:t>
            </a:r>
            <a:r>
              <a:rPr lang="ar-SA" dirty="0"/>
              <a:t> ) </a:t>
            </a:r>
            <a:r>
              <a:rPr lang="ar-SA" dirty="0" smtClean="0"/>
              <a:t>دولار.</a:t>
            </a:r>
            <a:endParaRPr lang="en-US" dirty="0"/>
          </a:p>
          <a:p>
            <a:endParaRPr lang="ar-IQ" dirty="0"/>
          </a:p>
          <a:p>
            <a:endParaRPr lang="ar-IQ" dirty="0"/>
          </a:p>
        </p:txBody>
      </p:sp>
    </p:spTree>
    <p:extLst>
      <p:ext uri="{BB962C8B-B14F-4D97-AF65-F5344CB8AC3E}">
        <p14:creationId xmlns:p14="http://schemas.microsoft.com/office/powerpoint/2010/main" val="42117048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9903561"/>
              </p:ext>
            </p:extLst>
          </p:nvPr>
        </p:nvGraphicFramePr>
        <p:xfrm>
          <a:off x="1219200" y="2057399"/>
          <a:ext cx="6553200" cy="3962400"/>
        </p:xfrm>
        <a:graphic>
          <a:graphicData uri="http://schemas.openxmlformats.org/drawingml/2006/table">
            <a:tbl>
              <a:tblPr rtl="1" firstRow="1" firstCol="1" lastRow="1" lastCol="1" bandRow="1" bandCol="1">
                <a:tableStyleId>{5C22544A-7EE6-4342-B048-85BDC9FD1C3A}</a:tableStyleId>
              </a:tblPr>
              <a:tblGrid>
                <a:gridCol w="1912224"/>
                <a:gridCol w="1639610"/>
                <a:gridCol w="1720870"/>
                <a:gridCol w="1280496"/>
              </a:tblGrid>
              <a:tr h="495300">
                <a:tc>
                  <a:txBody>
                    <a:bodyPr/>
                    <a:lstStyle/>
                    <a:p>
                      <a:pPr algn="ctr" rtl="0">
                        <a:spcAft>
                          <a:spcPts val="0"/>
                        </a:spcAft>
                        <a:tabLst>
                          <a:tab pos="5486400" algn="r"/>
                        </a:tabLst>
                      </a:pPr>
                      <a:r>
                        <a:rPr lang="en-US" sz="2800" dirty="0" err="1">
                          <a:effectLst/>
                        </a:rPr>
                        <a:t>MUy</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Qy</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MUx</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dirty="0" err="1">
                          <a:effectLst/>
                        </a:rPr>
                        <a:t>Qx</a:t>
                      </a:r>
                      <a:endParaRPr lang="en-US" sz="2800" dirty="0">
                        <a:effectLst/>
                        <a:latin typeface="Times New Roman"/>
                        <a:ea typeface="Times New Roman"/>
                      </a:endParaRPr>
                    </a:p>
                  </a:txBody>
                  <a:tcPr marL="68580" marR="68580" marT="0" marB="0"/>
                </a:tc>
              </a:tr>
              <a:tr h="495300">
                <a:tc>
                  <a:txBody>
                    <a:bodyPr/>
                    <a:lstStyle/>
                    <a:p>
                      <a:pPr algn="ctr" rtl="0">
                        <a:spcAft>
                          <a:spcPts val="0"/>
                        </a:spcAft>
                        <a:tabLst>
                          <a:tab pos="5486400" algn="r"/>
                        </a:tabLst>
                      </a:pPr>
                      <a:r>
                        <a:rPr lang="en-US" sz="2800" dirty="0">
                          <a:effectLst/>
                        </a:rPr>
                        <a:t>24</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1</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10</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dirty="0">
                          <a:effectLst/>
                        </a:rPr>
                        <a:t>1</a:t>
                      </a:r>
                      <a:endParaRPr lang="en-US" sz="2800" dirty="0">
                        <a:effectLst/>
                        <a:latin typeface="Times New Roman"/>
                        <a:ea typeface="Times New Roman"/>
                      </a:endParaRPr>
                    </a:p>
                  </a:txBody>
                  <a:tcPr marL="68580" marR="68580" marT="0" marB="0"/>
                </a:tc>
              </a:tr>
              <a:tr h="495300">
                <a:tc>
                  <a:txBody>
                    <a:bodyPr/>
                    <a:lstStyle/>
                    <a:p>
                      <a:pPr algn="ctr" rtl="0">
                        <a:spcAft>
                          <a:spcPts val="0"/>
                        </a:spcAft>
                        <a:tabLst>
                          <a:tab pos="5486400" algn="r"/>
                        </a:tabLst>
                      </a:pPr>
                      <a:r>
                        <a:rPr lang="en-US" sz="2800" dirty="0" smtClean="0">
                          <a:effectLst/>
                        </a:rPr>
                        <a:t>20</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2</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8</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dirty="0">
                          <a:effectLst/>
                        </a:rPr>
                        <a:t>2</a:t>
                      </a:r>
                      <a:endParaRPr lang="en-US" sz="2800" dirty="0">
                        <a:effectLst/>
                        <a:latin typeface="Times New Roman"/>
                        <a:ea typeface="Times New Roman"/>
                      </a:endParaRPr>
                    </a:p>
                  </a:txBody>
                  <a:tcPr marL="68580" marR="68580" marT="0" marB="0"/>
                </a:tc>
              </a:tr>
              <a:tr h="495300">
                <a:tc>
                  <a:txBody>
                    <a:bodyPr/>
                    <a:lstStyle/>
                    <a:p>
                      <a:pPr algn="ctr" rtl="0">
                        <a:spcAft>
                          <a:spcPts val="0"/>
                        </a:spcAft>
                        <a:tabLst>
                          <a:tab pos="5486400" algn="r"/>
                        </a:tabLst>
                      </a:pPr>
                      <a:r>
                        <a:rPr lang="en-US" sz="2800" dirty="0">
                          <a:effectLst/>
                        </a:rPr>
                        <a:t>18</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3</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7</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dirty="0">
                          <a:effectLst/>
                        </a:rPr>
                        <a:t>3</a:t>
                      </a:r>
                      <a:endParaRPr lang="en-US" sz="2800" dirty="0">
                        <a:effectLst/>
                        <a:latin typeface="Times New Roman"/>
                        <a:ea typeface="Times New Roman"/>
                      </a:endParaRPr>
                    </a:p>
                  </a:txBody>
                  <a:tcPr marL="68580" marR="68580" marT="0" marB="0"/>
                </a:tc>
              </a:tr>
              <a:tr h="495300">
                <a:tc>
                  <a:txBody>
                    <a:bodyPr/>
                    <a:lstStyle/>
                    <a:p>
                      <a:pPr algn="ctr" rtl="0">
                        <a:spcAft>
                          <a:spcPts val="0"/>
                        </a:spcAft>
                        <a:tabLst>
                          <a:tab pos="5486400" algn="r"/>
                        </a:tabLst>
                      </a:pPr>
                      <a:r>
                        <a:rPr lang="en-US" sz="2800" dirty="0">
                          <a:effectLst/>
                        </a:rPr>
                        <a:t>16</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4</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6</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dirty="0">
                          <a:effectLst/>
                        </a:rPr>
                        <a:t>4</a:t>
                      </a:r>
                      <a:endParaRPr lang="en-US" sz="2800" dirty="0">
                        <a:effectLst/>
                        <a:latin typeface="Times New Roman"/>
                        <a:ea typeface="Times New Roman"/>
                      </a:endParaRPr>
                    </a:p>
                  </a:txBody>
                  <a:tcPr marL="68580" marR="68580" marT="0" marB="0"/>
                </a:tc>
              </a:tr>
              <a:tr h="495300">
                <a:tc>
                  <a:txBody>
                    <a:bodyPr/>
                    <a:lstStyle/>
                    <a:p>
                      <a:pPr algn="ctr" rtl="0">
                        <a:spcAft>
                          <a:spcPts val="0"/>
                        </a:spcAft>
                        <a:tabLst>
                          <a:tab pos="5486400" algn="r"/>
                        </a:tabLst>
                      </a:pPr>
                      <a:r>
                        <a:rPr lang="en-US" sz="2800" dirty="0">
                          <a:effectLst/>
                        </a:rPr>
                        <a:t>12</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5</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5</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dirty="0">
                          <a:effectLst/>
                        </a:rPr>
                        <a:t>5</a:t>
                      </a:r>
                      <a:endParaRPr lang="en-US" sz="2800" dirty="0">
                        <a:effectLst/>
                        <a:latin typeface="Times New Roman"/>
                        <a:ea typeface="Times New Roman"/>
                      </a:endParaRPr>
                    </a:p>
                  </a:txBody>
                  <a:tcPr marL="68580" marR="68580" marT="0" marB="0"/>
                </a:tc>
              </a:tr>
              <a:tr h="495300">
                <a:tc>
                  <a:txBody>
                    <a:bodyPr/>
                    <a:lstStyle/>
                    <a:p>
                      <a:pPr algn="ctr" rtl="0">
                        <a:spcAft>
                          <a:spcPts val="0"/>
                        </a:spcAft>
                        <a:tabLst>
                          <a:tab pos="5486400" algn="r"/>
                        </a:tabLst>
                      </a:pPr>
                      <a:r>
                        <a:rPr lang="en-US" sz="2800" dirty="0">
                          <a:effectLst/>
                        </a:rPr>
                        <a:t>6</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6</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4</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dirty="0">
                          <a:effectLst/>
                        </a:rPr>
                        <a:t>6</a:t>
                      </a:r>
                      <a:endParaRPr lang="en-US" sz="2800" dirty="0">
                        <a:effectLst/>
                        <a:latin typeface="Times New Roman"/>
                        <a:ea typeface="Times New Roman"/>
                      </a:endParaRPr>
                    </a:p>
                  </a:txBody>
                  <a:tcPr marL="68580" marR="68580" marT="0" marB="0"/>
                </a:tc>
              </a:tr>
              <a:tr h="495300">
                <a:tc>
                  <a:txBody>
                    <a:bodyPr/>
                    <a:lstStyle/>
                    <a:p>
                      <a:pPr algn="ctr" rtl="0">
                        <a:spcAft>
                          <a:spcPts val="0"/>
                        </a:spcAft>
                        <a:tabLst>
                          <a:tab pos="5486400" algn="r"/>
                        </a:tabLst>
                      </a:pPr>
                      <a:r>
                        <a:rPr lang="en-US" sz="2800" dirty="0">
                          <a:effectLst/>
                        </a:rPr>
                        <a:t>4</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7</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a:effectLst/>
                        </a:rPr>
                        <a:t>3</a:t>
                      </a:r>
                      <a:endParaRPr lang="en-US" sz="280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dirty="0">
                          <a:effectLst/>
                        </a:rPr>
                        <a:t>7</a:t>
                      </a:r>
                      <a:endParaRPr lang="en-US" sz="28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0469846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3905924"/>
              </p:ext>
            </p:extLst>
          </p:nvPr>
        </p:nvGraphicFramePr>
        <p:xfrm>
          <a:off x="762000" y="1676399"/>
          <a:ext cx="7924800" cy="4267200"/>
        </p:xfrm>
        <a:graphic>
          <a:graphicData uri="http://schemas.openxmlformats.org/drawingml/2006/table">
            <a:tbl>
              <a:tblPr rtl="1" firstRow="1" firstCol="1" lastRow="1" lastCol="1" bandRow="1" bandCol="1">
                <a:tableStyleId>{5C22544A-7EE6-4342-B048-85BDC9FD1C3A}</a:tableStyleId>
              </a:tblPr>
              <a:tblGrid>
                <a:gridCol w="1415369"/>
                <a:gridCol w="1412199"/>
                <a:gridCol w="878067"/>
                <a:gridCol w="2022409"/>
                <a:gridCol w="1347217"/>
                <a:gridCol w="849539"/>
              </a:tblGrid>
              <a:tr h="533400">
                <a:tc>
                  <a:txBody>
                    <a:bodyPr/>
                    <a:lstStyle/>
                    <a:p>
                      <a:pPr algn="ctr" rtl="0">
                        <a:spcAft>
                          <a:spcPts val="0"/>
                        </a:spcAft>
                        <a:tabLst>
                          <a:tab pos="5486400" algn="r"/>
                        </a:tabLst>
                      </a:pPr>
                      <a:r>
                        <a:rPr lang="en-US" sz="2800" b="1" dirty="0" err="1">
                          <a:effectLst/>
                        </a:rPr>
                        <a:t>MUy</a:t>
                      </a:r>
                      <a:r>
                        <a:rPr lang="en-US" sz="2800" b="1" dirty="0">
                          <a:effectLst/>
                        </a:rPr>
                        <a:t>/</a:t>
                      </a:r>
                      <a:r>
                        <a:rPr lang="en-US" sz="2800" b="1" dirty="0" err="1">
                          <a:effectLst/>
                        </a:rPr>
                        <a:t>Py</a:t>
                      </a:r>
                      <a:endParaRPr lang="en-US" sz="2800" b="1"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MUy</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Qy</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MUx/Px</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MUx</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Qx</a:t>
                      </a:r>
                      <a:endParaRPr lang="en-US" sz="2800" b="1">
                        <a:effectLst/>
                        <a:latin typeface="Times New Roman"/>
                        <a:ea typeface="Times New Roman"/>
                      </a:endParaRPr>
                    </a:p>
                  </a:txBody>
                  <a:tcPr marL="68580" marR="68580" marT="0" marB="0"/>
                </a:tc>
              </a:tr>
              <a:tr h="533400">
                <a:tc>
                  <a:txBody>
                    <a:bodyPr/>
                    <a:lstStyle/>
                    <a:p>
                      <a:pPr algn="ctr" rtl="0">
                        <a:spcAft>
                          <a:spcPts val="0"/>
                        </a:spcAft>
                        <a:tabLst>
                          <a:tab pos="5486400" algn="r"/>
                        </a:tabLst>
                      </a:pPr>
                      <a:r>
                        <a:rPr lang="en-US" sz="2800" dirty="0">
                          <a:effectLst/>
                        </a:rPr>
                        <a:t>24</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24</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1</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10</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10</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1</a:t>
                      </a:r>
                      <a:endParaRPr lang="en-US" sz="2800" b="1">
                        <a:effectLst/>
                        <a:latin typeface="Times New Roman"/>
                        <a:ea typeface="Times New Roman"/>
                      </a:endParaRPr>
                    </a:p>
                  </a:txBody>
                  <a:tcPr marL="68580" marR="68580" marT="0" marB="0"/>
                </a:tc>
              </a:tr>
              <a:tr h="533400">
                <a:tc>
                  <a:txBody>
                    <a:bodyPr/>
                    <a:lstStyle/>
                    <a:p>
                      <a:pPr algn="ctr" rtl="0">
                        <a:spcAft>
                          <a:spcPts val="0"/>
                        </a:spcAft>
                        <a:tabLst>
                          <a:tab pos="5486400" algn="r"/>
                        </a:tabLst>
                      </a:pPr>
                      <a:r>
                        <a:rPr lang="en-US" sz="2800" smtClean="0">
                          <a:effectLst/>
                        </a:rPr>
                        <a:t>20</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dirty="0" smtClean="0">
                          <a:effectLst/>
                        </a:rPr>
                        <a:t>20</a:t>
                      </a:r>
                      <a:endParaRPr lang="en-US" sz="2800" b="1"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2</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8</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8</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2</a:t>
                      </a:r>
                      <a:endParaRPr lang="en-US" sz="2800" b="1">
                        <a:effectLst/>
                        <a:latin typeface="Times New Roman"/>
                        <a:ea typeface="Times New Roman"/>
                      </a:endParaRPr>
                    </a:p>
                  </a:txBody>
                  <a:tcPr marL="68580" marR="68580" marT="0" marB="0"/>
                </a:tc>
              </a:tr>
              <a:tr h="533400">
                <a:tc>
                  <a:txBody>
                    <a:bodyPr/>
                    <a:lstStyle/>
                    <a:p>
                      <a:pPr algn="ctr" rtl="0">
                        <a:spcAft>
                          <a:spcPts val="0"/>
                        </a:spcAft>
                        <a:tabLst>
                          <a:tab pos="5486400" algn="r"/>
                        </a:tabLst>
                      </a:pPr>
                      <a:r>
                        <a:rPr lang="en-US" sz="2800" dirty="0">
                          <a:effectLst/>
                        </a:rPr>
                        <a:t>18</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dirty="0">
                          <a:effectLst/>
                        </a:rPr>
                        <a:t>18</a:t>
                      </a:r>
                      <a:endParaRPr lang="en-US" sz="2800" b="1"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3</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7</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7</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3</a:t>
                      </a:r>
                      <a:endParaRPr lang="en-US" sz="2800" b="1">
                        <a:effectLst/>
                        <a:latin typeface="Times New Roman"/>
                        <a:ea typeface="Times New Roman"/>
                      </a:endParaRPr>
                    </a:p>
                  </a:txBody>
                  <a:tcPr marL="68580" marR="68580" marT="0" marB="0"/>
                </a:tc>
              </a:tr>
              <a:tr h="533400">
                <a:tc>
                  <a:txBody>
                    <a:bodyPr/>
                    <a:lstStyle/>
                    <a:p>
                      <a:pPr algn="ctr" rtl="0">
                        <a:spcAft>
                          <a:spcPts val="0"/>
                        </a:spcAft>
                        <a:tabLst>
                          <a:tab pos="5486400" algn="r"/>
                        </a:tabLst>
                      </a:pPr>
                      <a:r>
                        <a:rPr lang="en-US" sz="2800" dirty="0">
                          <a:effectLst/>
                        </a:rPr>
                        <a:t>16</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dirty="0">
                          <a:effectLst/>
                        </a:rPr>
                        <a:t>16</a:t>
                      </a:r>
                      <a:endParaRPr lang="en-US" sz="2800" b="1"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4</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6</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6</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4</a:t>
                      </a:r>
                      <a:endParaRPr lang="en-US" sz="2800" b="1">
                        <a:effectLst/>
                        <a:latin typeface="Times New Roman"/>
                        <a:ea typeface="Times New Roman"/>
                      </a:endParaRPr>
                    </a:p>
                  </a:txBody>
                  <a:tcPr marL="68580" marR="68580" marT="0" marB="0"/>
                </a:tc>
              </a:tr>
              <a:tr h="533400">
                <a:tc>
                  <a:txBody>
                    <a:bodyPr/>
                    <a:lstStyle/>
                    <a:p>
                      <a:pPr algn="ctr" rtl="0">
                        <a:spcAft>
                          <a:spcPts val="0"/>
                        </a:spcAft>
                        <a:tabLst>
                          <a:tab pos="5486400" algn="r"/>
                        </a:tabLst>
                      </a:pPr>
                      <a:r>
                        <a:rPr lang="en-US" sz="2800" dirty="0">
                          <a:effectLst/>
                        </a:rPr>
                        <a:t>12</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dirty="0">
                          <a:effectLst/>
                        </a:rPr>
                        <a:t>12</a:t>
                      </a:r>
                      <a:endParaRPr lang="en-US" sz="2800" b="1"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dirty="0">
                          <a:effectLst/>
                        </a:rPr>
                        <a:t>5</a:t>
                      </a:r>
                      <a:endParaRPr lang="en-US" sz="2800" b="1"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dirty="0">
                          <a:effectLst/>
                        </a:rPr>
                        <a:t>5</a:t>
                      </a:r>
                      <a:endParaRPr lang="en-US" sz="2800" b="1"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5</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5</a:t>
                      </a:r>
                      <a:endParaRPr lang="en-US" sz="2800" b="1">
                        <a:effectLst/>
                        <a:latin typeface="Times New Roman"/>
                        <a:ea typeface="Times New Roman"/>
                      </a:endParaRPr>
                    </a:p>
                  </a:txBody>
                  <a:tcPr marL="68580" marR="68580" marT="0" marB="0"/>
                </a:tc>
              </a:tr>
              <a:tr h="533400">
                <a:tc>
                  <a:txBody>
                    <a:bodyPr/>
                    <a:lstStyle/>
                    <a:p>
                      <a:pPr algn="ctr" rtl="0">
                        <a:spcAft>
                          <a:spcPts val="0"/>
                        </a:spcAft>
                        <a:tabLst>
                          <a:tab pos="5486400" algn="r"/>
                        </a:tabLst>
                      </a:pPr>
                      <a:r>
                        <a:rPr lang="en-US" sz="2800" dirty="0">
                          <a:effectLst/>
                        </a:rPr>
                        <a:t>6</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dirty="0">
                          <a:effectLst/>
                        </a:rPr>
                        <a:t>6</a:t>
                      </a:r>
                      <a:endParaRPr lang="en-US" sz="2800" b="1"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6</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dirty="0">
                          <a:effectLst/>
                        </a:rPr>
                        <a:t>4</a:t>
                      </a:r>
                      <a:endParaRPr lang="en-US" sz="2800" b="1"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4</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6</a:t>
                      </a:r>
                      <a:endParaRPr lang="en-US" sz="2800" b="1">
                        <a:effectLst/>
                        <a:latin typeface="Times New Roman"/>
                        <a:ea typeface="Times New Roman"/>
                      </a:endParaRPr>
                    </a:p>
                  </a:txBody>
                  <a:tcPr marL="68580" marR="68580" marT="0" marB="0"/>
                </a:tc>
              </a:tr>
              <a:tr h="533400">
                <a:tc>
                  <a:txBody>
                    <a:bodyPr/>
                    <a:lstStyle/>
                    <a:p>
                      <a:pPr algn="ctr" rtl="0">
                        <a:spcAft>
                          <a:spcPts val="0"/>
                        </a:spcAft>
                        <a:tabLst>
                          <a:tab pos="5486400" algn="r"/>
                        </a:tabLst>
                      </a:pPr>
                      <a:r>
                        <a:rPr lang="en-US" sz="2800" dirty="0">
                          <a:effectLst/>
                        </a:rPr>
                        <a:t>4</a:t>
                      </a:r>
                      <a:endParaRPr lang="en-US" sz="2800"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dirty="0">
                          <a:effectLst/>
                        </a:rPr>
                        <a:t>4</a:t>
                      </a:r>
                      <a:endParaRPr lang="en-US" sz="2800" b="1"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a:effectLst/>
                        </a:rPr>
                        <a:t>7</a:t>
                      </a:r>
                      <a:endParaRPr lang="en-US" sz="2800" b="1">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dirty="0">
                          <a:effectLst/>
                        </a:rPr>
                        <a:t>3</a:t>
                      </a:r>
                      <a:endParaRPr lang="en-US" sz="2800" b="1"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dirty="0">
                          <a:effectLst/>
                        </a:rPr>
                        <a:t>3</a:t>
                      </a:r>
                      <a:endParaRPr lang="en-US" sz="2800" b="1" dirty="0">
                        <a:effectLst/>
                        <a:latin typeface="Times New Roman"/>
                        <a:ea typeface="Times New Roman"/>
                      </a:endParaRPr>
                    </a:p>
                  </a:txBody>
                  <a:tcPr marL="68580" marR="68580" marT="0" marB="0"/>
                </a:tc>
                <a:tc>
                  <a:txBody>
                    <a:bodyPr/>
                    <a:lstStyle/>
                    <a:p>
                      <a:pPr algn="ctr" rtl="0">
                        <a:spcAft>
                          <a:spcPts val="0"/>
                        </a:spcAft>
                        <a:tabLst>
                          <a:tab pos="5486400" algn="r"/>
                        </a:tabLst>
                      </a:pPr>
                      <a:r>
                        <a:rPr lang="en-US" sz="2800" b="1" dirty="0">
                          <a:effectLst/>
                        </a:rPr>
                        <a:t>7</a:t>
                      </a:r>
                      <a:endParaRPr lang="en-US" sz="2800" b="1"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063392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cs typeface="Ali_K_Alwand" pitchFamily="2" charset="-78"/>
              </a:rPr>
              <a:t>طريمانةكاني تيؤري هةلَسوكةوتي بةكاربةر</a:t>
            </a:r>
            <a:r>
              <a:rPr lang="ar-SA" dirty="0" smtClean="0">
                <a:cs typeface="Ali_K_Alwand" pitchFamily="2" charset="-78"/>
              </a:rPr>
              <a:t>:</a:t>
            </a:r>
            <a:endParaRPr lang="ar-IQ" dirty="0"/>
          </a:p>
        </p:txBody>
      </p:sp>
      <p:sp>
        <p:nvSpPr>
          <p:cNvPr id="3" name="Content Placeholder 2"/>
          <p:cNvSpPr>
            <a:spLocks noGrp="1"/>
          </p:cNvSpPr>
          <p:nvPr>
            <p:ph idx="1"/>
          </p:nvPr>
        </p:nvSpPr>
        <p:spPr/>
        <p:txBody>
          <a:bodyPr>
            <a:normAutofit/>
          </a:bodyPr>
          <a:lstStyle/>
          <a:p>
            <a:pPr lvl="0" algn="r" rtl="1"/>
            <a:r>
              <a:rPr lang="ar-SA" dirty="0" smtClean="0">
                <a:cs typeface="Ali_K_Alwand" pitchFamily="2" charset="-78"/>
              </a:rPr>
              <a:t>بةكاربةر </a:t>
            </a:r>
            <a:r>
              <a:rPr lang="ar-SA" dirty="0">
                <a:cs typeface="Ali_K_Alwand" pitchFamily="2" charset="-78"/>
              </a:rPr>
              <a:t>كةسيَكي ذيرة لة بريارةكاني.</a:t>
            </a:r>
            <a:endParaRPr lang="en-US" dirty="0">
              <a:cs typeface="Ali_K_Alwand" pitchFamily="2" charset="-78"/>
            </a:endParaRPr>
          </a:p>
          <a:p>
            <a:pPr lvl="0" algn="r" rtl="1"/>
            <a:r>
              <a:rPr lang="ar-SA" dirty="0">
                <a:cs typeface="Ali_K_Alwand" pitchFamily="2" charset="-78"/>
              </a:rPr>
              <a:t>ئارةزوو طرينطيةكاني بةكاربةر نةطؤرة لةكاتي باس كردني هةلَسوكةوتةكاني.</a:t>
            </a:r>
            <a:endParaRPr lang="en-US" dirty="0">
              <a:cs typeface="Ali_K_Alwand" pitchFamily="2" charset="-78"/>
            </a:endParaRPr>
          </a:p>
          <a:p>
            <a:pPr lvl="0" algn="r" rtl="1"/>
            <a:r>
              <a:rPr lang="ar-SA" dirty="0">
                <a:cs typeface="Ali_K_Alwand" pitchFamily="2" charset="-78"/>
              </a:rPr>
              <a:t>داهاتي بةكاربةر دياريكراوة هةمووي خةرج دةكات بؤ كريني كالاَو خزمةت طوزاري بؤ تيَركردني ثيَداويستيةكاني .</a:t>
            </a:r>
            <a:endParaRPr lang="en-US" dirty="0">
              <a:cs typeface="Ali_K_Alwand" pitchFamily="2" charset="-78"/>
            </a:endParaRPr>
          </a:p>
          <a:p>
            <a:pPr lvl="0" algn="r" rtl="1"/>
            <a:r>
              <a:rPr lang="ar-SA" dirty="0">
                <a:cs typeface="Ali_K_Alwand" pitchFamily="2" charset="-78"/>
              </a:rPr>
              <a:t>بةكاربةر تةنها يةك كةسة كة بريارةكاني كارناكاتة سةر نرخي بازار و بري فرؤشراو يان بري خواست </a:t>
            </a:r>
            <a:r>
              <a:rPr lang="ar-SA" dirty="0"/>
              <a:t>.</a:t>
            </a:r>
            <a:endParaRPr lang="en-US" dirty="0"/>
          </a:p>
          <a:p>
            <a:endParaRPr lang="ar-IQ" dirty="0"/>
          </a:p>
        </p:txBody>
      </p:sp>
    </p:spTree>
    <p:extLst>
      <p:ext uri="{BB962C8B-B14F-4D97-AF65-F5344CB8AC3E}">
        <p14:creationId xmlns:p14="http://schemas.microsoft.com/office/powerpoint/2010/main" val="2779604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IQ" b="1" dirty="0">
                <a:cs typeface="Ali_K_Alwand" pitchFamily="2" charset="-78"/>
              </a:rPr>
              <a:t>رادةي جيَطرتنةوةي حةدي </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ثيَناسة </a:t>
            </a:r>
            <a:r>
              <a:rPr lang="ar-IQ" dirty="0">
                <a:cs typeface="Ali_K_Alwand" pitchFamily="2" charset="-78"/>
              </a:rPr>
              <a:t>: ئةو رادةية كة ذمارةي ئةو يةكانة كة ثيَويستة دةست بةرداريبيت لة كالَاي </a:t>
            </a:r>
            <a:r>
              <a:rPr lang="ar-IQ" dirty="0" smtClean="0">
                <a:cs typeface="Ali_K_Alwand" pitchFamily="2" charset="-78"/>
              </a:rPr>
              <a:t>( </a:t>
            </a:r>
            <a:r>
              <a:rPr lang="en-US" dirty="0">
                <a:cs typeface="Ali_K_Alwand" pitchFamily="2" charset="-78"/>
              </a:rPr>
              <a:t>Y </a:t>
            </a:r>
            <a:r>
              <a:rPr lang="ar-IQ" dirty="0">
                <a:cs typeface="Ali_K_Alwand" pitchFamily="2" charset="-78"/>
              </a:rPr>
              <a:t> </a:t>
            </a:r>
            <a:r>
              <a:rPr lang="ar-IQ" dirty="0" smtClean="0">
                <a:cs typeface="Ali_K_Alwand" pitchFamily="2" charset="-78"/>
              </a:rPr>
              <a:t> </a:t>
            </a:r>
            <a:r>
              <a:rPr lang="ar-IQ" dirty="0">
                <a:cs typeface="Ali_K_Alwand" pitchFamily="2" charset="-78"/>
              </a:rPr>
              <a:t>) بةرامبةر بةدةستهيَناني يةك دانة لة كالَاي (   </a:t>
            </a:r>
            <a:r>
              <a:rPr lang="en-US" dirty="0">
                <a:cs typeface="Ali_K_Alwand" pitchFamily="2" charset="-78"/>
              </a:rPr>
              <a:t>X</a:t>
            </a:r>
            <a:r>
              <a:rPr lang="ar-IQ" dirty="0">
                <a:cs typeface="Ali_K_Alwand" pitchFamily="2" charset="-78"/>
              </a:rPr>
              <a:t> ) وة لة هةمان ئاستي تيَربووندا بمينيَتةوة .</a:t>
            </a:r>
            <a:endParaRPr lang="en-US" dirty="0">
              <a:cs typeface="Ali_K_Alwand" pitchFamily="2" charset="-78"/>
            </a:endParaRPr>
          </a:p>
          <a:p>
            <a:endParaRPr lang="ar-IQ" dirty="0">
              <a:cs typeface="Ali_K_Alwand" pitchFamily="2" charset="-78"/>
            </a:endParaRPr>
          </a:p>
        </p:txBody>
      </p:sp>
    </p:spTree>
    <p:extLst>
      <p:ext uri="{BB962C8B-B14F-4D97-AF65-F5344CB8AC3E}">
        <p14:creationId xmlns:p14="http://schemas.microsoft.com/office/powerpoint/2010/main" val="3961356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ctr" rtl="1"/>
                <a:r>
                  <a:rPr lang="ar-IQ" dirty="0">
                    <a:cs typeface="Ali_K_Alwand" pitchFamily="2" charset="-78"/>
                  </a:rPr>
                  <a:t>رادةي جيَطرتنةوةي حةدي دةتوانين بلَيَين بة شيَوةيةكي ماتماتيكي يةكسانة بة بةهاي رةهاي مةيلي ضةماوةي ليَكضو :</a:t>
                </a:r>
                <a:endParaRPr lang="en-US" dirty="0">
                  <a:cs typeface="Ali_K_Alwand" pitchFamily="2" charset="-78"/>
                </a:endParaRPr>
              </a:p>
              <a:p>
                <a:pPr algn="l"/>
                <a14:m>
                  <m:oMath xmlns:m="http://schemas.openxmlformats.org/officeDocument/2006/math">
                    <m:f>
                      <m:fPr>
                        <m:ctrlPr>
                          <a:rPr lang="en-US" i="1">
                            <a:latin typeface="Cambria Math"/>
                          </a:rPr>
                        </m:ctrlPr>
                      </m:fPr>
                      <m:num>
                        <m:r>
                          <a:rPr lang="en-US" i="1">
                            <a:latin typeface="Cambria Math"/>
                          </a:rPr>
                          <m:t>𝑀𝑢𝑋</m:t>
                        </m:r>
                      </m:num>
                      <m:den>
                        <m:r>
                          <a:rPr lang="en-US" i="1">
                            <a:latin typeface="Cambria Math"/>
                          </a:rPr>
                          <m:t>𝑀𝑢𝑌</m:t>
                        </m:r>
                      </m:den>
                    </m:f>
                    <m:r>
                      <a:rPr lang="en-US" i="1">
                        <a:latin typeface="Cambria Math"/>
                      </a:rPr>
                      <m:t>=−</m:t>
                    </m:r>
                    <m:f>
                      <m:fPr>
                        <m:ctrlPr>
                          <a:rPr lang="en-US" i="1">
                            <a:latin typeface="Cambria Math"/>
                          </a:rPr>
                        </m:ctrlPr>
                      </m:fPr>
                      <m:num>
                        <m:r>
                          <a:rPr lang="en-US" i="1">
                            <a:latin typeface="Cambria Math"/>
                          </a:rPr>
                          <m:t>△</m:t>
                        </m:r>
                        <m:r>
                          <a:rPr lang="en-US" i="1">
                            <a:latin typeface="Cambria Math"/>
                          </a:rPr>
                          <m:t>𝑌</m:t>
                        </m:r>
                      </m:num>
                      <m:den>
                        <m:r>
                          <a:rPr lang="en-US" i="1">
                            <a:latin typeface="Cambria Math"/>
                          </a:rPr>
                          <m:t>△</m:t>
                        </m:r>
                        <m:r>
                          <a:rPr lang="en-US" i="1">
                            <a:latin typeface="Cambria Math"/>
                          </a:rPr>
                          <m:t>𝑋</m:t>
                        </m:r>
                      </m:den>
                    </m:f>
                  </m:oMath>
                </a14:m>
                <a:endParaRPr lang="en-US" dirty="0"/>
              </a:p>
              <a:p>
                <a:pPr algn="r" rtl="1"/>
                <a:r>
                  <a:rPr lang="ar-IQ" dirty="0">
                    <a:cs typeface="Ali_K_Alwand" pitchFamily="2" charset="-78"/>
                  </a:rPr>
                  <a:t>بؤ نمونة ئةطةر بؤ بةكارهيَناني يةك دانة زياتر لة كالَاي (  </a:t>
                </a:r>
                <a:r>
                  <a:rPr lang="en-US" dirty="0">
                    <a:cs typeface="Ali_K_Alwand" pitchFamily="2" charset="-78"/>
                  </a:rPr>
                  <a:t>X</a:t>
                </a:r>
                <a:r>
                  <a:rPr lang="ar-IQ" dirty="0">
                    <a:cs typeface="Ali_K_Alwand" pitchFamily="2" charset="-78"/>
                  </a:rPr>
                  <a:t>   )  ثيَويست بكات دةستبةرداري ( 3 ) دانة لة كالَاي (  </a:t>
                </a:r>
                <a:r>
                  <a:rPr lang="en-US" dirty="0">
                    <a:cs typeface="Ali_K_Alwand" pitchFamily="2" charset="-78"/>
                  </a:rPr>
                  <a:t>Y </a:t>
                </a:r>
                <a:r>
                  <a:rPr lang="ar-IQ" dirty="0">
                    <a:cs typeface="Ali_K_Alwand" pitchFamily="2" charset="-78"/>
                  </a:rPr>
                  <a:t>   ) ببين ولة سةر هةمان ضةماوةي ليَكضو بمينيَتةوة ئةو كاتة دةلَيَن رادةي جيَطرتنةوة حةدي يةكسانة بة  ( 3 ) </a:t>
                </a:r>
                <a:endParaRPr lang="en-US" dirty="0">
                  <a:cs typeface="Ali_K_Alwand" pitchFamily="2" charset="-78"/>
                </a:endParaRPr>
              </a:p>
              <a:p>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4148" t="-2156" r="-1778"/>
                </a:stretch>
              </a:blipFill>
            </p:spPr>
            <p:txBody>
              <a:bodyPr/>
              <a:lstStyle/>
              <a:p>
                <a:r>
                  <a:rPr lang="en-US">
                    <a:noFill/>
                  </a:rPr>
                  <a:t> </a:t>
                </a:r>
              </a:p>
            </p:txBody>
          </p:sp>
        </mc:Fallback>
      </mc:AlternateContent>
    </p:spTree>
    <p:extLst>
      <p:ext uri="{BB962C8B-B14F-4D97-AF65-F5344CB8AC3E}">
        <p14:creationId xmlns:p14="http://schemas.microsoft.com/office/powerpoint/2010/main" val="9947744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
            </a:r>
            <a:endParaRPr lang="ar-IQ" dirty="0"/>
          </a:p>
        </p:txBody>
      </p:sp>
      <p:sp>
        <p:nvSpPr>
          <p:cNvPr id="3" name="Content Placeholder 2"/>
          <p:cNvSpPr>
            <a:spLocks noGrp="1"/>
          </p:cNvSpPr>
          <p:nvPr>
            <p:ph idx="1"/>
          </p:nvPr>
        </p:nvSpPr>
        <p:spPr/>
        <p:txBody>
          <a:bodyPr>
            <a:normAutofit lnSpcReduction="10000"/>
          </a:bodyPr>
          <a:lstStyle/>
          <a:p>
            <a:pPr algn="r" rtl="1"/>
            <a:r>
              <a:rPr lang="ar-IQ" dirty="0">
                <a:cs typeface="Ali_K_Alwand" pitchFamily="2" charset="-78"/>
              </a:rPr>
              <a:t>لاري ضةماوةي ليَكضو = طؤران لة كالَاي (</a:t>
            </a:r>
            <a:r>
              <a:rPr lang="en-US" dirty="0">
                <a:cs typeface="Ali_K_Alwand" pitchFamily="2" charset="-78"/>
              </a:rPr>
              <a:t>Y </a:t>
            </a:r>
            <a:r>
              <a:rPr lang="ar-IQ" dirty="0" smtClean="0">
                <a:cs typeface="Ali_K_Alwand" pitchFamily="2" charset="-78"/>
              </a:rPr>
              <a:t>  </a:t>
            </a:r>
            <a:r>
              <a:rPr lang="ar-IQ" dirty="0">
                <a:cs typeface="Ali_K_Alwand" pitchFamily="2" charset="-78"/>
              </a:rPr>
              <a:t>) </a:t>
            </a:r>
            <a:r>
              <a:rPr lang="ar-IQ" sz="6000" b="1" dirty="0">
                <a:cs typeface="Ali_K_Alwand" pitchFamily="2" charset="-78"/>
              </a:rPr>
              <a:t>÷</a:t>
            </a:r>
            <a:r>
              <a:rPr lang="ar-IQ" dirty="0">
                <a:cs typeface="Ali_K_Alwand" pitchFamily="2" charset="-78"/>
              </a:rPr>
              <a:t> طؤران لة كالَاي ( </a:t>
            </a:r>
            <a:r>
              <a:rPr lang="en-US" dirty="0" smtClean="0">
                <a:cs typeface="Ali_K_Alwand" pitchFamily="2" charset="-78"/>
              </a:rPr>
              <a:t>X</a:t>
            </a:r>
            <a:r>
              <a:rPr lang="ar-IQ" dirty="0" smtClean="0">
                <a:cs typeface="Ali_K_Alwand" pitchFamily="2" charset="-78"/>
              </a:rPr>
              <a:t> )</a:t>
            </a:r>
            <a:endParaRPr lang="en-US" dirty="0">
              <a:cs typeface="Ali_K_Alwand" pitchFamily="2" charset="-78"/>
            </a:endParaRPr>
          </a:p>
          <a:p>
            <a:pPr marL="0" indent="0" algn="l">
              <a:buNone/>
            </a:pPr>
            <a:r>
              <a:rPr lang="ar-IQ" dirty="0">
                <a:cs typeface="Ali_K_Alwand" pitchFamily="2" charset="-78"/>
              </a:rPr>
              <a:t>△ -  =    </a:t>
            </a:r>
            <a:r>
              <a:rPr lang="en-US" dirty="0">
                <a:cs typeface="Ali_K_Alwand" pitchFamily="2" charset="-78"/>
              </a:rPr>
              <a:t> Y /</a:t>
            </a:r>
            <a:r>
              <a:rPr lang="ar-IQ" dirty="0">
                <a:cs typeface="Ali_K_Alwand" pitchFamily="2" charset="-78"/>
              </a:rPr>
              <a:t>△</a:t>
            </a:r>
            <a:r>
              <a:rPr lang="en-US" dirty="0">
                <a:cs typeface="Ali_K_Alwand" pitchFamily="2" charset="-78"/>
              </a:rPr>
              <a:t> X </a:t>
            </a:r>
          </a:p>
          <a:p>
            <a:pPr algn="r" rtl="1"/>
            <a:r>
              <a:rPr lang="ar-IQ" dirty="0">
                <a:cs typeface="Ali_K_Alwand" pitchFamily="2" charset="-78"/>
              </a:rPr>
              <a:t>ئةو سالبةي دامان ناوة تا بةهاي رةها بةدةست بيَنين . رادةي جيَطرتنةوةي حةدي تا لة سةرةوة بؤ خوارةوة برؤين برةكةي كةمدةبيَتةوة يان ئةو برةي كة ثيَويستة لة كالَاي </a:t>
            </a:r>
            <a:r>
              <a:rPr lang="ar-IQ" dirty="0" smtClean="0">
                <a:cs typeface="Ali_K_Alwand" pitchFamily="2" charset="-78"/>
              </a:rPr>
              <a:t>( </a:t>
            </a:r>
            <a:r>
              <a:rPr lang="en-US" dirty="0">
                <a:cs typeface="Ali_K_Alwand" pitchFamily="2" charset="-78"/>
              </a:rPr>
              <a:t>Y </a:t>
            </a:r>
            <a:r>
              <a:rPr lang="ar-IQ" dirty="0">
                <a:cs typeface="Ali_K_Alwand" pitchFamily="2" charset="-78"/>
              </a:rPr>
              <a:t>  ) دةستبةرداري بيَن كةمدةبيتةوة بؤ بةدةستهيَناني يةك دانة لة كالَاي (  </a:t>
            </a:r>
            <a:r>
              <a:rPr lang="en-US" dirty="0">
                <a:cs typeface="Ali_K_Alwand" pitchFamily="2" charset="-78"/>
              </a:rPr>
              <a:t>X</a:t>
            </a:r>
            <a:r>
              <a:rPr lang="ar-IQ" dirty="0">
                <a:cs typeface="Ali_K_Alwand" pitchFamily="2" charset="-78"/>
              </a:rPr>
              <a:t> </a:t>
            </a:r>
            <a:r>
              <a:rPr lang="ar-IQ" dirty="0" smtClean="0">
                <a:cs typeface="Ali_K_Alwand" pitchFamily="2" charset="-78"/>
              </a:rPr>
              <a:t> </a:t>
            </a:r>
            <a:r>
              <a:rPr lang="ar-IQ" dirty="0">
                <a:cs typeface="Ali_K_Alwand" pitchFamily="2" charset="-78"/>
              </a:rPr>
              <a:t>) </a:t>
            </a:r>
            <a:endParaRPr lang="en-US" dirty="0">
              <a:cs typeface="Ali_K_Alwand" pitchFamily="2" charset="-78"/>
            </a:endParaRPr>
          </a:p>
          <a:p>
            <a:endParaRPr lang="ar-IQ" dirty="0"/>
          </a:p>
        </p:txBody>
      </p:sp>
    </p:spTree>
    <p:extLst>
      <p:ext uri="{BB962C8B-B14F-4D97-AF65-F5344CB8AC3E}">
        <p14:creationId xmlns:p14="http://schemas.microsoft.com/office/powerpoint/2010/main" val="134116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cs typeface="Ali_K_Alwand" pitchFamily="2" charset="-78"/>
              </a:rPr>
              <a:t>هيَلَي داهات يان بةربةستي </a:t>
            </a:r>
            <a:r>
              <a:rPr lang="ar-IQ" b="1" dirty="0" smtClean="0">
                <a:cs typeface="Ali_K_Alwand" pitchFamily="2" charset="-78"/>
              </a:rPr>
              <a:t>بودجة</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بةربةستي </a:t>
            </a:r>
            <a:r>
              <a:rPr lang="ar-IQ" dirty="0">
                <a:cs typeface="Ali_K_Alwand" pitchFamily="2" charset="-78"/>
              </a:rPr>
              <a:t>بودجة ماناي بةكاربةر دةبيَت دةستبطريَت بة بودجةكةي لةكاتي بةكاربدندا . يان ناتوانيَت زياتر لة داهاتي خؤي خةرج بكات . وةهيَلَي داهات هةر خالَيك لة سةر ئةو هيَلَة ثيَكهاتةيةكمان بؤ دياري دةكات لة كالَاي (   </a:t>
            </a:r>
            <a:r>
              <a:rPr lang="en-US" dirty="0">
                <a:cs typeface="Ali_K_Alwand" pitchFamily="2" charset="-78"/>
              </a:rPr>
              <a:t>X</a:t>
            </a:r>
            <a:r>
              <a:rPr lang="ar-IQ" dirty="0">
                <a:cs typeface="Ali_K_Alwand" pitchFamily="2" charset="-78"/>
              </a:rPr>
              <a:t> )   و (   </a:t>
            </a:r>
            <a:r>
              <a:rPr lang="en-US" dirty="0">
                <a:cs typeface="Ali_K_Alwand" pitchFamily="2" charset="-78"/>
              </a:rPr>
              <a:t>Y </a:t>
            </a:r>
            <a:r>
              <a:rPr lang="ar-IQ" dirty="0">
                <a:cs typeface="Ali_K_Alwand" pitchFamily="2" charset="-78"/>
              </a:rPr>
              <a:t>  ) كة بةكاربةر دةتوانيَت بةوداهاتةي لةبةردةستيداية بيكريَت بةو ئاستة نرخةي لةبازاردا هةية .</a:t>
            </a:r>
            <a:endParaRPr lang="en-US" dirty="0">
              <a:cs typeface="Ali_K_Alwand" pitchFamily="2" charset="-78"/>
            </a:endParaRPr>
          </a:p>
          <a:p>
            <a:endParaRPr lang="ar-IQ" dirty="0"/>
          </a:p>
        </p:txBody>
      </p:sp>
    </p:spTree>
    <p:extLst>
      <p:ext uri="{BB962C8B-B14F-4D97-AF65-F5344CB8AC3E}">
        <p14:creationId xmlns:p14="http://schemas.microsoft.com/office/powerpoint/2010/main" val="3607280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cs typeface="Ali_K_Alwand" pitchFamily="2" charset="-78"/>
              </a:rPr>
              <a:t>كةواتة هيَلَي داهات ئةطةر بةكاربةر تةنها دوو كالَا بةكاربيَنيت يةكسانة بة :- </a:t>
            </a:r>
            <a:endParaRPr lang="en-US" dirty="0">
              <a:cs typeface="Ali_K_Alwand" pitchFamily="2" charset="-78"/>
            </a:endParaRPr>
          </a:p>
          <a:p>
            <a:pPr algn="r" rtl="1"/>
            <a:r>
              <a:rPr lang="ar-IQ" dirty="0">
                <a:cs typeface="Ali_K_Alwand" pitchFamily="2" charset="-78"/>
              </a:rPr>
              <a:t>= خةرجي لةسةر كالَاي ( </a:t>
            </a:r>
            <a:r>
              <a:rPr lang="en-US" dirty="0" smtClean="0">
                <a:cs typeface="Ali_K_Alwand" pitchFamily="2" charset="-78"/>
              </a:rPr>
              <a:t>X</a:t>
            </a:r>
            <a:r>
              <a:rPr lang="ar-IQ" dirty="0" smtClean="0">
                <a:cs typeface="Ali_K_Alwand" pitchFamily="2" charset="-78"/>
              </a:rPr>
              <a:t>  )  </a:t>
            </a:r>
            <a:r>
              <a:rPr lang="ar-IQ" dirty="0">
                <a:cs typeface="Ali_K_Alwand" pitchFamily="2" charset="-78"/>
              </a:rPr>
              <a:t>+ خةرجي لةسةر كالَاي </a:t>
            </a:r>
            <a:r>
              <a:rPr lang="ar-IQ" dirty="0" smtClean="0">
                <a:cs typeface="Ali_K_Alwand" pitchFamily="2" charset="-78"/>
              </a:rPr>
              <a:t>( </a:t>
            </a:r>
            <a:r>
              <a:rPr lang="en-US" dirty="0" smtClean="0">
                <a:cs typeface="Ali_K_Alwand" pitchFamily="2" charset="-78"/>
              </a:rPr>
              <a:t>Y</a:t>
            </a:r>
            <a:r>
              <a:rPr lang="ar-IQ" dirty="0" smtClean="0">
                <a:cs typeface="Ali_K_Alwand" pitchFamily="2" charset="-78"/>
              </a:rPr>
              <a:t> ) </a:t>
            </a:r>
            <a:endParaRPr lang="en-US" dirty="0">
              <a:cs typeface="Ali_K_Alwand" pitchFamily="2" charset="-78"/>
            </a:endParaRPr>
          </a:p>
          <a:p>
            <a:pPr marL="0" indent="0" algn="r" rtl="1">
              <a:buNone/>
            </a:pPr>
            <a:r>
              <a:rPr lang="ar-IQ" dirty="0">
                <a:cs typeface="Ali_K_Alwand" pitchFamily="2" charset="-78"/>
              </a:rPr>
              <a:t>دةتوانين بةوشيَوةية بينوسين : </a:t>
            </a:r>
            <a:endParaRPr lang="en-US" dirty="0" smtClean="0">
              <a:cs typeface="Ali_K_Alwand" pitchFamily="2" charset="-78"/>
            </a:endParaRPr>
          </a:p>
          <a:p>
            <a:pPr marL="0" indent="0" algn="r" rtl="1">
              <a:buNone/>
            </a:pPr>
            <a:r>
              <a:rPr lang="en-US" dirty="0" smtClean="0"/>
              <a:t> </a:t>
            </a:r>
            <a:r>
              <a:rPr lang="en-US" dirty="0" err="1"/>
              <a:t>Py</a:t>
            </a:r>
            <a:r>
              <a:rPr lang="en-US" dirty="0"/>
              <a:t>. Y                                                    </a:t>
            </a:r>
            <a:r>
              <a:rPr lang="ar-IQ" dirty="0"/>
              <a:t>+  </a:t>
            </a:r>
            <a:r>
              <a:rPr lang="en-US" dirty="0"/>
              <a:t>I  =  </a:t>
            </a:r>
            <a:r>
              <a:rPr lang="en-US" dirty="0" err="1"/>
              <a:t>Px</a:t>
            </a:r>
            <a:r>
              <a:rPr lang="en-US" dirty="0"/>
              <a:t> . X</a:t>
            </a:r>
          </a:p>
          <a:p>
            <a:endParaRPr lang="ar-IQ" dirty="0"/>
          </a:p>
        </p:txBody>
      </p:sp>
    </p:spTree>
    <p:extLst>
      <p:ext uri="{BB962C8B-B14F-4D97-AF65-F5344CB8AC3E}">
        <p14:creationId xmlns:p14="http://schemas.microsoft.com/office/powerpoint/2010/main" val="38135818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algn="r" rtl="1"/>
            <a:r>
              <a:rPr lang="ar-IQ" dirty="0">
                <a:cs typeface="Ali_K_Alwand" pitchFamily="2" charset="-78"/>
              </a:rPr>
              <a:t>نمونة : ئةطةر داهاتي بةكاربةر يةكسان بيت بة 1000 دولار ، و هةموو داهاتةكةي خةرج دةكات بؤ كريني تةنها دوو كالَا (  </a:t>
            </a:r>
            <a:r>
              <a:rPr lang="en-US" dirty="0">
                <a:cs typeface="Ali_K_Alwand" pitchFamily="2" charset="-78"/>
              </a:rPr>
              <a:t>X</a:t>
            </a:r>
            <a:r>
              <a:rPr lang="ar-IQ" dirty="0">
                <a:cs typeface="Ali_K_Alwand" pitchFamily="2" charset="-78"/>
              </a:rPr>
              <a:t>  ) و (  </a:t>
            </a:r>
            <a:r>
              <a:rPr lang="en-US" dirty="0">
                <a:cs typeface="Ali_K_Alwand" pitchFamily="2" charset="-78"/>
              </a:rPr>
              <a:t>Y </a:t>
            </a:r>
            <a:r>
              <a:rPr lang="ar-IQ" dirty="0">
                <a:cs typeface="Ali_K_Alwand" pitchFamily="2" charset="-78"/>
              </a:rPr>
              <a:t>  ) ونرخي (   </a:t>
            </a:r>
            <a:r>
              <a:rPr lang="en-US" dirty="0">
                <a:cs typeface="Ali_K_Alwand" pitchFamily="2" charset="-78"/>
              </a:rPr>
              <a:t>X</a:t>
            </a:r>
            <a:r>
              <a:rPr lang="ar-IQ" dirty="0">
                <a:cs typeface="Ali_K_Alwand" pitchFamily="2" charset="-78"/>
              </a:rPr>
              <a:t> ) يةكسانة بة ( 20 ) دولار  ونرخي (  </a:t>
            </a:r>
            <a:r>
              <a:rPr lang="en-US" dirty="0">
                <a:cs typeface="Ali_K_Alwand" pitchFamily="2" charset="-78"/>
              </a:rPr>
              <a:t>Y</a:t>
            </a:r>
            <a:r>
              <a:rPr lang="ar-IQ" dirty="0">
                <a:cs typeface="Ali_K_Alwand" pitchFamily="2" charset="-78"/>
              </a:rPr>
              <a:t>  ) يةكسانة بة ( 40 ) دولار. </a:t>
            </a:r>
            <a:endParaRPr lang="ar-IQ" dirty="0" smtClean="0">
              <a:cs typeface="Ali_K_Alwand" pitchFamily="2" charset="-78"/>
            </a:endParaRPr>
          </a:p>
          <a:p>
            <a:pPr algn="r" rtl="1"/>
            <a:r>
              <a:rPr lang="ar-IQ" dirty="0">
                <a:cs typeface="Ali_K_Alwand" pitchFamily="2" charset="-78"/>
              </a:rPr>
              <a:t>ئةطةر بةكاربةر ويستي هةموو داهاتةكةي خةرج بكات بؤ كريني تةنها (   </a:t>
            </a:r>
            <a:r>
              <a:rPr lang="en-US" dirty="0">
                <a:cs typeface="Ali_K_Alwand" pitchFamily="2" charset="-78"/>
              </a:rPr>
              <a:t>X</a:t>
            </a:r>
            <a:r>
              <a:rPr lang="ar-IQ" dirty="0">
                <a:cs typeface="Ali_K_Alwand" pitchFamily="2" charset="-78"/>
              </a:rPr>
              <a:t> ) وهيض لة (  </a:t>
            </a:r>
            <a:r>
              <a:rPr lang="en-US" dirty="0">
                <a:cs typeface="Ali_K_Alwand" pitchFamily="2" charset="-78"/>
              </a:rPr>
              <a:t>Y</a:t>
            </a:r>
            <a:r>
              <a:rPr lang="ar-IQ" dirty="0">
                <a:cs typeface="Ali_K_Alwand" pitchFamily="2" charset="-78"/>
              </a:rPr>
              <a:t>) نةكريَت ئةوة دةتوانيَت ( 50 ) دانة لة (  </a:t>
            </a:r>
            <a:r>
              <a:rPr lang="en-US" dirty="0">
                <a:cs typeface="Ali_K_Alwand" pitchFamily="2" charset="-78"/>
              </a:rPr>
              <a:t>X</a:t>
            </a:r>
            <a:r>
              <a:rPr lang="ar-IQ" dirty="0">
                <a:cs typeface="Ali_K_Alwand" pitchFamily="2" charset="-78"/>
              </a:rPr>
              <a:t>  ) بةدةست بيَنيت . و ثيَضةوانةوة ئةطةر ويستي تةنها كالاَي (</a:t>
            </a:r>
            <a:r>
              <a:rPr lang="en-US" dirty="0">
                <a:cs typeface="Ali_K_Alwand" pitchFamily="2" charset="-78"/>
              </a:rPr>
              <a:t>Y </a:t>
            </a:r>
            <a:r>
              <a:rPr lang="ar-IQ" dirty="0">
                <a:cs typeface="Ali_K_Alwand" pitchFamily="2" charset="-78"/>
              </a:rPr>
              <a:t>  ) بكريَت ئةو ( 25 ) دانة لة كالَاي (</a:t>
            </a:r>
            <a:r>
              <a:rPr lang="en-US" dirty="0">
                <a:cs typeface="Ali_K_Alwand" pitchFamily="2" charset="-78"/>
              </a:rPr>
              <a:t>Y </a:t>
            </a:r>
            <a:r>
              <a:rPr lang="ar-IQ" dirty="0">
                <a:cs typeface="Ali_K_Alwand" pitchFamily="2" charset="-78"/>
              </a:rPr>
              <a:t> ) دةكريَت.</a:t>
            </a:r>
            <a:endParaRPr lang="en-US" dirty="0">
              <a:cs typeface="Ali_K_Alwand" pitchFamily="2" charset="-78"/>
            </a:endParaRPr>
          </a:p>
          <a:p>
            <a:endParaRPr lang="en-US" dirty="0">
              <a:cs typeface="Ali_K_Alwand" pitchFamily="2" charset="-78"/>
            </a:endParaRPr>
          </a:p>
          <a:p>
            <a:endParaRPr lang="ar-IQ" dirty="0"/>
          </a:p>
        </p:txBody>
      </p:sp>
    </p:spTree>
    <p:extLst>
      <p:ext uri="{BB962C8B-B14F-4D97-AF65-F5344CB8AC3E}">
        <p14:creationId xmlns:p14="http://schemas.microsoft.com/office/powerpoint/2010/main" val="4218680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729143" y="2886991"/>
            <a:ext cx="3685714" cy="1952381"/>
          </a:xfrm>
          <a:prstGeom prst="rect">
            <a:avLst/>
          </a:prstGeom>
          <a:noFill/>
        </p:spPr>
      </p:pic>
    </p:spTree>
    <p:extLst>
      <p:ext uri="{BB962C8B-B14F-4D97-AF65-F5344CB8AC3E}">
        <p14:creationId xmlns:p14="http://schemas.microsoft.com/office/powerpoint/2010/main" val="6520294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ar-IQ" b="1" dirty="0">
                <a:cs typeface="Ali_K_Alwand" pitchFamily="2" charset="-78"/>
              </a:rPr>
              <a:t>جياوازي هيَلَي داهات و ضةماوةي ليَكضو </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ضةماوةي </a:t>
            </a:r>
            <a:r>
              <a:rPr lang="ar-IQ" dirty="0">
                <a:cs typeface="Ali_K_Alwand" pitchFamily="2" charset="-78"/>
              </a:rPr>
              <a:t>ليَكضو ئةو ثيَكهاتة جياوازانة ثيَكدةبةستيَتةوة لة هةر دوو كالَاي (</a:t>
            </a:r>
            <a:r>
              <a:rPr lang="en-US" dirty="0">
                <a:cs typeface="Ali_K_Alwand" pitchFamily="2" charset="-78"/>
              </a:rPr>
              <a:t>X</a:t>
            </a:r>
            <a:r>
              <a:rPr lang="ar-IQ" dirty="0">
                <a:cs typeface="Ali_K_Alwand" pitchFamily="2" charset="-78"/>
              </a:rPr>
              <a:t>  )   (</a:t>
            </a:r>
            <a:r>
              <a:rPr lang="en-US" dirty="0">
                <a:cs typeface="Ali_K_Alwand" pitchFamily="2" charset="-78"/>
              </a:rPr>
              <a:t>Y</a:t>
            </a:r>
            <a:r>
              <a:rPr lang="ar-IQ" dirty="0">
                <a:cs typeface="Ali_K_Alwand" pitchFamily="2" charset="-78"/>
              </a:rPr>
              <a:t>  ) كة هةمان ئاستي كةلَكي هةية ، بةلام هيَلَي داهات ئةو ثيَكهاتة جياوازانة دةبةستيَتةوة لة كالَاي ( </a:t>
            </a:r>
            <a:r>
              <a:rPr lang="en-US" dirty="0">
                <a:cs typeface="Ali_K_Alwand" pitchFamily="2" charset="-78"/>
              </a:rPr>
              <a:t>X</a:t>
            </a:r>
            <a:r>
              <a:rPr lang="ar-IQ" dirty="0">
                <a:cs typeface="Ali_K_Alwand" pitchFamily="2" charset="-78"/>
              </a:rPr>
              <a:t>)  (</a:t>
            </a:r>
            <a:r>
              <a:rPr lang="en-US" dirty="0">
                <a:cs typeface="Ali_K_Alwand" pitchFamily="2" charset="-78"/>
              </a:rPr>
              <a:t>Y</a:t>
            </a:r>
            <a:r>
              <a:rPr lang="ar-IQ" dirty="0">
                <a:cs typeface="Ali_K_Alwand" pitchFamily="2" charset="-78"/>
              </a:rPr>
              <a:t>) كة بةكاربةر دةتوانيت بة داهاتةي بةدةستيان بهيَنيت بةو نرخةي بازاردا.</a:t>
            </a:r>
            <a:endParaRPr lang="en-US" dirty="0">
              <a:cs typeface="Ali_K_Alwand" pitchFamily="2" charset="-78"/>
            </a:endParaRPr>
          </a:p>
          <a:p>
            <a:endParaRPr lang="ar-IQ" dirty="0"/>
          </a:p>
        </p:txBody>
      </p:sp>
    </p:spTree>
    <p:extLst>
      <p:ext uri="{BB962C8B-B14F-4D97-AF65-F5344CB8AC3E}">
        <p14:creationId xmlns:p14="http://schemas.microsoft.com/office/powerpoint/2010/main" val="1704012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IQ" sz="3600" dirty="0">
                <a:cs typeface="Ali_K_Alwand" pitchFamily="2" charset="-78"/>
              </a:rPr>
              <a:t>ليرةوة دةتوانين هيَلَي داهات و ضةماوةي ليَكضو بةكاربهيَنين بؤ دةسنيشانكردني هاوسةنطي بةكاربةر. بةكاربةر هةولَدةدات بةردةوام ئةو ثةري كةلَك وةربطريَت لة بةكاربردني كالَاكاندا بةو داهاتةي لة بةردةستيداية .</a:t>
            </a:r>
            <a:endParaRPr lang="en-US" sz="3600" dirty="0">
              <a:cs typeface="Ali_K_Alwand" pitchFamily="2" charset="-78"/>
            </a:endParaRPr>
          </a:p>
          <a:p>
            <a:endParaRPr lang="ar-IQ" dirty="0"/>
          </a:p>
        </p:txBody>
      </p:sp>
    </p:spTree>
    <p:extLst>
      <p:ext uri="{BB962C8B-B14F-4D97-AF65-F5344CB8AC3E}">
        <p14:creationId xmlns:p14="http://schemas.microsoft.com/office/powerpoint/2010/main" val="14966015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Content Placeholder 6"/>
              <p:cNvSpPr>
                <a:spLocks noGrp="1"/>
              </p:cNvSpPr>
              <p:nvPr>
                <p:ph idx="1"/>
              </p:nvPr>
            </p:nvSpPr>
            <p:spPr>
              <a:xfrm>
                <a:off x="457200" y="762000"/>
                <a:ext cx="8229600" cy="4525963"/>
              </a:xfrm>
            </p:spPr>
            <p:txBody>
              <a:bodyPr/>
              <a:lstStyle/>
              <a:p>
                <a:pPr algn="ctr" rtl="1"/>
                <a14:m>
                  <m:oMath xmlns:m="http://schemas.openxmlformats.org/officeDocument/2006/math">
                    <m:f>
                      <m:fPr>
                        <m:ctrlPr>
                          <a:rPr lang="en-US" sz="3600" b="1" i="1">
                            <a:latin typeface="Cambria Math"/>
                          </a:rPr>
                        </m:ctrlPr>
                      </m:fPr>
                      <m:num>
                        <m:r>
                          <a:rPr lang="en-US" sz="3600" b="1" i="1">
                            <a:latin typeface="Cambria Math"/>
                          </a:rPr>
                          <m:t>𝑴𝒖𝒚</m:t>
                        </m:r>
                      </m:num>
                      <m:den>
                        <m:r>
                          <a:rPr lang="en-US" sz="3600" b="1" i="1">
                            <a:latin typeface="Cambria Math"/>
                          </a:rPr>
                          <m:t>𝑷𝒚</m:t>
                        </m:r>
                      </m:den>
                    </m:f>
                    <m:r>
                      <a:rPr lang="en-US" sz="3600" b="1" i="1">
                        <a:latin typeface="Cambria Math"/>
                      </a:rPr>
                      <m:t>=</m:t>
                    </m:r>
                    <m:f>
                      <m:fPr>
                        <m:ctrlPr>
                          <a:rPr lang="en-US" sz="3600" b="1" i="1">
                            <a:latin typeface="Cambria Math"/>
                          </a:rPr>
                        </m:ctrlPr>
                      </m:fPr>
                      <m:num>
                        <m:r>
                          <a:rPr lang="en-US" sz="3600" b="1" i="1">
                            <a:latin typeface="Cambria Math"/>
                          </a:rPr>
                          <m:t>𝑴𝒖𝒙</m:t>
                        </m:r>
                      </m:num>
                      <m:den>
                        <m:r>
                          <a:rPr lang="en-US" sz="3600" b="1" i="1">
                            <a:latin typeface="Cambria Math"/>
                          </a:rPr>
                          <m:t>𝑷𝒙</m:t>
                        </m:r>
                      </m:den>
                    </m:f>
                  </m:oMath>
                </a14:m>
                <a:r>
                  <a:rPr lang="ar-IQ" sz="3600" b="1" dirty="0"/>
                  <a:t>  </a:t>
                </a:r>
                <a:r>
                  <a:rPr lang="ar-IQ" sz="3600" b="1" dirty="0" smtClean="0"/>
                  <a:t>←   </a:t>
                </a:r>
                <a14:m>
                  <m:oMath xmlns:m="http://schemas.openxmlformats.org/officeDocument/2006/math">
                    <m:f>
                      <m:fPr>
                        <m:ctrlPr>
                          <a:rPr lang="en-US" sz="3600" b="1" i="1">
                            <a:latin typeface="Cambria Math"/>
                          </a:rPr>
                        </m:ctrlPr>
                      </m:fPr>
                      <m:num>
                        <m:r>
                          <a:rPr lang="en-US" sz="3600" b="1" i="1">
                            <a:latin typeface="Cambria Math"/>
                          </a:rPr>
                          <m:t>𝑷𝒙</m:t>
                        </m:r>
                      </m:num>
                      <m:den>
                        <m:r>
                          <a:rPr lang="en-US" sz="3600" b="1" i="1">
                            <a:latin typeface="Cambria Math"/>
                          </a:rPr>
                          <m:t>𝑷𝒚</m:t>
                        </m:r>
                      </m:den>
                    </m:f>
                    <m:r>
                      <a:rPr lang="en-US" sz="3600" b="1" i="1">
                        <a:latin typeface="Cambria Math"/>
                      </a:rPr>
                      <m:t>=</m:t>
                    </m:r>
                    <m:f>
                      <m:fPr>
                        <m:ctrlPr>
                          <a:rPr lang="en-US" sz="3600" b="1" i="1">
                            <a:latin typeface="Cambria Math"/>
                          </a:rPr>
                        </m:ctrlPr>
                      </m:fPr>
                      <m:num>
                        <m:r>
                          <a:rPr lang="en-US" sz="3600" b="1" i="1">
                            <a:latin typeface="Cambria Math"/>
                          </a:rPr>
                          <m:t>𝑴𝒖𝒙</m:t>
                        </m:r>
                      </m:num>
                      <m:den>
                        <m:r>
                          <a:rPr lang="en-US" sz="3600" b="1" i="1">
                            <a:latin typeface="Cambria Math"/>
                          </a:rPr>
                          <m:t>𝑴𝒖𝒚</m:t>
                        </m:r>
                      </m:den>
                    </m:f>
                  </m:oMath>
                </a14:m>
                <a:endParaRPr lang="ar-IQ" sz="3600" b="1" dirty="0" smtClean="0"/>
              </a:p>
              <a:p>
                <a:pPr algn="ctr"/>
                <a:endParaRPr lang="ar-IQ" sz="3600" b="1" dirty="0"/>
              </a:p>
            </p:txBody>
          </p:sp>
        </mc:Choice>
        <mc:Fallback xmlns="">
          <p:sp>
            <p:nvSpPr>
              <p:cNvPr id="7" name="Content Placeholder 6"/>
              <p:cNvSpPr>
                <a:spLocks noGrp="1" noRot="1" noChangeAspect="1" noMove="1" noResize="1" noEditPoints="1" noAdjustHandles="1" noChangeArrowheads="1" noChangeShapeType="1" noTextEdit="1"/>
              </p:cNvSpPr>
              <p:nvPr>
                <p:ph idx="1"/>
              </p:nvPr>
            </p:nvSpPr>
            <p:spPr>
              <a:xfrm>
                <a:off x="457200" y="762000"/>
                <a:ext cx="8229600" cy="4525963"/>
              </a:xfrm>
              <a:blipFill rotWithShape="1">
                <a:blip r:embed="rId2"/>
                <a:stretch>
                  <a:fillRect/>
                </a:stretch>
              </a:blipFill>
            </p:spPr>
            <p:txBody>
              <a:bodyPr/>
              <a:lstStyle/>
              <a:p>
                <a:r>
                  <a:rPr lang="en-US">
                    <a:noFill/>
                  </a:rPr>
                  <a:t> </a:t>
                </a:r>
              </a:p>
            </p:txBody>
          </p:sp>
        </mc:Fallback>
      </mc:AlternateContent>
      <p:sp>
        <p:nvSpPr>
          <p:cNvPr id="5" name="Rectangle 2"/>
          <p:cNvSpPr>
            <a:spLocks noChangeArrowheads="1"/>
          </p:cNvSpPr>
          <p:nvPr/>
        </p:nvSpPr>
        <p:spPr bwMode="auto">
          <a:xfrm>
            <a:off x="1976438" y="3192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43729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a:cs typeface="Ali_K_Alwand" pitchFamily="2" charset="-78"/>
              </a:rPr>
              <a:t>بةكاربةر بؤ برياردان لة سةر كالَاكان ثيَوانةيةك دروست دةكات بؤ سوودي كالَاكان ثيَي دةليَت كةلَك . بةكاربةر باش دةتوانيَت كالاَكان جيابكاتةوة لة رووي كاميان كةلَكي زياترة بؤي. بؤ ئةو برياردانةش دوو ريَطا يان شيَواز هةية .</a:t>
            </a:r>
            <a:endParaRPr lang="en-US" dirty="0">
              <a:cs typeface="Ali_K_Alwand" pitchFamily="2" charset="-78"/>
            </a:endParaRPr>
          </a:p>
          <a:p>
            <a:endParaRPr lang="ar-IQ" dirty="0"/>
          </a:p>
        </p:txBody>
      </p:sp>
    </p:spTree>
    <p:extLst>
      <p:ext uri="{BB962C8B-B14F-4D97-AF65-F5344CB8AC3E}">
        <p14:creationId xmlns:p14="http://schemas.microsoft.com/office/powerpoint/2010/main" val="21890079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cs typeface="Ali_K_Alwand" pitchFamily="2" charset="-78"/>
              </a:rPr>
              <a:t>لة ريَطاي نةخشةدا بةئاساني دةتوانين دةسنيشاني هاوسةنطي بةكاربةر بكةين كاتي هيَلَي داهات ئةنوسيَ بة برزترين ضةماوةي ليَكضو. كةواتة مةيلي ضةماوةي ليَكضو دةبيَت يةكسان بيَت بة مةيلي هيَلي داهات . </a:t>
            </a:r>
            <a:endParaRPr lang="en-US" dirty="0">
              <a:cs typeface="Ali_K_Alwand" pitchFamily="2" charset="-78"/>
            </a:endParaRPr>
          </a:p>
          <a:p>
            <a:pPr algn="r" rtl="1"/>
            <a:r>
              <a:rPr lang="ar-IQ" dirty="0">
                <a:cs typeface="Ali_K_Alwand" pitchFamily="2" charset="-78"/>
              </a:rPr>
              <a:t>مةيلي ضةماوةي ليَكضو يةكسانة بة رادةي جيَطرتنةوةي حةدي ، ومةيلي هيَلي داهات يةكسانة بة بةهاي رةهاي نرخي كالَاي (</a:t>
            </a:r>
            <a:r>
              <a:rPr lang="en-US" dirty="0">
                <a:cs typeface="Ali_K_Alwand" pitchFamily="2" charset="-78"/>
              </a:rPr>
              <a:t>X </a:t>
            </a:r>
            <a:r>
              <a:rPr lang="ar-IQ" dirty="0">
                <a:cs typeface="Ali_K_Alwand" pitchFamily="2" charset="-78"/>
              </a:rPr>
              <a:t>) لة سةر نرخي كالَاي (</a:t>
            </a:r>
            <a:r>
              <a:rPr lang="en-US" dirty="0">
                <a:cs typeface="Ali_K_Alwand" pitchFamily="2" charset="-78"/>
              </a:rPr>
              <a:t>Y</a:t>
            </a:r>
            <a:r>
              <a:rPr lang="ar-IQ" dirty="0">
                <a:cs typeface="Ali_K_Alwand" pitchFamily="2" charset="-78"/>
              </a:rPr>
              <a:t>)  </a:t>
            </a:r>
            <a:endParaRPr lang="en-US" dirty="0">
              <a:cs typeface="Ali_K_Alwand" pitchFamily="2" charset="-78"/>
            </a:endParaRPr>
          </a:p>
          <a:p>
            <a:endParaRPr lang="ar-IQ" dirty="0"/>
          </a:p>
        </p:txBody>
      </p:sp>
    </p:spTree>
    <p:extLst>
      <p:ext uri="{BB962C8B-B14F-4D97-AF65-F5344CB8AC3E}">
        <p14:creationId xmlns:p14="http://schemas.microsoft.com/office/powerpoint/2010/main" val="9831387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1143000"/>
          </a:xfrm>
        </p:spPr>
        <p:txBody>
          <a:bodyPr>
            <a:normAutofit fontScale="90000"/>
          </a:bodyPr>
          <a:lstStyle/>
          <a:p>
            <a:pPr algn="ctr"/>
            <a:r>
              <a:rPr lang="ar-IQ" dirty="0" smtClean="0">
                <a:effectLst/>
                <a:cs typeface="Ali_K_Alwand" pitchFamily="2" charset="-78"/>
              </a:rPr>
              <a:t> كاريطةري </a:t>
            </a:r>
            <a:r>
              <a:rPr lang="ar-IQ" dirty="0">
                <a:effectLst/>
                <a:cs typeface="Ali_K_Alwand" pitchFamily="2" charset="-78"/>
              </a:rPr>
              <a:t>طؤرِانكاري لة داهات و نرخ </a:t>
            </a:r>
            <a:r>
              <a:rPr lang="ar-IQ" dirty="0" smtClean="0">
                <a:effectLst/>
                <a:cs typeface="Ali_K_Alwand" pitchFamily="2" charset="-78"/>
              </a:rPr>
              <a:t>د</a:t>
            </a:r>
            <a:r>
              <a:rPr lang="ar-IQ" dirty="0" smtClean="0">
                <a:effectLst/>
              </a:rPr>
              <a:t>ا :</a:t>
            </a:r>
            <a:r>
              <a:rPr lang="en-US" dirty="0">
                <a:effectLst/>
              </a:rPr>
              <a:t/>
            </a:r>
            <a:br>
              <a:rPr lang="en-US" dirty="0">
                <a:effectLst/>
              </a:rPr>
            </a:br>
            <a:endParaRPr lang="en-US" dirty="0"/>
          </a:p>
        </p:txBody>
      </p:sp>
      <p:sp>
        <p:nvSpPr>
          <p:cNvPr id="2" name="Content Placeholder 1"/>
          <p:cNvSpPr>
            <a:spLocks noGrp="1"/>
          </p:cNvSpPr>
          <p:nvPr>
            <p:ph idx="1"/>
          </p:nvPr>
        </p:nvSpPr>
        <p:spPr>
          <a:xfrm>
            <a:off x="533400" y="1219200"/>
            <a:ext cx="8229600" cy="4525963"/>
          </a:xfrm>
          <a:ln>
            <a:solidFill>
              <a:schemeClr val="bg1"/>
            </a:solidFill>
          </a:ln>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algn="r" rtl="1">
              <a:buFont typeface="Wingdings" pitchFamily="2" charset="2"/>
              <a:buChar char="v"/>
            </a:pPr>
            <a:r>
              <a:rPr lang="ar-IQ" dirty="0">
                <a:solidFill>
                  <a:schemeClr val="accent1">
                    <a:lumMod val="75000"/>
                  </a:schemeClr>
                </a:solidFill>
                <a:cs typeface="Ali_K_Alwand" pitchFamily="2" charset="-78"/>
              </a:rPr>
              <a:t>طؤرِانكاري لة داهاتي نةختينةيي:</a:t>
            </a:r>
            <a:endParaRPr lang="en-US" dirty="0">
              <a:solidFill>
                <a:schemeClr val="accent1">
                  <a:lumMod val="75000"/>
                </a:schemeClr>
              </a:solidFill>
              <a:cs typeface="Ali_K_Alwand" pitchFamily="2" charset="-78"/>
            </a:endParaRPr>
          </a:p>
          <a:p>
            <a:pPr algn="r" rtl="1">
              <a:buFont typeface="Wingdings" pitchFamily="2" charset="2"/>
              <a:buChar char="v"/>
            </a:pPr>
            <a:r>
              <a:rPr lang="ar-IQ" dirty="0">
                <a:cs typeface="Ali_K_Alwand" pitchFamily="2" charset="-78"/>
              </a:rPr>
              <a:t>طؤرِانكاري لةداهاتي نةختينةيي بةكاربةر لةطةل مانةوةي نرخ وةكو خؤي دةبيَتة هؤي طؤرِانكاري لةبرِي شمةكي بةكار بردوو:</a:t>
            </a:r>
            <a:endParaRPr lang="en-US" dirty="0">
              <a:cs typeface="Ali_K_Alwand" pitchFamily="2" charset="-78"/>
            </a:endParaRPr>
          </a:p>
          <a:p>
            <a:pPr algn="r" rtl="1">
              <a:buFont typeface="Wingdings" pitchFamily="2" charset="2"/>
              <a:buChar char="v"/>
            </a:pPr>
            <a:r>
              <a:rPr lang="ar-IQ" dirty="0">
                <a:cs typeface="Ali_K_Alwand" pitchFamily="2" charset="-78"/>
              </a:rPr>
              <a:t>ضةماوةي بةكار بردن – داهات </a:t>
            </a:r>
            <a:r>
              <a:rPr lang="en-US" dirty="0">
                <a:cs typeface="Ali_K_Alwand" pitchFamily="2" charset="-78"/>
              </a:rPr>
              <a:t>the income</a:t>
            </a:r>
            <a:r>
              <a:rPr lang="ar-IQ" dirty="0">
                <a:cs typeface="Ali_K_Alwand" pitchFamily="2" charset="-78"/>
              </a:rPr>
              <a:t> –</a:t>
            </a:r>
            <a:r>
              <a:rPr lang="en-US" dirty="0">
                <a:cs typeface="Ali_K_Alwand" pitchFamily="2" charset="-78"/>
              </a:rPr>
              <a:t>consumption </a:t>
            </a:r>
          </a:p>
          <a:p>
            <a:pPr algn="r" rtl="1">
              <a:buFont typeface="Wingdings" pitchFamily="2" charset="2"/>
              <a:buChar char="v"/>
            </a:pPr>
            <a:r>
              <a:rPr lang="ar-IQ" dirty="0">
                <a:cs typeface="Ali_K_Alwand" pitchFamily="2" charset="-78"/>
              </a:rPr>
              <a:t>لة ويَنةي يةك دا دةبينين كة بةرز بوونةوةي داهاتي نةختينةيي بةكاربةر لَةطةل جيَطير بووني نرخي ريَذةيي دةبيَتة هؤي طواستنةوةي هيَلي داهات بةطشتي و بةشيَوةيةكي تةريب بؤ سةرةوة بؤ لاي دةستة رِاست بةم شيَوةية خالي هاوسةنطي دةطوازريَتةوة لة خالي (</a:t>
            </a:r>
            <a:r>
              <a:rPr lang="en-US" dirty="0">
                <a:cs typeface="Ali_K_Alwand" pitchFamily="2" charset="-78"/>
              </a:rPr>
              <a:t>a</a:t>
            </a:r>
            <a:r>
              <a:rPr lang="ar-IQ" dirty="0">
                <a:cs typeface="Ali_K_Alwand" pitchFamily="2" charset="-78"/>
              </a:rPr>
              <a:t>) بؤ خالي (</a:t>
            </a:r>
            <a:r>
              <a:rPr lang="en-US" dirty="0">
                <a:cs typeface="Ali_K_Alwand" pitchFamily="2" charset="-78"/>
              </a:rPr>
              <a:t>B</a:t>
            </a:r>
            <a:r>
              <a:rPr lang="ar-IQ" dirty="0">
                <a:cs typeface="Ali_K_Alwand" pitchFamily="2" charset="-78"/>
              </a:rPr>
              <a:t>) ضونكة بةكاربةر دةضيَتة ضةماوةي ليَكضوني بةرزتر وة لة هةمان كاتدا بري كالاي بةكار بردوو زياد دةكات لة </a:t>
            </a:r>
            <a:r>
              <a:rPr lang="en-US" dirty="0">
                <a:cs typeface="Ali_K_Alwand" pitchFamily="2" charset="-78"/>
              </a:rPr>
              <a:t>X1</a:t>
            </a:r>
            <a:r>
              <a:rPr lang="ar-IQ" dirty="0">
                <a:cs typeface="Ali_K_Alwand" pitchFamily="2" charset="-78"/>
              </a:rPr>
              <a:t>بؤ </a:t>
            </a:r>
            <a:r>
              <a:rPr lang="en-US" dirty="0">
                <a:cs typeface="Ali_K_Alwand" pitchFamily="2" charset="-78"/>
              </a:rPr>
              <a:t>X2 </a:t>
            </a:r>
            <a:r>
              <a:rPr lang="ar-IQ" dirty="0">
                <a:cs typeface="Ali_K_Alwand" pitchFamily="2" charset="-78"/>
              </a:rPr>
              <a:t>وة .</a:t>
            </a:r>
            <a:r>
              <a:rPr lang="en-US" dirty="0">
                <a:cs typeface="Ali_K_Alwand" pitchFamily="2" charset="-78"/>
              </a:rPr>
              <a:t>X3 </a:t>
            </a:r>
          </a:p>
          <a:p>
            <a:pPr algn="r" rtl="1">
              <a:buFont typeface="Wingdings" pitchFamily="2" charset="2"/>
              <a:buChar char="v"/>
            </a:pPr>
            <a:r>
              <a:rPr lang="ar-IQ" dirty="0">
                <a:cs typeface="Ali_K_Alwand" pitchFamily="2" charset="-78"/>
              </a:rPr>
              <a:t>وة لة هةمان كاتدا برِي كالاي (</a:t>
            </a:r>
            <a:r>
              <a:rPr lang="en-US" dirty="0">
                <a:cs typeface="Ali_K_Alwand" pitchFamily="2" charset="-78"/>
              </a:rPr>
              <a:t>Y</a:t>
            </a:r>
            <a:r>
              <a:rPr lang="ar-IQ" dirty="0">
                <a:cs typeface="Ali_K_Alwand" pitchFamily="2" charset="-78"/>
              </a:rPr>
              <a:t>) زياد دةكات لة </a:t>
            </a:r>
            <a:r>
              <a:rPr lang="en-US" dirty="0">
                <a:cs typeface="Ali_K_Alwand" pitchFamily="2" charset="-78"/>
              </a:rPr>
              <a:t>Y1</a:t>
            </a:r>
            <a:r>
              <a:rPr lang="ar-IQ" dirty="0">
                <a:cs typeface="Ali_K_Alwand" pitchFamily="2" charset="-78"/>
              </a:rPr>
              <a:t>  بؤ </a:t>
            </a:r>
            <a:r>
              <a:rPr lang="en-US" dirty="0">
                <a:cs typeface="Ali_K_Alwand" pitchFamily="2" charset="-78"/>
              </a:rPr>
              <a:t>Y2</a:t>
            </a:r>
            <a:r>
              <a:rPr lang="ar-IQ" dirty="0">
                <a:cs typeface="Ali_K_Alwand" pitchFamily="2" charset="-78"/>
              </a:rPr>
              <a:t>  وة </a:t>
            </a:r>
            <a:r>
              <a:rPr lang="en-US" dirty="0">
                <a:cs typeface="Ali_K_Alwand" pitchFamily="2" charset="-78"/>
              </a:rPr>
              <a:t>Y3</a:t>
            </a:r>
            <a:r>
              <a:rPr lang="ar-IQ" dirty="0">
                <a:cs typeface="Ali_K_Alwand" pitchFamily="2" charset="-78"/>
              </a:rPr>
              <a:t>  جيَي ئاماذة ثيَكردنة كة تيَكراي جيَطرتنةوةي رِادةدةر جيَطير دةبيَت لة ضةند خالي هاوسةنطي جياوازدا وة بةمةش نرخي ريَذةيي كالاكان يةكسان دةبن . وة بةطةياندني خالةكاني هاوسةنطي ضةماوةي (</a:t>
            </a:r>
            <a:r>
              <a:rPr lang="en-US" dirty="0">
                <a:cs typeface="Ali_K_Alwand" pitchFamily="2" charset="-78"/>
              </a:rPr>
              <a:t>ICC</a:t>
            </a:r>
            <a:r>
              <a:rPr lang="ar-IQ" dirty="0">
                <a:cs typeface="Ali_K_Alwand" pitchFamily="2" charset="-78"/>
              </a:rPr>
              <a:t>) دروست دةبيَت وةدةكريَت ثيَناسة بكريَت بةوةي : 	</a:t>
            </a:r>
            <a:endParaRPr lang="en-US" dirty="0">
              <a:cs typeface="Ali_K_Alwand" pitchFamily="2" charset="-78"/>
            </a:endParaRPr>
          </a:p>
          <a:p>
            <a:pPr algn="r" rtl="1">
              <a:buFont typeface="Wingdings" pitchFamily="2" charset="2"/>
              <a:buChar char="v"/>
            </a:pPr>
            <a:r>
              <a:rPr lang="ar-IQ" dirty="0">
                <a:cs typeface="Ali_K_Alwand" pitchFamily="2" charset="-78"/>
              </a:rPr>
              <a:t>	بواري ئةندازةيي ية كة خالَةكاني هاوسةنطي جياواز دةطةيةنيَ بةيةك كة دروست بووة لة ئةنجامي طؤرِان لةبرِي داهات و بة جيَطير بووني نرخي رَذةيي كالاكان ، وة وة لةم حالةتةدا ثةيوةندي نيَوان داهات و خواست ثةيوةنديةكي رِاستةوانةية ( كةواتة كالاكة ئاسايية ) </a:t>
            </a:r>
            <a:endParaRPr lang="ar-IQ" dirty="0" smtClean="0">
              <a:cs typeface="Ali_K_Alwand" pitchFamily="2" charset="-78"/>
            </a:endParaRPr>
          </a:p>
          <a:p>
            <a:pPr algn="r" rtl="1">
              <a:buFont typeface="Wingdings" pitchFamily="2" charset="2"/>
              <a:buChar char="v"/>
            </a:pPr>
            <a:endParaRPr lang="en-US" dirty="0">
              <a:cs typeface="Ali_K_Alwand" pitchFamily="2" charset="-78"/>
            </a:endParaRPr>
          </a:p>
        </p:txBody>
      </p:sp>
      <p:sp>
        <p:nvSpPr>
          <p:cNvPr id="4" name="Footer Placeholder 3"/>
          <p:cNvSpPr>
            <a:spLocks noGrp="1"/>
          </p:cNvSpPr>
          <p:nvPr>
            <p:ph type="ftr" sz="quarter" idx="11"/>
          </p:nvPr>
        </p:nvSpPr>
        <p:spPr/>
        <p:txBody>
          <a:bodyPr/>
          <a:lstStyle/>
          <a:p>
            <a:r>
              <a:rPr lang="en-US" smtClean="0"/>
              <a:t>Dr.Shler A Salih  </a:t>
            </a:r>
            <a:endParaRPr lang="en-US"/>
          </a:p>
        </p:txBody>
      </p:sp>
      <p:sp>
        <p:nvSpPr>
          <p:cNvPr id="5" name="Slide Number Placeholder 4"/>
          <p:cNvSpPr>
            <a:spLocks noGrp="1"/>
          </p:cNvSpPr>
          <p:nvPr>
            <p:ph type="sldNum" sz="quarter" idx="12"/>
          </p:nvPr>
        </p:nvSpPr>
        <p:spPr/>
        <p:txBody>
          <a:bodyPr/>
          <a:lstStyle/>
          <a:p>
            <a:fld id="{0D400B6A-DFC3-48D0-A455-192DE5B9CBAB}" type="slidenum">
              <a:rPr lang="en-US" smtClean="0"/>
              <a:t>41</a:t>
            </a:fld>
            <a:endParaRPr lang="en-US"/>
          </a:p>
        </p:txBody>
      </p:sp>
    </p:spTree>
    <p:extLst>
      <p:ext uri="{BB962C8B-B14F-4D97-AF65-F5344CB8AC3E}">
        <p14:creationId xmlns:p14="http://schemas.microsoft.com/office/powerpoint/2010/main" val="93892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wheel(1)">
                                      <p:cBhvr>
                                        <p:cTn id="12" dur="20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heel(1)">
                                      <p:cBhvr>
                                        <p:cTn id="17" dur="2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wheel(1)">
                                      <p:cBhvr>
                                        <p:cTn id="22" dur="20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wheel(1)">
                                      <p:cBhvr>
                                        <p:cTn id="27" dur="20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wheel(1)">
                                      <p:cBhvr>
                                        <p:cTn id="32" dur="20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wheel(1)">
                                      <p:cBhvr>
                                        <p:cTn id="37" dur="20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wheel(1)">
                                      <p:cBhvr>
                                        <p:cTn id="4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19200"/>
            <a:ext cx="8229600" cy="5029200"/>
          </a:xfrm>
        </p:spPr>
        <p:txBody>
          <a:bodyPr/>
          <a:lstStyle/>
          <a:p>
            <a:endParaRPr lang="ar-IQ" sz="3600" b="1" dirty="0"/>
          </a:p>
        </p:txBody>
      </p:sp>
      <p:sp>
        <p:nvSpPr>
          <p:cNvPr id="5" name="Rectangle 2"/>
          <p:cNvSpPr>
            <a:spLocks noChangeArrowheads="1"/>
          </p:cNvSpPr>
          <p:nvPr/>
        </p:nvSpPr>
        <p:spPr bwMode="auto">
          <a:xfrm>
            <a:off x="1976438" y="3192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Picture 7"/>
          <p:cNvPicPr/>
          <p:nvPr/>
        </p:nvPicPr>
        <p:blipFill>
          <a:blip>
            <a:extLst>
              <a:ext uri="{28A0092B-C50C-407E-A947-70E740481C1C}">
                <a14:useLocalDpi xmlns:a14="http://schemas.microsoft.com/office/drawing/2010/main" val="0"/>
              </a:ext>
            </a:extLst>
          </a:blip>
          <a:srcRect/>
          <a:stretch>
            <a:fillRect/>
          </a:stretch>
        </p:blipFill>
        <p:spPr bwMode="auto">
          <a:xfrm>
            <a:off x="838200" y="2895600"/>
            <a:ext cx="7467600" cy="3352800"/>
          </a:xfrm>
          <a:prstGeom prst="rect">
            <a:avLst/>
          </a:prstGeom>
          <a:noFill/>
          <a:ln>
            <a:noFill/>
          </a:ln>
        </p:spPr>
      </p:pic>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533400" y="944563"/>
            <a:ext cx="8077200" cy="4495800"/>
          </a:xfrm>
          <a:prstGeom prst="rect">
            <a:avLst/>
          </a:prstGeom>
          <a:noFill/>
          <a:ln>
            <a:noFill/>
          </a:ln>
        </p:spPr>
      </p:pic>
    </p:spTree>
    <p:extLst>
      <p:ext uri="{BB962C8B-B14F-4D97-AF65-F5344CB8AC3E}">
        <p14:creationId xmlns:p14="http://schemas.microsoft.com/office/powerpoint/2010/main" val="19882214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4832092"/>
          </a:xfrm>
          <a:prstGeom prst="rect">
            <a:avLst/>
          </a:prstGeom>
        </p:spPr>
        <p:txBody>
          <a:bodyPr wrap="square">
            <a:spAutoFit/>
          </a:bodyPr>
          <a:lstStyle/>
          <a:p>
            <a:pPr algn="r" rtl="1"/>
            <a:r>
              <a:rPr lang="ar-IQ" sz="2800" b="1" dirty="0">
                <a:solidFill>
                  <a:schemeClr val="accent1">
                    <a:lumMod val="75000"/>
                  </a:schemeClr>
                </a:solidFill>
                <a:cs typeface="Ali_K_Alwand" pitchFamily="2" charset="-78"/>
              </a:rPr>
              <a:t>كاريطةري طؤرانكاري لةنرخ لةسةر حالةتي </a:t>
            </a:r>
            <a:r>
              <a:rPr lang="ar-IQ" sz="2800" b="1" dirty="0" smtClean="0">
                <a:solidFill>
                  <a:schemeClr val="accent1">
                    <a:lumMod val="75000"/>
                  </a:schemeClr>
                </a:solidFill>
                <a:cs typeface="Ali_K_Alwand" pitchFamily="2" charset="-78"/>
              </a:rPr>
              <a:t>هاوسةنطي</a:t>
            </a:r>
            <a:r>
              <a:rPr lang="en-US" sz="2800" b="1" dirty="0" smtClean="0">
                <a:solidFill>
                  <a:schemeClr val="accent1">
                    <a:lumMod val="75000"/>
                  </a:schemeClr>
                </a:solidFill>
                <a:cs typeface="Ali_K_Alwand" pitchFamily="2" charset="-78"/>
              </a:rPr>
              <a:t> :   </a:t>
            </a:r>
            <a:endParaRPr lang="en-US" sz="2800" dirty="0">
              <a:solidFill>
                <a:schemeClr val="accent1">
                  <a:lumMod val="75000"/>
                </a:schemeClr>
              </a:solidFill>
              <a:cs typeface="Ali_K_Alwand" pitchFamily="2" charset="-78"/>
            </a:endParaRPr>
          </a:p>
          <a:p>
            <a:pPr algn="r" rtl="1"/>
            <a:r>
              <a:rPr lang="ar-IQ" sz="2800" dirty="0">
                <a:cs typeface="Ali_K_Alwand" pitchFamily="2" charset="-78"/>
              </a:rPr>
              <a:t>جيَي ئاماذة ثيَ كردنة كة شيكردنةوةيكاريطةري طؤران لةنرخ لةسةر بري خواست ئالؤزترة بة بةراوردكردني لةطةل شيكردنةوةي كاريطةري داهات ، ضونكة طؤرانكاري لة نرخ دةبيَتة هؤي طؤران  لة هيَلي داهات وة هةروةها طؤران لة لاري هيَلي داهات ، وة ئةمةش دةبيَتة هؤي طواستنةوة  بؤ خالي هاوسةنطي نويَ لةسةر ضةماوةي ليَكضوني جياواز وة ئةمةش دةبيَتة هؤي طؤران لة تيَكراي رادةدةري جيَطرتنةوة بة هؤي طؤران لة نرخي ريَذةيي ,</a:t>
            </a:r>
            <a:endParaRPr lang="en-US" sz="2800" dirty="0">
              <a:cs typeface="Ali_K_Alwand" pitchFamily="2" charset="-78"/>
            </a:endParaRPr>
          </a:p>
          <a:p>
            <a:pPr algn="r" rtl="1"/>
            <a:r>
              <a:rPr lang="ar-IQ" sz="2800" dirty="0">
                <a:cs typeface="Ali_K_Alwand" pitchFamily="2" charset="-78"/>
              </a:rPr>
              <a:t>وة لة حالةتي جيَطير بووني داهاتي نةختينةيي و نرخي يةك لة كالاكان بؤ نمونة كالاي( </a:t>
            </a:r>
            <a:r>
              <a:rPr lang="en-US" sz="2800" dirty="0">
                <a:cs typeface="Ali_K_Alwand" pitchFamily="2" charset="-78"/>
              </a:rPr>
              <a:t>y</a:t>
            </a:r>
            <a:r>
              <a:rPr lang="ar-IQ" sz="2800" dirty="0">
                <a:cs typeface="Ali_K_Alwand" pitchFamily="2" charset="-78"/>
              </a:rPr>
              <a:t> ) وة دابةزيني  نرخي كالاي ( </a:t>
            </a:r>
            <a:r>
              <a:rPr lang="en-US" sz="2800" dirty="0">
                <a:cs typeface="Ali_K_Alwand" pitchFamily="2" charset="-78"/>
              </a:rPr>
              <a:t>x</a:t>
            </a:r>
            <a:r>
              <a:rPr lang="ar-IQ" sz="2800" dirty="0">
                <a:cs typeface="Ali_K_Alwand" pitchFamily="2" charset="-78"/>
              </a:rPr>
              <a:t> ) ئةوة دةتوانريت ضةماوةي  </a:t>
            </a:r>
            <a:r>
              <a:rPr lang="en-US" sz="2800" dirty="0" err="1">
                <a:cs typeface="Ali_K_Alwand" pitchFamily="2" charset="-78"/>
              </a:rPr>
              <a:t>pcc</a:t>
            </a:r>
            <a:r>
              <a:rPr lang="ar-IQ" sz="2800" dirty="0">
                <a:cs typeface="Ali_K_Alwand" pitchFamily="2" charset="-78"/>
              </a:rPr>
              <a:t>  دروست </a:t>
            </a:r>
            <a:r>
              <a:rPr lang="ar-IQ" sz="2800" dirty="0" smtClean="0">
                <a:cs typeface="Ali_K_Alwand" pitchFamily="2" charset="-78"/>
              </a:rPr>
              <a:t>بكةين</a:t>
            </a:r>
            <a:endParaRPr lang="en-US" sz="2800" dirty="0" smtClean="0">
              <a:cs typeface="Ali_K_Alwand" pitchFamily="2" charset="-78"/>
            </a:endParaRPr>
          </a:p>
          <a:p>
            <a:pPr algn="r" rtl="1"/>
            <a:r>
              <a:rPr lang="en-US" sz="2800" dirty="0">
                <a:cs typeface="Ali_K_Alwand" pitchFamily="2" charset="-78"/>
              </a:rPr>
              <a:t> </a:t>
            </a:r>
            <a:r>
              <a:rPr lang="en-US" sz="2800" dirty="0" smtClean="0">
                <a:cs typeface="Ali_K_Alwand" pitchFamily="2" charset="-78"/>
              </a:rPr>
              <a:t>                  </a:t>
            </a:r>
            <a:r>
              <a:rPr lang="ar-IQ" sz="2800" dirty="0" smtClean="0">
                <a:cs typeface="Ali_K_Alwand" pitchFamily="2" charset="-78"/>
              </a:rPr>
              <a:t> </a:t>
            </a:r>
            <a:r>
              <a:rPr lang="en-US" sz="2800" dirty="0">
                <a:cs typeface="Ali_K_Alwand" pitchFamily="2" charset="-78"/>
              </a:rPr>
              <a:t>the price – consumption curve</a:t>
            </a:r>
          </a:p>
        </p:txBody>
      </p:sp>
      <p:sp>
        <p:nvSpPr>
          <p:cNvPr id="3" name="Footer Placeholder 2"/>
          <p:cNvSpPr>
            <a:spLocks noGrp="1"/>
          </p:cNvSpPr>
          <p:nvPr>
            <p:ph type="ftr" sz="quarter" idx="11"/>
          </p:nvPr>
        </p:nvSpPr>
        <p:spPr/>
        <p:txBody>
          <a:bodyPr/>
          <a:lstStyle/>
          <a:p>
            <a:r>
              <a:rPr lang="en-US" smtClean="0"/>
              <a:t>Dr.Shler A Salih  </a:t>
            </a:r>
            <a:endParaRPr lang="en-US"/>
          </a:p>
        </p:txBody>
      </p:sp>
      <p:sp>
        <p:nvSpPr>
          <p:cNvPr id="4" name="Slide Number Placeholder 3"/>
          <p:cNvSpPr>
            <a:spLocks noGrp="1"/>
          </p:cNvSpPr>
          <p:nvPr>
            <p:ph type="sldNum" sz="quarter" idx="12"/>
          </p:nvPr>
        </p:nvSpPr>
        <p:spPr/>
        <p:txBody>
          <a:bodyPr/>
          <a:lstStyle/>
          <a:p>
            <a:fld id="{0D400B6A-DFC3-48D0-A455-192DE5B9CBAB}" type="slidenum">
              <a:rPr lang="en-US" smtClean="0"/>
              <a:t>43</a:t>
            </a:fld>
            <a:endParaRPr lang="en-US"/>
          </a:p>
        </p:txBody>
      </p:sp>
    </p:spTree>
    <p:extLst>
      <p:ext uri="{BB962C8B-B14F-4D97-AF65-F5344CB8AC3E}">
        <p14:creationId xmlns:p14="http://schemas.microsoft.com/office/powerpoint/2010/main" val="383275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457200"/>
            <a:ext cx="7696200" cy="1200329"/>
          </a:xfrm>
          <a:prstGeom prst="rect">
            <a:avLst/>
          </a:prstGeom>
        </p:spPr>
        <p:txBody>
          <a:bodyPr wrap="square">
            <a:spAutoFit/>
          </a:bodyPr>
          <a:lstStyle/>
          <a:p>
            <a:pPr algn="r" rtl="1"/>
            <a:r>
              <a:rPr lang="ar-IQ" sz="2400" dirty="0">
                <a:cs typeface="Ali_K_Alwand" pitchFamily="2" charset="-78"/>
              </a:rPr>
              <a:t>ضةماوةي بةكاربردن – نرخ : </a:t>
            </a:r>
            <a:endParaRPr lang="en-US" sz="2400" dirty="0">
              <a:cs typeface="Ali_K_Alwand" pitchFamily="2" charset="-78"/>
            </a:endParaRPr>
          </a:p>
          <a:p>
            <a:pPr algn="r" rtl="1"/>
            <a:r>
              <a:rPr lang="ar-IQ" sz="2400" dirty="0">
                <a:cs typeface="Ali_K_Alwand" pitchFamily="2" charset="-78"/>
              </a:rPr>
              <a:t>لة ويَنةي ( 6 ) كاتيك نرخي  </a:t>
            </a:r>
            <a:r>
              <a:rPr lang="en-US" sz="2400" dirty="0">
                <a:cs typeface="Ali_K_Alwand" pitchFamily="2" charset="-78"/>
              </a:rPr>
              <a:t>x</a:t>
            </a:r>
            <a:r>
              <a:rPr lang="ar-IQ" sz="2400" dirty="0">
                <a:cs typeface="Ali_K_Alwand" pitchFamily="2" charset="-78"/>
              </a:rPr>
              <a:t>  دادةبةزيَت وة جيَطير بووني داهاتي نةختينةيي و نرخي كالاي  </a:t>
            </a:r>
            <a:r>
              <a:rPr lang="en-US" sz="2400" dirty="0">
                <a:cs typeface="Ali_K_Alwand" pitchFamily="2" charset="-78"/>
              </a:rPr>
              <a:t>y</a:t>
            </a:r>
            <a:r>
              <a:rPr lang="ar-IQ" sz="2400" dirty="0">
                <a:cs typeface="Ali_K_Alwand" pitchFamily="2" charset="-78"/>
              </a:rPr>
              <a:t>  ئةوة لاري هيَلي داهات دةطؤريت . </a:t>
            </a:r>
            <a:endParaRPr lang="en-US" sz="2400" dirty="0">
              <a:cs typeface="Ali_K_Alwand" pitchFamily="2" charset="-78"/>
            </a:endParaRPr>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914400" y="1981200"/>
            <a:ext cx="7543799" cy="3886199"/>
          </a:xfrm>
          <a:prstGeom prst="rect">
            <a:avLst/>
          </a:prstGeom>
          <a:noFill/>
          <a:ln>
            <a:noFill/>
          </a:ln>
        </p:spPr>
      </p:pic>
      <p:sp>
        <p:nvSpPr>
          <p:cNvPr id="4" name="Footer Placeholder 3"/>
          <p:cNvSpPr>
            <a:spLocks noGrp="1"/>
          </p:cNvSpPr>
          <p:nvPr>
            <p:ph type="ftr" sz="quarter" idx="11"/>
          </p:nvPr>
        </p:nvSpPr>
        <p:spPr/>
        <p:txBody>
          <a:bodyPr/>
          <a:lstStyle/>
          <a:p>
            <a:r>
              <a:rPr lang="en-US" smtClean="0"/>
              <a:t>Dr.Shler A Salih  </a:t>
            </a:r>
            <a:endParaRPr lang="en-US"/>
          </a:p>
        </p:txBody>
      </p:sp>
      <p:sp>
        <p:nvSpPr>
          <p:cNvPr id="5" name="Slide Number Placeholder 4"/>
          <p:cNvSpPr>
            <a:spLocks noGrp="1"/>
          </p:cNvSpPr>
          <p:nvPr>
            <p:ph type="sldNum" sz="quarter" idx="12"/>
          </p:nvPr>
        </p:nvSpPr>
        <p:spPr/>
        <p:txBody>
          <a:bodyPr/>
          <a:lstStyle/>
          <a:p>
            <a:fld id="{0D400B6A-DFC3-48D0-A455-192DE5B9CBAB}" type="slidenum">
              <a:rPr lang="en-US" smtClean="0"/>
              <a:t>44</a:t>
            </a:fld>
            <a:endParaRPr lang="en-US"/>
          </a:p>
        </p:txBody>
      </p:sp>
    </p:spTree>
    <p:extLst>
      <p:ext uri="{BB962C8B-B14F-4D97-AF65-F5344CB8AC3E}">
        <p14:creationId xmlns:p14="http://schemas.microsoft.com/office/powerpoint/2010/main" val="212908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582" y="914400"/>
            <a:ext cx="8077200" cy="4832092"/>
          </a:xfrm>
          <a:prstGeom prst="rect">
            <a:avLst/>
          </a:prstGeom>
        </p:spPr>
        <p:txBody>
          <a:bodyPr wrap="square">
            <a:spAutoFit/>
          </a:bodyPr>
          <a:lstStyle/>
          <a:p>
            <a:pPr algn="r" rtl="1"/>
            <a:r>
              <a:rPr lang="ar-IQ" sz="2800" dirty="0">
                <a:cs typeface="Ali_K_Alwand" pitchFamily="2" charset="-78"/>
              </a:rPr>
              <a:t>بؤ نمونة ئةطةر هاتوو هيَلي داهاتي سةرةكي بريتيَبيَت لة ( </a:t>
            </a:r>
            <a:r>
              <a:rPr lang="en-US" sz="2800" dirty="0">
                <a:cs typeface="Ali_K_Alwand" pitchFamily="2" charset="-78"/>
              </a:rPr>
              <a:t>U 0</a:t>
            </a:r>
            <a:r>
              <a:rPr lang="ar-IQ" sz="2800" dirty="0">
                <a:cs typeface="Ali_K_Alwand" pitchFamily="2" charset="-78"/>
              </a:rPr>
              <a:t>)  وة خالي هاوسةنطي  ( </a:t>
            </a:r>
            <a:r>
              <a:rPr lang="en-US" sz="2800" dirty="0">
                <a:cs typeface="Ali_K_Alwand" pitchFamily="2" charset="-78"/>
              </a:rPr>
              <a:t>A</a:t>
            </a:r>
            <a:r>
              <a:rPr lang="ar-IQ" sz="2800" dirty="0">
                <a:cs typeface="Ali_K_Alwand" pitchFamily="2" charset="-78"/>
              </a:rPr>
              <a:t> ) بيَت ، وة كاتي نرخي  </a:t>
            </a:r>
            <a:r>
              <a:rPr lang="en-US" sz="2800" dirty="0">
                <a:cs typeface="Ali_K_Alwand" pitchFamily="2" charset="-78"/>
              </a:rPr>
              <a:t>X</a:t>
            </a:r>
            <a:r>
              <a:rPr lang="ar-IQ" sz="2800" dirty="0">
                <a:cs typeface="Ali_K_Alwand" pitchFamily="2" charset="-78"/>
              </a:rPr>
              <a:t>  دا دةبةزيَت ئةوة هيَلي داهات دةبيَتة ( </a:t>
            </a:r>
            <a:r>
              <a:rPr lang="en-US" sz="2800" dirty="0">
                <a:cs typeface="Ali_K_Alwand" pitchFamily="2" charset="-78"/>
              </a:rPr>
              <a:t>U1</a:t>
            </a:r>
            <a:r>
              <a:rPr lang="ar-IQ" sz="2800" dirty="0">
                <a:cs typeface="Ali_K_Alwand" pitchFamily="2" charset="-78"/>
              </a:rPr>
              <a:t>  ) لةسةر ضةماوةيةكي بةرزتر وة خالي هاوسةنطي دةبيَتة ( </a:t>
            </a:r>
            <a:r>
              <a:rPr lang="en-US" sz="2800" dirty="0">
                <a:cs typeface="Ali_K_Alwand" pitchFamily="2" charset="-78"/>
              </a:rPr>
              <a:t>B</a:t>
            </a:r>
            <a:r>
              <a:rPr lang="ar-IQ" sz="2800" dirty="0">
                <a:cs typeface="Ali_K_Alwand" pitchFamily="2" charset="-78"/>
              </a:rPr>
              <a:t>  ) وة بةم شيَوةية ضةند خاليَكي هاوسةنطي دروست دةبيَت لة ئةنجامي طؤران لة نرخي يةك كالاو بة مانةوةي نرخي كالايةكي تر و داهاتي نةختينةيي بةكاربةر وةخؤي . </a:t>
            </a:r>
            <a:endParaRPr lang="en-US" sz="2800" dirty="0">
              <a:cs typeface="Ali_K_Alwand" pitchFamily="2" charset="-78"/>
            </a:endParaRPr>
          </a:p>
          <a:p>
            <a:pPr algn="r" rtl="1"/>
            <a:r>
              <a:rPr lang="ar-IQ" sz="2800" dirty="0">
                <a:cs typeface="Ali_K_Alwand" pitchFamily="2" charset="-78"/>
              </a:rPr>
              <a:t>وةك لةوويَنةكة بةديار دةكةويَت كة برِي خواست لة كالاي  </a:t>
            </a:r>
            <a:r>
              <a:rPr lang="en-US" sz="2800" dirty="0">
                <a:cs typeface="Ali_K_Alwand" pitchFamily="2" charset="-78"/>
              </a:rPr>
              <a:t>X</a:t>
            </a:r>
            <a:r>
              <a:rPr lang="ar-IQ" sz="2800" dirty="0">
                <a:cs typeface="Ali_K_Alwand" pitchFamily="2" charset="-78"/>
              </a:rPr>
              <a:t>  زياد دةكات لة  </a:t>
            </a:r>
            <a:r>
              <a:rPr lang="en-US" sz="2800" dirty="0">
                <a:cs typeface="Ali_K_Alwand" pitchFamily="2" charset="-78"/>
              </a:rPr>
              <a:t>X1 </a:t>
            </a:r>
            <a:r>
              <a:rPr lang="ar-IQ" sz="2800" dirty="0">
                <a:cs typeface="Ali_K_Alwand" pitchFamily="2" charset="-78"/>
              </a:rPr>
              <a:t>بؤ </a:t>
            </a:r>
            <a:r>
              <a:rPr lang="en-US" sz="2800" dirty="0">
                <a:cs typeface="Ali_K_Alwand" pitchFamily="2" charset="-78"/>
              </a:rPr>
              <a:t>X2</a:t>
            </a:r>
            <a:r>
              <a:rPr lang="ar-IQ" sz="2800" dirty="0">
                <a:cs typeface="Ali_K_Alwand" pitchFamily="2" charset="-78"/>
              </a:rPr>
              <a:t>  وة </a:t>
            </a:r>
            <a:r>
              <a:rPr lang="en-US" sz="2800" dirty="0">
                <a:cs typeface="Ali_K_Alwand" pitchFamily="2" charset="-78"/>
              </a:rPr>
              <a:t>X3</a:t>
            </a:r>
            <a:r>
              <a:rPr lang="ar-IQ" sz="2800" dirty="0">
                <a:cs typeface="Ali_K_Alwand" pitchFamily="2" charset="-78"/>
              </a:rPr>
              <a:t>  بة هؤي دابةزيني نرخ ، وة ضةماوةي   </a:t>
            </a:r>
            <a:r>
              <a:rPr lang="en-US" sz="2800" dirty="0">
                <a:cs typeface="Ali_K_Alwand" pitchFamily="2" charset="-78"/>
              </a:rPr>
              <a:t>PCC</a:t>
            </a:r>
            <a:r>
              <a:rPr lang="ar-IQ" sz="2800" dirty="0">
                <a:cs typeface="Ali_K_Alwand" pitchFamily="2" charset="-78"/>
              </a:rPr>
              <a:t>  ثيَناسة دةكريَت بةوةي كة شويَني ئةندازةيي ية بؤ خالي هاوسةنطي كة دروست دةبيَت لة ئةنجامي طؤرِاني نرخ ريَذةيي لةطةل جيَطير بووني داهاتي نةختينةيي . </a:t>
            </a:r>
            <a:endParaRPr lang="en-US" sz="2800" dirty="0">
              <a:cs typeface="Ali_K_Alwand" pitchFamily="2" charset="-78"/>
            </a:endParaRPr>
          </a:p>
        </p:txBody>
      </p:sp>
      <p:sp>
        <p:nvSpPr>
          <p:cNvPr id="3" name="Footer Placeholder 2"/>
          <p:cNvSpPr>
            <a:spLocks noGrp="1"/>
          </p:cNvSpPr>
          <p:nvPr>
            <p:ph type="ftr" sz="quarter" idx="11"/>
          </p:nvPr>
        </p:nvSpPr>
        <p:spPr/>
        <p:txBody>
          <a:bodyPr/>
          <a:lstStyle/>
          <a:p>
            <a:r>
              <a:rPr lang="en-US" smtClean="0"/>
              <a:t>Dr.Shler A Salih  </a:t>
            </a:r>
            <a:endParaRPr lang="en-US"/>
          </a:p>
        </p:txBody>
      </p:sp>
      <p:sp>
        <p:nvSpPr>
          <p:cNvPr id="4" name="Slide Number Placeholder 3"/>
          <p:cNvSpPr>
            <a:spLocks noGrp="1"/>
          </p:cNvSpPr>
          <p:nvPr>
            <p:ph type="sldNum" sz="quarter" idx="12"/>
          </p:nvPr>
        </p:nvSpPr>
        <p:spPr/>
        <p:txBody>
          <a:bodyPr/>
          <a:lstStyle/>
          <a:p>
            <a:fld id="{0D400B6A-DFC3-48D0-A455-192DE5B9CBAB}" type="slidenum">
              <a:rPr lang="en-US" smtClean="0"/>
              <a:t>45</a:t>
            </a:fld>
            <a:endParaRPr lang="en-US"/>
          </a:p>
        </p:txBody>
      </p:sp>
    </p:spTree>
    <p:extLst>
      <p:ext uri="{BB962C8B-B14F-4D97-AF65-F5344CB8AC3E}">
        <p14:creationId xmlns:p14="http://schemas.microsoft.com/office/powerpoint/2010/main" val="240893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762000"/>
            <a:ext cx="4936541" cy="461665"/>
          </a:xfrm>
          <a:prstGeom prst="rect">
            <a:avLst/>
          </a:prstGeom>
        </p:spPr>
        <p:txBody>
          <a:bodyPr wrap="square">
            <a:spAutoFit/>
          </a:bodyPr>
          <a:lstStyle/>
          <a:p>
            <a:pPr algn="r" rtl="1"/>
            <a:r>
              <a:rPr lang="ar-IQ" sz="2400" b="1" dirty="0">
                <a:solidFill>
                  <a:schemeClr val="accent1">
                    <a:lumMod val="75000"/>
                  </a:schemeClr>
                </a:solidFill>
                <a:cs typeface="Ali_K_Alwand" pitchFamily="2" charset="-78"/>
              </a:rPr>
              <a:t>بةدةست هيَناني ضةماوةي خواست لةريَطةي  </a:t>
            </a:r>
            <a:r>
              <a:rPr lang="en-US" sz="2400" b="1" dirty="0">
                <a:solidFill>
                  <a:schemeClr val="accent1">
                    <a:lumMod val="75000"/>
                  </a:schemeClr>
                </a:solidFill>
                <a:cs typeface="Ali_K_Alwand" pitchFamily="2" charset="-78"/>
              </a:rPr>
              <a:t>PCC</a:t>
            </a:r>
            <a:r>
              <a:rPr lang="ar-IQ" sz="2400" dirty="0">
                <a:cs typeface="Ali_K_Alwand" pitchFamily="2" charset="-78"/>
              </a:rPr>
              <a:t> </a:t>
            </a:r>
            <a:endParaRPr lang="en-US" sz="2400" dirty="0">
              <a:cs typeface="Ali_K_Alwand" pitchFamily="2" charset="-78"/>
            </a:endParaRPr>
          </a:p>
        </p:txBody>
      </p:sp>
      <p:sp>
        <p:nvSpPr>
          <p:cNvPr id="3" name="Rectangle 2"/>
          <p:cNvSpPr/>
          <p:nvPr/>
        </p:nvSpPr>
        <p:spPr>
          <a:xfrm>
            <a:off x="609600" y="1305342"/>
            <a:ext cx="8153400" cy="3785652"/>
          </a:xfrm>
          <a:prstGeom prst="rect">
            <a:avLst/>
          </a:prstGeom>
        </p:spPr>
        <p:txBody>
          <a:bodyPr wrap="square">
            <a:spAutoFit/>
          </a:bodyPr>
          <a:lstStyle/>
          <a:p>
            <a:pPr algn="r" rtl="1"/>
            <a:r>
              <a:rPr lang="ar-IQ" sz="2400" dirty="0">
                <a:cs typeface="Ali_K_Alwand" pitchFamily="2" charset="-78"/>
              </a:rPr>
              <a:t>دةكريَت ضةماوةي خواست بة دةست بهينين لةريَطةي </a:t>
            </a:r>
            <a:r>
              <a:rPr lang="en-US" sz="2400" dirty="0">
                <a:cs typeface="Ali_K_Alwand" pitchFamily="2" charset="-78"/>
              </a:rPr>
              <a:t>PCC</a:t>
            </a:r>
            <a:r>
              <a:rPr lang="ar-IQ" sz="2400" dirty="0">
                <a:cs typeface="Ali_K_Alwand" pitchFamily="2" charset="-78"/>
              </a:rPr>
              <a:t>  وة بةم شيَوةيةي خوارةوة : </a:t>
            </a:r>
            <a:endParaRPr lang="en-US" sz="2400" dirty="0">
              <a:cs typeface="Ali_K_Alwand" pitchFamily="2" charset="-78"/>
            </a:endParaRPr>
          </a:p>
          <a:p>
            <a:pPr algn="r" rtl="1"/>
            <a:r>
              <a:rPr lang="ar-IQ" sz="2400" dirty="0">
                <a:cs typeface="Ali_K_Alwand" pitchFamily="2" charset="-78"/>
              </a:rPr>
              <a:t>وةك لة ويَنةي ( 7 ) دةبينين كة هيَلي داهاتي </a:t>
            </a:r>
            <a:r>
              <a:rPr lang="en-US" sz="2400" dirty="0">
                <a:cs typeface="Ali_K_Alwand" pitchFamily="2" charset="-78"/>
              </a:rPr>
              <a:t>U 0</a:t>
            </a:r>
            <a:r>
              <a:rPr lang="ar-IQ" sz="2400" dirty="0">
                <a:cs typeface="Ali_K_Alwand" pitchFamily="2" charset="-78"/>
              </a:rPr>
              <a:t>  دروست بووة لة ئةنجامي زانيني نرخي كالاي  </a:t>
            </a:r>
            <a:r>
              <a:rPr lang="en-US" sz="2400" dirty="0">
                <a:cs typeface="Ali_K_Alwand" pitchFamily="2" charset="-78"/>
              </a:rPr>
              <a:t>X </a:t>
            </a:r>
            <a:r>
              <a:rPr lang="ar-IQ" sz="2400" dirty="0">
                <a:cs typeface="Ali_K_Alwand" pitchFamily="2" charset="-78"/>
              </a:rPr>
              <a:t>وة </a:t>
            </a:r>
            <a:r>
              <a:rPr lang="en-US" sz="2400" dirty="0">
                <a:cs typeface="Ali_K_Alwand" pitchFamily="2" charset="-78"/>
              </a:rPr>
              <a:t>Y</a:t>
            </a:r>
            <a:r>
              <a:rPr lang="ar-IQ" sz="2400" dirty="0">
                <a:cs typeface="Ali_K_Alwand" pitchFamily="2" charset="-78"/>
              </a:rPr>
              <a:t>  وة هةروةها داهاتي نةختينةيي بةكاربةر . </a:t>
            </a:r>
            <a:endParaRPr lang="en-US" sz="2400" dirty="0">
              <a:cs typeface="Ali_K_Alwand" pitchFamily="2" charset="-78"/>
            </a:endParaRPr>
          </a:p>
          <a:p>
            <a:pPr algn="r" rtl="1"/>
            <a:r>
              <a:rPr lang="ar-IQ" sz="2400" dirty="0">
                <a:cs typeface="Ali_K_Alwand" pitchFamily="2" charset="-78"/>
              </a:rPr>
              <a:t>بؤنمونة كاتيَك </a:t>
            </a:r>
            <a:r>
              <a:rPr lang="ar-IQ" sz="2400" dirty="0" smtClean="0">
                <a:cs typeface="Ali_K_Alwand" pitchFamily="2" charset="-78"/>
              </a:rPr>
              <a:t>داهاتي بةكاربةر  </a:t>
            </a:r>
            <a:r>
              <a:rPr lang="ar-IQ" sz="2400" dirty="0">
                <a:cs typeface="Ali_K_Alwand" pitchFamily="2" charset="-78"/>
              </a:rPr>
              <a:t>دادةبةزيَت بة مانةوةي فاكتةرةكاني تر وةكو خؤي ئةو هيَلي داهاتي دةبيَتة </a:t>
            </a:r>
            <a:r>
              <a:rPr lang="en-US" sz="2400" dirty="0">
                <a:cs typeface="Ali_K_Alwand" pitchFamily="2" charset="-78"/>
              </a:rPr>
              <a:t>U1 </a:t>
            </a:r>
            <a:r>
              <a:rPr lang="ar-IQ" sz="2400" dirty="0">
                <a:cs typeface="Ali_K_Alwand" pitchFamily="2" charset="-78"/>
              </a:rPr>
              <a:t>وة هةروةها خالي هاوسةنطي دةطؤريَت لة  </a:t>
            </a:r>
            <a:r>
              <a:rPr lang="en-US" sz="2400" dirty="0">
                <a:cs typeface="Ali_K_Alwand" pitchFamily="2" charset="-78"/>
              </a:rPr>
              <a:t>A</a:t>
            </a:r>
            <a:r>
              <a:rPr lang="ar-IQ" sz="2400" dirty="0">
                <a:cs typeface="Ali_K_Alwand" pitchFamily="2" charset="-78"/>
              </a:rPr>
              <a:t>  بؤ </a:t>
            </a:r>
            <a:r>
              <a:rPr lang="en-US" sz="2400" dirty="0">
                <a:cs typeface="Ali_K_Alwand" pitchFamily="2" charset="-78"/>
              </a:rPr>
              <a:t>B</a:t>
            </a:r>
            <a:r>
              <a:rPr lang="ar-IQ" sz="2400" dirty="0">
                <a:cs typeface="Ali_K_Alwand" pitchFamily="2" charset="-78"/>
              </a:rPr>
              <a:t>  وة لة ضةماوةي ليَك ضوني بةرزتر وة بةم شيَوةية ضةندين خالي هاوسةنطي نؤيمان بؤ دروست دةبيَت . ئةمة لة بةشي سةرةوةي ويَنةكةية . </a:t>
            </a:r>
            <a:endParaRPr lang="en-US" sz="2400" dirty="0">
              <a:cs typeface="Ali_K_Alwand" pitchFamily="2" charset="-78"/>
            </a:endParaRPr>
          </a:p>
          <a:p>
            <a:pPr algn="r" rtl="1"/>
            <a:r>
              <a:rPr lang="ar-IQ" sz="2400" dirty="0">
                <a:cs typeface="Ali_K_Alwand" pitchFamily="2" charset="-78"/>
              </a:rPr>
              <a:t>بةلام لةبةشي خوارةوةي ويَنةكة ضةماوةي خواست دروست دةكةين بؤ كالاي  </a:t>
            </a:r>
            <a:r>
              <a:rPr lang="en-US" sz="2400" dirty="0">
                <a:cs typeface="Ali_K_Alwand" pitchFamily="2" charset="-78"/>
              </a:rPr>
              <a:t>X</a:t>
            </a:r>
            <a:r>
              <a:rPr lang="ar-IQ" sz="2400" dirty="0">
                <a:cs typeface="Ali_K_Alwand" pitchFamily="2" charset="-78"/>
              </a:rPr>
              <a:t>  كة نرخةكةي دابةزيوة . بؤ نمونة خالي هاوسةنطي لة بةشي سةرةوةي ويَنةكة  </a:t>
            </a:r>
            <a:r>
              <a:rPr lang="en-US" sz="2400" dirty="0">
                <a:cs typeface="Ali_K_Alwand" pitchFamily="2" charset="-78"/>
              </a:rPr>
              <a:t>A</a:t>
            </a:r>
            <a:r>
              <a:rPr lang="ar-IQ" sz="2400" dirty="0">
                <a:cs typeface="Ali_K_Alwand" pitchFamily="2" charset="-78"/>
              </a:rPr>
              <a:t>  دةبيَتة خالي  </a:t>
            </a:r>
            <a:r>
              <a:rPr lang="en-US" sz="2400" dirty="0">
                <a:cs typeface="Ali_K_Alwand" pitchFamily="2" charset="-78"/>
              </a:rPr>
              <a:t>A</a:t>
            </a:r>
            <a:r>
              <a:rPr lang="ar-IQ" sz="2400" dirty="0">
                <a:cs typeface="Ali_K_Alwand" pitchFamily="2" charset="-78"/>
              </a:rPr>
              <a:t>- لة بةشي خوارةوةي ويَنةكة </a:t>
            </a:r>
            <a:r>
              <a:rPr lang="en-US" sz="2400" dirty="0">
                <a:cs typeface="Ali_K_Alwand" pitchFamily="2" charset="-78"/>
              </a:rPr>
              <a:t>.</a:t>
            </a:r>
          </a:p>
        </p:txBody>
      </p:sp>
      <p:sp>
        <p:nvSpPr>
          <p:cNvPr id="4" name="Footer Placeholder 3"/>
          <p:cNvSpPr>
            <a:spLocks noGrp="1"/>
          </p:cNvSpPr>
          <p:nvPr>
            <p:ph type="ftr" sz="quarter" idx="11"/>
          </p:nvPr>
        </p:nvSpPr>
        <p:spPr/>
        <p:txBody>
          <a:bodyPr/>
          <a:lstStyle/>
          <a:p>
            <a:r>
              <a:rPr lang="en-US" smtClean="0"/>
              <a:t>Dr.Shler A Salih  </a:t>
            </a:r>
            <a:endParaRPr lang="en-US"/>
          </a:p>
        </p:txBody>
      </p:sp>
      <p:sp>
        <p:nvSpPr>
          <p:cNvPr id="5" name="Slide Number Placeholder 4"/>
          <p:cNvSpPr>
            <a:spLocks noGrp="1"/>
          </p:cNvSpPr>
          <p:nvPr>
            <p:ph type="sldNum" sz="quarter" idx="12"/>
          </p:nvPr>
        </p:nvSpPr>
        <p:spPr/>
        <p:txBody>
          <a:bodyPr/>
          <a:lstStyle/>
          <a:p>
            <a:fld id="{0D400B6A-DFC3-48D0-A455-192DE5B9CBAB}" type="slidenum">
              <a:rPr lang="en-US" smtClean="0"/>
              <a:t>46</a:t>
            </a:fld>
            <a:endParaRPr lang="en-US"/>
          </a:p>
        </p:txBody>
      </p:sp>
    </p:spTree>
    <p:extLst>
      <p:ext uri="{BB962C8B-B14F-4D97-AF65-F5344CB8AC3E}">
        <p14:creationId xmlns:p14="http://schemas.microsoft.com/office/powerpoint/2010/main" val="343483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914400" y="533400"/>
            <a:ext cx="7315199" cy="4652963"/>
          </a:xfrm>
          <a:prstGeom prst="rect">
            <a:avLst/>
          </a:prstGeom>
          <a:noFill/>
          <a:ln>
            <a:noFill/>
          </a:ln>
        </p:spPr>
      </p:pic>
      <p:sp>
        <p:nvSpPr>
          <p:cNvPr id="3" name="Rectangle 2"/>
          <p:cNvSpPr/>
          <p:nvPr/>
        </p:nvSpPr>
        <p:spPr>
          <a:xfrm>
            <a:off x="3581400" y="5334000"/>
            <a:ext cx="2209800" cy="461665"/>
          </a:xfrm>
          <a:prstGeom prst="rect">
            <a:avLst/>
          </a:prstGeom>
        </p:spPr>
        <p:txBody>
          <a:bodyPr wrap="square">
            <a:spAutoFit/>
          </a:bodyPr>
          <a:lstStyle/>
          <a:p>
            <a:pPr algn="ctr"/>
            <a:r>
              <a:rPr lang="ar-IQ" sz="2400" dirty="0" smtClean="0">
                <a:cs typeface="Ali_K_Alwand" pitchFamily="2" charset="-78"/>
              </a:rPr>
              <a:t>ويَنةي ( 7 ) </a:t>
            </a:r>
            <a:endParaRPr lang="en-US" sz="2400" dirty="0"/>
          </a:p>
        </p:txBody>
      </p:sp>
      <p:sp>
        <p:nvSpPr>
          <p:cNvPr id="4" name="Footer Placeholder 3"/>
          <p:cNvSpPr>
            <a:spLocks noGrp="1"/>
          </p:cNvSpPr>
          <p:nvPr>
            <p:ph type="ftr" sz="quarter" idx="11"/>
          </p:nvPr>
        </p:nvSpPr>
        <p:spPr/>
        <p:txBody>
          <a:bodyPr/>
          <a:lstStyle/>
          <a:p>
            <a:r>
              <a:rPr lang="en-US" smtClean="0"/>
              <a:t>Dr.Shler A Salih  </a:t>
            </a:r>
            <a:endParaRPr lang="en-US"/>
          </a:p>
        </p:txBody>
      </p:sp>
      <p:sp>
        <p:nvSpPr>
          <p:cNvPr id="5" name="Slide Number Placeholder 4"/>
          <p:cNvSpPr>
            <a:spLocks noGrp="1"/>
          </p:cNvSpPr>
          <p:nvPr>
            <p:ph type="sldNum" sz="quarter" idx="12"/>
          </p:nvPr>
        </p:nvSpPr>
        <p:spPr/>
        <p:txBody>
          <a:bodyPr/>
          <a:lstStyle/>
          <a:p>
            <a:fld id="{0D400B6A-DFC3-48D0-A455-192DE5B9CBAB}" type="slidenum">
              <a:rPr lang="en-US" smtClean="0"/>
              <a:t>47</a:t>
            </a:fld>
            <a:endParaRPr lang="en-US"/>
          </a:p>
        </p:txBody>
      </p:sp>
    </p:spTree>
    <p:extLst>
      <p:ext uri="{BB962C8B-B14F-4D97-AF65-F5344CB8AC3E}">
        <p14:creationId xmlns:p14="http://schemas.microsoft.com/office/powerpoint/2010/main" val="199195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1400" y="762000"/>
            <a:ext cx="4936541" cy="461665"/>
          </a:xfrm>
          <a:prstGeom prst="rect">
            <a:avLst/>
          </a:prstGeom>
        </p:spPr>
        <p:txBody>
          <a:bodyPr wrap="square">
            <a:spAutoFit/>
          </a:bodyPr>
          <a:lstStyle/>
          <a:p>
            <a:pPr algn="r" rtl="1"/>
            <a:r>
              <a:rPr lang="ar-IQ" sz="2400" b="1" dirty="0">
                <a:solidFill>
                  <a:schemeClr val="accent1">
                    <a:lumMod val="75000"/>
                  </a:schemeClr>
                </a:solidFill>
                <a:cs typeface="Ali_K_Alwand" pitchFamily="2" charset="-78"/>
              </a:rPr>
              <a:t>بةدةست هيَناني ضةماوةي خواست لةريَطةي  </a:t>
            </a:r>
            <a:r>
              <a:rPr lang="en-US" sz="2400" b="1" dirty="0">
                <a:solidFill>
                  <a:schemeClr val="accent1">
                    <a:lumMod val="75000"/>
                  </a:schemeClr>
                </a:solidFill>
                <a:cs typeface="Ali_K_Alwand" pitchFamily="2" charset="-78"/>
              </a:rPr>
              <a:t>I</a:t>
            </a:r>
            <a:r>
              <a:rPr lang="en-US" sz="2400" b="1" dirty="0" smtClean="0">
                <a:solidFill>
                  <a:schemeClr val="accent1">
                    <a:lumMod val="75000"/>
                  </a:schemeClr>
                </a:solidFill>
                <a:cs typeface="Ali_K_Alwand" pitchFamily="2" charset="-78"/>
              </a:rPr>
              <a:t>CC</a:t>
            </a:r>
            <a:r>
              <a:rPr lang="ar-IQ" sz="2400" dirty="0" smtClean="0">
                <a:cs typeface="Ali_K_Alwand" pitchFamily="2" charset="-78"/>
              </a:rPr>
              <a:t> </a:t>
            </a:r>
            <a:endParaRPr lang="en-US" sz="2400" dirty="0">
              <a:cs typeface="Ali_K_Alwand" pitchFamily="2" charset="-78"/>
            </a:endParaRPr>
          </a:p>
        </p:txBody>
      </p:sp>
      <p:sp>
        <p:nvSpPr>
          <p:cNvPr id="3" name="Rectangle 2"/>
          <p:cNvSpPr/>
          <p:nvPr/>
        </p:nvSpPr>
        <p:spPr>
          <a:xfrm>
            <a:off x="609600" y="1305342"/>
            <a:ext cx="8153400" cy="3785652"/>
          </a:xfrm>
          <a:prstGeom prst="rect">
            <a:avLst/>
          </a:prstGeom>
        </p:spPr>
        <p:txBody>
          <a:bodyPr wrap="square">
            <a:spAutoFit/>
          </a:bodyPr>
          <a:lstStyle/>
          <a:p>
            <a:pPr algn="r" rtl="1"/>
            <a:r>
              <a:rPr lang="ar-IQ" sz="2400" dirty="0">
                <a:cs typeface="Ali_K_Alwand" pitchFamily="2" charset="-78"/>
              </a:rPr>
              <a:t>دةكريَت ضةماوةي خواست بة دةست بهينين لةريَطةي </a:t>
            </a:r>
            <a:r>
              <a:rPr lang="en-US" sz="2400" dirty="0" smtClean="0">
                <a:cs typeface="Ali_K_Alwand" pitchFamily="2" charset="-78"/>
              </a:rPr>
              <a:t>ICC</a:t>
            </a:r>
            <a:r>
              <a:rPr lang="ar-IQ" sz="2400" dirty="0" smtClean="0">
                <a:cs typeface="Ali_K_Alwand" pitchFamily="2" charset="-78"/>
              </a:rPr>
              <a:t>  </a:t>
            </a:r>
            <a:r>
              <a:rPr lang="ar-IQ" sz="2400" dirty="0">
                <a:cs typeface="Ali_K_Alwand" pitchFamily="2" charset="-78"/>
              </a:rPr>
              <a:t>وة بةم شيَوةيةي خوارةوة : </a:t>
            </a:r>
            <a:endParaRPr lang="en-US" sz="2400" dirty="0">
              <a:cs typeface="Ali_K_Alwand" pitchFamily="2" charset="-78"/>
            </a:endParaRPr>
          </a:p>
          <a:p>
            <a:pPr algn="r" rtl="1"/>
            <a:r>
              <a:rPr lang="ar-IQ" sz="2400" dirty="0">
                <a:cs typeface="Ali_K_Alwand" pitchFamily="2" charset="-78"/>
              </a:rPr>
              <a:t>وةك لة ويَنةي ( 7 ) دةبينين كة هيَلي داهاتي </a:t>
            </a:r>
            <a:r>
              <a:rPr lang="en-US" sz="2400" dirty="0">
                <a:cs typeface="Ali_K_Alwand" pitchFamily="2" charset="-78"/>
              </a:rPr>
              <a:t>U 0</a:t>
            </a:r>
            <a:r>
              <a:rPr lang="ar-IQ" sz="2400" dirty="0">
                <a:cs typeface="Ali_K_Alwand" pitchFamily="2" charset="-78"/>
              </a:rPr>
              <a:t>  دروست بووة لة ئةنجامي زانيني نرخي كالاي  </a:t>
            </a:r>
            <a:r>
              <a:rPr lang="en-US" sz="2400" dirty="0">
                <a:cs typeface="Ali_K_Alwand" pitchFamily="2" charset="-78"/>
              </a:rPr>
              <a:t>X </a:t>
            </a:r>
            <a:r>
              <a:rPr lang="ar-IQ" sz="2400" dirty="0">
                <a:cs typeface="Ali_K_Alwand" pitchFamily="2" charset="-78"/>
              </a:rPr>
              <a:t>وة </a:t>
            </a:r>
            <a:r>
              <a:rPr lang="en-US" sz="2400" dirty="0">
                <a:cs typeface="Ali_K_Alwand" pitchFamily="2" charset="-78"/>
              </a:rPr>
              <a:t>Y</a:t>
            </a:r>
            <a:r>
              <a:rPr lang="ar-IQ" sz="2400" dirty="0">
                <a:cs typeface="Ali_K_Alwand" pitchFamily="2" charset="-78"/>
              </a:rPr>
              <a:t>  وة هةروةها داهاتي نةختينةيي بةكاربةر . </a:t>
            </a:r>
            <a:endParaRPr lang="en-US" sz="2400" dirty="0">
              <a:cs typeface="Ali_K_Alwand" pitchFamily="2" charset="-78"/>
            </a:endParaRPr>
          </a:p>
          <a:p>
            <a:pPr algn="r" rtl="1"/>
            <a:r>
              <a:rPr lang="ar-IQ" sz="2400" dirty="0">
                <a:cs typeface="Ali_K_Alwand" pitchFamily="2" charset="-78"/>
              </a:rPr>
              <a:t>بؤنمونة كاتيَك </a:t>
            </a:r>
            <a:r>
              <a:rPr lang="ar-IQ" sz="2400" dirty="0" smtClean="0">
                <a:cs typeface="Ali_K_Alwand" pitchFamily="2" charset="-78"/>
              </a:rPr>
              <a:t>داهاتي بةكاربةر  </a:t>
            </a:r>
            <a:r>
              <a:rPr lang="ar-IQ" sz="2400" dirty="0">
                <a:cs typeface="Ali_K_Alwand" pitchFamily="2" charset="-78"/>
              </a:rPr>
              <a:t>دادةبةزيَت بة مانةوةي فاكتةرةكاني تر وةكو خؤي ئةو هيَلي داهاتي دةبيَتة </a:t>
            </a:r>
            <a:r>
              <a:rPr lang="en-US" sz="2400" dirty="0" smtClean="0">
                <a:cs typeface="Ali_K_Alwand" pitchFamily="2" charset="-78"/>
              </a:rPr>
              <a:t>U1 </a:t>
            </a:r>
            <a:r>
              <a:rPr lang="ar-IQ" sz="2400" dirty="0">
                <a:cs typeface="Ali_K_Alwand" pitchFamily="2" charset="-78"/>
              </a:rPr>
              <a:t>وة هةروةها خالي هاوسةنطي دةطؤريَت لة  </a:t>
            </a:r>
            <a:r>
              <a:rPr lang="en-US" sz="2400" dirty="0" smtClean="0">
                <a:cs typeface="Ali_K_Alwand" pitchFamily="2" charset="-78"/>
              </a:rPr>
              <a:t>A</a:t>
            </a:r>
            <a:r>
              <a:rPr lang="ar-IQ" sz="2400" dirty="0" smtClean="0">
                <a:cs typeface="Ali_K_Alwand" pitchFamily="2" charset="-78"/>
              </a:rPr>
              <a:t>  </a:t>
            </a:r>
            <a:r>
              <a:rPr lang="ar-IQ" sz="2400" dirty="0">
                <a:cs typeface="Ali_K_Alwand" pitchFamily="2" charset="-78"/>
              </a:rPr>
              <a:t>بؤ </a:t>
            </a:r>
            <a:r>
              <a:rPr lang="en-US" sz="2400" smtClean="0">
                <a:cs typeface="Ali_K_Alwand" pitchFamily="2" charset="-78"/>
              </a:rPr>
              <a:t>B</a:t>
            </a:r>
            <a:r>
              <a:rPr lang="ar-IQ" sz="2400" smtClean="0">
                <a:cs typeface="Ali_K_Alwand" pitchFamily="2" charset="-78"/>
              </a:rPr>
              <a:t>  </a:t>
            </a:r>
            <a:r>
              <a:rPr lang="ar-IQ" sz="2400" dirty="0">
                <a:cs typeface="Ali_K_Alwand" pitchFamily="2" charset="-78"/>
              </a:rPr>
              <a:t>وة لة ضةماوةي ليَك ضوني بةرزتر وة بةم شيَوةية ضةندين خالي هاوسةنطي نؤيمان بؤ دروست دةبيَت . ئةمة لة بةشي سةرةوةي ويَنةكةية . </a:t>
            </a:r>
            <a:endParaRPr lang="en-US" sz="2400" dirty="0">
              <a:cs typeface="Ali_K_Alwand" pitchFamily="2" charset="-78"/>
            </a:endParaRPr>
          </a:p>
          <a:p>
            <a:pPr algn="r" rtl="1"/>
            <a:r>
              <a:rPr lang="ar-IQ" sz="2400" dirty="0">
                <a:cs typeface="Ali_K_Alwand" pitchFamily="2" charset="-78"/>
              </a:rPr>
              <a:t>بةلام لةبةشي خوارةوةي ويَنةكة ضةماوةي خواست دروست دةكةين بؤ كالاي  </a:t>
            </a:r>
            <a:r>
              <a:rPr lang="en-US" sz="2400" dirty="0">
                <a:cs typeface="Ali_K_Alwand" pitchFamily="2" charset="-78"/>
              </a:rPr>
              <a:t>X</a:t>
            </a:r>
            <a:r>
              <a:rPr lang="ar-IQ" sz="2400" dirty="0">
                <a:cs typeface="Ali_K_Alwand" pitchFamily="2" charset="-78"/>
              </a:rPr>
              <a:t>  كة </a:t>
            </a:r>
            <a:r>
              <a:rPr lang="ar-IQ" sz="2400" dirty="0" smtClean="0">
                <a:cs typeface="Ali_K_Alwand" pitchFamily="2" charset="-78"/>
              </a:rPr>
              <a:t>داهاتةكةي </a:t>
            </a:r>
            <a:r>
              <a:rPr lang="ar-IQ" sz="2400" dirty="0">
                <a:cs typeface="Ali_K_Alwand" pitchFamily="2" charset="-78"/>
              </a:rPr>
              <a:t>دابةزيوة . بؤ نمونة خالي هاوسةنطي لة بةشي سةرةوةي ويَنةكة  </a:t>
            </a:r>
            <a:r>
              <a:rPr lang="en-US" sz="2400" dirty="0">
                <a:cs typeface="Ali_K_Alwand" pitchFamily="2" charset="-78"/>
              </a:rPr>
              <a:t>A</a:t>
            </a:r>
            <a:r>
              <a:rPr lang="ar-IQ" sz="2400" dirty="0">
                <a:cs typeface="Ali_K_Alwand" pitchFamily="2" charset="-78"/>
              </a:rPr>
              <a:t>  دةبيَتة خالي  </a:t>
            </a:r>
            <a:r>
              <a:rPr lang="en-US" sz="2400" dirty="0">
                <a:cs typeface="Ali_K_Alwand" pitchFamily="2" charset="-78"/>
              </a:rPr>
              <a:t>A</a:t>
            </a:r>
            <a:r>
              <a:rPr lang="ar-IQ" sz="2400" dirty="0">
                <a:cs typeface="Ali_K_Alwand" pitchFamily="2" charset="-78"/>
              </a:rPr>
              <a:t>- لة بةشي خوارةوةي ويَنةكة </a:t>
            </a:r>
            <a:r>
              <a:rPr lang="en-US" sz="2400" dirty="0">
                <a:cs typeface="Ali_K_Alwand" pitchFamily="2" charset="-78"/>
              </a:rPr>
              <a:t>.</a:t>
            </a:r>
          </a:p>
        </p:txBody>
      </p:sp>
      <p:sp>
        <p:nvSpPr>
          <p:cNvPr id="4" name="Footer Placeholder 3"/>
          <p:cNvSpPr>
            <a:spLocks noGrp="1"/>
          </p:cNvSpPr>
          <p:nvPr>
            <p:ph type="ftr" sz="quarter" idx="11"/>
          </p:nvPr>
        </p:nvSpPr>
        <p:spPr/>
        <p:txBody>
          <a:bodyPr/>
          <a:lstStyle/>
          <a:p>
            <a:r>
              <a:rPr lang="en-US" dirty="0" err="1" smtClean="0"/>
              <a:t>Dr.Shler</a:t>
            </a:r>
            <a:r>
              <a:rPr lang="en-US" dirty="0" smtClean="0"/>
              <a:t> A </a:t>
            </a:r>
            <a:r>
              <a:rPr lang="en-US" dirty="0" err="1" smtClean="0"/>
              <a:t>Salih</a:t>
            </a:r>
            <a:r>
              <a:rPr lang="en-US" dirty="0" smtClean="0"/>
              <a:t>  </a:t>
            </a:r>
            <a:endParaRPr lang="en-US" dirty="0"/>
          </a:p>
        </p:txBody>
      </p:sp>
      <p:sp>
        <p:nvSpPr>
          <p:cNvPr id="5" name="Slide Number Placeholder 4"/>
          <p:cNvSpPr>
            <a:spLocks noGrp="1"/>
          </p:cNvSpPr>
          <p:nvPr>
            <p:ph type="sldNum" sz="quarter" idx="12"/>
          </p:nvPr>
        </p:nvSpPr>
        <p:spPr/>
        <p:txBody>
          <a:bodyPr/>
          <a:lstStyle/>
          <a:p>
            <a:fld id="{0D400B6A-DFC3-48D0-A455-192DE5B9CBAB}" type="slidenum">
              <a:rPr lang="en-US" smtClean="0"/>
              <a:t>48</a:t>
            </a:fld>
            <a:endParaRPr lang="en-US" dirty="0"/>
          </a:p>
        </p:txBody>
      </p:sp>
    </p:spTree>
    <p:extLst>
      <p:ext uri="{BB962C8B-B14F-4D97-AF65-F5344CB8AC3E}">
        <p14:creationId xmlns:p14="http://schemas.microsoft.com/office/powerpoint/2010/main" val="42023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028700" y="296760"/>
            <a:ext cx="6477000" cy="3048000"/>
          </a:xfrm>
          <a:prstGeom prst="rect">
            <a:avLst/>
          </a:prstGeom>
          <a:noFill/>
          <a:ln>
            <a:noFill/>
          </a:ln>
        </p:spPr>
      </p:pic>
      <p:cxnSp>
        <p:nvCxnSpPr>
          <p:cNvPr id="3" name="Straight Connector 2"/>
          <p:cNvCxnSpPr/>
          <p:nvPr/>
        </p:nvCxnSpPr>
        <p:spPr>
          <a:xfrm>
            <a:off x="2819400" y="3909848"/>
            <a:ext cx="0" cy="2414752"/>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a:off x="2819400" y="6324600"/>
            <a:ext cx="3962400" cy="0"/>
          </a:xfrm>
          <a:prstGeom prst="line">
            <a:avLst/>
          </a:prstGeom>
        </p:spPr>
        <p:style>
          <a:lnRef idx="3">
            <a:schemeClr val="accent2"/>
          </a:lnRef>
          <a:fillRef idx="0">
            <a:schemeClr val="accent2"/>
          </a:fillRef>
          <a:effectRef idx="2">
            <a:schemeClr val="accent2"/>
          </a:effectRef>
          <a:fontRef idx="minor">
            <a:schemeClr val="tx1"/>
          </a:fontRef>
        </p:style>
      </p:cxnSp>
      <p:sp>
        <p:nvSpPr>
          <p:cNvPr id="34" name="Freeform 33"/>
          <p:cNvSpPr/>
          <p:nvPr/>
        </p:nvSpPr>
        <p:spPr>
          <a:xfrm>
            <a:off x="3875315" y="4343400"/>
            <a:ext cx="1306285" cy="1016089"/>
          </a:xfrm>
          <a:custGeom>
            <a:avLst/>
            <a:gdLst>
              <a:gd name="connsiteX0" fmla="*/ 0 w 1306285"/>
              <a:gd name="connsiteY0" fmla="*/ 0 h 1016089"/>
              <a:gd name="connsiteX1" fmla="*/ 43542 w 1306285"/>
              <a:gd name="connsiteY1" fmla="*/ 275771 h 1016089"/>
              <a:gd name="connsiteX2" fmla="*/ 101600 w 1306285"/>
              <a:gd name="connsiteY2" fmla="*/ 362857 h 1016089"/>
              <a:gd name="connsiteX3" fmla="*/ 174171 w 1306285"/>
              <a:gd name="connsiteY3" fmla="*/ 478971 h 1016089"/>
              <a:gd name="connsiteX4" fmla="*/ 217714 w 1306285"/>
              <a:gd name="connsiteY4" fmla="*/ 566057 h 1016089"/>
              <a:gd name="connsiteX5" fmla="*/ 261257 w 1306285"/>
              <a:gd name="connsiteY5" fmla="*/ 595086 h 1016089"/>
              <a:gd name="connsiteX6" fmla="*/ 275771 w 1306285"/>
              <a:gd name="connsiteY6" fmla="*/ 638629 h 1016089"/>
              <a:gd name="connsiteX7" fmla="*/ 362857 w 1306285"/>
              <a:gd name="connsiteY7" fmla="*/ 696686 h 1016089"/>
              <a:gd name="connsiteX8" fmla="*/ 391885 w 1306285"/>
              <a:gd name="connsiteY8" fmla="*/ 740229 h 1016089"/>
              <a:gd name="connsiteX9" fmla="*/ 478971 w 1306285"/>
              <a:gd name="connsiteY9" fmla="*/ 798286 h 1016089"/>
              <a:gd name="connsiteX10" fmla="*/ 522514 w 1306285"/>
              <a:gd name="connsiteY10" fmla="*/ 827314 h 1016089"/>
              <a:gd name="connsiteX11" fmla="*/ 653142 w 1306285"/>
              <a:gd name="connsiteY11" fmla="*/ 899886 h 1016089"/>
              <a:gd name="connsiteX12" fmla="*/ 696685 w 1306285"/>
              <a:gd name="connsiteY12" fmla="*/ 928914 h 1016089"/>
              <a:gd name="connsiteX13" fmla="*/ 740228 w 1306285"/>
              <a:gd name="connsiteY13" fmla="*/ 943429 h 1016089"/>
              <a:gd name="connsiteX14" fmla="*/ 914400 w 1306285"/>
              <a:gd name="connsiteY14" fmla="*/ 972457 h 1016089"/>
              <a:gd name="connsiteX15" fmla="*/ 972457 w 1306285"/>
              <a:gd name="connsiteY15" fmla="*/ 986971 h 1016089"/>
              <a:gd name="connsiteX16" fmla="*/ 1117600 w 1306285"/>
              <a:gd name="connsiteY16" fmla="*/ 1001486 h 1016089"/>
              <a:gd name="connsiteX17" fmla="*/ 1306285 w 1306285"/>
              <a:gd name="connsiteY17" fmla="*/ 1016000 h 1016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306285" h="1016089">
                <a:moveTo>
                  <a:pt x="0" y="0"/>
                </a:moveTo>
                <a:cubicBezTo>
                  <a:pt x="3691" y="47984"/>
                  <a:pt x="954" y="211890"/>
                  <a:pt x="43542" y="275771"/>
                </a:cubicBezTo>
                <a:lnTo>
                  <a:pt x="101600" y="362857"/>
                </a:lnTo>
                <a:cubicBezTo>
                  <a:pt x="136144" y="466492"/>
                  <a:pt x="105168" y="432970"/>
                  <a:pt x="174171" y="478971"/>
                </a:cubicBezTo>
                <a:cubicBezTo>
                  <a:pt x="185976" y="514387"/>
                  <a:pt x="189577" y="537920"/>
                  <a:pt x="217714" y="566057"/>
                </a:cubicBezTo>
                <a:cubicBezTo>
                  <a:pt x="230049" y="578392"/>
                  <a:pt x="246743" y="585410"/>
                  <a:pt x="261257" y="595086"/>
                </a:cubicBezTo>
                <a:cubicBezTo>
                  <a:pt x="266095" y="609600"/>
                  <a:pt x="264953" y="627811"/>
                  <a:pt x="275771" y="638629"/>
                </a:cubicBezTo>
                <a:cubicBezTo>
                  <a:pt x="300441" y="663299"/>
                  <a:pt x="362857" y="696686"/>
                  <a:pt x="362857" y="696686"/>
                </a:cubicBezTo>
                <a:cubicBezTo>
                  <a:pt x="372533" y="711200"/>
                  <a:pt x="378757" y="728742"/>
                  <a:pt x="391885" y="740229"/>
                </a:cubicBezTo>
                <a:cubicBezTo>
                  <a:pt x="418141" y="763203"/>
                  <a:pt x="449942" y="778934"/>
                  <a:pt x="478971" y="798286"/>
                </a:cubicBezTo>
                <a:cubicBezTo>
                  <a:pt x="493485" y="807962"/>
                  <a:pt x="510179" y="814979"/>
                  <a:pt x="522514" y="827314"/>
                </a:cubicBezTo>
                <a:cubicBezTo>
                  <a:pt x="659167" y="963967"/>
                  <a:pt x="440038" y="757820"/>
                  <a:pt x="653142" y="899886"/>
                </a:cubicBezTo>
                <a:cubicBezTo>
                  <a:pt x="667656" y="909562"/>
                  <a:pt x="681083" y="921113"/>
                  <a:pt x="696685" y="928914"/>
                </a:cubicBezTo>
                <a:cubicBezTo>
                  <a:pt x="710369" y="935756"/>
                  <a:pt x="725385" y="939718"/>
                  <a:pt x="740228" y="943429"/>
                </a:cubicBezTo>
                <a:cubicBezTo>
                  <a:pt x="820445" y="963483"/>
                  <a:pt x="824297" y="956075"/>
                  <a:pt x="914400" y="972457"/>
                </a:cubicBezTo>
                <a:cubicBezTo>
                  <a:pt x="934026" y="976025"/>
                  <a:pt x="952710" y="984150"/>
                  <a:pt x="972457" y="986971"/>
                </a:cubicBezTo>
                <a:cubicBezTo>
                  <a:pt x="1020591" y="993847"/>
                  <a:pt x="1069245" y="996396"/>
                  <a:pt x="1117600" y="1001486"/>
                </a:cubicBezTo>
                <a:cubicBezTo>
                  <a:pt x="1275783" y="1018137"/>
                  <a:pt x="1200742" y="1016000"/>
                  <a:pt x="1306285" y="1016000"/>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US" dirty="0"/>
          </a:p>
        </p:txBody>
      </p:sp>
      <p:sp>
        <p:nvSpPr>
          <p:cNvPr id="36" name="Freeform 35"/>
          <p:cNvSpPr/>
          <p:nvPr/>
        </p:nvSpPr>
        <p:spPr>
          <a:xfrm>
            <a:off x="4270829" y="4303141"/>
            <a:ext cx="986971" cy="814083"/>
          </a:xfrm>
          <a:custGeom>
            <a:avLst/>
            <a:gdLst>
              <a:gd name="connsiteX0" fmla="*/ 14514 w 986971"/>
              <a:gd name="connsiteY0" fmla="*/ 0 h 814083"/>
              <a:gd name="connsiteX1" fmla="*/ 0 w 986971"/>
              <a:gd name="connsiteY1" fmla="*/ 72572 h 814083"/>
              <a:gd name="connsiteX2" fmla="*/ 43542 w 986971"/>
              <a:gd name="connsiteY2" fmla="*/ 319314 h 814083"/>
              <a:gd name="connsiteX3" fmla="*/ 101600 w 986971"/>
              <a:gd name="connsiteY3" fmla="*/ 406400 h 814083"/>
              <a:gd name="connsiteX4" fmla="*/ 145142 w 986971"/>
              <a:gd name="connsiteY4" fmla="*/ 435429 h 814083"/>
              <a:gd name="connsiteX5" fmla="*/ 174171 w 986971"/>
              <a:gd name="connsiteY5" fmla="*/ 478972 h 814083"/>
              <a:gd name="connsiteX6" fmla="*/ 261257 w 986971"/>
              <a:gd name="connsiteY6" fmla="*/ 537029 h 814083"/>
              <a:gd name="connsiteX7" fmla="*/ 333828 w 986971"/>
              <a:gd name="connsiteY7" fmla="*/ 595086 h 814083"/>
              <a:gd name="connsiteX8" fmla="*/ 406400 w 986971"/>
              <a:gd name="connsiteY8" fmla="*/ 653143 h 814083"/>
              <a:gd name="connsiteX9" fmla="*/ 449942 w 986971"/>
              <a:gd name="connsiteY9" fmla="*/ 682172 h 814083"/>
              <a:gd name="connsiteX10" fmla="*/ 580571 w 986971"/>
              <a:gd name="connsiteY10" fmla="*/ 725714 h 814083"/>
              <a:gd name="connsiteX11" fmla="*/ 667657 w 986971"/>
              <a:gd name="connsiteY11" fmla="*/ 754743 h 814083"/>
              <a:gd name="connsiteX12" fmla="*/ 711200 w 986971"/>
              <a:gd name="connsiteY12" fmla="*/ 769257 h 814083"/>
              <a:gd name="connsiteX13" fmla="*/ 841828 w 986971"/>
              <a:gd name="connsiteY13" fmla="*/ 798286 h 814083"/>
              <a:gd name="connsiteX14" fmla="*/ 899885 w 986971"/>
              <a:gd name="connsiteY14" fmla="*/ 812800 h 814083"/>
              <a:gd name="connsiteX15" fmla="*/ 986971 w 986971"/>
              <a:gd name="connsiteY15" fmla="*/ 812800 h 814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86971" h="814083">
                <a:moveTo>
                  <a:pt x="14514" y="0"/>
                </a:moveTo>
                <a:cubicBezTo>
                  <a:pt x="9676" y="24191"/>
                  <a:pt x="0" y="47902"/>
                  <a:pt x="0" y="72572"/>
                </a:cubicBezTo>
                <a:cubicBezTo>
                  <a:pt x="0" y="116460"/>
                  <a:pt x="7512" y="265270"/>
                  <a:pt x="43542" y="319314"/>
                </a:cubicBezTo>
                <a:cubicBezTo>
                  <a:pt x="62895" y="348343"/>
                  <a:pt x="72572" y="387047"/>
                  <a:pt x="101600" y="406400"/>
                </a:cubicBezTo>
                <a:lnTo>
                  <a:pt x="145142" y="435429"/>
                </a:lnTo>
                <a:cubicBezTo>
                  <a:pt x="154818" y="449943"/>
                  <a:pt x="161043" y="467485"/>
                  <a:pt x="174171" y="478972"/>
                </a:cubicBezTo>
                <a:cubicBezTo>
                  <a:pt x="200427" y="501946"/>
                  <a:pt x="261257" y="537029"/>
                  <a:pt x="261257" y="537029"/>
                </a:cubicBezTo>
                <a:cubicBezTo>
                  <a:pt x="344445" y="661814"/>
                  <a:pt x="233677" y="514966"/>
                  <a:pt x="333828" y="595086"/>
                </a:cubicBezTo>
                <a:cubicBezTo>
                  <a:pt x="427616" y="670116"/>
                  <a:pt x="296954" y="616662"/>
                  <a:pt x="406400" y="653143"/>
                </a:cubicBezTo>
                <a:cubicBezTo>
                  <a:pt x="420914" y="662819"/>
                  <a:pt x="434002" y="675087"/>
                  <a:pt x="449942" y="682172"/>
                </a:cubicBezTo>
                <a:cubicBezTo>
                  <a:pt x="449947" y="682174"/>
                  <a:pt x="558797" y="718456"/>
                  <a:pt x="580571" y="725714"/>
                </a:cubicBezTo>
                <a:lnTo>
                  <a:pt x="667657" y="754743"/>
                </a:lnTo>
                <a:cubicBezTo>
                  <a:pt x="682171" y="759581"/>
                  <a:pt x="696357" y="765546"/>
                  <a:pt x="711200" y="769257"/>
                </a:cubicBezTo>
                <a:cubicBezTo>
                  <a:pt x="852752" y="804647"/>
                  <a:pt x="676037" y="761444"/>
                  <a:pt x="841828" y="798286"/>
                </a:cubicBezTo>
                <a:cubicBezTo>
                  <a:pt x="861301" y="802613"/>
                  <a:pt x="880036" y="810815"/>
                  <a:pt x="899885" y="812800"/>
                </a:cubicBezTo>
                <a:cubicBezTo>
                  <a:pt x="928770" y="815688"/>
                  <a:pt x="957942" y="812800"/>
                  <a:pt x="986971" y="812800"/>
                </a:cubicBezTo>
              </a:path>
            </a:pathLst>
          </a:cu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38" name="Straight Connector 37"/>
          <p:cNvCxnSpPr/>
          <p:nvPr/>
        </p:nvCxnSpPr>
        <p:spPr>
          <a:xfrm flipH="1">
            <a:off x="2819400" y="4851444"/>
            <a:ext cx="2743200" cy="0"/>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522524" y="3821277"/>
            <a:ext cx="373076" cy="369332"/>
          </a:xfrm>
          <a:prstGeom prst="rect">
            <a:avLst/>
          </a:prstGeom>
          <a:noFill/>
        </p:spPr>
        <p:txBody>
          <a:bodyPr wrap="square" rtlCol="0">
            <a:spAutoFit/>
          </a:bodyPr>
          <a:lstStyle/>
          <a:p>
            <a:r>
              <a:rPr lang="en-US" dirty="0"/>
              <a:t>Y</a:t>
            </a:r>
          </a:p>
        </p:txBody>
      </p:sp>
      <p:sp>
        <p:nvSpPr>
          <p:cNvPr id="46" name="TextBox 45"/>
          <p:cNvSpPr txBox="1"/>
          <p:nvPr/>
        </p:nvSpPr>
        <p:spPr>
          <a:xfrm>
            <a:off x="6934108" y="6078248"/>
            <a:ext cx="304892" cy="369332"/>
          </a:xfrm>
          <a:prstGeom prst="rect">
            <a:avLst/>
          </a:prstGeom>
          <a:noFill/>
        </p:spPr>
        <p:txBody>
          <a:bodyPr wrap="none" rtlCol="0">
            <a:spAutoFit/>
          </a:bodyPr>
          <a:lstStyle/>
          <a:p>
            <a:r>
              <a:rPr lang="en-US" dirty="0" smtClean="0"/>
              <a:t>X</a:t>
            </a:r>
            <a:endParaRPr lang="en-US" dirty="0"/>
          </a:p>
        </p:txBody>
      </p:sp>
      <mc:AlternateContent xmlns:mc="http://schemas.openxmlformats.org/markup-compatibility/2006" xmlns:a14="http://schemas.microsoft.com/office/drawing/2010/main">
        <mc:Choice Requires="a14">
          <p:sp>
            <p:nvSpPr>
              <p:cNvPr id="50" name="TextBox 49"/>
              <p:cNvSpPr txBox="1"/>
              <p:nvPr/>
            </p:nvSpPr>
            <p:spPr>
              <a:xfrm>
                <a:off x="4114800" y="2975428"/>
                <a:ext cx="22012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a:fld id="{707E6080-F0EB-48CA-9CBC-101C0E65CAD3}" type="mathplaceholder">
                        <a:rPr lang="en-US" i="1" smtClean="0">
                          <a:latin typeface="Cambria Math"/>
                        </a:rPr>
                        <a:t>Type equation here.</a:t>
                      </a:fld>
                    </m:oMath>
                  </m:oMathPara>
                </a14:m>
                <a:endParaRPr lang="en-US" dirty="0"/>
              </a:p>
            </p:txBody>
          </p:sp>
        </mc:Choice>
        <mc:Fallback xmlns="">
          <p:sp>
            <p:nvSpPr>
              <p:cNvPr id="50" name="TextBox 49"/>
              <p:cNvSpPr txBox="1">
                <a:spLocks noRot="1" noChangeAspect="1" noMove="1" noResize="1" noEditPoints="1" noAdjustHandles="1" noChangeArrowheads="1" noChangeShapeType="1" noTextEdit="1"/>
              </p:cNvSpPr>
              <p:nvPr/>
            </p:nvSpPr>
            <p:spPr>
              <a:xfrm>
                <a:off x="4114800" y="2975428"/>
                <a:ext cx="2201244" cy="369332"/>
              </a:xfrm>
              <a:prstGeom prst="rect">
                <a:avLst/>
              </a:prstGeom>
              <a:blipFill rotWithShape="1">
                <a:blip r:embed="rId3"/>
                <a:stretch>
                  <a:fillRect b="-11475"/>
                </a:stretch>
              </a:blipFill>
            </p:spPr>
            <p:txBody>
              <a:bodyPr/>
              <a:lstStyle/>
              <a:p>
                <a:r>
                  <a:rPr lang="en-US">
                    <a:noFill/>
                  </a:rPr>
                  <a:t> </a:t>
                </a:r>
              </a:p>
            </p:txBody>
          </p:sp>
        </mc:Fallback>
      </mc:AlternateContent>
      <p:sp>
        <p:nvSpPr>
          <p:cNvPr id="51" name="TextBox 50"/>
          <p:cNvSpPr txBox="1"/>
          <p:nvPr/>
        </p:nvSpPr>
        <p:spPr>
          <a:xfrm>
            <a:off x="2516112" y="4641283"/>
            <a:ext cx="303288" cy="369332"/>
          </a:xfrm>
          <a:prstGeom prst="rect">
            <a:avLst/>
          </a:prstGeom>
          <a:noFill/>
        </p:spPr>
        <p:txBody>
          <a:bodyPr wrap="none" rtlCol="0">
            <a:spAutoFit/>
          </a:bodyPr>
          <a:lstStyle/>
          <a:p>
            <a:r>
              <a:rPr lang="en-US" dirty="0" smtClean="0"/>
              <a:t>P</a:t>
            </a:r>
            <a:endParaRPr lang="en-US" dirty="0"/>
          </a:p>
        </p:txBody>
      </p:sp>
      <p:sp>
        <p:nvSpPr>
          <p:cNvPr id="2" name="TextBox 1"/>
          <p:cNvSpPr txBox="1"/>
          <p:nvPr/>
        </p:nvSpPr>
        <p:spPr>
          <a:xfrm>
            <a:off x="4559084" y="4495800"/>
            <a:ext cx="317716" cy="369332"/>
          </a:xfrm>
          <a:prstGeom prst="rect">
            <a:avLst/>
          </a:prstGeom>
          <a:noFill/>
        </p:spPr>
        <p:txBody>
          <a:bodyPr wrap="none" rtlCol="0">
            <a:spAutoFit/>
          </a:bodyPr>
          <a:lstStyle/>
          <a:p>
            <a:r>
              <a:rPr lang="en-US" dirty="0" smtClean="0"/>
              <a:t>A</a:t>
            </a:r>
            <a:endParaRPr lang="en-US" dirty="0"/>
          </a:p>
        </p:txBody>
      </p:sp>
      <p:sp>
        <p:nvSpPr>
          <p:cNvPr id="5" name="TextBox 4"/>
          <p:cNvSpPr txBox="1"/>
          <p:nvPr/>
        </p:nvSpPr>
        <p:spPr>
          <a:xfrm>
            <a:off x="4038600" y="4572000"/>
            <a:ext cx="172278" cy="369332"/>
          </a:xfrm>
          <a:prstGeom prst="rect">
            <a:avLst/>
          </a:prstGeom>
          <a:noFill/>
        </p:spPr>
        <p:txBody>
          <a:bodyPr wrap="square" rtlCol="0">
            <a:spAutoFit/>
          </a:bodyPr>
          <a:lstStyle/>
          <a:p>
            <a:r>
              <a:rPr lang="en-US" dirty="0" smtClean="0"/>
              <a:t>B</a:t>
            </a:r>
            <a:endParaRPr lang="en-US" dirty="0"/>
          </a:p>
        </p:txBody>
      </p:sp>
      <p:sp>
        <p:nvSpPr>
          <p:cNvPr id="6" name="TextBox 5"/>
          <p:cNvSpPr txBox="1"/>
          <p:nvPr/>
        </p:nvSpPr>
        <p:spPr>
          <a:xfrm>
            <a:off x="4554931" y="1239943"/>
            <a:ext cx="317716" cy="369332"/>
          </a:xfrm>
          <a:prstGeom prst="rect">
            <a:avLst/>
          </a:prstGeom>
          <a:noFill/>
        </p:spPr>
        <p:txBody>
          <a:bodyPr wrap="none" rtlCol="0">
            <a:spAutoFit/>
          </a:bodyPr>
          <a:lstStyle/>
          <a:p>
            <a:r>
              <a:rPr lang="en-US" dirty="0" smtClean="0"/>
              <a:t>A</a:t>
            </a:r>
            <a:endParaRPr lang="en-US" dirty="0"/>
          </a:p>
        </p:txBody>
      </p:sp>
      <p:sp>
        <p:nvSpPr>
          <p:cNvPr id="7" name="TextBox 6"/>
          <p:cNvSpPr txBox="1"/>
          <p:nvPr/>
        </p:nvSpPr>
        <p:spPr>
          <a:xfrm>
            <a:off x="4022434" y="1451428"/>
            <a:ext cx="309700" cy="369332"/>
          </a:xfrm>
          <a:prstGeom prst="rect">
            <a:avLst/>
          </a:prstGeom>
          <a:noFill/>
        </p:spPr>
        <p:txBody>
          <a:bodyPr wrap="none" rtlCol="0">
            <a:spAutoFit/>
          </a:bodyPr>
          <a:lstStyle/>
          <a:p>
            <a:r>
              <a:rPr lang="en-US" dirty="0" smtClean="0"/>
              <a:t>B</a:t>
            </a:r>
            <a:endParaRPr lang="en-US" dirty="0"/>
          </a:p>
        </p:txBody>
      </p:sp>
    </p:spTree>
    <p:extLst>
      <p:ext uri="{BB962C8B-B14F-4D97-AF65-F5344CB8AC3E}">
        <p14:creationId xmlns:p14="http://schemas.microsoft.com/office/powerpoint/2010/main" val="3486779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SA" dirty="0">
                <a:cs typeface="Ali_K_Alwand" pitchFamily="2" charset="-78"/>
              </a:rPr>
              <a:t>شيوازي كلاسيكي يان شيوازي كةلَكي ذمارةيي</a:t>
            </a:r>
            <a:r>
              <a:rPr lang="en-US" dirty="0">
                <a:cs typeface="Ali_K_Alwand" pitchFamily="2" charset="-78"/>
              </a:rPr>
              <a:t/>
            </a:r>
            <a:br>
              <a:rPr lang="en-US" dirty="0">
                <a:cs typeface="Ali_K_Alwand" pitchFamily="2" charset="-78"/>
              </a:rPr>
            </a:br>
            <a:endParaRPr lang="ar-IQ" dirty="0"/>
          </a:p>
        </p:txBody>
      </p:sp>
      <p:sp>
        <p:nvSpPr>
          <p:cNvPr id="3" name="Content Placeholder 2"/>
          <p:cNvSpPr>
            <a:spLocks noGrp="1"/>
          </p:cNvSpPr>
          <p:nvPr>
            <p:ph idx="1"/>
          </p:nvPr>
        </p:nvSpPr>
        <p:spPr/>
        <p:txBody>
          <a:bodyPr/>
          <a:lstStyle/>
          <a:p>
            <a:pPr algn="r" rtl="1"/>
            <a:r>
              <a:rPr lang="ar-SA" dirty="0" smtClean="0">
                <a:cs typeface="Ali_K_Alwand" pitchFamily="2" charset="-78"/>
              </a:rPr>
              <a:t>ئةو </a:t>
            </a:r>
            <a:r>
              <a:rPr lang="ar-SA" dirty="0">
                <a:cs typeface="Ali_K_Alwand" pitchFamily="2" charset="-78"/>
              </a:rPr>
              <a:t>شيَوازة ثيَواية كة كةلَكي هةركالَايةك هةذماربكريَت يان برةكةي دياري بكريَت </a:t>
            </a:r>
            <a:r>
              <a:rPr lang="ar-IQ" dirty="0">
                <a:cs typeface="Ali_K_Alwand" pitchFamily="2" charset="-78"/>
              </a:rPr>
              <a:t>، ضؤن دةتوانين دريَذي هةر شتيَك بة ( مةتر) ثيَوانة بكةين بة هةمان شيَوة دةتوانين كةلَكي هةر كالَايةك ثيوانة بكةين ناويش لةو ثيَوةرة دةنيَت ( يوتلَ) ( </a:t>
            </a:r>
            <a:r>
              <a:rPr lang="en-US" dirty="0">
                <a:cs typeface="Ali_K_Alwand" pitchFamily="2" charset="-78"/>
              </a:rPr>
              <a:t>Utility </a:t>
            </a:r>
            <a:r>
              <a:rPr lang="ar-IQ" dirty="0">
                <a:cs typeface="Ali_K_Alwand" pitchFamily="2" charset="-78"/>
              </a:rPr>
              <a:t>).</a:t>
            </a:r>
            <a:endParaRPr lang="en-US" dirty="0">
              <a:cs typeface="Ali_K_Alwand" pitchFamily="2" charset="-78"/>
            </a:endParaRPr>
          </a:p>
          <a:p>
            <a:endParaRPr lang="ar-IQ" dirty="0"/>
          </a:p>
        </p:txBody>
      </p:sp>
    </p:spTree>
    <p:extLst>
      <p:ext uri="{BB962C8B-B14F-4D97-AF65-F5344CB8AC3E}">
        <p14:creationId xmlns:p14="http://schemas.microsoft.com/office/powerpoint/2010/main" val="503416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هاوسةنطي بةكاربةر لة شيَوازي كةلَكي ذمارةيي</a:t>
            </a:r>
            <a:r>
              <a:rPr lang="ar-IQ" dirty="0" smtClean="0">
                <a:cs typeface="Ali_K_Alwand" pitchFamily="2" charset="-78"/>
              </a:rPr>
              <a:t>:</a:t>
            </a:r>
            <a:endParaRPr lang="ar-IQ" dirty="0"/>
          </a:p>
        </p:txBody>
      </p:sp>
      <p:sp>
        <p:nvSpPr>
          <p:cNvPr id="3" name="Content Placeholder 2"/>
          <p:cNvSpPr>
            <a:spLocks noGrp="1"/>
          </p:cNvSpPr>
          <p:nvPr>
            <p:ph idx="1"/>
          </p:nvPr>
        </p:nvSpPr>
        <p:spPr/>
        <p:txBody>
          <a:bodyPr/>
          <a:lstStyle/>
          <a:p>
            <a:pPr algn="r" rtl="1"/>
            <a:r>
              <a:rPr lang="ar-IQ" dirty="0" smtClean="0">
                <a:cs typeface="Ali_K_Alwand" pitchFamily="2" charset="-78"/>
              </a:rPr>
              <a:t>دةكريَت </a:t>
            </a:r>
            <a:r>
              <a:rPr lang="ar-IQ" dirty="0">
                <a:cs typeface="Ali_K_Alwand" pitchFamily="2" charset="-78"/>
              </a:rPr>
              <a:t>ثيَناسةي كةلَك بكريَت بةو ئاستةي كة كالَايةك لة تيَركردني ثيَداويستيةكاني مرؤظ. يةكةي يوتل ثيَوةري رازيبوني </a:t>
            </a:r>
            <a:r>
              <a:rPr lang="ar-IQ" dirty="0" smtClean="0">
                <a:cs typeface="Ali_K_Alwand" pitchFamily="2" charset="-78"/>
              </a:rPr>
              <a:t>مرؤظة لة </a:t>
            </a:r>
            <a:r>
              <a:rPr lang="ar-IQ" dirty="0">
                <a:cs typeface="Ali_K_Alwand" pitchFamily="2" charset="-78"/>
              </a:rPr>
              <a:t>بةكارهيَناني كالَايةكي دياريكراو ، هةر كالَايةك ضةند يوتليَك كةلَكي هةية بةطويَرةي هةست بة رازيبوني مرؤظةكاني دةطؤريَت لة بةكارهيَناني كالَايةك. </a:t>
            </a:r>
            <a:endParaRPr lang="en-US" dirty="0">
              <a:cs typeface="Ali_K_Alwand" pitchFamily="2" charset="-78"/>
            </a:endParaRPr>
          </a:p>
          <a:p>
            <a:endParaRPr lang="ar-IQ" dirty="0"/>
          </a:p>
        </p:txBody>
      </p:sp>
    </p:spTree>
    <p:extLst>
      <p:ext uri="{BB962C8B-B14F-4D97-AF65-F5344CB8AC3E}">
        <p14:creationId xmlns:p14="http://schemas.microsoft.com/office/powerpoint/2010/main" val="557063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cs typeface="Ali_K_Alwand" pitchFamily="2" charset="-78"/>
              </a:rPr>
              <a:t>كةلَكي هةمووةكي بريتيَة لة سةرجةم ئةو كةلَكةي وةريدةطريَت لة بةكارهيَناني ضةند يةكةيةكي دياريكراو لة كالَايةك .</a:t>
            </a:r>
            <a:endParaRPr lang="en-US" dirty="0">
              <a:cs typeface="Ali_K_Alwand" pitchFamily="2" charset="-78"/>
            </a:endParaRPr>
          </a:p>
          <a:p>
            <a:pPr algn="r" rtl="1"/>
            <a:r>
              <a:rPr lang="ar-IQ" dirty="0">
                <a:cs typeface="Ali_K_Alwand" pitchFamily="2" charset="-78"/>
              </a:rPr>
              <a:t>كةلَكي حةدي : بريتيَة لة بري طؤران لة كةلَكي هةمووةكي لة ئةنجامي طؤران لة ذمارةي يةكةكاني بة كارهاتوو لة كالَايةك بة يةك دانة. </a:t>
            </a:r>
            <a:endParaRPr lang="en-US" dirty="0">
              <a:cs typeface="Ali_K_Alwand" pitchFamily="2" charset="-78"/>
            </a:endParaRPr>
          </a:p>
          <a:p>
            <a:endParaRPr lang="ar-IQ" dirty="0"/>
          </a:p>
        </p:txBody>
      </p:sp>
    </p:spTree>
    <p:extLst>
      <p:ext uri="{BB962C8B-B14F-4D97-AF65-F5344CB8AC3E}">
        <p14:creationId xmlns:p14="http://schemas.microsoft.com/office/powerpoint/2010/main" val="2732313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a:cs typeface="Ali_K_Alwand" pitchFamily="2" charset="-78"/>
              </a:rPr>
              <a:t>بؤ نمونة سةيري ئةو خشتةية بكة </a:t>
            </a:r>
            <a:r>
              <a:rPr lang="ar-IQ" dirty="0" smtClean="0">
                <a:cs typeface="Ali_K_Alwand" pitchFamily="2" charset="-78"/>
              </a:rPr>
              <a:t>:</a:t>
            </a:r>
            <a:endParaRPr lang="ar-IQ" dirty="0">
              <a:cs typeface="Ali_K_Alwand"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2037227"/>
              </p:ext>
            </p:extLst>
          </p:nvPr>
        </p:nvGraphicFramePr>
        <p:xfrm>
          <a:off x="838200" y="1371602"/>
          <a:ext cx="7619999" cy="4907280"/>
        </p:xfrm>
        <a:graphic>
          <a:graphicData uri="http://schemas.openxmlformats.org/drawingml/2006/table">
            <a:tbl>
              <a:tblPr rtl="1" firstRow="1" firstCol="1" bandRow="1" bandCol="1">
                <a:tableStyleId>{5C22544A-7EE6-4342-B048-85BDC9FD1C3A}</a:tableStyleId>
              </a:tblPr>
              <a:tblGrid>
                <a:gridCol w="2306727"/>
                <a:gridCol w="2799279"/>
                <a:gridCol w="2513993"/>
              </a:tblGrid>
              <a:tr h="487680">
                <a:tc>
                  <a:txBody>
                    <a:bodyPr/>
                    <a:lstStyle/>
                    <a:p>
                      <a:pPr algn="ctr" rtl="0">
                        <a:lnSpc>
                          <a:spcPct val="115000"/>
                        </a:lnSpc>
                        <a:spcAft>
                          <a:spcPts val="1000"/>
                        </a:spcAft>
                      </a:pPr>
                      <a:r>
                        <a:rPr lang="ar-SA" sz="2800" dirty="0">
                          <a:effectLst/>
                          <a:cs typeface="Ali_K_Alwand" pitchFamily="2" charset="-78"/>
                        </a:rPr>
                        <a:t>يةكةكاني بةكارهاتوو </a:t>
                      </a:r>
                      <a:endParaRPr lang="en-US" sz="2800" dirty="0">
                        <a:effectLst/>
                        <a:latin typeface="Calibri"/>
                        <a:ea typeface="Calibri"/>
                        <a:cs typeface="Ali_K_Alwand" pitchFamily="2" charset="-78"/>
                      </a:endParaRPr>
                    </a:p>
                  </a:txBody>
                  <a:tcPr marL="68580" marR="68580" marT="0" marB="0"/>
                </a:tc>
                <a:tc>
                  <a:txBody>
                    <a:bodyPr/>
                    <a:lstStyle/>
                    <a:p>
                      <a:pPr algn="ctr" rtl="0">
                        <a:lnSpc>
                          <a:spcPct val="115000"/>
                        </a:lnSpc>
                        <a:spcAft>
                          <a:spcPts val="1000"/>
                        </a:spcAft>
                      </a:pPr>
                      <a:r>
                        <a:rPr lang="ar-IQ" sz="2800">
                          <a:effectLst/>
                          <a:cs typeface="Ali_K_Alwand" pitchFamily="2" charset="-78"/>
                        </a:rPr>
                        <a:t>كةلَكي حةدي </a:t>
                      </a:r>
                      <a:endParaRPr lang="en-US" sz="2800" dirty="0">
                        <a:effectLst/>
                        <a:latin typeface="Calibri"/>
                        <a:ea typeface="Calibri"/>
                        <a:cs typeface="Ali_K_Alwand" pitchFamily="2" charset="-78"/>
                      </a:endParaRPr>
                    </a:p>
                  </a:txBody>
                  <a:tcPr marL="68580" marR="68580" marT="0" marB="0"/>
                </a:tc>
                <a:tc>
                  <a:txBody>
                    <a:bodyPr/>
                    <a:lstStyle/>
                    <a:p>
                      <a:pPr algn="ctr" rtl="0">
                        <a:lnSpc>
                          <a:spcPct val="115000"/>
                        </a:lnSpc>
                        <a:spcAft>
                          <a:spcPts val="1000"/>
                        </a:spcAft>
                      </a:pPr>
                      <a:r>
                        <a:rPr lang="ar-SA" sz="2800">
                          <a:effectLst/>
                          <a:cs typeface="Ali_K_Alwand" pitchFamily="2" charset="-78"/>
                        </a:rPr>
                        <a:t>كةلَكي هةمووةكي</a:t>
                      </a:r>
                      <a:endParaRPr lang="en-US" sz="2800" dirty="0">
                        <a:effectLst/>
                        <a:latin typeface="Calibri"/>
                        <a:ea typeface="Calibri"/>
                        <a:cs typeface="Ali_K_Alwand" pitchFamily="2" charset="-78"/>
                      </a:endParaRPr>
                    </a:p>
                  </a:txBody>
                  <a:tcPr marL="68580" marR="68580" marT="0" marB="0"/>
                </a:tc>
              </a:tr>
              <a:tr h="487680">
                <a:tc>
                  <a:txBody>
                    <a:bodyPr/>
                    <a:lstStyle/>
                    <a:p>
                      <a:pPr algn="ctr" rtl="1">
                        <a:lnSpc>
                          <a:spcPct val="115000"/>
                        </a:lnSpc>
                        <a:spcAft>
                          <a:spcPts val="1000"/>
                        </a:spcAft>
                      </a:pPr>
                      <a:r>
                        <a:rPr lang="ar-SA" sz="2800">
                          <a:effectLst/>
                          <a:cs typeface="Ali_K_Alwand" pitchFamily="2" charset="-78"/>
                        </a:rPr>
                        <a:t>1</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a:effectLst/>
                          <a:cs typeface="Ali_K_Alwand" pitchFamily="2" charset="-78"/>
                        </a:rPr>
                        <a:t>9</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a:effectLst/>
                          <a:cs typeface="Ali_K_Alwand" pitchFamily="2" charset="-78"/>
                        </a:rPr>
                        <a:t>9</a:t>
                      </a:r>
                      <a:endParaRPr lang="en-US" sz="2800" dirty="0">
                        <a:effectLst/>
                        <a:latin typeface="Calibri"/>
                        <a:ea typeface="Calibri"/>
                        <a:cs typeface="Ali_K_Alwand" pitchFamily="2" charset="-78"/>
                      </a:endParaRPr>
                    </a:p>
                  </a:txBody>
                  <a:tcPr marL="68580" marR="68580" marT="0" marB="0"/>
                </a:tc>
              </a:tr>
              <a:tr h="487680">
                <a:tc>
                  <a:txBody>
                    <a:bodyPr/>
                    <a:lstStyle/>
                    <a:p>
                      <a:pPr algn="ctr" rtl="1">
                        <a:lnSpc>
                          <a:spcPct val="115000"/>
                        </a:lnSpc>
                        <a:spcAft>
                          <a:spcPts val="1000"/>
                        </a:spcAft>
                      </a:pPr>
                      <a:r>
                        <a:rPr lang="ar-SA" sz="2800" dirty="0">
                          <a:effectLst/>
                          <a:cs typeface="Ali_K_Alwand" pitchFamily="2" charset="-78"/>
                        </a:rPr>
                        <a:t>2</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a:effectLst/>
                          <a:cs typeface="Ali_K_Alwand" pitchFamily="2" charset="-78"/>
                        </a:rPr>
                        <a:t>7</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a:effectLst/>
                          <a:cs typeface="Ali_K_Alwand" pitchFamily="2" charset="-78"/>
                        </a:rPr>
                        <a:t>16</a:t>
                      </a:r>
                      <a:endParaRPr lang="en-US" sz="2800" dirty="0">
                        <a:effectLst/>
                        <a:latin typeface="Calibri"/>
                        <a:ea typeface="Calibri"/>
                        <a:cs typeface="Ali_K_Alwand" pitchFamily="2" charset="-78"/>
                      </a:endParaRPr>
                    </a:p>
                  </a:txBody>
                  <a:tcPr marL="68580" marR="68580" marT="0" marB="0"/>
                </a:tc>
              </a:tr>
              <a:tr h="487680">
                <a:tc>
                  <a:txBody>
                    <a:bodyPr/>
                    <a:lstStyle/>
                    <a:p>
                      <a:pPr algn="ctr" rtl="1">
                        <a:lnSpc>
                          <a:spcPct val="115000"/>
                        </a:lnSpc>
                        <a:spcAft>
                          <a:spcPts val="1000"/>
                        </a:spcAft>
                      </a:pPr>
                      <a:r>
                        <a:rPr lang="ar-SA" sz="2800" dirty="0">
                          <a:effectLst/>
                          <a:cs typeface="Ali_K_Alwand" pitchFamily="2" charset="-78"/>
                        </a:rPr>
                        <a:t>3</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dirty="0">
                          <a:effectLst/>
                          <a:cs typeface="Ali_K_Alwand" pitchFamily="2" charset="-78"/>
                        </a:rPr>
                        <a:t>6</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a:effectLst/>
                          <a:cs typeface="Ali_K_Alwand" pitchFamily="2" charset="-78"/>
                        </a:rPr>
                        <a:t>22</a:t>
                      </a:r>
                      <a:endParaRPr lang="en-US" sz="2800" dirty="0">
                        <a:effectLst/>
                        <a:latin typeface="Calibri"/>
                        <a:ea typeface="Calibri"/>
                        <a:cs typeface="Ali_K_Alwand" pitchFamily="2" charset="-78"/>
                      </a:endParaRPr>
                    </a:p>
                  </a:txBody>
                  <a:tcPr marL="68580" marR="68580" marT="0" marB="0"/>
                </a:tc>
              </a:tr>
              <a:tr h="487680">
                <a:tc>
                  <a:txBody>
                    <a:bodyPr/>
                    <a:lstStyle/>
                    <a:p>
                      <a:pPr algn="ctr" rtl="1">
                        <a:lnSpc>
                          <a:spcPct val="115000"/>
                        </a:lnSpc>
                        <a:spcAft>
                          <a:spcPts val="1000"/>
                        </a:spcAft>
                      </a:pPr>
                      <a:r>
                        <a:rPr lang="ar-SA" sz="2800">
                          <a:effectLst/>
                          <a:cs typeface="Ali_K_Alwand" pitchFamily="2" charset="-78"/>
                        </a:rPr>
                        <a:t>4</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a:effectLst/>
                          <a:cs typeface="Ali_K_Alwand" pitchFamily="2" charset="-78"/>
                        </a:rPr>
                        <a:t>5</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a:effectLst/>
                          <a:cs typeface="Ali_K_Alwand" pitchFamily="2" charset="-78"/>
                        </a:rPr>
                        <a:t>27</a:t>
                      </a:r>
                      <a:endParaRPr lang="en-US" sz="2800" dirty="0">
                        <a:effectLst/>
                        <a:latin typeface="Calibri"/>
                        <a:ea typeface="Calibri"/>
                        <a:cs typeface="Ali_K_Alwand" pitchFamily="2" charset="-78"/>
                      </a:endParaRPr>
                    </a:p>
                  </a:txBody>
                  <a:tcPr marL="68580" marR="68580" marT="0" marB="0"/>
                </a:tc>
              </a:tr>
              <a:tr h="487680">
                <a:tc>
                  <a:txBody>
                    <a:bodyPr/>
                    <a:lstStyle/>
                    <a:p>
                      <a:pPr algn="ctr" rtl="1">
                        <a:lnSpc>
                          <a:spcPct val="115000"/>
                        </a:lnSpc>
                        <a:spcAft>
                          <a:spcPts val="1000"/>
                        </a:spcAft>
                      </a:pPr>
                      <a:r>
                        <a:rPr lang="ar-SA" sz="2800">
                          <a:effectLst/>
                          <a:cs typeface="Ali_K_Alwand" pitchFamily="2" charset="-78"/>
                        </a:rPr>
                        <a:t>5</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dirty="0">
                          <a:effectLst/>
                          <a:cs typeface="Ali_K_Alwand" pitchFamily="2" charset="-78"/>
                        </a:rPr>
                        <a:t>3</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a:effectLst/>
                          <a:cs typeface="Ali_K_Alwand" pitchFamily="2" charset="-78"/>
                        </a:rPr>
                        <a:t>30</a:t>
                      </a:r>
                      <a:endParaRPr lang="en-US" sz="2800" dirty="0">
                        <a:effectLst/>
                        <a:latin typeface="Calibri"/>
                        <a:ea typeface="Calibri"/>
                        <a:cs typeface="Ali_K_Alwand" pitchFamily="2" charset="-78"/>
                      </a:endParaRPr>
                    </a:p>
                  </a:txBody>
                  <a:tcPr marL="68580" marR="68580" marT="0" marB="0"/>
                </a:tc>
              </a:tr>
              <a:tr h="487680">
                <a:tc>
                  <a:txBody>
                    <a:bodyPr/>
                    <a:lstStyle/>
                    <a:p>
                      <a:pPr algn="ctr" rtl="1">
                        <a:lnSpc>
                          <a:spcPct val="115000"/>
                        </a:lnSpc>
                        <a:spcAft>
                          <a:spcPts val="1000"/>
                        </a:spcAft>
                      </a:pPr>
                      <a:r>
                        <a:rPr lang="ar-SA" sz="2800">
                          <a:effectLst/>
                          <a:cs typeface="Ali_K_Alwand" pitchFamily="2" charset="-78"/>
                        </a:rPr>
                        <a:t>6</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a:effectLst/>
                          <a:cs typeface="Ali_K_Alwand" pitchFamily="2" charset="-78"/>
                        </a:rPr>
                        <a:t>1</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a:effectLst/>
                          <a:cs typeface="Ali_K_Alwand" pitchFamily="2" charset="-78"/>
                        </a:rPr>
                        <a:t>31</a:t>
                      </a:r>
                      <a:endParaRPr lang="en-US" sz="2800" dirty="0">
                        <a:effectLst/>
                        <a:latin typeface="Calibri"/>
                        <a:ea typeface="Calibri"/>
                        <a:cs typeface="Ali_K_Alwand" pitchFamily="2" charset="-78"/>
                      </a:endParaRPr>
                    </a:p>
                  </a:txBody>
                  <a:tcPr marL="68580" marR="68580" marT="0" marB="0"/>
                </a:tc>
              </a:tr>
              <a:tr h="487680">
                <a:tc>
                  <a:txBody>
                    <a:bodyPr/>
                    <a:lstStyle/>
                    <a:p>
                      <a:pPr algn="ctr" rtl="1">
                        <a:lnSpc>
                          <a:spcPct val="115000"/>
                        </a:lnSpc>
                        <a:spcAft>
                          <a:spcPts val="1000"/>
                        </a:spcAft>
                      </a:pPr>
                      <a:r>
                        <a:rPr lang="ar-SA" sz="2800">
                          <a:effectLst/>
                          <a:cs typeface="Ali_K_Alwand" pitchFamily="2" charset="-78"/>
                        </a:rPr>
                        <a:t>7</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dirty="0">
                          <a:effectLst/>
                          <a:cs typeface="Ali_K_Alwand" pitchFamily="2" charset="-78"/>
                        </a:rPr>
                        <a:t>0</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a:effectLst/>
                          <a:cs typeface="Ali_K_Alwand" pitchFamily="2" charset="-78"/>
                        </a:rPr>
                        <a:t>31</a:t>
                      </a:r>
                      <a:endParaRPr lang="en-US" sz="2800" dirty="0">
                        <a:effectLst/>
                        <a:latin typeface="Calibri"/>
                        <a:ea typeface="Calibri"/>
                        <a:cs typeface="Ali_K_Alwand" pitchFamily="2" charset="-78"/>
                      </a:endParaRPr>
                    </a:p>
                  </a:txBody>
                  <a:tcPr marL="68580" marR="68580" marT="0" marB="0"/>
                </a:tc>
              </a:tr>
              <a:tr h="487680">
                <a:tc>
                  <a:txBody>
                    <a:bodyPr/>
                    <a:lstStyle/>
                    <a:p>
                      <a:pPr algn="ctr" rtl="1">
                        <a:lnSpc>
                          <a:spcPct val="115000"/>
                        </a:lnSpc>
                        <a:spcAft>
                          <a:spcPts val="1000"/>
                        </a:spcAft>
                      </a:pPr>
                      <a:r>
                        <a:rPr lang="ar-SA" sz="2800">
                          <a:effectLst/>
                          <a:cs typeface="Ali_K_Alwand" pitchFamily="2" charset="-78"/>
                        </a:rPr>
                        <a:t>8</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dirty="0">
                          <a:effectLst/>
                          <a:cs typeface="Ali_K_Alwand" pitchFamily="2" charset="-78"/>
                        </a:rPr>
                        <a:t>-2</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dirty="0">
                          <a:effectLst/>
                          <a:cs typeface="Ali_K_Alwand" pitchFamily="2" charset="-78"/>
                        </a:rPr>
                        <a:t>29</a:t>
                      </a:r>
                      <a:endParaRPr lang="en-US" sz="2800" dirty="0">
                        <a:effectLst/>
                        <a:latin typeface="Calibri"/>
                        <a:ea typeface="Calibri"/>
                        <a:cs typeface="Ali_K_Alwand" pitchFamily="2" charset="-78"/>
                      </a:endParaRPr>
                    </a:p>
                  </a:txBody>
                  <a:tcPr marL="68580" marR="68580" marT="0" marB="0"/>
                </a:tc>
              </a:tr>
              <a:tr h="487680">
                <a:tc>
                  <a:txBody>
                    <a:bodyPr/>
                    <a:lstStyle/>
                    <a:p>
                      <a:pPr algn="ctr" rtl="1">
                        <a:lnSpc>
                          <a:spcPct val="115000"/>
                        </a:lnSpc>
                        <a:spcAft>
                          <a:spcPts val="1000"/>
                        </a:spcAft>
                      </a:pPr>
                      <a:r>
                        <a:rPr lang="ar-SA" sz="2800">
                          <a:effectLst/>
                          <a:cs typeface="Ali_K_Alwand" pitchFamily="2" charset="-78"/>
                        </a:rPr>
                        <a:t>9</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a:effectLst/>
                          <a:cs typeface="Ali_K_Alwand" pitchFamily="2" charset="-78"/>
                        </a:rPr>
                        <a:t>-4</a:t>
                      </a:r>
                      <a:endParaRPr lang="en-US" sz="2800" dirty="0">
                        <a:effectLst/>
                        <a:latin typeface="Calibri"/>
                        <a:ea typeface="Calibri"/>
                        <a:cs typeface="Ali_K_Alwand" pitchFamily="2" charset="-78"/>
                      </a:endParaRPr>
                    </a:p>
                  </a:txBody>
                  <a:tcPr marL="68580" marR="68580" marT="0" marB="0"/>
                </a:tc>
                <a:tc>
                  <a:txBody>
                    <a:bodyPr/>
                    <a:lstStyle/>
                    <a:p>
                      <a:pPr algn="ctr" rtl="1">
                        <a:lnSpc>
                          <a:spcPct val="115000"/>
                        </a:lnSpc>
                        <a:spcAft>
                          <a:spcPts val="1000"/>
                        </a:spcAft>
                      </a:pPr>
                      <a:r>
                        <a:rPr lang="ar-SA" sz="2800" dirty="0">
                          <a:effectLst/>
                          <a:cs typeface="Ali_K_Alwand" pitchFamily="2" charset="-78"/>
                        </a:rPr>
                        <a:t>25</a:t>
                      </a:r>
                      <a:endParaRPr lang="en-US" sz="2800" dirty="0">
                        <a:effectLst/>
                        <a:latin typeface="Calibri"/>
                        <a:ea typeface="Calibri"/>
                        <a:cs typeface="Ali_K_Alwand" pitchFamily="2" charset="-78"/>
                      </a:endParaRPr>
                    </a:p>
                  </a:txBody>
                  <a:tcPr marL="68580" marR="68580" marT="0" marB="0"/>
                </a:tc>
              </a:tr>
            </a:tbl>
          </a:graphicData>
        </a:graphic>
      </p:graphicFrame>
    </p:spTree>
    <p:extLst>
      <p:ext uri="{BB962C8B-B14F-4D97-AF65-F5344CB8AC3E}">
        <p14:creationId xmlns:p14="http://schemas.microsoft.com/office/powerpoint/2010/main" val="3201214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cs typeface="Ali_K_Alwand" pitchFamily="2" charset="-78"/>
              </a:rPr>
              <a:t>لةوخشتةيةي سةرةوة بؤمان دةردةكةويَت كةلَكي حةدي كةم دةبيَتةوة لةطةلَ زيادةي يةكةكاني بةكاربردن ئةو كةم بوونةوةية ثيَدةطوتريَت </a:t>
            </a:r>
            <a:r>
              <a:rPr lang="ar-IQ" dirty="0">
                <a:solidFill>
                  <a:srgbClr val="FF0000"/>
                </a:solidFill>
                <a:cs typeface="Ali_K_Alwand" pitchFamily="2" charset="-78"/>
              </a:rPr>
              <a:t>ياساي كةم بوونةوةي كةلََكي حةدي </a:t>
            </a:r>
            <a:r>
              <a:rPr lang="ar-IQ" dirty="0">
                <a:cs typeface="Ali_K_Alwand" pitchFamily="2" charset="-78"/>
              </a:rPr>
              <a:t>. بيَطومان ئةوةش حالةتيكي ئاسايي ية ضونكة هةر كالَايةك ضةند زياتر بةكاربيَنين كةلَكي كةم دةبيَتةوة تا هيَض كةلَكي نامينيَت</a:t>
            </a:r>
          </a:p>
        </p:txBody>
      </p:sp>
    </p:spTree>
    <p:extLst>
      <p:ext uri="{BB962C8B-B14F-4D97-AF65-F5344CB8AC3E}">
        <p14:creationId xmlns:p14="http://schemas.microsoft.com/office/powerpoint/2010/main" val="2824706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1270</TotalTime>
  <Words>2884</Words>
  <Application>Microsoft Office PowerPoint</Application>
  <PresentationFormat>On-screen Show (4:3)</PresentationFormat>
  <Paragraphs>412</Paragraphs>
  <Slides>49</Slides>
  <Notes>7</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بةشي ضوارةم </vt:lpstr>
      <vt:lpstr>PowerPoint Presentation</vt:lpstr>
      <vt:lpstr>طريمانةكاني تيؤري هةلَسوكةوتي بةكاربةر:</vt:lpstr>
      <vt:lpstr>PowerPoint Presentation</vt:lpstr>
      <vt:lpstr>شيوازي كلاسيكي يان شيوازي كةلَكي ذمارةيي </vt:lpstr>
      <vt:lpstr>هاوسةنطي بةكاربةر لة شيَوازي كةلَكي ذمارةيي:</vt:lpstr>
      <vt:lpstr>PowerPoint Presentation</vt:lpstr>
      <vt:lpstr>بؤ نمونة سةيري ئةو خشتةية بكة :</vt:lpstr>
      <vt:lpstr>PowerPoint Presentation</vt:lpstr>
      <vt:lpstr>ثةيوةندي نيَوان كةلَكي هةمووةكي و كةلَكي حةدي </vt:lpstr>
      <vt:lpstr>مةرجي ثيَويست بؤ هاوسةنطي بةكاربةر</vt:lpstr>
      <vt:lpstr>PowerPoint Presentation</vt:lpstr>
      <vt:lpstr>بةربةستي سةرةكي</vt:lpstr>
      <vt:lpstr>بؤ نمونة </vt:lpstr>
      <vt:lpstr>PowerPoint Presentation</vt:lpstr>
      <vt:lpstr>نمونة </vt:lpstr>
      <vt:lpstr>PowerPoint Presentation</vt:lpstr>
      <vt:lpstr>بؤ ئاسانكاري سةرةتا هةلَدةستين بة دابين كردني مةرجي دووةم ,  للتسهيل، فإننا نقوم بتطبيق الشرط الثاني للتوازن أولاً:</vt:lpstr>
      <vt:lpstr>شيَوازي كةلكي ريَزبةندي </vt:lpstr>
      <vt:lpstr>ضةماوةي ليَكضو :</vt:lpstr>
      <vt:lpstr>تايبةت مةنديةكاني ضةماوةي ليَكضو :</vt:lpstr>
      <vt:lpstr>تايبةت مةنديةكاني ضةماوةي ليَكضو :</vt:lpstr>
      <vt:lpstr>PowerPoint Presentation</vt:lpstr>
      <vt:lpstr>نمونة </vt:lpstr>
      <vt:lpstr>PowerPoint Presentation</vt:lpstr>
      <vt:lpstr>PowerPoint Presentation</vt:lpstr>
      <vt:lpstr>نمونة </vt:lpstr>
      <vt:lpstr>`</vt:lpstr>
      <vt:lpstr>PowerPoint Presentation</vt:lpstr>
      <vt:lpstr>رادةي جيَطرتنةوةي حةدي </vt:lpstr>
      <vt:lpstr>PowerPoint Presentation</vt:lpstr>
      <vt:lpstr>b</vt:lpstr>
      <vt:lpstr>هيَلَي داهات يان بةربةستي بودجة</vt:lpstr>
      <vt:lpstr>PowerPoint Presentation</vt:lpstr>
      <vt:lpstr>PowerPoint Presentation</vt:lpstr>
      <vt:lpstr>PowerPoint Presentation</vt:lpstr>
      <vt:lpstr>جياوازي هيَلَي داهات و ضةماوةي ليَكضو </vt:lpstr>
      <vt:lpstr>PowerPoint Presentation</vt:lpstr>
      <vt:lpstr>PowerPoint Presentation</vt:lpstr>
      <vt:lpstr>PowerPoint Presentation</vt:lpstr>
      <vt:lpstr> كاريطةري طؤرِانكاري لة داهات و نرخ دا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بةشي ضوارةم</dc:title>
  <dc:creator>bzas</dc:creator>
  <cp:lastModifiedBy>DR.Ahmed Saker 2O11</cp:lastModifiedBy>
  <cp:revision>71</cp:revision>
  <dcterms:created xsi:type="dcterms:W3CDTF">2006-08-16T00:00:00Z</dcterms:created>
  <dcterms:modified xsi:type="dcterms:W3CDTF">2024-02-10T19:43:59Z</dcterms:modified>
</cp:coreProperties>
</file>