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3" r:id="rId6"/>
    <p:sldId id="264" r:id="rId7"/>
    <p:sldId id="277" r:id="rId8"/>
    <p:sldId id="269" r:id="rId9"/>
    <p:sldId id="270" r:id="rId10"/>
    <p:sldId id="271" r:id="rId11"/>
    <p:sldId id="272" r:id="rId12"/>
    <p:sldId id="273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B066F-BB73-421D-A701-2C6B6C786512}" type="datetimeFigureOut">
              <a:rPr lang="en-CA" smtClean="0"/>
              <a:pPr/>
              <a:t>2017-10-19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80C29-DC15-45F1-88FC-7C31E49FB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3057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80C29-DC15-45F1-88FC-7C31E49FB5C5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6301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CEC2-4CDA-465A-A59C-9E519FF1A205}" type="datetime1">
              <a:rPr lang="en-CA" smtClean="0"/>
              <a:pPr/>
              <a:t>2017-10-19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2BBB-17D9-4938-8E30-DDE8EA59079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626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CC36-28C4-415A-ABFB-96F88BD58ABC}" type="datetime1">
              <a:rPr lang="en-CA" smtClean="0"/>
              <a:pPr/>
              <a:t>2017-10-19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2BBB-17D9-4938-8E30-DDE8EA59079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272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ED16-AC2D-482F-9344-B5F8C477F610}" type="datetime1">
              <a:rPr lang="en-CA" smtClean="0"/>
              <a:pPr/>
              <a:t>2017-10-19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2BBB-17D9-4938-8E30-DDE8EA59079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328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9DEC-9165-4714-A577-A7A1ED99A7CC}" type="datetime1">
              <a:rPr lang="en-CA" smtClean="0"/>
              <a:pPr/>
              <a:t>2017-10-19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2BBB-17D9-4938-8E30-DDE8EA59079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736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ACF1C-A063-438B-A15A-812E42A8627B}" type="datetime1">
              <a:rPr lang="en-CA" smtClean="0"/>
              <a:pPr/>
              <a:t>2017-10-19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2BBB-17D9-4938-8E30-DDE8EA59079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792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09FD-BD11-4CB7-BF40-AE14DDBB7C6B}" type="datetime1">
              <a:rPr lang="en-CA" smtClean="0"/>
              <a:pPr/>
              <a:t>2017-10-19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2BBB-17D9-4938-8E30-DDE8EA59079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8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57AF-1091-4AF5-943E-856EA450BAF1}" type="datetime1">
              <a:rPr lang="en-CA" smtClean="0"/>
              <a:pPr/>
              <a:t>2017-10-19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2BBB-17D9-4938-8E30-DDE8EA59079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516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EA53-B3AB-4DE5-A771-18A86B10A20D}" type="datetime1">
              <a:rPr lang="en-CA" smtClean="0"/>
              <a:pPr/>
              <a:t>2017-10-19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2BBB-17D9-4938-8E30-DDE8EA59079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306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AAB2-10A0-44FD-8ED6-CC05D54CC523}" type="datetime1">
              <a:rPr lang="en-CA" smtClean="0"/>
              <a:pPr/>
              <a:t>2017-10-19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2BBB-17D9-4938-8E30-DDE8EA59079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964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CECB-EF7A-481B-9525-D4713A9694D8}" type="datetime1">
              <a:rPr lang="en-CA" smtClean="0"/>
              <a:pPr/>
              <a:t>2017-10-19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2BBB-17D9-4938-8E30-DDE8EA59079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438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DF86-C28F-4F83-9986-B0C421829C00}" type="datetime1">
              <a:rPr lang="en-CA" smtClean="0"/>
              <a:pPr/>
              <a:t>2017-10-19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2BBB-17D9-4938-8E30-DDE8EA59079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06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A2E80-2AF2-4F04-B942-9F200908B8A8}" type="datetime1">
              <a:rPr lang="en-CA" smtClean="0"/>
              <a:pPr/>
              <a:t>2017-10-19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2BBB-17D9-4938-8E30-DDE8EA59079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00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40579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b="1" dirty="0" smtClean="0">
                <a:solidFill>
                  <a:srgbClr val="FF0000"/>
                </a:solidFill>
                <a:latin typeface="Calibri-Bold"/>
              </a:rPr>
              <a:t>               </a:t>
            </a:r>
            <a:r>
              <a:rPr lang="en-CA" sz="3600" b="1" dirty="0" smtClean="0">
                <a:latin typeface="Calibri-Bold"/>
              </a:rPr>
              <a:t>Lecture </a:t>
            </a:r>
            <a:r>
              <a:rPr lang="en-CA" sz="3600" b="1" dirty="0">
                <a:latin typeface="Calibri-Bold"/>
              </a:rPr>
              <a:t>Notes</a:t>
            </a:r>
          </a:p>
          <a:p>
            <a:r>
              <a:rPr lang="en-CA" sz="3600" b="1" dirty="0" smtClean="0">
                <a:latin typeface="Calibri-Bold"/>
              </a:rPr>
              <a:t>                    - Optics-</a:t>
            </a:r>
          </a:p>
          <a:p>
            <a:endParaRPr lang="en-CA" sz="3600" b="1" dirty="0" smtClean="0">
              <a:latin typeface="Calibri-Bold"/>
            </a:endParaRPr>
          </a:p>
          <a:p>
            <a:r>
              <a:rPr lang="en-CA" sz="3600" b="1" dirty="0" smtClean="0">
                <a:latin typeface="Calibri-Bold"/>
              </a:rPr>
              <a:t>            </a:t>
            </a:r>
            <a:r>
              <a:rPr lang="en-CA" sz="3600" b="1" dirty="0" smtClean="0">
                <a:latin typeface="Bodoni MT Condensed" pitchFamily="18" charset="0"/>
              </a:rPr>
              <a:t>Prepared by Dr. Y.M. Hassan </a:t>
            </a:r>
          </a:p>
          <a:p>
            <a:pPr marL="285750" indent="-285750"/>
            <a:r>
              <a:rPr lang="en-US" sz="1600" b="1" dirty="0" smtClean="0">
                <a:latin typeface="Calibri-Bold"/>
              </a:rPr>
              <a:t>                             Department of Physics/college of science</a:t>
            </a:r>
          </a:p>
          <a:p>
            <a:pPr marL="285750" indent="-285750"/>
            <a:r>
              <a:rPr lang="en-US" sz="1600" b="1" u="sng" dirty="0" smtClean="0">
                <a:latin typeface="Calibri-Bold"/>
              </a:rPr>
              <a:t>Note</a:t>
            </a:r>
          </a:p>
          <a:p>
            <a:pPr marL="285750" indent="-285750"/>
            <a:endParaRPr lang="en-US" sz="1600" b="1" u="sng" dirty="0" smtClean="0">
              <a:latin typeface="Calibri-Bold"/>
            </a:endParaRPr>
          </a:p>
          <a:p>
            <a:pPr marL="285750" indent="-285750"/>
            <a:r>
              <a:rPr lang="en-US" sz="1600" b="1" dirty="0" smtClean="0">
                <a:latin typeface="Calibri-Bold"/>
              </a:rPr>
              <a:t>Use one of the following copies with lecture notes</a:t>
            </a:r>
          </a:p>
          <a:p>
            <a:pPr marL="285750" indent="-285750">
              <a:buFont typeface="Wingdings" pitchFamily="2" charset="2"/>
              <a:buChar char="Ø"/>
            </a:pPr>
            <a:endParaRPr lang="en-CA" sz="1600" b="1" dirty="0" smtClean="0">
              <a:latin typeface="Calibri-Bold"/>
            </a:endParaRPr>
          </a:p>
          <a:p>
            <a:r>
              <a:rPr lang="it-IT" sz="1600" b="1" dirty="0" smtClean="0">
                <a:latin typeface="Calibri-Bold"/>
              </a:rPr>
              <a:t>1-F</a:t>
            </a:r>
            <a:r>
              <a:rPr lang="it-IT" sz="1600" b="1" dirty="0">
                <a:latin typeface="Calibri-Bold"/>
              </a:rPr>
              <a:t>. L. Pedrotti, L. M. Pedrotti</a:t>
            </a:r>
            <a:r>
              <a:rPr lang="it-IT" sz="1600" b="1" dirty="0" smtClean="0">
                <a:latin typeface="Calibri-Bold"/>
              </a:rPr>
              <a:t>,</a:t>
            </a:r>
            <a:r>
              <a:rPr lang="en-CA" sz="1600" b="1" dirty="0">
                <a:latin typeface="Calibri-Bold"/>
              </a:rPr>
              <a:t> Introduction to Optics, </a:t>
            </a:r>
            <a:r>
              <a:rPr lang="en-CA" sz="1600" b="1" dirty="0" smtClean="0">
                <a:latin typeface="Calibri-Bold"/>
              </a:rPr>
              <a:t>2nd ed., prentice- Hall intrnational,Inc.1993.</a:t>
            </a:r>
          </a:p>
          <a:p>
            <a:endParaRPr lang="en-US" sz="1600" b="1" dirty="0" smtClean="0">
              <a:latin typeface="Calibri-Bold"/>
            </a:endParaRPr>
          </a:p>
          <a:p>
            <a:r>
              <a:rPr lang="it-IT" sz="1600" b="1" dirty="0" smtClean="0">
                <a:latin typeface="Calibri-Bold"/>
              </a:rPr>
              <a:t>2-F</a:t>
            </a:r>
            <a:r>
              <a:rPr lang="it-IT" sz="1600" b="1" dirty="0">
                <a:latin typeface="Calibri-Bold"/>
              </a:rPr>
              <a:t>. L. Pedrotti, L. M. Pedrotti</a:t>
            </a:r>
            <a:r>
              <a:rPr lang="it-IT" sz="1600" b="1" dirty="0" smtClean="0">
                <a:latin typeface="Calibri-Bold"/>
              </a:rPr>
              <a:t>, and L. S. Pedrotti,</a:t>
            </a:r>
            <a:endParaRPr lang="it-IT" sz="1600" b="1" dirty="0">
              <a:latin typeface="Calibri-Bold"/>
            </a:endParaRPr>
          </a:p>
          <a:p>
            <a:r>
              <a:rPr lang="en-CA" sz="1600" b="1" dirty="0">
                <a:latin typeface="Calibri-Bold"/>
              </a:rPr>
              <a:t>Introduction to Optics </a:t>
            </a:r>
            <a:r>
              <a:rPr lang="en-CA" sz="1600" b="1" dirty="0" smtClean="0">
                <a:latin typeface="Calibri-Bold"/>
              </a:rPr>
              <a:t>3th </a:t>
            </a:r>
            <a:r>
              <a:rPr lang="en-CA" sz="1600" b="1" dirty="0">
                <a:latin typeface="Calibri-Bold"/>
              </a:rPr>
              <a:t>, ed., Pearson International </a:t>
            </a:r>
            <a:r>
              <a:rPr lang="en-CA" sz="1600" b="1" dirty="0" err="1" smtClean="0">
                <a:latin typeface="Calibri-Bold"/>
              </a:rPr>
              <a:t>edition,Pearson</a:t>
            </a:r>
            <a:r>
              <a:rPr lang="en-CA" sz="1600" b="1" dirty="0">
                <a:latin typeface="Calibri-Bold"/>
              </a:rPr>
              <a:t>, Addison, Wesley, 2007.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6188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19200" y="4204732"/>
                <a:ext cx="6553200" cy="1355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The inverse squire law of radiation from a point source is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CA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CA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CA" sz="2400" i="1" dirty="0" smtClean="0">
                            <a:latin typeface="Cambria Math"/>
                            <a:ea typeface="Cambria Math"/>
                          </a:rPr>
                          <m:t>𝜑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CA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</a:rPr>
                          <m:t>4</m:t>
                        </m:r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𝜋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ea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r>
                          <a:rPr lang="en-US" sz="2400" b="0" i="1" dirty="0" smtClean="0">
                            <a:latin typeface="Cambria Math"/>
                          </a:rPr>
                          <m:t>4</m:t>
                        </m:r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𝜋</m:t>
                        </m:r>
                        <m:sSup>
                          <m:sSupPr>
                            <m:ctrlPr>
                              <a:rPr lang="en-US" sz="2400" b="0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CA" sz="24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400" i="1" dirty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dirty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/>
                                <a:ea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2400" i="1" dirty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204732"/>
                <a:ext cx="6553200" cy="1355499"/>
              </a:xfrm>
              <a:prstGeom prst="rect">
                <a:avLst/>
              </a:prstGeom>
              <a:blipFill rotWithShape="1">
                <a:blip r:embed="rId2"/>
                <a:stretch>
                  <a:fillRect l="-1395" t="-3604" b="-405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362200" y="3810000"/>
                <a:ext cx="990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810000"/>
                <a:ext cx="990600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56191"/>
            <a:ext cx="6686550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43600" y="3022991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smtClean="0"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022991"/>
                <a:ext cx="30480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46000" b="-26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684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52401"/>
            <a:ext cx="7010401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91" y="3810000"/>
            <a:ext cx="6809509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204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641"/>
            <a:ext cx="6335216" cy="2880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61" y="3068960"/>
            <a:ext cx="6431339" cy="3427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542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5" y="260648"/>
            <a:ext cx="4392488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7"/>
          <a:stretch/>
        </p:blipFill>
        <p:spPr bwMode="auto">
          <a:xfrm>
            <a:off x="990600" y="2209800"/>
            <a:ext cx="6624736" cy="4427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313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410"/>
          <a:stretch/>
        </p:blipFill>
        <p:spPr bwMode="auto">
          <a:xfrm>
            <a:off x="1259632" y="476672"/>
            <a:ext cx="6334125" cy="1643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4" y="263691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H.W : 1.1, 1.2,1.10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975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447800"/>
            <a:ext cx="457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latin typeface="Arial"/>
              </a:rPr>
              <a:t> </a:t>
            </a:r>
            <a:r>
              <a:rPr lang="en-CA" dirty="0">
                <a:latin typeface="Calibri-Bold"/>
              </a:rPr>
              <a:t>Nature of </a:t>
            </a:r>
            <a:r>
              <a:rPr lang="en-CA" dirty="0" smtClean="0">
                <a:latin typeface="Calibri-Bold"/>
              </a:rPr>
              <a:t>Light;</a:t>
            </a:r>
          </a:p>
          <a:p>
            <a:r>
              <a:rPr lang="en-US" dirty="0" smtClean="0">
                <a:latin typeface="Calibri-Bold"/>
              </a:rPr>
              <a:t>Production of light and  measurements,</a:t>
            </a:r>
          </a:p>
          <a:p>
            <a:r>
              <a:rPr lang="en-US" dirty="0" smtClean="0">
                <a:latin typeface="Calibri-Bold"/>
              </a:rPr>
              <a:t>Matrix method in paraxial optics</a:t>
            </a:r>
            <a:endParaRPr lang="en-CA" dirty="0">
              <a:latin typeface="Calibri-Bold"/>
            </a:endParaRPr>
          </a:p>
          <a:p>
            <a:r>
              <a:rPr lang="en-CA" dirty="0" smtClean="0">
                <a:latin typeface="Arial"/>
              </a:rPr>
              <a:t> </a:t>
            </a:r>
            <a:r>
              <a:rPr lang="en-CA" dirty="0">
                <a:latin typeface="Calibri-Bold"/>
              </a:rPr>
              <a:t>Geometrical Optics</a:t>
            </a:r>
            <a:r>
              <a:rPr lang="en-CA" dirty="0" smtClean="0">
                <a:latin typeface="Calibri-Bold"/>
              </a:rPr>
              <a:t>;</a:t>
            </a:r>
          </a:p>
          <a:p>
            <a:r>
              <a:rPr lang="en-US" dirty="0" smtClean="0">
                <a:latin typeface="Calibri-Bold"/>
              </a:rPr>
              <a:t>Aberrations</a:t>
            </a:r>
            <a:endParaRPr lang="en-CA" dirty="0">
              <a:latin typeface="Calibri-Bold"/>
            </a:endParaRPr>
          </a:p>
          <a:p>
            <a:r>
              <a:rPr lang="en-CA" dirty="0" smtClean="0">
                <a:latin typeface="Arial"/>
              </a:rPr>
              <a:t>Some </a:t>
            </a:r>
            <a:r>
              <a:rPr lang="en-CA" dirty="0" smtClean="0">
                <a:latin typeface="Calibri-Bold"/>
              </a:rPr>
              <a:t>optical Instruments</a:t>
            </a:r>
            <a:endParaRPr lang="en-CA" dirty="0">
              <a:latin typeface="Calibri-Bold"/>
            </a:endParaRPr>
          </a:p>
          <a:p>
            <a:r>
              <a:rPr lang="en-CA" dirty="0" smtClean="0">
                <a:latin typeface="Arial"/>
              </a:rPr>
              <a:t> </a:t>
            </a:r>
            <a:r>
              <a:rPr lang="en-CA" dirty="0">
                <a:latin typeface="Calibri-Bold"/>
              </a:rPr>
              <a:t>Wave Equations;</a:t>
            </a:r>
          </a:p>
          <a:p>
            <a:r>
              <a:rPr lang="en-CA" dirty="0" smtClean="0">
                <a:latin typeface="Arial"/>
              </a:rPr>
              <a:t> </a:t>
            </a:r>
            <a:r>
              <a:rPr lang="en-CA" dirty="0">
                <a:latin typeface="Calibri-Bold"/>
              </a:rPr>
              <a:t>Superposition of Waves;</a:t>
            </a:r>
          </a:p>
          <a:p>
            <a:r>
              <a:rPr lang="en-CA" dirty="0" smtClean="0">
                <a:latin typeface="Calibri-Bold"/>
              </a:rPr>
              <a:t>Interference </a:t>
            </a:r>
            <a:r>
              <a:rPr lang="en-CA" dirty="0">
                <a:latin typeface="Calibri-Bold"/>
              </a:rPr>
              <a:t>of Light;</a:t>
            </a:r>
          </a:p>
          <a:p>
            <a:r>
              <a:rPr lang="en-CA" dirty="0" smtClean="0">
                <a:latin typeface="Arial"/>
              </a:rPr>
              <a:t> </a:t>
            </a:r>
            <a:r>
              <a:rPr lang="en-CA" dirty="0">
                <a:latin typeface="Calibri-Bold"/>
              </a:rPr>
              <a:t>Optical Interferometry;</a:t>
            </a:r>
          </a:p>
          <a:p>
            <a:r>
              <a:rPr lang="en-CA" dirty="0" smtClean="0">
                <a:latin typeface="Arial"/>
              </a:rPr>
              <a:t> </a:t>
            </a:r>
            <a:r>
              <a:rPr lang="en-CA" dirty="0" err="1">
                <a:latin typeface="Calibri-Bold"/>
              </a:rPr>
              <a:t>Fraunhofer</a:t>
            </a:r>
            <a:r>
              <a:rPr lang="en-CA" dirty="0">
                <a:latin typeface="Calibri-Bold"/>
              </a:rPr>
              <a:t> Diffraction;</a:t>
            </a:r>
          </a:p>
          <a:p>
            <a:r>
              <a:rPr lang="en-CA" dirty="0" smtClean="0">
                <a:latin typeface="Arial"/>
              </a:rPr>
              <a:t> </a:t>
            </a:r>
            <a:r>
              <a:rPr lang="en-CA" dirty="0">
                <a:latin typeface="Calibri-Bold"/>
              </a:rPr>
              <a:t>Fresnel Diffraction;</a:t>
            </a:r>
          </a:p>
          <a:p>
            <a:r>
              <a:rPr lang="en-CA" dirty="0" smtClean="0">
                <a:latin typeface="Arial"/>
              </a:rPr>
              <a:t> </a:t>
            </a:r>
            <a:r>
              <a:rPr lang="en-CA" dirty="0">
                <a:latin typeface="Calibri-Bold"/>
              </a:rPr>
              <a:t>Production of Polarized Light</a:t>
            </a:r>
            <a:r>
              <a:rPr lang="en-CA" dirty="0" smtClean="0">
                <a:latin typeface="Calibri-Bold"/>
              </a:rPr>
              <a:t>.</a:t>
            </a:r>
          </a:p>
          <a:p>
            <a:r>
              <a:rPr lang="en-US" dirty="0" smtClean="0">
                <a:latin typeface="Calibri-Bold"/>
              </a:rPr>
              <a:t> Matrix treatment of polarization 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45720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Lecture notes  covering the following  subjects  :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1066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Calibri-Bold"/>
              </a:rPr>
              <a:t>Brief history of Optics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67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90600"/>
            <a:ext cx="50992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u="sng" dirty="0" smtClean="0">
                <a:solidFill>
                  <a:srgbClr val="FF0000"/>
                </a:solidFill>
                <a:latin typeface="Calibri-Bold"/>
              </a:rPr>
              <a:t>1.1 Brief </a:t>
            </a:r>
            <a:r>
              <a:rPr lang="en-CA" b="1" u="sng" dirty="0">
                <a:solidFill>
                  <a:srgbClr val="FF0000"/>
                </a:solidFill>
                <a:latin typeface="Calibri-Bold"/>
              </a:rPr>
              <a:t>history of Optics </a:t>
            </a:r>
            <a:r>
              <a:rPr lang="en-CA" dirty="0">
                <a:solidFill>
                  <a:srgbClr val="FF0000"/>
                </a:solidFill>
                <a:latin typeface="SimSun"/>
              </a:rPr>
              <a:t>：</a:t>
            </a:r>
          </a:p>
          <a:p>
            <a:r>
              <a:rPr lang="en-CA" dirty="0">
                <a:solidFill>
                  <a:srgbClr val="C00000"/>
                </a:solidFill>
              </a:rPr>
              <a:t>• Middle </a:t>
            </a:r>
            <a:r>
              <a:rPr lang="en-CA" dirty="0" smtClean="0">
                <a:solidFill>
                  <a:srgbClr val="C00000"/>
                </a:solidFill>
              </a:rPr>
              <a:t>Ages</a:t>
            </a:r>
            <a:endParaRPr lang="en-CA" dirty="0">
              <a:solidFill>
                <a:srgbClr val="C00000"/>
              </a:solidFill>
            </a:endParaRPr>
          </a:p>
          <a:p>
            <a:r>
              <a:rPr lang="en-CA" dirty="0"/>
              <a:t>– </a:t>
            </a:r>
            <a:r>
              <a:rPr lang="en-CA" dirty="0" err="1"/>
              <a:t>Alkindi</a:t>
            </a:r>
            <a:r>
              <a:rPr lang="en-CA" dirty="0"/>
              <a:t>, </a:t>
            </a:r>
            <a:r>
              <a:rPr lang="en-CA" dirty="0" err="1"/>
              <a:t>Alhazen</a:t>
            </a:r>
            <a:r>
              <a:rPr lang="en-CA" dirty="0"/>
              <a:t> defeat emission hypothesis (~</a:t>
            </a:r>
            <a:r>
              <a:rPr lang="en-CA" dirty="0" smtClean="0"/>
              <a:t>9‐10 century </a:t>
            </a:r>
            <a:r>
              <a:rPr lang="en-CA" dirty="0"/>
              <a:t>AD</a:t>
            </a:r>
            <a:r>
              <a:rPr lang="en-CA" dirty="0" smtClean="0"/>
              <a:t>)</a:t>
            </a:r>
            <a:r>
              <a:rPr lang="en-US" dirty="0" smtClean="0"/>
              <a:t> 965-1020</a:t>
            </a:r>
            <a:endParaRPr lang="en-CA" dirty="0"/>
          </a:p>
          <a:p>
            <a:r>
              <a:rPr lang="en-CA" dirty="0"/>
              <a:t>– Lens is invented by accident (northern Italy, ~</a:t>
            </a:r>
            <a:r>
              <a:rPr lang="en-CA" dirty="0" smtClean="0"/>
              <a:t>12</a:t>
            </a:r>
            <a:r>
              <a:rPr lang="en-CA" baseline="30000" dirty="0" smtClean="0"/>
              <a:t>th</a:t>
            </a:r>
            <a:r>
              <a:rPr lang="en-CA" dirty="0" smtClean="0"/>
              <a:t> century </a:t>
            </a:r>
            <a:r>
              <a:rPr lang="en-CA" dirty="0"/>
              <a:t>AD)</a:t>
            </a:r>
          </a:p>
          <a:p>
            <a:r>
              <a:rPr lang="it-IT" dirty="0"/>
              <a:t>– Della Porta, da Vinci, Descartes, Gallileo, </a:t>
            </a:r>
            <a:r>
              <a:rPr lang="it-IT" dirty="0" smtClean="0"/>
              <a:t>Kepler ,</a:t>
            </a:r>
            <a:r>
              <a:rPr lang="en-CA" dirty="0" smtClean="0"/>
              <a:t>formulate </a:t>
            </a:r>
            <a:r>
              <a:rPr lang="en-CA" dirty="0"/>
              <a:t>geometrical optics, </a:t>
            </a:r>
            <a:r>
              <a:rPr lang="en-CA" dirty="0" smtClean="0"/>
              <a:t>explained lens behaviour,</a:t>
            </a:r>
            <a:r>
              <a:rPr lang="en-CA" dirty="0"/>
              <a:t> </a:t>
            </a:r>
            <a:r>
              <a:rPr lang="en-CA" dirty="0" smtClean="0"/>
              <a:t>construct </a:t>
            </a:r>
            <a:r>
              <a:rPr lang="en-CA" dirty="0"/>
              <a:t>optical instruments (~15th century AD)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4038600"/>
            <a:ext cx="39992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• </a:t>
            </a:r>
            <a:r>
              <a:rPr lang="en-CA" sz="2000" dirty="0">
                <a:solidFill>
                  <a:srgbClr val="FF0000"/>
                </a:solidFill>
              </a:rPr>
              <a:t>Beyond the middle ages:</a:t>
            </a:r>
          </a:p>
          <a:p>
            <a:r>
              <a:rPr lang="en-CA" dirty="0">
                <a:solidFill>
                  <a:srgbClr val="00B050"/>
                </a:solidFill>
              </a:rPr>
              <a:t>– Newton (1642‐1726) and </a:t>
            </a:r>
            <a:r>
              <a:rPr lang="en-CA" dirty="0" smtClean="0">
                <a:solidFill>
                  <a:srgbClr val="00B050"/>
                </a:solidFill>
              </a:rPr>
              <a:t>Huygens (1629‐1695) fight </a:t>
            </a:r>
            <a:r>
              <a:rPr lang="en-CA" dirty="0">
                <a:solidFill>
                  <a:srgbClr val="00B050"/>
                </a:solidFill>
              </a:rPr>
              <a:t>over nature of light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6172200" y="914400"/>
            <a:ext cx="2514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 smtClean="0"/>
              <a:t>bn</a:t>
            </a:r>
            <a:r>
              <a:rPr lang="en-US" sz="2400" i="1" dirty="0" smtClean="0"/>
              <a:t>-a</a:t>
            </a:r>
            <a:r>
              <a:rPr lang="en-US" sz="1600" i="1" dirty="0" smtClean="0"/>
              <a:t>l-</a:t>
            </a:r>
            <a:r>
              <a:rPr lang="en-US" sz="1600" i="1" dirty="0" err="1" smtClean="0"/>
              <a:t>Haitham</a:t>
            </a:r>
            <a:r>
              <a:rPr lang="en-US" sz="1600" i="1" dirty="0" smtClean="0"/>
              <a:t> ( also known as </a:t>
            </a:r>
            <a:r>
              <a:rPr lang="en-US" sz="1600" i="1" dirty="0" err="1" smtClean="0"/>
              <a:t>Alhazen</a:t>
            </a:r>
            <a:r>
              <a:rPr lang="en-US" sz="1600" i="1" dirty="0" smtClean="0"/>
              <a:t>) In his investigations, he used spherical and parabolic mirrors and was aware of spherical aberration. He also investigated the magnification produced by lenses and atmospheric refraction. His work was translated into </a:t>
            </a:r>
            <a:r>
              <a:rPr lang="en-US" sz="1600" i="1" dirty="0" err="1" smtClean="0"/>
              <a:t>latin</a:t>
            </a:r>
            <a:r>
              <a:rPr lang="en-US" sz="1600" i="1" dirty="0" smtClean="0"/>
              <a:t> and became accessible to later </a:t>
            </a:r>
            <a:r>
              <a:rPr lang="en-US" sz="1600" i="1" dirty="0" err="1" smtClean="0"/>
              <a:t>european</a:t>
            </a:r>
            <a:r>
              <a:rPr lang="en-US" sz="1600" i="1" dirty="0" smtClean="0"/>
              <a:t> scholars</a:t>
            </a:r>
            <a:endParaRPr lang="en-US" sz="1600" i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43400" y="1066800"/>
            <a:ext cx="1828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91851"/>
              </p:ext>
            </p:extLst>
          </p:nvPr>
        </p:nvGraphicFramePr>
        <p:xfrm>
          <a:off x="1143000" y="4754880"/>
          <a:ext cx="5050151" cy="1920240"/>
        </p:xfrm>
        <a:graphic>
          <a:graphicData uri="http://schemas.openxmlformats.org/drawingml/2006/table">
            <a:tbl>
              <a:tblPr/>
              <a:tblGrid>
                <a:gridCol w="507664"/>
                <a:gridCol w="4542487"/>
              </a:tblGrid>
              <a:tr h="1789093">
                <a:tc>
                  <a:txBody>
                    <a:bodyPr/>
                    <a:lstStyle/>
                    <a:p>
                      <a:r>
                        <a:rPr lang="en-US" b="1" dirty="0"/>
                        <a:t/>
                      </a:r>
                      <a:br>
                        <a:rPr lang="en-US" b="1" dirty="0"/>
                      </a:br>
                      <a:r>
                        <a:rPr lang="en-US" b="1" dirty="0"/>
                        <a:t>1672</a:t>
                      </a:r>
                      <a:r>
                        <a:rPr lang="en-US" dirty="0"/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en-US" sz="1800" dirty="0"/>
                        <a:t>Isaac Newton (England). Newton's earlier observations on the dispersion of sunlight as it passed through a prism were reported to the Royal Society. Newton concluded that sunlight is composed of light of different </a:t>
                      </a:r>
                      <a:r>
                        <a:rPr lang="en-US" sz="1800" dirty="0" smtClean="0"/>
                        <a:t>colors </a:t>
                      </a:r>
                      <a:r>
                        <a:rPr lang="en-US" sz="1800" dirty="0"/>
                        <a:t>which are refracted by glass to different extents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16" name="Elbow Connector 15"/>
          <p:cNvCxnSpPr/>
          <p:nvPr/>
        </p:nvCxnSpPr>
        <p:spPr>
          <a:xfrm rot="16200000" flipH="1">
            <a:off x="152400" y="4953000"/>
            <a:ext cx="1219200" cy="762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" y="2286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r>
              <a:rPr lang="en-US" sz="2400" b="1" dirty="0" smtClean="0"/>
              <a:t>hapter one :Introductory concepts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644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0466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b="1" dirty="0" smtClean="0"/>
              <a:t>18th–19th centuries </a:t>
            </a:r>
            <a:r>
              <a:rPr lang="en-CA" dirty="0" smtClean="0"/>
              <a:t>: </a:t>
            </a:r>
          </a:p>
          <a:p>
            <a:r>
              <a:rPr lang="en-CA" dirty="0" smtClean="0"/>
              <a:t>-Fresnel</a:t>
            </a:r>
            <a:r>
              <a:rPr lang="en-CA" dirty="0"/>
              <a:t>, Young experimentally </a:t>
            </a:r>
            <a:r>
              <a:rPr lang="en-CA" dirty="0" smtClean="0"/>
              <a:t>observed </a:t>
            </a:r>
            <a:r>
              <a:rPr lang="en-CA" dirty="0"/>
              <a:t>diffraction,</a:t>
            </a:r>
          </a:p>
          <a:p>
            <a:r>
              <a:rPr lang="en-CA" dirty="0"/>
              <a:t>defeat Newton’s particle theory</a:t>
            </a:r>
          </a:p>
          <a:p>
            <a:r>
              <a:rPr lang="en-CA" dirty="0"/>
              <a:t>– Maxwell formulates electro‐magnetic equations,</a:t>
            </a:r>
          </a:p>
          <a:p>
            <a:r>
              <a:rPr lang="en-CA" dirty="0" smtClean="0"/>
              <a:t>- Hertz </a:t>
            </a:r>
            <a:r>
              <a:rPr lang="en-CA" dirty="0"/>
              <a:t>verifies antenna emission principle (1899)</a:t>
            </a:r>
          </a:p>
        </p:txBody>
      </p:sp>
      <p:sp>
        <p:nvSpPr>
          <p:cNvPr id="3" name="Rectangle 2"/>
          <p:cNvSpPr/>
          <p:nvPr/>
        </p:nvSpPr>
        <p:spPr>
          <a:xfrm>
            <a:off x="547758" y="3140968"/>
            <a:ext cx="74888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</a:rPr>
              <a:t> </a:t>
            </a:r>
            <a:r>
              <a:rPr lang="en-CA" sz="2000" dirty="0" smtClean="0"/>
              <a:t>20th </a:t>
            </a:r>
            <a:r>
              <a:rPr lang="en-CA" sz="2000" dirty="0"/>
              <a:t>century</a:t>
            </a:r>
            <a:endParaRPr lang="en-CA" dirty="0"/>
          </a:p>
          <a:p>
            <a:r>
              <a:rPr lang="en-CA" dirty="0"/>
              <a:t>– Quantum theory explains wave‐particle duality</a:t>
            </a:r>
          </a:p>
          <a:p>
            <a:r>
              <a:rPr lang="en-CA" dirty="0"/>
              <a:t>– Invention of holography (1948)</a:t>
            </a:r>
          </a:p>
          <a:p>
            <a:r>
              <a:rPr lang="en-CA" dirty="0"/>
              <a:t>– Invention of laser (1956)</a:t>
            </a:r>
          </a:p>
          <a:p>
            <a:r>
              <a:rPr lang="en-CA" dirty="0"/>
              <a:t>– Optical applications </a:t>
            </a:r>
            <a:r>
              <a:rPr lang="en-CA" dirty="0" smtClean="0"/>
              <a:t>in communications</a:t>
            </a:r>
            <a:r>
              <a:rPr lang="en-CA" dirty="0"/>
              <a:t>, fundamental science,</a:t>
            </a:r>
          </a:p>
          <a:p>
            <a:r>
              <a:rPr lang="en-CA" dirty="0"/>
              <a:t>medicine, </a:t>
            </a:r>
            <a:r>
              <a:rPr lang="en-CA" dirty="0" smtClean="0"/>
              <a:t>manufacturing….etc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5486400" y="2362200"/>
            <a:ext cx="32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E.L. </a:t>
            </a:r>
            <a:r>
              <a:rPr lang="en-US" sz="1200" dirty="0" err="1" smtClean="0"/>
              <a:t>Malus</a:t>
            </a:r>
            <a:r>
              <a:rPr lang="en-US" sz="1200" dirty="0" smtClean="0"/>
              <a:t> (France). As a result of observing light reflected from the windows of the </a:t>
            </a:r>
            <a:r>
              <a:rPr lang="en-US" sz="1200" dirty="0" err="1" smtClean="0"/>
              <a:t>Palais</a:t>
            </a:r>
            <a:r>
              <a:rPr lang="en-US" sz="1200" dirty="0" smtClean="0"/>
              <a:t> Luxembourg in Paris through a calcite crystal as it is rotated, </a:t>
            </a:r>
            <a:r>
              <a:rPr lang="en-US" sz="1200" dirty="0" err="1" smtClean="0"/>
              <a:t>Malus</a:t>
            </a:r>
            <a:r>
              <a:rPr lang="en-US" sz="1200" dirty="0" smtClean="0"/>
              <a:t> discovered an effect that later led to the conclusion that light can be polarized by reflection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5486400" y="2057400"/>
            <a:ext cx="498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1808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5257800" y="838200"/>
            <a:ext cx="3352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Thomas Young (Scotland). Provided support for the wave theory by demonstrating the interference of light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609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        1801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3798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548680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• </a:t>
            </a:r>
            <a:r>
              <a:rPr lang="en-CA" b="1" dirty="0"/>
              <a:t>Light has the wave‐particle </a:t>
            </a:r>
            <a:r>
              <a:rPr lang="en-CA" b="1" dirty="0" smtClean="0"/>
              <a:t>duality. Light </a:t>
            </a:r>
            <a:r>
              <a:rPr lang="en-CA" b="1" dirty="0"/>
              <a:t>behaves like waves in its propagation and </a:t>
            </a:r>
            <a:r>
              <a:rPr lang="en-CA" b="1" dirty="0" smtClean="0"/>
              <a:t>in the </a:t>
            </a:r>
            <a:r>
              <a:rPr lang="en-CA" b="1" dirty="0"/>
              <a:t>phenomena of interference and </a:t>
            </a:r>
            <a:r>
              <a:rPr lang="en-CA" b="1" dirty="0" smtClean="0"/>
              <a:t>diffraction; however</a:t>
            </a:r>
            <a:r>
              <a:rPr lang="en-CA" b="1" dirty="0"/>
              <a:t>, it exhibits particle‐like </a:t>
            </a:r>
            <a:r>
              <a:rPr lang="en-CA" b="1" dirty="0" smtClean="0"/>
              <a:t>behaviour when exchanging </a:t>
            </a:r>
            <a:r>
              <a:rPr lang="en-CA" b="1" dirty="0"/>
              <a:t>energy with matter, as in the Compton</a:t>
            </a:r>
          </a:p>
          <a:p>
            <a:r>
              <a:rPr lang="en-CA" b="1" dirty="0"/>
              <a:t>and photoelectric effects.</a:t>
            </a:r>
          </a:p>
          <a:p>
            <a:r>
              <a:rPr lang="en-CA" dirty="0"/>
              <a:t>• </a:t>
            </a:r>
            <a:r>
              <a:rPr lang="en-CA" b="1" dirty="0"/>
              <a:t>Electrons have similar properties</a:t>
            </a:r>
            <a:r>
              <a:rPr lang="en-CA" b="1" dirty="0">
                <a:solidFill>
                  <a:srgbClr val="FFC000"/>
                </a:solidFill>
                <a:latin typeface="Calibri-Bold"/>
              </a:rPr>
              <a:t>.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5745" y="2690336"/>
            <a:ext cx="786245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CA" b="1" dirty="0"/>
              <a:t>Bohr’s principle of complementarity</a:t>
            </a:r>
            <a:r>
              <a:rPr lang="en-CA" dirty="0">
                <a:solidFill>
                  <a:srgbClr val="C00000"/>
                </a:solidFill>
              </a:rPr>
              <a:t>:</a:t>
            </a:r>
            <a:r>
              <a:rPr lang="en-CA" dirty="0"/>
              <a:t> photons </a:t>
            </a:r>
            <a:r>
              <a:rPr lang="en-CA" dirty="0" smtClean="0"/>
              <a:t>and electrons  </a:t>
            </a:r>
            <a:r>
              <a:rPr lang="en-CA" dirty="0"/>
              <a:t>were neither waves nor particles, </a:t>
            </a:r>
            <a:r>
              <a:rPr lang="en-CA" dirty="0" smtClean="0"/>
              <a:t>but something </a:t>
            </a:r>
            <a:r>
              <a:rPr lang="en-CA" dirty="0"/>
              <a:t>more complex than either</a:t>
            </a:r>
            <a:r>
              <a:rPr lang="en-CA" dirty="0">
                <a:solidFill>
                  <a:srgbClr val="FFC000"/>
                </a:solidFill>
                <a:latin typeface="Calibri-Bold"/>
              </a:rPr>
              <a:t>.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733800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• Electrons: obey Fermi‐Dirac statistics</a:t>
            </a:r>
          </a:p>
          <a:p>
            <a:r>
              <a:rPr lang="en-CA" dirty="0"/>
              <a:t>(No 2 electrons in the same interesting system can</a:t>
            </a:r>
          </a:p>
          <a:p>
            <a:r>
              <a:rPr lang="en-CA" dirty="0"/>
              <a:t>be in the same state)</a:t>
            </a:r>
          </a:p>
          <a:p>
            <a:r>
              <a:rPr lang="en-CA" dirty="0"/>
              <a:t>• Photons: obey Bose‐Einstein statistics</a:t>
            </a:r>
          </a:p>
          <a:p>
            <a:r>
              <a:rPr lang="en-CA" dirty="0"/>
              <a:t>(identical photons can have the same energy,</a:t>
            </a:r>
          </a:p>
          <a:p>
            <a:r>
              <a:rPr lang="en-CA" dirty="0"/>
              <a:t>momentum, polarization)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5715000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• An electrons is capable of both absorbing </a:t>
            </a:r>
            <a:r>
              <a:rPr lang="en-CA" dirty="0" smtClean="0"/>
              <a:t>and emitting </a:t>
            </a:r>
            <a:r>
              <a:rPr lang="en-CA" dirty="0"/>
              <a:t>a photon.</a:t>
            </a:r>
          </a:p>
          <a:p>
            <a:r>
              <a:rPr lang="en-CA" dirty="0"/>
              <a:t>• The wave description of light will be adequate </a:t>
            </a:r>
            <a:r>
              <a:rPr lang="en-CA" dirty="0" smtClean="0"/>
              <a:t>to describe </a:t>
            </a:r>
            <a:r>
              <a:rPr lang="en-CA" dirty="0"/>
              <a:t>most of the optical phenomena treated </a:t>
            </a:r>
            <a:r>
              <a:rPr lang="en-CA" dirty="0" smtClean="0"/>
              <a:t>in this </a:t>
            </a:r>
            <a:r>
              <a:rPr lang="en-CA" dirty="0"/>
              <a:t>course.</a:t>
            </a:r>
          </a:p>
        </p:txBody>
      </p:sp>
    </p:spTree>
    <p:extLst>
      <p:ext uri="{BB962C8B-B14F-4D97-AF65-F5344CB8AC3E}">
        <p14:creationId xmlns:p14="http://schemas.microsoft.com/office/powerpoint/2010/main" val="15885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t="35135"/>
          <a:stretch>
            <a:fillRect/>
          </a:stretch>
        </p:blipFill>
        <p:spPr bwMode="auto">
          <a:xfrm>
            <a:off x="1066800" y="4724400"/>
            <a:ext cx="5410200" cy="182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1" y="609600"/>
            <a:ext cx="5638799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267200" y="1295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--------------------------( 1.3)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1676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-----------------   (  1.4)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1981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-----------------( 1.5)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5638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-----------------------( 1.8)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4953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-------------------------------------( 1.6)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5257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---------------------( 1.7)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3505200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Acruial difference between particles  like electrons and neutrons  and particles like photons  that the later have </a:t>
            </a:r>
            <a:r>
              <a:rPr lang="en-US" i="1" dirty="0" smtClean="0"/>
              <a:t>zero rest mass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7189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890588"/>
            <a:ext cx="6205537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400"/>
            <a:ext cx="4006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b="1" dirty="0" smtClean="0">
                <a:solidFill>
                  <a:srgbClr val="FF0000"/>
                </a:solidFill>
              </a:rPr>
              <a:t>1.2 Electromagnetic </a:t>
            </a:r>
            <a:r>
              <a:rPr lang="en-CA" sz="2400" b="1" dirty="0">
                <a:solidFill>
                  <a:srgbClr val="FF0000"/>
                </a:solidFill>
              </a:rPr>
              <a:t>Spectrum</a:t>
            </a:r>
            <a:endParaRPr lang="en-CA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526564" y="571536"/>
                <a:ext cx="4572000" cy="9233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CA" b="1" dirty="0"/>
                  <a:t>Use the </a:t>
                </a:r>
                <a:r>
                  <a:rPr lang="en-CA" b="1" dirty="0" smtClean="0"/>
                  <a:t>relation c=</a:t>
                </a:r>
                <a:r>
                  <a:rPr lang="el-GR" b="1" dirty="0" smtClean="0"/>
                  <a:t>λ</a:t>
                </a:r>
                <a14:m>
                  <m:oMath xmlns:m="http://schemas.openxmlformats.org/officeDocument/2006/math">
                    <m:r>
                      <a:rPr lang="el-GR" b="1" i="1" dirty="0" smtClean="0">
                        <a:latin typeface="Cambria Math"/>
                      </a:rPr>
                      <m:t>𝝂</m:t>
                    </m:r>
                  </m:oMath>
                </a14:m>
                <a:endParaRPr lang="en-CA" b="1" dirty="0"/>
              </a:p>
              <a:p>
                <a:r>
                  <a:rPr lang="en-CA" dirty="0"/>
                  <a:t>• </a:t>
                </a:r>
                <a:r>
                  <a:rPr lang="en-CA" b="1" dirty="0"/>
                  <a:t>The visible light is shown in an enlarged band</a:t>
                </a:r>
                <a:r>
                  <a:rPr lang="en-CA" b="1" dirty="0" smtClean="0"/>
                  <a:t>.</a:t>
                </a:r>
                <a:endParaRPr lang="en-CA" b="1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64" y="571536"/>
                <a:ext cx="4572000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1067" t="-3311" b="-993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4" y="1904058"/>
            <a:ext cx="5604046" cy="4321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562" y="3657600"/>
            <a:ext cx="25908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5369689" y="4064757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19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CFFCC"/>
              </a:clrFrom>
              <a:clrTo>
                <a:srgbClr val="CCFFCC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612068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05200"/>
            <a:ext cx="5319999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115824"/>
            <a:ext cx="2340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1.3 Radiometry</a:t>
            </a:r>
            <a:endParaRPr lang="en-CA" sz="2400" b="1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186251"/>
              </p:ext>
            </p:extLst>
          </p:nvPr>
        </p:nvGraphicFramePr>
        <p:xfrm>
          <a:off x="6477000" y="2819400"/>
          <a:ext cx="2209800" cy="586740"/>
        </p:xfrm>
        <a:graphic>
          <a:graphicData uri="http://schemas.openxmlformats.org/drawingml/2006/table">
            <a:tbl>
              <a:tblPr/>
              <a:tblGrid>
                <a:gridCol w="883920"/>
                <a:gridCol w="441960"/>
                <a:gridCol w="883920"/>
              </a:tblGrid>
              <a:tr h="358140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ω </a:t>
                      </a:r>
                      <a:r>
                        <a:rPr lang="el-GR" sz="1600" dirty="0"/>
                        <a:t>= </a:t>
                      </a:r>
                      <a:r>
                        <a:rPr lang="en-US" sz="1600" dirty="0"/>
                        <a:t>A / r²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82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703</Words>
  <Application>Microsoft Office PowerPoint</Application>
  <PresentationFormat>On-screen Show (4:3)</PresentationFormat>
  <Paragraphs>86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</dc:creator>
  <cp:lastModifiedBy>max</cp:lastModifiedBy>
  <cp:revision>63</cp:revision>
  <cp:lastPrinted>2016-10-19T19:20:11Z</cp:lastPrinted>
  <dcterms:created xsi:type="dcterms:W3CDTF">2013-08-12T01:18:50Z</dcterms:created>
  <dcterms:modified xsi:type="dcterms:W3CDTF">2017-10-19T05:43:58Z</dcterms:modified>
</cp:coreProperties>
</file>