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259" r:id="rId4"/>
    <p:sldId id="261" r:id="rId5"/>
    <p:sldId id="263" r:id="rId6"/>
    <p:sldId id="265" r:id="rId7"/>
    <p:sldId id="266" r:id="rId8"/>
    <p:sldId id="267" r:id="rId9"/>
    <p:sldId id="274" r:id="rId10"/>
    <p:sldId id="310" r:id="rId11"/>
    <p:sldId id="276" r:id="rId12"/>
    <p:sldId id="278" r:id="rId13"/>
    <p:sldId id="280" r:id="rId14"/>
    <p:sldId id="282" r:id="rId15"/>
    <p:sldId id="284" r:id="rId16"/>
    <p:sldId id="286" r:id="rId17"/>
    <p:sldId id="288" r:id="rId18"/>
    <p:sldId id="289" r:id="rId19"/>
    <p:sldId id="291" r:id="rId20"/>
    <p:sldId id="293" r:id="rId21"/>
    <p:sldId id="295" r:id="rId22"/>
    <p:sldId id="297" r:id="rId23"/>
    <p:sldId id="299" r:id="rId24"/>
    <p:sldId id="301" r:id="rId25"/>
    <p:sldId id="303" r:id="rId26"/>
    <p:sldId id="306" r:id="rId27"/>
    <p:sldId id="308"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4"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01D69-2AAF-49A1-B6BB-15D94BA4DDE5}"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13EA3-29D4-4190-95D8-BF39AC70BC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01D69-2AAF-49A1-B6BB-15D94BA4DDE5}" type="datetimeFigureOut">
              <a:rPr lang="en-US" smtClean="0"/>
              <a:pPr/>
              <a:t>11/11/2018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13EA3-29D4-4190-95D8-BF39AC70BC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1"/>
            <a:ext cx="7772400" cy="6248399"/>
          </a:xfrm>
          <a:prstGeom prst="rect">
            <a:avLst/>
          </a:prstGeom>
        </p:spPr>
        <p:txBody>
          <a:bodyP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1"/>
                </a:solidFill>
                <a:effectLst/>
                <a:uLnTx/>
                <a:uFillTx/>
                <a:latin typeface="+mj-lt"/>
                <a:ea typeface="+mj-ea"/>
                <a:cs typeface="+mj-cs"/>
              </a:rPr>
              <a:t>Photodynamic Therapy (PDT)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1"/>
                </a:solidFill>
                <a:effectLst/>
                <a:uLnTx/>
                <a:uFillTx/>
                <a:latin typeface="+mj-lt"/>
                <a:ea typeface="+mj-ea"/>
                <a:cs typeface="+mj-cs"/>
              </a:rPr>
              <a:t/>
            </a:r>
            <a:br>
              <a:rPr kumimoji="0" lang="en-US" sz="4400" i="0" u="none" strike="noStrike" kern="1200" cap="none" spc="0" normalizeH="0" baseline="0" noProof="0" dirty="0" smtClean="0">
                <a:ln>
                  <a:noFill/>
                </a:ln>
                <a:solidFill>
                  <a:schemeClr val="tx1"/>
                </a:solidFill>
                <a:effectLst/>
                <a:uLnTx/>
                <a:uFillTx/>
                <a:latin typeface="+mj-lt"/>
                <a:ea typeface="+mj-ea"/>
                <a:cs typeface="+mj-cs"/>
              </a:rPr>
            </a:br>
            <a:r>
              <a:rPr kumimoji="0" lang="en-US" sz="5000" i="0" u="none" strike="noStrike" kern="1200" cap="none" spc="0" normalizeH="0" baseline="0" noProof="0" dirty="0" smtClean="0">
                <a:ln>
                  <a:noFill/>
                </a:ln>
                <a:solidFill>
                  <a:schemeClr val="tx1"/>
                </a:solidFill>
                <a:effectLst/>
                <a:uLnTx/>
                <a:uFillTx/>
                <a:ea typeface="+mj-ea"/>
                <a:cs typeface="+mj-cs"/>
              </a:rPr>
              <a:t>some dyes have been known to induce photosensitizing effects as reported by von </a:t>
            </a:r>
            <a:r>
              <a:rPr kumimoji="0" lang="en-US" sz="5000" i="0" u="none" strike="noStrike" kern="1200" cap="none" spc="0" normalizeH="0" baseline="0" noProof="0" dirty="0" err="1" smtClean="0">
                <a:ln>
                  <a:noFill/>
                </a:ln>
                <a:solidFill>
                  <a:schemeClr val="tx1"/>
                </a:solidFill>
                <a:effectLst/>
                <a:uLnTx/>
                <a:uFillTx/>
                <a:ea typeface="+mj-ea"/>
                <a:cs typeface="+mj-cs"/>
              </a:rPr>
              <a:t>Tappeiner</a:t>
            </a:r>
            <a:r>
              <a:rPr kumimoji="0" lang="en-US" sz="5000" i="0" u="none" strike="noStrike" kern="1200" cap="none" spc="0" normalizeH="0" baseline="0" noProof="0" dirty="0" smtClean="0">
                <a:ln>
                  <a:noFill/>
                </a:ln>
                <a:solidFill>
                  <a:schemeClr val="tx1"/>
                </a:solidFill>
                <a:effectLst/>
                <a:uLnTx/>
                <a:uFillTx/>
                <a:ea typeface="+mj-ea"/>
                <a:cs typeface="+mj-cs"/>
              </a:rPr>
              <a:t> (1900). The first</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intended therapeutic application of dyes in combination with light was proposed</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by von </a:t>
            </a:r>
            <a:r>
              <a:rPr kumimoji="0" lang="en-US" sz="5000" i="0" u="none" strike="noStrike" kern="1200" cap="none" spc="0" normalizeH="0" baseline="0" noProof="0" dirty="0" err="1" smtClean="0">
                <a:ln>
                  <a:noFill/>
                </a:ln>
                <a:solidFill>
                  <a:schemeClr val="tx1"/>
                </a:solidFill>
                <a:effectLst/>
                <a:uLnTx/>
                <a:uFillTx/>
                <a:ea typeface="+mj-ea"/>
                <a:cs typeface="+mj-cs"/>
              </a:rPr>
              <a:t>Tappeiner</a:t>
            </a:r>
            <a:r>
              <a:rPr kumimoji="0" lang="en-US" sz="5000" i="0" u="none" strike="noStrike" kern="1200" cap="none" spc="0" normalizeH="0" baseline="0" noProof="0" dirty="0" smtClean="0">
                <a:ln>
                  <a:noFill/>
                </a:ln>
                <a:solidFill>
                  <a:schemeClr val="tx1"/>
                </a:solidFill>
                <a:effectLst/>
                <a:uLnTx/>
                <a:uFillTx/>
                <a:ea typeface="+mj-ea"/>
                <a:cs typeface="+mj-cs"/>
              </a:rPr>
              <a:t> and </a:t>
            </a:r>
            <a:r>
              <a:rPr kumimoji="0" lang="en-US" sz="5000" i="0" u="none" strike="noStrike" kern="1200" cap="none" spc="0" normalizeH="0" baseline="0" noProof="0" dirty="0" err="1" smtClean="0">
                <a:ln>
                  <a:noFill/>
                </a:ln>
                <a:solidFill>
                  <a:schemeClr val="tx1"/>
                </a:solidFill>
                <a:effectLst/>
                <a:uLnTx/>
                <a:uFillTx/>
                <a:ea typeface="+mj-ea"/>
                <a:cs typeface="+mj-cs"/>
              </a:rPr>
              <a:t>Jesionek</a:t>
            </a:r>
            <a:r>
              <a:rPr kumimoji="0" lang="en-US" sz="5000" i="0" u="none" strike="noStrike" kern="1200" cap="none" spc="0" normalizeH="0" baseline="0" noProof="0" dirty="0" smtClean="0">
                <a:ln>
                  <a:noFill/>
                </a:ln>
                <a:solidFill>
                  <a:schemeClr val="tx1"/>
                </a:solidFill>
                <a:effectLst/>
                <a:uLnTx/>
                <a:uFillTx/>
                <a:ea typeface="+mj-ea"/>
                <a:cs typeface="+mj-cs"/>
              </a:rPr>
              <a:t> (1903). Later, it was observed by </a:t>
            </a:r>
            <a:r>
              <a:rPr kumimoji="0" lang="en-US" sz="5000" i="0" u="none" strike="noStrike" kern="1200" cap="none" spc="0" normalizeH="0" baseline="0" noProof="0" dirty="0" err="1" smtClean="0">
                <a:ln>
                  <a:noFill/>
                </a:ln>
                <a:solidFill>
                  <a:srgbClr val="FF0000"/>
                </a:solidFill>
                <a:effectLst/>
                <a:uLnTx/>
                <a:uFillTx/>
                <a:ea typeface="+mj-ea"/>
                <a:cs typeface="+mj-cs"/>
              </a:rPr>
              <a:t>Auler</a:t>
            </a:r>
            <a:r>
              <a:rPr lang="en-US" sz="5000" dirty="0" smtClean="0">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and </a:t>
            </a:r>
            <a:r>
              <a:rPr kumimoji="0" lang="en-US" sz="5000" i="0" u="none" strike="noStrike" kern="1200" cap="none" spc="0" normalizeH="0" baseline="0" noProof="0" dirty="0" smtClean="0">
                <a:ln>
                  <a:noFill/>
                </a:ln>
                <a:solidFill>
                  <a:srgbClr val="FF0000"/>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(1942) that certain </a:t>
            </a:r>
            <a:r>
              <a:rPr kumimoji="0" lang="en-US" sz="5000" i="0" u="none" strike="noStrike" kern="1200" cap="none" spc="0" normalizeH="0" baseline="0" noProof="0" dirty="0" err="1" smtClean="0">
                <a:ln>
                  <a:noFill/>
                </a:ln>
                <a:solidFill>
                  <a:schemeClr val="tx1"/>
                </a:solidFill>
                <a:effectLst/>
                <a:uLnTx/>
                <a:uFillTx/>
                <a:ea typeface="+mj-ea"/>
                <a:cs typeface="+mj-cs"/>
              </a:rPr>
              <a:t>porphyrins</a:t>
            </a:r>
            <a:r>
              <a:rPr kumimoji="0" lang="en-US" sz="5000" i="0" u="none" strike="noStrike" kern="1200" cap="none" spc="0" normalizeH="0" baseline="0" noProof="0" dirty="0" smtClean="0">
                <a:ln>
                  <a:noFill/>
                </a:ln>
                <a:solidFill>
                  <a:schemeClr val="tx1"/>
                </a:solidFill>
                <a:effectLst/>
                <a:uLnTx/>
                <a:uFillTx/>
                <a:ea typeface="+mj-ea"/>
                <a:cs typeface="+mj-cs"/>
              </a:rPr>
              <a:t> have a long clearance period in tumor cells. </a:t>
            </a:r>
          </a:p>
          <a:p>
            <a:pPr marL="0" marR="0" lvl="0" indent="0" defTabSz="914400" rtl="0" eaLnBrk="1" fontAlgn="auto" latinLnBrk="0" hangingPunct="1">
              <a:lnSpc>
                <a:spcPct val="100000"/>
              </a:lnSpc>
              <a:spcBef>
                <a:spcPct val="0"/>
              </a:spcBef>
              <a:spcAft>
                <a:spcPts val="0"/>
              </a:spcAft>
              <a:buClrTx/>
              <a:buSzTx/>
              <a:buFontTx/>
              <a:buNone/>
              <a:tabLst/>
              <a:defRPr/>
            </a:pPr>
            <a:r>
              <a:rPr lang="en-US" sz="5000" dirty="0">
                <a:ea typeface="+mj-ea"/>
                <a:cs typeface="+mj-cs"/>
              </a:rPr>
              <a:t>I</a:t>
            </a:r>
            <a:r>
              <a:rPr kumimoji="0" lang="en-US" sz="5000" i="0" u="none" strike="noStrike" kern="1200" cap="none" spc="0" normalizeH="0" baseline="0" noProof="0" dirty="0" smtClean="0">
                <a:ln>
                  <a:noFill/>
                </a:ln>
                <a:solidFill>
                  <a:schemeClr val="tx1"/>
                </a:solidFill>
                <a:effectLst/>
                <a:uLnTx/>
                <a:uFillTx/>
                <a:ea typeface="+mj-ea"/>
                <a:cs typeface="+mj-cs"/>
              </a:rPr>
              <a:t>f these dyes could somehow be transferred to a toxic state, e.g. by</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laser light, tumor cells could be preferentially treated.</a:t>
            </a:r>
          </a:p>
          <a:p>
            <a:pPr marL="0" marR="0" lvl="0" indent="0" defTabSz="914400" rtl="0" eaLnBrk="1" fontAlgn="auto" latinLnBrk="0" hangingPunct="1">
              <a:lnSpc>
                <a:spcPct val="100000"/>
              </a:lnSpc>
              <a:spcBef>
                <a:spcPct val="0"/>
              </a:spcBef>
              <a:spcAft>
                <a:spcPts val="0"/>
              </a:spcAft>
              <a:buClrTx/>
              <a:buSzTx/>
              <a:buFontTx/>
              <a:buNone/>
              <a:tabLst/>
              <a:defRPr/>
            </a:pPr>
            <a:endParaRPr lang="en-US" sz="5000" dirty="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5000" i="0" u="none" strike="noStrike" kern="1200" cap="none" spc="0" normalizeH="0" baseline="0" noProof="0" dirty="0" smtClean="0">
                <a:ln>
                  <a:noFill/>
                </a:ln>
                <a:solidFill>
                  <a:schemeClr val="tx1"/>
                </a:solidFill>
                <a:effectLst/>
                <a:uLnTx/>
                <a:uFillTx/>
                <a:ea typeface="+mj-ea"/>
                <a:cs typeface="+mj-cs"/>
              </a:rPr>
              <a:t> Kelly and Snell (1976)</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have reported on the first endoscopic application of a photosensitizer in the</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case of human bladder carcinoma. </a:t>
            </a:r>
          </a:p>
          <a:p>
            <a:pPr marL="0" marR="0" lvl="0" indent="0" defTabSz="914400" rtl="0" eaLnBrk="1" fontAlgn="auto" latinLnBrk="0" hangingPunct="1">
              <a:lnSpc>
                <a:spcPct val="100000"/>
              </a:lnSpc>
              <a:spcBef>
                <a:spcPct val="0"/>
              </a:spcBef>
              <a:spcAft>
                <a:spcPts val="0"/>
              </a:spcAft>
              <a:buClrTx/>
              <a:buSzTx/>
              <a:buFontTx/>
              <a:buNone/>
              <a:tabLst/>
              <a:defRPr/>
            </a:pPr>
            <a:endParaRPr lang="en-US" sz="5000" dirty="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5000" i="0" u="none" strike="noStrike" kern="1200" cap="none" spc="0" normalizeH="0" baseline="0" noProof="0" dirty="0" smtClean="0">
                <a:ln>
                  <a:noFill/>
                </a:ln>
                <a:solidFill>
                  <a:schemeClr val="tx1"/>
                </a:solidFill>
                <a:effectLst/>
                <a:uLnTx/>
                <a:uFillTx/>
                <a:ea typeface="+mj-ea"/>
                <a:cs typeface="+mj-cs"/>
              </a:rPr>
              <a:t>Today, the idea of photodynamic therapy</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has become one of the major pillars in the modern treatment of cancer.</a:t>
            </a:r>
            <a:br>
              <a:rPr kumimoji="0" lang="en-US" sz="5000" i="0" u="none" strike="noStrike" kern="1200" cap="none" spc="0" normalizeH="0" baseline="0" noProof="0" dirty="0" smtClean="0">
                <a:ln>
                  <a:noFill/>
                </a:ln>
                <a:solidFill>
                  <a:schemeClr val="tx1"/>
                </a:solidFill>
                <a:effectLst/>
                <a:uLnTx/>
                <a:uFillTx/>
                <a:ea typeface="+mj-ea"/>
                <a:cs typeface="+mj-cs"/>
              </a:rPr>
            </a:br>
            <a:endParaRPr kumimoji="0" lang="en-US" sz="5000" i="0" u="none" strike="noStrike" kern="1200" cap="none" spc="0" normalizeH="0" baseline="0" noProof="0" dirty="0" smtClean="0">
              <a:ln>
                <a:noFill/>
              </a:ln>
              <a:solidFill>
                <a:schemeClr val="tx1"/>
              </a:solidFill>
              <a:effectLst/>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5000" i="0" u="none" strike="noStrike" kern="1200" cap="none" spc="0" normalizeH="0" baseline="0" noProof="0" dirty="0" smtClean="0">
                <a:ln>
                  <a:noFill/>
                </a:ln>
                <a:solidFill>
                  <a:schemeClr val="tx1"/>
                </a:solidFill>
                <a:effectLst/>
                <a:uLnTx/>
                <a:uFillTx/>
                <a:ea typeface="+mj-ea"/>
                <a:cs typeface="+mj-cs"/>
              </a:rPr>
              <a:t>Photodynamic therapy is performed as follows: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5000" i="0" u="none" strike="noStrike" kern="1200" cap="none" spc="0" normalizeH="0" baseline="0" noProof="0" dirty="0" smtClean="0">
                <a:ln>
                  <a:noFill/>
                </a:ln>
                <a:solidFill>
                  <a:schemeClr val="tx1"/>
                </a:solidFill>
                <a:effectLst/>
                <a:uLnTx/>
                <a:uFillTx/>
                <a:ea typeface="+mj-ea"/>
                <a:cs typeface="+mj-cs"/>
              </a:rPr>
              <a:t>first, a </a:t>
            </a:r>
            <a:r>
              <a:rPr kumimoji="0" lang="en-US" sz="5000" i="0" u="none" strike="noStrike" kern="1200" cap="none" spc="0" normalizeH="0" baseline="0" noProof="0" dirty="0" err="1" smtClean="0">
                <a:ln>
                  <a:noFill/>
                </a:ln>
                <a:solidFill>
                  <a:schemeClr val="tx1"/>
                </a:solidFill>
                <a:effectLst/>
                <a:uLnTx/>
                <a:uFillTx/>
                <a:ea typeface="+mj-ea"/>
                <a:cs typeface="+mj-cs"/>
              </a:rPr>
              <a:t>photosensitizer,e.g</a:t>
            </a:r>
            <a:r>
              <a:rPr kumimoji="0" lang="en-US" sz="5000" i="0" u="none" strike="noStrike" kern="1200" cap="none" spc="0" normalizeH="0" baseline="0" noProof="0" dirty="0" smtClean="0">
                <a:ln>
                  <a:noFill/>
                </a:ln>
                <a:solidFill>
                  <a:schemeClr val="tx1"/>
                </a:solidFill>
                <a:effectLst/>
                <a:uLnTx/>
                <a:uFillTx/>
                <a:ea typeface="+mj-ea"/>
                <a:cs typeface="+mj-cs"/>
              </a:rPr>
              <a:t>. </a:t>
            </a:r>
            <a:r>
              <a:rPr kumimoji="0" lang="en-US" sz="5000" i="0" u="none" strike="noStrike" kern="1200" cap="none" spc="0" normalizeH="0" baseline="0" noProof="0" dirty="0" err="1" smtClean="0">
                <a:ln>
                  <a:noFill/>
                </a:ln>
                <a:solidFill>
                  <a:srgbClr val="FF0000"/>
                </a:solidFill>
                <a:effectLst/>
                <a:uLnTx/>
                <a:uFillTx/>
                <a:ea typeface="+mj-ea"/>
                <a:cs typeface="+mj-cs"/>
              </a:rPr>
              <a:t>hematoporphyrin</a:t>
            </a:r>
            <a:r>
              <a:rPr kumimoji="0" lang="en-US" sz="5000" i="0" u="none" strike="noStrike" kern="1200" cap="none" spc="0" normalizeH="0" baseline="0" noProof="0" dirty="0" smtClean="0">
                <a:ln>
                  <a:noFill/>
                </a:ln>
                <a:solidFill>
                  <a:srgbClr val="FF0000"/>
                </a:solidFill>
                <a:effectLst/>
                <a:uLnTx/>
                <a:uFillTx/>
                <a:ea typeface="+mj-ea"/>
                <a:cs typeface="+mj-cs"/>
              </a:rPr>
              <a:t> derivative (</a:t>
            </a:r>
            <a:r>
              <a:rPr kumimoji="0" lang="en-US" sz="5000" i="0" u="none" strike="noStrike" kern="1200" cap="none" spc="0" normalizeH="0" baseline="0" noProof="0" dirty="0" err="1" smtClean="0">
                <a:ln>
                  <a:noFill/>
                </a:ln>
                <a:solidFill>
                  <a:srgbClr val="FF0000"/>
                </a:solidFill>
                <a:effectLst/>
                <a:uLnTx/>
                <a:uFillTx/>
                <a:ea typeface="+mj-ea"/>
                <a:cs typeface="+mj-cs"/>
              </a:rPr>
              <a:t>HpD</a:t>
            </a:r>
            <a:r>
              <a:rPr kumimoji="0" lang="en-US" sz="5000" i="0" u="none" strike="noStrike" kern="1200" cap="none" spc="0" normalizeH="0" baseline="0" noProof="0" dirty="0" smtClean="0">
                <a:ln>
                  <a:noFill/>
                </a:ln>
                <a:solidFill>
                  <a:srgbClr val="FF0000"/>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is injected into a vein of the </a:t>
            </a:r>
            <a:r>
              <a:rPr kumimoji="0" lang="en-US" sz="5000" i="0" u="none" strike="noStrike" kern="1200" cap="none" spc="0" normalizeH="0" baseline="0" noProof="0" dirty="0" err="1" smtClean="0">
                <a:ln>
                  <a:noFill/>
                </a:ln>
                <a:solidFill>
                  <a:schemeClr val="tx1"/>
                </a:solidFill>
                <a:effectLst/>
                <a:uLnTx/>
                <a:uFillTx/>
                <a:ea typeface="+mj-ea"/>
                <a:cs typeface="+mj-cs"/>
              </a:rPr>
              <a:t>patient.In</a:t>
            </a:r>
            <a:r>
              <a:rPr kumimoji="0" lang="en-US" sz="5000" i="0" u="none" strike="noStrike" kern="1200" cap="none" spc="0" normalizeH="0" baseline="0" noProof="0" dirty="0" smtClean="0">
                <a:ln>
                  <a:noFill/>
                </a:ln>
                <a:solidFill>
                  <a:schemeClr val="tx1"/>
                </a:solidFill>
                <a:effectLst/>
                <a:uLnTx/>
                <a:uFillTx/>
                <a:ea typeface="+mj-ea"/>
                <a:cs typeface="+mj-cs"/>
              </a:rPr>
              <a:t> the case of </a:t>
            </a:r>
            <a:r>
              <a:rPr kumimoji="0" lang="en-US" sz="5000" i="0" u="none" strike="noStrike" kern="1200" cap="none" spc="0" normalizeH="0" baseline="0" noProof="0" dirty="0" err="1" smtClean="0">
                <a:ln>
                  <a:noFill/>
                </a:ln>
                <a:solidFill>
                  <a:schemeClr val="tx1"/>
                </a:solidFill>
                <a:effectLst/>
                <a:uLnTx/>
                <a:uFillTx/>
                <a:ea typeface="+mj-ea"/>
                <a:cs typeface="+mj-cs"/>
              </a:rPr>
              <a:t>HpD</a:t>
            </a:r>
            <a:r>
              <a:rPr kumimoji="0" lang="en-US" sz="5000" i="0" u="none" strike="noStrike" kern="1200" cap="none" spc="0" normalizeH="0" baseline="0" noProof="0" dirty="0" smtClean="0">
                <a:ln>
                  <a:noFill/>
                </a:ln>
                <a:solidFill>
                  <a:schemeClr val="tx1"/>
                </a:solidFill>
                <a:effectLst/>
                <a:uLnTx/>
                <a:uFillTx/>
                <a:ea typeface="+mj-ea"/>
                <a:cs typeface="+mj-cs"/>
              </a:rPr>
              <a:t>, 2.5–5mg per kg body weight are applied. Within the next</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few hours, </a:t>
            </a:r>
            <a:r>
              <a:rPr kumimoji="0" lang="en-US" sz="5000" i="0" u="none" strike="noStrike" kern="1200" cap="none" spc="0" normalizeH="0" baseline="0" noProof="0" dirty="0" err="1" smtClean="0">
                <a:ln>
                  <a:noFill/>
                </a:ln>
                <a:solidFill>
                  <a:schemeClr val="tx1"/>
                </a:solidFill>
                <a:effectLst/>
                <a:uLnTx/>
                <a:uFillTx/>
                <a:ea typeface="+mj-ea"/>
                <a:cs typeface="+mj-cs"/>
              </a:rPr>
              <a:t>HpD</a:t>
            </a:r>
            <a:r>
              <a:rPr kumimoji="0" lang="en-US" sz="5000" i="0" u="none" strike="noStrike" kern="1200" cap="none" spc="0" normalizeH="0" baseline="0" noProof="0" dirty="0" smtClean="0">
                <a:ln>
                  <a:noFill/>
                </a:ln>
                <a:solidFill>
                  <a:schemeClr val="tx1"/>
                </a:solidFill>
                <a:effectLst/>
                <a:uLnTx/>
                <a:uFillTx/>
                <a:ea typeface="+mj-ea"/>
                <a:cs typeface="+mj-cs"/>
              </a:rPr>
              <a:t> is distributed among all soft tissues except the brain. The</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basic characteristic of a photosensitizer is that it remains inactive until irradiated.</a:t>
            </a:r>
            <a:r>
              <a:rPr kumimoji="0" lang="en-US" sz="5000" i="0" u="none" strike="noStrike" kern="1200" cap="none" spc="0" normalizeH="0" noProof="0" dirty="0" smtClean="0">
                <a:ln>
                  <a:noFill/>
                </a:ln>
                <a:solidFill>
                  <a:schemeClr val="tx1"/>
                </a:solidFill>
                <a:effectLst/>
                <a:uLnTx/>
                <a:uFillTx/>
                <a:ea typeface="+mj-ea"/>
                <a:cs typeface="+mj-cs"/>
              </a:rPr>
              <a:t> </a:t>
            </a:r>
            <a:r>
              <a:rPr kumimoji="0" lang="en-US" sz="5000" i="0" u="none" strike="noStrike" kern="1200" cap="none" spc="0" normalizeH="0" baseline="0" noProof="0" dirty="0" smtClean="0">
                <a:ln>
                  <a:noFill/>
                </a:ln>
                <a:solidFill>
                  <a:schemeClr val="tx1"/>
                </a:solidFill>
                <a:effectLst/>
                <a:uLnTx/>
                <a:uFillTx/>
                <a:ea typeface="+mj-ea"/>
                <a:cs typeface="+mj-cs"/>
              </a:rPr>
              <a:t>After 48–72 hours, most of it is cleared from healthy tissue</a:t>
            </a:r>
            <a:r>
              <a:rPr kumimoji="0" lang="en-US" sz="440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620000" cy="2031325"/>
          </a:xfrm>
          <a:prstGeom prst="rect">
            <a:avLst/>
          </a:prstGeom>
        </p:spPr>
        <p:txBody>
          <a:bodyPr wrap="square">
            <a:spAutoFit/>
          </a:bodyPr>
          <a:lstStyle/>
          <a:p>
            <a:r>
              <a:rPr lang="en-US" dirty="0" smtClean="0">
                <a:solidFill>
                  <a:schemeClr val="accent1"/>
                </a:solidFill>
              </a:rPr>
              <a:t>Laser irradiation usually takes place after the third day and up to the</a:t>
            </a:r>
          </a:p>
          <a:p>
            <a:r>
              <a:rPr lang="en-US" dirty="0" smtClean="0">
                <a:solidFill>
                  <a:schemeClr val="accent1"/>
                </a:solidFill>
              </a:rPr>
              <a:t>seventh day after injection if several treatments are necessary. Within this</a:t>
            </a:r>
          </a:p>
          <a:p>
            <a:r>
              <a:rPr lang="en-US" dirty="0" smtClean="0">
                <a:solidFill>
                  <a:schemeClr val="accent1"/>
                </a:solidFill>
              </a:rPr>
              <a:t>period, tumor cells are still very sensitive and selective necrosis of tumor cells</a:t>
            </a:r>
          </a:p>
          <a:p>
            <a:r>
              <a:rPr lang="en-US" dirty="0" smtClean="0">
                <a:solidFill>
                  <a:schemeClr val="accent1"/>
                </a:solidFill>
              </a:rPr>
              <a:t>is enabled. However, many healthy tissues may retain certain constituents</a:t>
            </a:r>
          </a:p>
          <a:p>
            <a:r>
              <a:rPr lang="en-US" dirty="0" smtClean="0">
                <a:solidFill>
                  <a:schemeClr val="accent1"/>
                </a:solidFill>
              </a:rPr>
              <a:t>of </a:t>
            </a:r>
            <a:r>
              <a:rPr lang="en-US" dirty="0" err="1" smtClean="0">
                <a:solidFill>
                  <a:schemeClr val="accent1"/>
                </a:solidFill>
              </a:rPr>
              <a:t>HpD</a:t>
            </a:r>
            <a:r>
              <a:rPr lang="en-US" dirty="0" smtClean="0">
                <a:solidFill>
                  <a:schemeClr val="accent1"/>
                </a:solidFill>
              </a:rPr>
              <a:t> and are thus photosensitized, as well. Cellular effects of </a:t>
            </a:r>
            <a:r>
              <a:rPr lang="en-US" dirty="0" err="1" smtClean="0">
                <a:solidFill>
                  <a:schemeClr val="accent1"/>
                </a:solidFill>
              </a:rPr>
              <a:t>HpD</a:t>
            </a:r>
            <a:r>
              <a:rPr lang="en-US" dirty="0" smtClean="0">
                <a:solidFill>
                  <a:schemeClr val="accent1"/>
                </a:solidFill>
              </a:rPr>
              <a:t> were</a:t>
            </a:r>
          </a:p>
          <a:p>
            <a:r>
              <a:rPr lang="en-US" dirty="0" smtClean="0">
                <a:solidFill>
                  <a:schemeClr val="accent1"/>
                </a:solidFill>
              </a:rPr>
              <a:t>studied in detail by Moan and Christensen (1981) and </a:t>
            </a:r>
            <a:r>
              <a:rPr lang="en-US" dirty="0" err="1" smtClean="0">
                <a:solidFill>
                  <a:schemeClr val="accent1"/>
                </a:solidFill>
              </a:rPr>
              <a:t>Berns</a:t>
            </a:r>
            <a:r>
              <a:rPr lang="en-US" dirty="0" smtClean="0">
                <a:solidFill>
                  <a:schemeClr val="accent1"/>
                </a:solidFill>
              </a:rPr>
              <a:t> et al. (1982).</a:t>
            </a:r>
          </a:p>
          <a:p>
            <a:r>
              <a:rPr lang="en-US" dirty="0" smtClean="0">
                <a:solidFill>
                  <a:schemeClr val="accent1"/>
                </a:solidFill>
              </a:rPr>
              <a:t>The general procedure of photodynamic therapy is illustrated in Fig. 3.2.</a:t>
            </a:r>
            <a:endParaRPr lang="en-US" dirty="0">
              <a:solidFill>
                <a:schemeClr val="accent1"/>
              </a:solidFill>
            </a:endParaRPr>
          </a:p>
        </p:txBody>
      </p:sp>
      <p:pic>
        <p:nvPicPr>
          <p:cNvPr id="4" name="Picture 2"/>
          <p:cNvPicPr>
            <a:picLocks noChangeAspect="1" noChangeArrowheads="1"/>
          </p:cNvPicPr>
          <p:nvPr/>
        </p:nvPicPr>
        <p:blipFill>
          <a:blip r:embed="rId2"/>
          <a:srcRect/>
          <a:stretch>
            <a:fillRect/>
          </a:stretch>
        </p:blipFill>
        <p:spPr bwMode="auto">
          <a:xfrm>
            <a:off x="1143000" y="3200400"/>
            <a:ext cx="60198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239000" cy="5724644"/>
          </a:xfrm>
          <a:prstGeom prst="rect">
            <a:avLst/>
          </a:prstGeom>
        </p:spPr>
        <p:txBody>
          <a:bodyPr wrap="square">
            <a:spAutoFit/>
          </a:bodyPr>
          <a:lstStyle/>
          <a:p>
            <a:pPr>
              <a:buFont typeface="Wingdings" pitchFamily="2" charset="2"/>
              <a:buChar char="§"/>
            </a:pPr>
            <a:r>
              <a:rPr lang="en-US" sz="2400" dirty="0" smtClean="0">
                <a:solidFill>
                  <a:srgbClr val="FF0000"/>
                </a:solidFill>
              </a:rPr>
              <a:t>5- </a:t>
            </a:r>
            <a:r>
              <a:rPr lang="en-US" sz="2400" dirty="0" err="1" smtClean="0">
                <a:solidFill>
                  <a:srgbClr val="FF0000"/>
                </a:solidFill>
              </a:rPr>
              <a:t>Photothermal</a:t>
            </a:r>
            <a:r>
              <a:rPr lang="en-US" sz="2400" dirty="0" smtClean="0">
                <a:solidFill>
                  <a:srgbClr val="FF0000"/>
                </a:solidFill>
              </a:rPr>
              <a:t> Effects</a:t>
            </a:r>
          </a:p>
          <a:p>
            <a:pPr>
              <a:buFont typeface="Wingdings" pitchFamily="2" charset="2"/>
              <a:buChar char="§"/>
            </a:pPr>
            <a:r>
              <a:rPr lang="en-US" dirty="0" smtClean="0"/>
              <a:t>Thermal effects are perhaps the most widely encountered form of tissue-laser interaction in clinical practice. </a:t>
            </a:r>
          </a:p>
          <a:p>
            <a:pPr>
              <a:buFont typeface="Arial" pitchFamily="34" charset="0"/>
              <a:buChar char="•"/>
            </a:pPr>
            <a:r>
              <a:rPr lang="en-US" dirty="0" smtClean="0"/>
              <a:t>They do not require the very short pulses (</a:t>
            </a:r>
            <a:r>
              <a:rPr lang="en-US" dirty="0" err="1" smtClean="0"/>
              <a:t>ps</a:t>
            </a:r>
            <a:r>
              <a:rPr lang="en-US" dirty="0" smtClean="0"/>
              <a:t>, </a:t>
            </a:r>
            <a:r>
              <a:rPr lang="en-US" dirty="0" err="1" smtClean="0"/>
              <a:t>fs</a:t>
            </a:r>
            <a:r>
              <a:rPr lang="en-US" dirty="0" smtClean="0"/>
              <a:t>) which are now available..     There is no specific pathway, and the photons may be absorbed by any </a:t>
            </a:r>
            <a:r>
              <a:rPr lang="en-US" dirty="0" err="1" smtClean="0"/>
              <a:t>biomolecule</a:t>
            </a:r>
            <a:r>
              <a:rPr lang="en-US" dirty="0" smtClean="0"/>
              <a:t> and still lead to a thermal effect. Heat energy is deposited in the tissue by the absorption of light and its subsequent conversion to heat via </a:t>
            </a:r>
            <a:r>
              <a:rPr lang="en-US" dirty="0" err="1" smtClean="0"/>
              <a:t>vibrational</a:t>
            </a:r>
            <a:r>
              <a:rPr lang="en-US" dirty="0" smtClean="0"/>
              <a:t> relaxation. </a:t>
            </a:r>
          </a:p>
          <a:p>
            <a:r>
              <a:rPr lang="en-US" dirty="0" smtClean="0"/>
              <a:t>-This causes a rise in temperature of the tissue. Also the heat will diffuse through the tissue causing a rise in temperature in the surrounding tissue. The damage done to the tissue depends on the temperature that is reached, and the duration at which it is held at that temperature. </a:t>
            </a:r>
          </a:p>
          <a:p>
            <a:r>
              <a:rPr lang="en-US" dirty="0" smtClean="0"/>
              <a:t>we look at how we can calculate the temperature rise in the tissue and how the heat diffuses to the surrounding tissue. Then we look at the effect of the raised temperature on different types of tissue - the damage done by the heating. </a:t>
            </a:r>
          </a:p>
          <a:p>
            <a:r>
              <a:rPr lang="en-US" dirty="0" smtClean="0">
                <a:solidFill>
                  <a:srgbClr val="00B050"/>
                </a:solidFill>
              </a:rPr>
              <a:t>There are many different and varied medical applications that use a thermal interaction, from vaporization of </a:t>
            </a:r>
            <a:r>
              <a:rPr lang="en-US" dirty="0" err="1" smtClean="0">
                <a:solidFill>
                  <a:srgbClr val="00B050"/>
                </a:solidFill>
              </a:rPr>
              <a:t>tumours</a:t>
            </a:r>
            <a:r>
              <a:rPr lang="en-US" dirty="0" smtClean="0">
                <a:solidFill>
                  <a:srgbClr val="00B050"/>
                </a:solidFill>
              </a:rPr>
              <a:t>, to welding  gastrointestinal ulcers, and the removal of skin marks such as port wine stain birthmarks or tattoos.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533400"/>
            <a:ext cx="5105400" cy="5029199"/>
          </a:xfrm>
          <a:prstGeom prst="rect">
            <a:avLst/>
          </a:prstGeom>
          <a:noFill/>
          <a:ln w="9525">
            <a:noFill/>
            <a:miter lim="800000"/>
            <a:headEnd/>
            <a:tailEnd/>
          </a:ln>
          <a:effectLst/>
        </p:spPr>
      </p:pic>
      <p:sp>
        <p:nvSpPr>
          <p:cNvPr id="3" name="Rectangle 2"/>
          <p:cNvSpPr/>
          <p:nvPr/>
        </p:nvSpPr>
        <p:spPr>
          <a:xfrm>
            <a:off x="2438400" y="6019800"/>
            <a:ext cx="4572000" cy="615553"/>
          </a:xfrm>
          <a:prstGeom prst="rect">
            <a:avLst/>
          </a:prstGeom>
        </p:spPr>
        <p:txBody>
          <a:bodyPr>
            <a:spAutoFit/>
          </a:bodyPr>
          <a:lstStyle/>
          <a:p>
            <a:r>
              <a:rPr lang="en-US" sz="1600" dirty="0" smtClean="0">
                <a:solidFill>
                  <a:srgbClr val="00B050"/>
                </a:solidFill>
              </a:rPr>
              <a:t>Figure 6: The various aspects involved in thermal interactions of light with tissue</a:t>
            </a:r>
            <a:r>
              <a:rPr lang="en-US" dirty="0" smtClean="0"/>
              <a:t>.</a:t>
            </a:r>
            <a:endParaRPr lang="en-US" dirty="0"/>
          </a:p>
        </p:txBody>
      </p:sp>
      <p:pic>
        <p:nvPicPr>
          <p:cNvPr id="2" name="Picture 2"/>
          <p:cNvPicPr>
            <a:picLocks noChangeAspect="1" noChangeArrowheads="1"/>
          </p:cNvPicPr>
          <p:nvPr/>
        </p:nvPicPr>
        <p:blipFill>
          <a:blip r:embed="rId3"/>
          <a:srcRect/>
          <a:stretch>
            <a:fillRect/>
          </a:stretch>
        </p:blipFill>
        <p:spPr bwMode="auto">
          <a:xfrm>
            <a:off x="5257800" y="2438400"/>
            <a:ext cx="3481387" cy="2514600"/>
          </a:xfrm>
          <a:prstGeom prst="rect">
            <a:avLst/>
          </a:prstGeom>
          <a:noFill/>
          <a:ln w="9525">
            <a:noFill/>
            <a:miter lim="800000"/>
            <a:headEnd/>
            <a:tailEnd/>
          </a:ln>
          <a:effectLst/>
        </p:spPr>
      </p:pic>
      <p:cxnSp>
        <p:nvCxnSpPr>
          <p:cNvPr id="8" name="Straight Arrow Connector 7"/>
          <p:cNvCxnSpPr/>
          <p:nvPr/>
        </p:nvCxnSpPr>
        <p:spPr>
          <a:xfrm rot="10800000" flipV="1">
            <a:off x="4267200" y="4495800"/>
            <a:ext cx="1905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391400" cy="5078313"/>
          </a:xfrm>
          <a:prstGeom prst="rect">
            <a:avLst/>
          </a:prstGeom>
        </p:spPr>
        <p:txBody>
          <a:bodyPr wrap="square">
            <a:spAutoFit/>
          </a:bodyPr>
          <a:lstStyle/>
          <a:p>
            <a:r>
              <a:rPr lang="en-US" b="1" dirty="0" smtClean="0">
                <a:solidFill>
                  <a:srgbClr val="FF0000"/>
                </a:solidFill>
              </a:rPr>
              <a:t>5.1 Tissue </a:t>
            </a:r>
            <a:r>
              <a:rPr lang="en-US" b="1" dirty="0" err="1" smtClean="0">
                <a:solidFill>
                  <a:srgbClr val="FF0000"/>
                </a:solidFill>
              </a:rPr>
              <a:t>Heatg</a:t>
            </a:r>
            <a:endParaRPr lang="en-US" b="1" dirty="0" smtClean="0">
              <a:solidFill>
                <a:srgbClr val="FF0000"/>
              </a:solidFill>
            </a:endParaRPr>
          </a:p>
          <a:p>
            <a:r>
              <a:rPr lang="en-US" dirty="0" smtClean="0">
                <a:solidFill>
                  <a:srgbClr val="00B050"/>
                </a:solidFill>
              </a:rPr>
              <a:t>5.1.1 Heat deposition</a:t>
            </a:r>
          </a:p>
          <a:p>
            <a:r>
              <a:rPr lang="en-US" dirty="0" smtClean="0"/>
              <a:t>Consider a continuous wave laser beam incident on tissue. When a steady state has been reached, the incident light can be described by the irradiance  which depends on the position in the tissue I = (x, y, z). The units of (x) are Wm−2, so it is a measure of the energy crossing a unit area in a unit time. Now, for the energy in the photons to end up as heat, two things must happen:</a:t>
            </a:r>
          </a:p>
          <a:p>
            <a:endParaRPr lang="en-US" dirty="0" smtClean="0"/>
          </a:p>
          <a:p>
            <a:r>
              <a:rPr lang="en-US" dirty="0" smtClean="0"/>
              <a:t>1-absorption. The photon must be absorbed by a molecule, putting that molecule into an excited state. When we are looking at soft tissue and the absorption of infrared light, as we will be in this section, the main </a:t>
            </a:r>
            <a:r>
              <a:rPr lang="en-US" dirty="0" err="1" smtClean="0"/>
              <a:t>chromophores</a:t>
            </a:r>
            <a:r>
              <a:rPr lang="en-US" dirty="0" smtClean="0"/>
              <a:t> (light absorbers) of interest will be water molecules.</a:t>
            </a:r>
          </a:p>
          <a:p>
            <a:endParaRPr lang="en-US" dirty="0" smtClean="0"/>
          </a:p>
          <a:p>
            <a:r>
              <a:rPr lang="en-US" dirty="0" smtClean="0"/>
              <a:t>2-  </a:t>
            </a:r>
            <a:r>
              <a:rPr lang="en-US" dirty="0" err="1" smtClean="0"/>
              <a:t>vibrational</a:t>
            </a:r>
            <a:r>
              <a:rPr lang="en-US" dirty="0" smtClean="0"/>
              <a:t> relaxation. Collisions with other molecules leads to a gradual deactivation of the original molecule  and an increase in the kinetic energy of those it collides with. An increase in the kinetic energies of the molecules is, of course, an increase in the </a:t>
            </a:r>
            <a:r>
              <a:rPr lang="en-US" dirty="0" err="1" smtClean="0"/>
              <a:t>temperature,T</a:t>
            </a:r>
            <a:r>
              <a:rPr lang="en-US" dirty="0" smtClean="0"/>
              <a:t>.</a:t>
            </a:r>
            <a:endParaRPr lang="en-US" dirty="0"/>
          </a:p>
        </p:txBody>
      </p:sp>
      <p:sp>
        <p:nvSpPr>
          <p:cNvPr id="3" name="Rectangle 2"/>
          <p:cNvSpPr/>
          <p:nvPr/>
        </p:nvSpPr>
        <p:spPr>
          <a:xfrm>
            <a:off x="2438400" y="838201"/>
            <a:ext cx="6324600" cy="800219"/>
          </a:xfrm>
          <a:prstGeom prst="rect">
            <a:avLst/>
          </a:prstGeom>
        </p:spPr>
        <p:txBody>
          <a:bodyPr wrap="square">
            <a:spAutoFit/>
          </a:bodyPr>
          <a:lstStyle/>
          <a:p>
            <a:r>
              <a:rPr lang="en-US" sz="1400" dirty="0" err="1" smtClean="0">
                <a:solidFill>
                  <a:schemeClr val="accent1"/>
                </a:solidFill>
              </a:rPr>
              <a:t>dependthe</a:t>
            </a:r>
            <a:r>
              <a:rPr lang="en-US" sz="1400" dirty="0" smtClean="0">
                <a:solidFill>
                  <a:schemeClr val="accent1"/>
                </a:solidFill>
              </a:rPr>
              <a:t> duration and peak value of the tissue temperature achieved, different effects like coagulation, </a:t>
            </a:r>
            <a:r>
              <a:rPr lang="en-US" sz="1400" dirty="0" err="1" smtClean="0">
                <a:solidFill>
                  <a:schemeClr val="accent1"/>
                </a:solidFill>
              </a:rPr>
              <a:t>vaporization,carbonization</a:t>
            </a:r>
            <a:r>
              <a:rPr lang="en-US" sz="1400" dirty="0" smtClean="0">
                <a:solidFill>
                  <a:schemeClr val="accent1"/>
                </a:solidFill>
              </a:rPr>
              <a:t>, and melting may be distinguished</a:t>
            </a:r>
            <a:r>
              <a:rPr lang="en-US" dirty="0" smtClean="0">
                <a:solidFill>
                  <a:schemeClr val="accent1"/>
                </a:solidFill>
              </a:rPr>
              <a: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7346"/>
            <a:ext cx="7086600" cy="3693319"/>
          </a:xfrm>
          <a:prstGeom prst="rect">
            <a:avLst/>
          </a:prstGeom>
        </p:spPr>
        <p:txBody>
          <a:bodyPr wrap="square">
            <a:spAutoFit/>
          </a:bodyPr>
          <a:lstStyle/>
          <a:p>
            <a:r>
              <a:rPr lang="en-US" dirty="0" smtClean="0"/>
              <a:t>The amount of optical energy absorbed per unit volume</a:t>
            </a:r>
          </a:p>
          <a:p>
            <a:r>
              <a:rPr lang="en-US" dirty="0" smtClean="0"/>
              <a:t>per unit time is called the absorbed power density, Q(x)</a:t>
            </a:r>
          </a:p>
          <a:p>
            <a:r>
              <a:rPr lang="en-US" dirty="0" smtClean="0"/>
              <a:t>in Wm</a:t>
            </a:r>
            <a:r>
              <a:rPr lang="en-US" sz="1600" dirty="0" smtClean="0"/>
              <a:t>−3</a:t>
            </a:r>
            <a:r>
              <a:rPr lang="en-US" dirty="0" smtClean="0"/>
              <a:t>, and is related to the irradiance  by</a:t>
            </a:r>
          </a:p>
          <a:p>
            <a:r>
              <a:rPr lang="en-US" dirty="0" smtClean="0"/>
              <a:t>                                                (8)</a:t>
            </a:r>
          </a:p>
          <a:p>
            <a:endParaRPr lang="en-US" dirty="0" smtClean="0"/>
          </a:p>
          <a:p>
            <a:r>
              <a:rPr lang="en-US" dirty="0" smtClean="0"/>
              <a:t>where </a:t>
            </a:r>
            <a:r>
              <a:rPr lang="en-US" dirty="0" err="1" smtClean="0"/>
              <a:t>μa</a:t>
            </a:r>
            <a:r>
              <a:rPr lang="en-US" dirty="0" smtClean="0"/>
              <a:t> is the absorption coefficient, units m</a:t>
            </a:r>
            <a:r>
              <a:rPr lang="en-US" sz="1200" dirty="0" smtClean="0"/>
              <a:t>−1</a:t>
            </a:r>
            <a:r>
              <a:rPr lang="en-US" dirty="0" smtClean="0"/>
              <a:t>. To see where this expression comes from think of the following one-dimensional example: a pure absorber with light incident on it. If the irradiance at a depth z is written z, then the difference between the irradiance at depths</a:t>
            </a:r>
          </a:p>
          <a:p>
            <a:r>
              <a:rPr lang="en-US" dirty="0" smtClean="0"/>
              <a:t>of z and z + </a:t>
            </a:r>
            <a:r>
              <a:rPr lang="en-US" dirty="0" err="1" smtClean="0"/>
              <a:t>dz</a:t>
            </a:r>
            <a:r>
              <a:rPr lang="en-US" dirty="0" smtClean="0"/>
              <a:t> is</a:t>
            </a:r>
            <a:r>
              <a:rPr lang="en-US" dirty="0" smtClean="0">
                <a:sym typeface="Symbol"/>
              </a:rPr>
              <a:t></a:t>
            </a:r>
            <a:r>
              <a:rPr lang="en-US" dirty="0" smtClean="0"/>
              <a:t> (z) −</a:t>
            </a:r>
            <a:r>
              <a:rPr lang="en-US" dirty="0" smtClean="0">
                <a:sym typeface="Symbol"/>
              </a:rPr>
              <a:t></a:t>
            </a:r>
            <a:r>
              <a:rPr lang="en-US" dirty="0" smtClean="0"/>
              <a:t> (z + </a:t>
            </a:r>
            <a:r>
              <a:rPr lang="en-US" dirty="0" err="1" smtClean="0"/>
              <a:t>dz</a:t>
            </a:r>
            <a:r>
              <a:rPr lang="en-US" dirty="0" smtClean="0"/>
              <a:t>). If this difference is</a:t>
            </a:r>
          </a:p>
          <a:p>
            <a:r>
              <a:rPr lang="en-US" dirty="0" smtClean="0"/>
              <a:t>non-zero, then some power must have been absorbed. The</a:t>
            </a:r>
          </a:p>
          <a:p>
            <a:r>
              <a:rPr lang="en-US" dirty="0" smtClean="0"/>
              <a:t>absorbed power density is the difference in the irradiance</a:t>
            </a:r>
          </a:p>
          <a:p>
            <a:r>
              <a:rPr lang="en-US" dirty="0" smtClean="0"/>
              <a:t>per unit depth, i.e.</a:t>
            </a:r>
            <a:endParaRPr lang="en-US" dirty="0"/>
          </a:p>
        </p:txBody>
      </p:sp>
      <p:pic>
        <p:nvPicPr>
          <p:cNvPr id="2050" name="Picture 2"/>
          <p:cNvPicPr>
            <a:picLocks noChangeAspect="1" noChangeArrowheads="1"/>
          </p:cNvPicPr>
          <p:nvPr/>
        </p:nvPicPr>
        <p:blipFill>
          <a:blip r:embed="rId2"/>
          <a:srcRect/>
          <a:stretch>
            <a:fillRect/>
          </a:stretch>
        </p:blipFill>
        <p:spPr bwMode="auto">
          <a:xfrm>
            <a:off x="990600" y="1143000"/>
            <a:ext cx="971550" cy="314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15250" y="4308143"/>
            <a:ext cx="2667000" cy="19431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838200" y="4114800"/>
            <a:ext cx="4629150" cy="48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838200"/>
            <a:ext cx="7086600" cy="914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2057400"/>
            <a:ext cx="7086600" cy="685800"/>
          </a:xfrm>
          <a:prstGeom prst="rect">
            <a:avLst/>
          </a:prstGeom>
          <a:noFill/>
          <a:ln w="9525">
            <a:noFill/>
            <a:miter lim="800000"/>
            <a:headEnd/>
            <a:tailEnd/>
          </a:ln>
          <a:effectLst/>
        </p:spPr>
      </p:pic>
      <p:sp>
        <p:nvSpPr>
          <p:cNvPr id="5" name="Rectangle 4"/>
          <p:cNvSpPr/>
          <p:nvPr/>
        </p:nvSpPr>
        <p:spPr>
          <a:xfrm>
            <a:off x="914400" y="2828836"/>
            <a:ext cx="6781800" cy="861774"/>
          </a:xfrm>
          <a:prstGeom prst="rect">
            <a:avLst/>
          </a:prstGeom>
        </p:spPr>
        <p:txBody>
          <a:bodyPr wrap="square">
            <a:spAutoFit/>
          </a:bodyPr>
          <a:lstStyle/>
          <a:p>
            <a:r>
              <a:rPr lang="en-US" sz="1600" dirty="0" smtClean="0"/>
              <a:t>Q  the optical energy that is being deposited in the tissue as heat (per unit time), now becomes a heat source term in the equation describing heat transport</a:t>
            </a:r>
            <a:r>
              <a:rPr lang="en-US" dirty="0" smtClean="0"/>
              <a:t>.</a:t>
            </a:r>
            <a:endParaRPr lang="en-US" dirty="0"/>
          </a:p>
        </p:txBody>
      </p:sp>
      <p:pic>
        <p:nvPicPr>
          <p:cNvPr id="3077" name="Picture 5"/>
          <p:cNvPicPr>
            <a:picLocks noChangeAspect="1" noChangeArrowheads="1"/>
          </p:cNvPicPr>
          <p:nvPr/>
        </p:nvPicPr>
        <p:blipFill>
          <a:blip r:embed="rId4"/>
          <a:srcRect/>
          <a:stretch>
            <a:fillRect/>
          </a:stretch>
        </p:blipFill>
        <p:spPr bwMode="auto">
          <a:xfrm>
            <a:off x="990600" y="4038600"/>
            <a:ext cx="67056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838200"/>
            <a:ext cx="7086600" cy="914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2057400"/>
            <a:ext cx="7086600" cy="685800"/>
          </a:xfrm>
          <a:prstGeom prst="rect">
            <a:avLst/>
          </a:prstGeom>
          <a:noFill/>
          <a:ln w="9525">
            <a:noFill/>
            <a:miter lim="800000"/>
            <a:headEnd/>
            <a:tailEnd/>
          </a:ln>
          <a:effectLst/>
        </p:spPr>
      </p:pic>
      <p:sp>
        <p:nvSpPr>
          <p:cNvPr id="5" name="Rectangle 4"/>
          <p:cNvSpPr/>
          <p:nvPr/>
        </p:nvSpPr>
        <p:spPr>
          <a:xfrm>
            <a:off x="914400" y="2828836"/>
            <a:ext cx="6781800" cy="861774"/>
          </a:xfrm>
          <a:prstGeom prst="rect">
            <a:avLst/>
          </a:prstGeom>
        </p:spPr>
        <p:txBody>
          <a:bodyPr wrap="square">
            <a:spAutoFit/>
          </a:bodyPr>
          <a:lstStyle/>
          <a:p>
            <a:r>
              <a:rPr lang="en-US" sz="1600" dirty="0" smtClean="0"/>
              <a:t>Q  the optical energy that is being deposited in the tissue as heat (per unit time), now becomes a heat source term in the equation describing heat transport</a:t>
            </a:r>
            <a:r>
              <a:rPr lang="en-US" dirty="0" smtClean="0"/>
              <a:t>.</a:t>
            </a:r>
            <a:endParaRPr lang="en-US" dirty="0"/>
          </a:p>
        </p:txBody>
      </p:sp>
      <p:pic>
        <p:nvPicPr>
          <p:cNvPr id="3077" name="Picture 5"/>
          <p:cNvPicPr>
            <a:picLocks noChangeAspect="1" noChangeArrowheads="1"/>
          </p:cNvPicPr>
          <p:nvPr/>
        </p:nvPicPr>
        <p:blipFill>
          <a:blip r:embed="rId4"/>
          <a:srcRect/>
          <a:stretch>
            <a:fillRect/>
          </a:stretch>
        </p:blipFill>
        <p:spPr bwMode="auto">
          <a:xfrm>
            <a:off x="990600" y="4038600"/>
            <a:ext cx="67056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838200"/>
            <a:ext cx="7086600" cy="914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2057400"/>
            <a:ext cx="7086600" cy="685800"/>
          </a:xfrm>
          <a:prstGeom prst="rect">
            <a:avLst/>
          </a:prstGeom>
          <a:noFill/>
          <a:ln w="9525">
            <a:noFill/>
            <a:miter lim="800000"/>
            <a:headEnd/>
            <a:tailEnd/>
          </a:ln>
          <a:effectLst/>
        </p:spPr>
      </p:pic>
      <p:sp>
        <p:nvSpPr>
          <p:cNvPr id="5" name="Rectangle 4"/>
          <p:cNvSpPr/>
          <p:nvPr/>
        </p:nvSpPr>
        <p:spPr>
          <a:xfrm>
            <a:off x="914400" y="2828836"/>
            <a:ext cx="6781800" cy="861774"/>
          </a:xfrm>
          <a:prstGeom prst="rect">
            <a:avLst/>
          </a:prstGeom>
        </p:spPr>
        <p:txBody>
          <a:bodyPr wrap="square">
            <a:spAutoFit/>
          </a:bodyPr>
          <a:lstStyle/>
          <a:p>
            <a:r>
              <a:rPr lang="en-US" sz="1600" dirty="0" smtClean="0"/>
              <a:t>Q  the optical energy that is being deposited in the tissue as heat (per unit time), now becomes a heat source term in the equation describing heat transport</a:t>
            </a:r>
            <a:r>
              <a:rPr lang="en-US" dirty="0" smtClean="0"/>
              <a:t>.</a:t>
            </a:r>
            <a:endParaRPr lang="en-US" dirty="0"/>
          </a:p>
        </p:txBody>
      </p:sp>
      <p:pic>
        <p:nvPicPr>
          <p:cNvPr id="3077" name="Picture 5"/>
          <p:cNvPicPr>
            <a:picLocks noChangeAspect="1" noChangeArrowheads="1"/>
          </p:cNvPicPr>
          <p:nvPr/>
        </p:nvPicPr>
        <p:blipFill>
          <a:blip r:embed="rId4"/>
          <a:srcRect/>
          <a:stretch>
            <a:fillRect/>
          </a:stretch>
        </p:blipFill>
        <p:spPr bwMode="auto">
          <a:xfrm>
            <a:off x="990600" y="4038600"/>
            <a:ext cx="67056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85800" y="533400"/>
            <a:ext cx="7086600" cy="396239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990600" y="4572000"/>
            <a:ext cx="639127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914400"/>
            <a:ext cx="7239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086600" cy="2246769"/>
          </a:xfrm>
          <a:prstGeom prst="rect">
            <a:avLst/>
          </a:prstGeom>
        </p:spPr>
        <p:txBody>
          <a:bodyPr wrap="square">
            <a:spAutoFit/>
          </a:bodyPr>
          <a:lstStyle/>
          <a:p>
            <a:r>
              <a:rPr lang="en-US" sz="2000" dirty="0" smtClean="0"/>
              <a:t>One of the most commonly used </a:t>
            </a:r>
            <a:r>
              <a:rPr lang="en-US" sz="2000" dirty="0" err="1" smtClean="0"/>
              <a:t>photosensitizers</a:t>
            </a:r>
            <a:r>
              <a:rPr lang="en-US" sz="2000" dirty="0" smtClean="0"/>
              <a:t> in photodynamic therapy is a </a:t>
            </a:r>
            <a:r>
              <a:rPr lang="en-US" sz="2000" dirty="0" err="1" smtClean="0"/>
              <a:t>hematoporphyrin</a:t>
            </a:r>
            <a:r>
              <a:rPr lang="en-US" sz="2000" dirty="0" smtClean="0"/>
              <a:t> derivative called </a:t>
            </a:r>
            <a:r>
              <a:rPr lang="en-US" sz="2000" dirty="0" err="1" smtClean="0"/>
              <a:t>HpD</a:t>
            </a:r>
            <a:r>
              <a:rPr lang="en-US" sz="2000" dirty="0" smtClean="0"/>
              <a:t>. It is derived from calf blood and is a complex collection of different </a:t>
            </a:r>
            <a:r>
              <a:rPr lang="en-US" sz="2000" dirty="0" err="1" smtClean="0"/>
              <a:t>porphyrins</a:t>
            </a:r>
            <a:r>
              <a:rPr lang="en-US" sz="2000" dirty="0" smtClean="0"/>
              <a:t>, mainly:</a:t>
            </a:r>
          </a:p>
          <a:p>
            <a:r>
              <a:rPr lang="en-US" sz="2000" dirty="0" smtClean="0"/>
              <a:t>– </a:t>
            </a:r>
            <a:r>
              <a:rPr lang="en-US" sz="2000" dirty="0" err="1" smtClean="0"/>
              <a:t>dihematoporphyrin</a:t>
            </a:r>
            <a:r>
              <a:rPr lang="en-US" sz="2000" dirty="0" smtClean="0"/>
              <a:t>,</a:t>
            </a:r>
          </a:p>
          <a:p>
            <a:r>
              <a:rPr lang="en-US" sz="2000" dirty="0" smtClean="0"/>
              <a:t>– </a:t>
            </a:r>
            <a:r>
              <a:rPr lang="en-US" sz="2000" dirty="0" err="1" smtClean="0"/>
              <a:t>hydroxyethylvinyl-deuteroporphyrin</a:t>
            </a:r>
            <a:r>
              <a:rPr lang="en-US" sz="2000" dirty="0" smtClean="0"/>
              <a:t>,</a:t>
            </a:r>
          </a:p>
          <a:p>
            <a:r>
              <a:rPr lang="en-US" sz="2000" dirty="0" smtClean="0"/>
              <a:t>– </a:t>
            </a:r>
            <a:r>
              <a:rPr lang="en-US" sz="2000" dirty="0" err="1" smtClean="0"/>
              <a:t>protoporphyrin</a:t>
            </a:r>
            <a:r>
              <a:rPr lang="en-US" sz="2000" dirty="0" smtClean="0"/>
              <a:t>.</a:t>
            </a: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1676400" y="3124200"/>
            <a:ext cx="5410200" cy="1905000"/>
          </a:xfrm>
          <a:prstGeom prst="rect">
            <a:avLst/>
          </a:prstGeom>
          <a:noFill/>
          <a:ln w="9525">
            <a:noFill/>
            <a:miter lim="800000"/>
            <a:headEnd/>
            <a:tailEnd/>
          </a:ln>
          <a:effectLst/>
        </p:spPr>
      </p:pic>
      <p:sp>
        <p:nvSpPr>
          <p:cNvPr id="6" name="Rectangle 5"/>
          <p:cNvSpPr/>
          <p:nvPr/>
        </p:nvSpPr>
        <p:spPr>
          <a:xfrm>
            <a:off x="1219200" y="5105400"/>
            <a:ext cx="6705600" cy="646331"/>
          </a:xfrm>
          <a:prstGeom prst="rect">
            <a:avLst/>
          </a:prstGeom>
        </p:spPr>
        <p:txBody>
          <a:bodyPr wrap="square">
            <a:spAutoFit/>
          </a:bodyPr>
          <a:lstStyle/>
          <a:p>
            <a:r>
              <a:rPr lang="en-US" dirty="0" smtClean="0"/>
              <a:t>Fi</a:t>
            </a:r>
            <a:r>
              <a:rPr lang="en-US" dirty="0" smtClean="0">
                <a:solidFill>
                  <a:schemeClr val="accent1"/>
                </a:solidFill>
              </a:rPr>
              <a:t>g. 3.4. Chemical structure of the active substance </a:t>
            </a:r>
            <a:r>
              <a:rPr lang="en-US" dirty="0" err="1" smtClean="0">
                <a:solidFill>
                  <a:schemeClr val="accent1"/>
                </a:solidFill>
              </a:rPr>
              <a:t>dihematoporphyrin</a:t>
            </a:r>
            <a:r>
              <a:rPr lang="en-US" dirty="0" smtClean="0">
                <a:solidFill>
                  <a:schemeClr val="accent1"/>
                </a:solidFill>
              </a:rPr>
              <a:t> which consists of two symmetric </a:t>
            </a:r>
            <a:r>
              <a:rPr lang="en-US" dirty="0" err="1" smtClean="0">
                <a:solidFill>
                  <a:schemeClr val="accent1"/>
                </a:solidFill>
              </a:rPr>
              <a:t>porphyrin</a:t>
            </a:r>
            <a:r>
              <a:rPr lang="en-US" dirty="0" smtClean="0">
                <a:solidFill>
                  <a:schemeClr val="accent1"/>
                </a:solidFill>
              </a:rPr>
              <a:t> rings</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04950" y="452438"/>
            <a:ext cx="6134100" cy="595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90600" y="228600"/>
            <a:ext cx="62484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914400"/>
            <a:ext cx="630555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295400" y="457200"/>
            <a:ext cx="6172200" cy="38862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371600" y="4572000"/>
            <a:ext cx="6162675" cy="163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66800" y="838200"/>
            <a:ext cx="7086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66800" y="609600"/>
            <a:ext cx="6705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66843"/>
            <a:ext cx="7620000" cy="2862322"/>
          </a:xfrm>
          <a:prstGeom prst="rect">
            <a:avLst/>
          </a:prstGeom>
        </p:spPr>
        <p:txBody>
          <a:bodyPr wrap="square">
            <a:spAutoFit/>
          </a:bodyPr>
          <a:lstStyle/>
          <a:p>
            <a:r>
              <a:rPr lang="en-US" dirty="0" smtClean="0"/>
              <a:t>• Main idea: achieving a certain temperature which leads to the desired thermal effect</a:t>
            </a:r>
          </a:p>
          <a:p>
            <a:r>
              <a:rPr lang="en-US" dirty="0" smtClean="0"/>
              <a:t>• Observations: either coagulation, vaporization, carbonization or melting</a:t>
            </a:r>
          </a:p>
          <a:p>
            <a:r>
              <a:rPr lang="en-US" dirty="0" smtClean="0"/>
              <a:t>• Typical lasers: CO2, </a:t>
            </a:r>
            <a:r>
              <a:rPr lang="en-US" dirty="0" err="1" smtClean="0"/>
              <a:t>Nd:YAG</a:t>
            </a:r>
            <a:r>
              <a:rPr lang="en-US" dirty="0" smtClean="0"/>
              <a:t>, </a:t>
            </a:r>
            <a:r>
              <a:rPr lang="en-US" dirty="0" err="1" smtClean="0"/>
              <a:t>Er:YAG</a:t>
            </a:r>
            <a:r>
              <a:rPr lang="en-US" dirty="0" smtClean="0"/>
              <a:t>, </a:t>
            </a:r>
            <a:r>
              <a:rPr lang="en-US" dirty="0" err="1" smtClean="0"/>
              <a:t>Ho:YAG</a:t>
            </a:r>
            <a:r>
              <a:rPr lang="en-US" dirty="0" smtClean="0"/>
              <a:t>, argon ion and diode lasers</a:t>
            </a:r>
          </a:p>
          <a:p>
            <a:r>
              <a:rPr lang="en-US" dirty="0" smtClean="0"/>
              <a:t>• Typical pulse durations: 1 </a:t>
            </a:r>
            <a:r>
              <a:rPr lang="el-GR" dirty="0" smtClean="0"/>
              <a:t>μ</a:t>
            </a:r>
            <a:r>
              <a:rPr lang="en-US" dirty="0" smtClean="0"/>
              <a:t>s . . . 1min</a:t>
            </a:r>
          </a:p>
          <a:p>
            <a:r>
              <a:rPr lang="en-US" dirty="0" smtClean="0"/>
              <a:t>• Typical power densities: 10 . . . 106 W/cm</a:t>
            </a:r>
            <a:r>
              <a:rPr lang="en-US" sz="1200" dirty="0" smtClean="0"/>
              <a:t>2</a:t>
            </a:r>
            <a:endParaRPr lang="en-US" dirty="0" smtClean="0"/>
          </a:p>
          <a:p>
            <a:r>
              <a:rPr lang="en-US" dirty="0" smtClean="0"/>
              <a:t>• Special applications: coagulation, vaporization, melting,</a:t>
            </a:r>
          </a:p>
          <a:p>
            <a:r>
              <a:rPr lang="en-US" dirty="0" smtClean="0"/>
              <a:t>thermal decomposition,</a:t>
            </a:r>
          </a:p>
          <a:p>
            <a:r>
              <a:rPr lang="en-US" dirty="0" smtClean="0"/>
              <a:t>treatment of retinal detachment,</a:t>
            </a:r>
          </a:p>
          <a:p>
            <a:r>
              <a:rPr lang="en-US" dirty="0" smtClean="0"/>
              <a:t>laser-induced interstitial thermotherapy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467600" cy="1200329"/>
          </a:xfrm>
          <a:prstGeom prst="rect">
            <a:avLst/>
          </a:prstGeom>
        </p:spPr>
        <p:txBody>
          <a:bodyPr wrap="square">
            <a:spAutoFit/>
          </a:bodyPr>
          <a:lstStyle/>
          <a:p>
            <a:pPr>
              <a:buFont typeface="Wingdings" pitchFamily="2" charset="2"/>
              <a:buChar char="Ø"/>
            </a:pPr>
            <a:r>
              <a:rPr lang="en-US" dirty="0" smtClean="0">
                <a:solidFill>
                  <a:srgbClr val="00B0F0"/>
                </a:solidFill>
              </a:rPr>
              <a:t>One of the most commonly used </a:t>
            </a:r>
            <a:r>
              <a:rPr lang="en-US" dirty="0" err="1" smtClean="0">
                <a:solidFill>
                  <a:srgbClr val="00B0F0"/>
                </a:solidFill>
              </a:rPr>
              <a:t>photosensitizers</a:t>
            </a:r>
            <a:r>
              <a:rPr lang="en-US" dirty="0" smtClean="0">
                <a:solidFill>
                  <a:srgbClr val="00B0F0"/>
                </a:solidFill>
              </a:rPr>
              <a:t> in photodynamic therapy is a </a:t>
            </a:r>
            <a:r>
              <a:rPr lang="en-US" dirty="0" err="1" smtClean="0">
                <a:solidFill>
                  <a:srgbClr val="00B0F0"/>
                </a:solidFill>
              </a:rPr>
              <a:t>hematoporphyrin</a:t>
            </a:r>
            <a:r>
              <a:rPr lang="en-US" dirty="0" smtClean="0">
                <a:solidFill>
                  <a:srgbClr val="00B0F0"/>
                </a:solidFill>
              </a:rPr>
              <a:t> derivative called </a:t>
            </a:r>
            <a:r>
              <a:rPr lang="en-US" dirty="0" err="1" smtClean="0">
                <a:solidFill>
                  <a:srgbClr val="00B0F0"/>
                </a:solidFill>
              </a:rPr>
              <a:t>HpD</a:t>
            </a:r>
            <a:r>
              <a:rPr lang="en-US" dirty="0" smtClean="0">
                <a:solidFill>
                  <a:srgbClr val="00B0F0"/>
                </a:solidFill>
              </a:rPr>
              <a:t>. It is derived from calf blood and is a complex collection of different </a:t>
            </a:r>
            <a:r>
              <a:rPr lang="en-US" dirty="0" err="1" smtClean="0">
                <a:solidFill>
                  <a:srgbClr val="00B0F0"/>
                </a:solidFill>
              </a:rPr>
              <a:t>porphyrins</a:t>
            </a:r>
            <a:r>
              <a:rPr lang="en-US" dirty="0" smtClean="0">
                <a:solidFill>
                  <a:srgbClr val="00B0F0"/>
                </a:solidFill>
              </a:rPr>
              <a:t>, mainly – </a:t>
            </a:r>
            <a:r>
              <a:rPr lang="en-US" dirty="0" err="1" smtClean="0">
                <a:solidFill>
                  <a:srgbClr val="00B0F0"/>
                </a:solidFill>
              </a:rPr>
              <a:t>dihematoporphyrin</a:t>
            </a:r>
            <a:r>
              <a:rPr lang="en-US" dirty="0" smtClean="0">
                <a:solidFill>
                  <a:srgbClr val="00B0F0"/>
                </a:solidFill>
              </a:rPr>
              <a:t>, – </a:t>
            </a:r>
            <a:r>
              <a:rPr lang="en-US" dirty="0" err="1" smtClean="0">
                <a:solidFill>
                  <a:srgbClr val="00B0F0"/>
                </a:solidFill>
              </a:rPr>
              <a:t>hydroxyethylvinyl-deuteroporphyrin</a:t>
            </a:r>
            <a:r>
              <a:rPr lang="en-US" dirty="0" smtClean="0">
                <a:solidFill>
                  <a:srgbClr val="00B0F0"/>
                </a:solidFill>
              </a:rPr>
              <a:t>, – </a:t>
            </a:r>
            <a:r>
              <a:rPr lang="en-US" dirty="0" err="1" smtClean="0">
                <a:solidFill>
                  <a:srgbClr val="00B0F0"/>
                </a:solidFill>
              </a:rPr>
              <a:t>protoporphyrin</a:t>
            </a:r>
            <a:endParaRPr lang="en-US" dirty="0">
              <a:solidFill>
                <a:srgbClr val="00B0F0"/>
              </a:solidFill>
            </a:endParaRPr>
          </a:p>
        </p:txBody>
      </p:sp>
      <p:sp>
        <p:nvSpPr>
          <p:cNvPr id="3" name="Rectangle 2"/>
          <p:cNvSpPr/>
          <p:nvPr/>
        </p:nvSpPr>
        <p:spPr>
          <a:xfrm>
            <a:off x="304800" y="1981200"/>
            <a:ext cx="8305800" cy="3939540"/>
          </a:xfrm>
          <a:prstGeom prst="rect">
            <a:avLst/>
          </a:prstGeom>
        </p:spPr>
        <p:txBody>
          <a:bodyPr wrap="square">
            <a:spAutoFit/>
          </a:bodyPr>
          <a:lstStyle/>
          <a:p>
            <a:r>
              <a:rPr lang="en-US" sz="1600" dirty="0" smtClean="0"/>
              <a:t>Q1. Which light–tissue interaction can only be realized by the use of lasers?</a:t>
            </a:r>
          </a:p>
          <a:p>
            <a:r>
              <a:rPr lang="en-US" sz="1600" dirty="0" smtClean="0"/>
              <a:t>For which interaction mechanisms can conventional (thermal) light sources be used alternatively?</a:t>
            </a:r>
          </a:p>
          <a:p>
            <a:endParaRPr lang="en-US" sz="1600" dirty="0" smtClean="0"/>
          </a:p>
          <a:p>
            <a:r>
              <a:rPr lang="en-US" sz="1600" dirty="0" smtClean="0"/>
              <a:t> Q2. What are the primary reasons for laser usage in medical therapy?</a:t>
            </a:r>
          </a:p>
          <a:p>
            <a:endParaRPr lang="en-US" sz="1600" dirty="0" smtClean="0"/>
          </a:p>
          <a:p>
            <a:r>
              <a:rPr lang="en-US" sz="1600" dirty="0" smtClean="0"/>
              <a:t> Solution:</a:t>
            </a:r>
          </a:p>
          <a:p>
            <a:r>
              <a:rPr lang="en-US" sz="1400" dirty="0" smtClean="0"/>
              <a:t> 1. Light–tissue interactions such as plasma-induced ablation and </a:t>
            </a:r>
            <a:r>
              <a:rPr lang="en-US" sz="1400" dirty="0" err="1" smtClean="0"/>
              <a:t>photodisruption</a:t>
            </a:r>
            <a:r>
              <a:rPr lang="en-US" sz="1400" dirty="0" smtClean="0"/>
              <a:t>, which require very high light intensities and short exposure times, can only be realized in the focal region of short-pulse lasers. Other light–tissue interactions like the </a:t>
            </a:r>
            <a:r>
              <a:rPr lang="en-US" sz="1400" dirty="0" err="1" smtClean="0"/>
              <a:t>photothermal</a:t>
            </a:r>
            <a:r>
              <a:rPr lang="en-US" sz="1400" dirty="0" smtClean="0"/>
              <a:t> interaction and photochemical interaction can also be achieved by using conventional (thermal) light sources due to the requirement of low intensities and relatively long exposure times (Figure 9.4).</a:t>
            </a:r>
          </a:p>
          <a:p>
            <a:r>
              <a:rPr lang="en-US" sz="1400" dirty="0" smtClean="0"/>
              <a:t> 2. Due to high spatial and temporal coherence, they are extensively used in medical therapy. These properties make lasers precise and easy to manipulate according to the underlying medical condition. High spatial coherence ensures maximum transfer of energy to the interacting tissues and high temporal coherence which makes the laser source monochromatic or leads to a small bandwidth. Therefore, wavelength-specific tissue response can be achieved, since tissue properties determined by absorption and scattering coefficients depend on the wavelength of light</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400"/>
            <a:ext cx="4604658" cy="369332"/>
          </a:xfrm>
          <a:prstGeom prst="rect">
            <a:avLst/>
          </a:prstGeom>
        </p:spPr>
        <p:txBody>
          <a:bodyPr wrap="none">
            <a:spAutoFit/>
          </a:bodyPr>
          <a:lstStyle/>
          <a:p>
            <a:r>
              <a:rPr lang="en-US" dirty="0" smtClean="0"/>
              <a:t>Laser-Induced Interstitial Thermotherapy (LITT)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838200"/>
            <a:ext cx="6934200" cy="4585871"/>
          </a:xfrm>
          <a:prstGeom prst="rect">
            <a:avLst/>
          </a:prstGeom>
        </p:spPr>
        <p:txBody>
          <a:bodyPr wrap="square">
            <a:spAutoFit/>
          </a:bodyPr>
          <a:lstStyle/>
          <a:p>
            <a:r>
              <a:rPr lang="en-US" sz="2000" b="1" dirty="0" smtClean="0">
                <a:solidFill>
                  <a:srgbClr val="FF0000"/>
                </a:solidFill>
              </a:rPr>
              <a:t>3- Light-Tissue Interaction at the Molecular Level</a:t>
            </a:r>
          </a:p>
          <a:p>
            <a:endParaRPr lang="en-US" sz="2000" b="1" dirty="0" smtClean="0">
              <a:solidFill>
                <a:srgbClr val="FF0000"/>
              </a:solidFill>
            </a:endParaRPr>
          </a:p>
          <a:p>
            <a:r>
              <a:rPr lang="en-US" b="1" dirty="0" smtClean="0"/>
              <a:t>In order to r understand the different mechanisms and how they arise, we must first revise the basics on what happens when light and matter interact at the level of the photon molecule interaction: molecular absorption and de-excitation.</a:t>
            </a:r>
          </a:p>
          <a:p>
            <a:r>
              <a:rPr lang="en-US" b="1" dirty="0" smtClean="0">
                <a:solidFill>
                  <a:srgbClr val="FF0000"/>
                </a:solidFill>
              </a:rPr>
              <a:t>• First</a:t>
            </a:r>
            <a:r>
              <a:rPr lang="en-US" b="1" dirty="0" smtClean="0"/>
              <a:t>, remember that tissue consists of molecules. It is constructed out of and contains hundreds of different types of molecules (protein, DNA, water, fats, . . . ). When we talk about light interacting with ‘tissue’ we mean light interacting with (some of) the molecules</a:t>
            </a:r>
          </a:p>
          <a:p>
            <a:r>
              <a:rPr lang="en-US" b="1" dirty="0" smtClean="0"/>
              <a:t>within the tissue.</a:t>
            </a:r>
          </a:p>
          <a:p>
            <a:r>
              <a:rPr lang="en-US" b="1" dirty="0" smtClean="0">
                <a:solidFill>
                  <a:srgbClr val="FF0000"/>
                </a:solidFill>
              </a:rPr>
              <a:t>• Second, </a:t>
            </a:r>
            <a:r>
              <a:rPr lang="en-US" b="1" dirty="0" smtClean="0"/>
              <a:t>not all of the molecules in the body absorb the same wavelengths of light (</a:t>
            </a:r>
            <a:r>
              <a:rPr lang="en-US" b="1" dirty="0" err="1" smtClean="0"/>
              <a:t>e.g</a:t>
            </a:r>
            <a:r>
              <a:rPr lang="en-US" b="1" dirty="0" smtClean="0"/>
              <a:t>  blood is red,  hair blond and  eyes dark) so by choosing the laser wavelength we may be able to target specific molecules. This notion is used to remove tattoos without damaging the surrounding tissue, as they are different colors.</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6781800" cy="2031325"/>
          </a:xfrm>
          <a:prstGeom prst="rect">
            <a:avLst/>
          </a:prstGeom>
        </p:spPr>
        <p:txBody>
          <a:bodyPr wrap="square">
            <a:spAutoFit/>
          </a:bodyPr>
          <a:lstStyle/>
          <a:p>
            <a:r>
              <a:rPr lang="en-US" b="1" dirty="0" smtClean="0">
                <a:solidFill>
                  <a:srgbClr val="FF0000"/>
                </a:solidFill>
              </a:rPr>
              <a:t>• Third</a:t>
            </a:r>
            <a:r>
              <a:rPr lang="en-US" b="1" dirty="0" smtClean="0"/>
              <a:t>, different molecules behave differently once they have absorbed a photon. Several things could happen, and which does will depend on the particular molecule in question and the energy in the absorbed photon. Fig. 3 shows where the energy - gained from absorbing a photon - ends up, as the molecule returns to its lowest energy level, its ground state, from the excited state reached by absorbing the photon.</a:t>
            </a:r>
            <a:endParaRPr lang="en-US" b="1" dirty="0"/>
          </a:p>
        </p:txBody>
      </p:sp>
      <p:sp>
        <p:nvSpPr>
          <p:cNvPr id="3" name="Rectangle 2"/>
          <p:cNvSpPr/>
          <p:nvPr/>
        </p:nvSpPr>
        <p:spPr>
          <a:xfrm>
            <a:off x="914400" y="2971800"/>
            <a:ext cx="6705600" cy="1754326"/>
          </a:xfrm>
          <a:prstGeom prst="rect">
            <a:avLst/>
          </a:prstGeom>
        </p:spPr>
        <p:txBody>
          <a:bodyPr wrap="square">
            <a:spAutoFit/>
          </a:bodyPr>
          <a:lstStyle/>
          <a:p>
            <a:r>
              <a:rPr lang="en-US" b="1" dirty="0" smtClean="0">
                <a:solidFill>
                  <a:srgbClr val="FF0000"/>
                </a:solidFill>
              </a:rPr>
              <a:t>3.1 Molecular Absorption of a Photon</a:t>
            </a:r>
          </a:p>
          <a:p>
            <a:r>
              <a:rPr lang="en-US" b="1" dirty="0" smtClean="0"/>
              <a:t>An unexcited molecule is said to be in its ground state, its lowest energy level. This is usually a singlet state, so-called because the electrons orbiting the nucleus (for an atom) or nuclei (for</a:t>
            </a:r>
          </a:p>
          <a:p>
            <a:r>
              <a:rPr lang="en-US" b="1" dirty="0" smtClean="0"/>
              <a:t>a molecule) are (quantum mechanically) spin-paired ↑↓ and there is only a single orientation in space for such a pair of spins</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7467600" cy="3416320"/>
          </a:xfrm>
          <a:prstGeom prst="rect">
            <a:avLst/>
          </a:prstGeom>
        </p:spPr>
        <p:txBody>
          <a:bodyPr wrap="square">
            <a:spAutoFit/>
          </a:bodyPr>
          <a:lstStyle/>
          <a:p>
            <a:r>
              <a:rPr lang="en-US" b="1" dirty="0" smtClean="0"/>
              <a:t>When a photon is absorbed, a bound electron interacts with the electric field of the photon ,and the energy in the photon is converted into kinetic energy of the electron. The electron moves to a higher energy level. The energy levels are quantized - an electron bound to a nucleus cannot have any amount of energy it pleases - so the energy conversion, the absorption, will only take place if there is an energy level to which the electron can move with that amount of extra energy. (For atoms, the absorption spectrum contains quite distinct, discrete lines. For large molecules, though, such as those found in tissue, there are so many energy levels that the absorption spectrum becomes virtually continuous. However, the spectrum is not flat, as there will still be frequencies at which the absorption is greater, maybe substantially greater, than others.)</a:t>
            </a:r>
            <a:endParaRPr lang="en-US" b="1" dirty="0"/>
          </a:p>
        </p:txBody>
      </p:sp>
      <p:sp>
        <p:nvSpPr>
          <p:cNvPr id="3" name="Rectangle 2"/>
          <p:cNvSpPr/>
          <p:nvPr/>
        </p:nvSpPr>
        <p:spPr>
          <a:xfrm>
            <a:off x="1066800" y="4572000"/>
            <a:ext cx="7239000" cy="923330"/>
          </a:xfrm>
          <a:prstGeom prst="rect">
            <a:avLst/>
          </a:prstGeom>
        </p:spPr>
        <p:txBody>
          <a:bodyPr wrap="square">
            <a:spAutoFit/>
          </a:bodyPr>
          <a:lstStyle/>
          <a:p>
            <a:r>
              <a:rPr lang="en-US" b="1" dirty="0" smtClean="0">
                <a:solidFill>
                  <a:srgbClr val="FF0000"/>
                </a:solidFill>
              </a:rPr>
              <a:t>3.2 De-excitation Pathways</a:t>
            </a:r>
          </a:p>
          <a:p>
            <a:r>
              <a:rPr lang="en-US" b="1" dirty="0" smtClean="0"/>
              <a:t>Having absorbed the photon, the molecule is now in an excited singlet state. Several things could now happen</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543800" cy="5078313"/>
          </a:xfrm>
          <a:prstGeom prst="rect">
            <a:avLst/>
          </a:prstGeom>
        </p:spPr>
        <p:txBody>
          <a:bodyPr wrap="square">
            <a:spAutoFit/>
          </a:bodyPr>
          <a:lstStyle/>
          <a:p>
            <a:r>
              <a:rPr lang="en-US" b="1" dirty="0" smtClean="0">
                <a:solidFill>
                  <a:srgbClr val="00B0F0"/>
                </a:solidFill>
              </a:rPr>
              <a:t>1. Photochemical reactions. </a:t>
            </a:r>
            <a:r>
              <a:rPr lang="en-US" b="1" dirty="0" smtClean="0"/>
              <a:t>Because the electron now has more energy, it is moving faster and has more angular momentum and orbits the nuclei at a greater distance. As the attractive nuclear force falls off rapidly with distance, the electron will be less tightly bound, and will form a chemical bond with another molecule more readily. This is the basis of photochemistry.</a:t>
            </a:r>
          </a:p>
          <a:p>
            <a:r>
              <a:rPr lang="en-US" b="1" dirty="0" smtClean="0">
                <a:solidFill>
                  <a:srgbClr val="00B0F0"/>
                </a:solidFill>
              </a:rPr>
              <a:t>2. </a:t>
            </a:r>
            <a:r>
              <a:rPr lang="en-US" b="1" dirty="0" err="1" smtClean="0">
                <a:solidFill>
                  <a:srgbClr val="00B0F0"/>
                </a:solidFill>
              </a:rPr>
              <a:t>Vibrational</a:t>
            </a:r>
            <a:r>
              <a:rPr lang="en-US" b="1" dirty="0" smtClean="0">
                <a:solidFill>
                  <a:srgbClr val="00B0F0"/>
                </a:solidFill>
              </a:rPr>
              <a:t> relaxation </a:t>
            </a:r>
            <a:r>
              <a:rPr lang="en-US" b="1" dirty="0" smtClean="0"/>
              <a:t>→ heating. The electronic energy is converted into </a:t>
            </a:r>
            <a:r>
              <a:rPr lang="en-US" b="1" dirty="0" err="1" smtClean="0"/>
              <a:t>vibrational</a:t>
            </a:r>
            <a:r>
              <a:rPr lang="en-US" b="1" dirty="0" smtClean="0"/>
              <a:t> or rotational energy of the molecule. Then through collisions, this </a:t>
            </a:r>
            <a:r>
              <a:rPr lang="en-US" b="1" dirty="0" err="1" smtClean="0"/>
              <a:t>vibrational</a:t>
            </a:r>
            <a:r>
              <a:rPr lang="en-US" b="1" dirty="0" smtClean="0"/>
              <a:t> energy is transferred to kinetic energy of nearby molecules. An increase in molecular kinetic energy is just what is called a temperature rise, when observed at the </a:t>
            </a:r>
            <a:r>
              <a:rPr lang="en-US" b="1" dirty="0" err="1" smtClean="0"/>
              <a:t>macroscale</a:t>
            </a:r>
            <a:r>
              <a:rPr lang="en-US" b="1" dirty="0" smtClean="0"/>
              <a:t>. This process is called </a:t>
            </a:r>
            <a:r>
              <a:rPr lang="en-US" b="1" dirty="0" err="1" smtClean="0"/>
              <a:t>vibrational</a:t>
            </a:r>
            <a:r>
              <a:rPr lang="en-US" b="1" dirty="0" smtClean="0"/>
              <a:t> relaxation and leads to </a:t>
            </a:r>
            <a:r>
              <a:rPr lang="en-US" b="1" dirty="0" err="1" smtClean="0">
                <a:solidFill>
                  <a:srgbClr val="FF0000"/>
                </a:solidFill>
              </a:rPr>
              <a:t>photothermal</a:t>
            </a:r>
            <a:r>
              <a:rPr lang="en-US" b="1" dirty="0" smtClean="0">
                <a:solidFill>
                  <a:srgbClr val="FF0000"/>
                </a:solidFill>
              </a:rPr>
              <a:t> effects</a:t>
            </a:r>
            <a:r>
              <a:rPr lang="en-US" b="1" dirty="0" smtClean="0"/>
              <a:t>. It occurs rapidly, on a time scale of picoseconds, 10−12 s.</a:t>
            </a:r>
          </a:p>
          <a:p>
            <a:r>
              <a:rPr lang="en-US" b="1" dirty="0" smtClean="0">
                <a:solidFill>
                  <a:srgbClr val="00B0F0"/>
                </a:solidFill>
              </a:rPr>
              <a:t>3. Fluorescence. </a:t>
            </a:r>
            <a:r>
              <a:rPr lang="en-US" b="1" dirty="0" smtClean="0"/>
              <a:t>After losing some of the energy through </a:t>
            </a:r>
            <a:r>
              <a:rPr lang="en-US" b="1" dirty="0" err="1" smtClean="0"/>
              <a:t>vibrational</a:t>
            </a:r>
            <a:r>
              <a:rPr lang="en-US" b="1" dirty="0" smtClean="0"/>
              <a:t> relaxation, an excited molecule may then jump abruptly to a lower energy state by emitting a photon. As the molecule has already lost some energy this photon is necessarily of a lower energy, and therefore longer wavelength, than the absorbed photon. The lower energy photon is emitted typically 1-100 ns following absorption</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086600" cy="3970318"/>
          </a:xfrm>
          <a:prstGeom prst="rect">
            <a:avLst/>
          </a:prstGeom>
        </p:spPr>
        <p:txBody>
          <a:bodyPr wrap="square">
            <a:spAutoFit/>
          </a:bodyPr>
          <a:lstStyle/>
          <a:p>
            <a:r>
              <a:rPr lang="en-US" b="1" dirty="0" smtClean="0">
                <a:solidFill>
                  <a:srgbClr val="00B0F0"/>
                </a:solidFill>
              </a:rPr>
              <a:t>4. Intersystem crossing </a:t>
            </a:r>
            <a:r>
              <a:rPr lang="en-US" b="1" dirty="0" smtClean="0"/>
              <a:t>→ triplet state → phosphorescence. Some molecules happen to have singlet and triplet states with the same or very similar energy. (A triplet state is one in which two electrons in different </a:t>
            </a:r>
            <a:r>
              <a:rPr lang="en-US" b="1" dirty="0" err="1" smtClean="0"/>
              <a:t>orbitals</a:t>
            </a:r>
            <a:r>
              <a:rPr lang="en-US" b="1" dirty="0" smtClean="0"/>
              <a:t> have parallel spins ↑↑ so they can  adopt only three different orientations in space.) When this is the case, the molecule</a:t>
            </a:r>
          </a:p>
          <a:p>
            <a:r>
              <a:rPr lang="en-US" b="1" dirty="0" smtClean="0"/>
              <a:t>may undergo an intersystem crossing from the singlet to the triplet state. This </a:t>
            </a:r>
            <a:r>
              <a:rPr lang="en-US" b="1" dirty="0" err="1" smtClean="0"/>
              <a:t>unpairing</a:t>
            </a:r>
            <a:r>
              <a:rPr lang="en-US" b="1" dirty="0" smtClean="0"/>
              <a:t> of spins is more likely if the molecule contains a heavy atom such as </a:t>
            </a:r>
            <a:r>
              <a:rPr lang="en-US" b="1" dirty="0" err="1" smtClean="0"/>
              <a:t>sulphur</a:t>
            </a:r>
            <a:r>
              <a:rPr lang="en-US" b="1" dirty="0" smtClean="0"/>
              <a:t>. In this triplet state, the molecule may undergo reactions with other molecules, notably oxygen in photodynamic therapy, or the excess electronic energy may be released as a low energy photon in a process called phosphorescence, returning the molecule to its singlet ground state. Because this triplet-to-singlet transition is a ‘forbidden’ transition it is unlikely to occur, so the low energy photon is emitted typically ms to seconds following absorption</a:t>
            </a:r>
            <a:r>
              <a:rPr lang="en-US" dirty="0" smtClean="0"/>
              <a:t>.</a:t>
            </a:r>
            <a:endParaRPr lang="en-US" dirty="0"/>
          </a:p>
        </p:txBody>
      </p:sp>
      <p:sp>
        <p:nvSpPr>
          <p:cNvPr id="3" name="Rectangle 2"/>
          <p:cNvSpPr/>
          <p:nvPr/>
        </p:nvSpPr>
        <p:spPr>
          <a:xfrm>
            <a:off x="914400" y="4724400"/>
            <a:ext cx="6781800" cy="1477328"/>
          </a:xfrm>
          <a:prstGeom prst="rect">
            <a:avLst/>
          </a:prstGeom>
        </p:spPr>
        <p:txBody>
          <a:bodyPr wrap="square">
            <a:spAutoFit/>
          </a:bodyPr>
          <a:lstStyle/>
          <a:p>
            <a:r>
              <a:rPr lang="en-US" b="1" dirty="0" smtClean="0"/>
              <a:t>Fluorescence and phosphorescence are together called </a:t>
            </a:r>
            <a:r>
              <a:rPr lang="en-US" b="1" dirty="0" err="1" smtClean="0"/>
              <a:t>radiative</a:t>
            </a:r>
            <a:r>
              <a:rPr lang="en-US" b="1" dirty="0" smtClean="0"/>
              <a:t> processes as they radiate photons. All other mechanisms are by default non-</a:t>
            </a:r>
            <a:r>
              <a:rPr lang="en-US" b="1" dirty="0" err="1" smtClean="0"/>
              <a:t>radiative</a:t>
            </a:r>
            <a:r>
              <a:rPr lang="en-US" b="1" dirty="0" smtClean="0"/>
              <a:t>. A schematic diagram showing some of the connections between the laser-tissue interaction mechanisms and the different routes for electronic de-excitation is shown in Fig. 2</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486400"/>
            <a:ext cx="7315200" cy="923330"/>
          </a:xfrm>
          <a:prstGeom prst="rect">
            <a:avLst/>
          </a:prstGeom>
        </p:spPr>
        <p:txBody>
          <a:bodyPr wrap="square">
            <a:spAutoFit/>
          </a:bodyPr>
          <a:lstStyle/>
          <a:p>
            <a:r>
              <a:rPr lang="en-US" b="1" dirty="0" smtClean="0"/>
              <a:t>3.3 </a:t>
            </a:r>
            <a:r>
              <a:rPr lang="en-US" b="1" dirty="0" smtClean="0">
                <a:solidFill>
                  <a:srgbClr val="FF0000"/>
                </a:solidFill>
              </a:rPr>
              <a:t>Plasma Formation </a:t>
            </a:r>
            <a:r>
              <a:rPr lang="en-US" b="1" dirty="0" smtClean="0"/>
              <a:t>. When the laser beam is sufficiently intense (sufficiently tightly </a:t>
            </a:r>
            <a:r>
              <a:rPr lang="en-US" b="1" dirty="0" err="1" smtClean="0"/>
              <a:t>focussed</a:t>
            </a:r>
            <a:r>
              <a:rPr lang="en-US" b="1" dirty="0" smtClean="0"/>
              <a:t>) its electric field can accelerate a free electron (</a:t>
            </a:r>
            <a:r>
              <a:rPr lang="en-US" b="1" dirty="0" err="1" smtClean="0"/>
              <a:t>ie</a:t>
            </a:r>
            <a:r>
              <a:rPr lang="en-US" b="1" dirty="0" smtClean="0"/>
              <a:t>. one not bound to a molecule) to such a speed, </a:t>
            </a:r>
            <a:r>
              <a:rPr lang="en-US" b="1" dirty="0" err="1" smtClean="0"/>
              <a:t>ie</a:t>
            </a:r>
            <a:r>
              <a:rPr lang="en-US" b="1" dirty="0" smtClean="0"/>
              <a:t>. kinetic</a:t>
            </a:r>
            <a:endParaRPr lang="en-US" b="1" dirty="0"/>
          </a:p>
        </p:txBody>
      </p:sp>
      <p:pic>
        <p:nvPicPr>
          <p:cNvPr id="5" name="Picture 2"/>
          <p:cNvPicPr>
            <a:picLocks noChangeAspect="1" noChangeArrowheads="1"/>
          </p:cNvPicPr>
          <p:nvPr/>
        </p:nvPicPr>
        <p:blipFill>
          <a:blip r:embed="rId2"/>
          <a:srcRect r="6154" b="15151"/>
          <a:stretch>
            <a:fillRect/>
          </a:stretch>
        </p:blipFill>
        <p:spPr bwMode="auto">
          <a:xfrm>
            <a:off x="2209800" y="304800"/>
            <a:ext cx="3505200" cy="3352800"/>
          </a:xfrm>
          <a:prstGeom prst="rect">
            <a:avLst/>
          </a:prstGeom>
          <a:noFill/>
          <a:ln w="9525">
            <a:noFill/>
            <a:miter lim="800000"/>
            <a:headEnd/>
            <a:tailEnd/>
          </a:ln>
          <a:effectLst/>
        </p:spPr>
      </p:pic>
      <p:sp>
        <p:nvSpPr>
          <p:cNvPr id="6" name="Rectangle 5"/>
          <p:cNvSpPr/>
          <p:nvPr/>
        </p:nvSpPr>
        <p:spPr>
          <a:xfrm>
            <a:off x="1219200" y="3810000"/>
            <a:ext cx="6400800" cy="769441"/>
          </a:xfrm>
          <a:prstGeom prst="rect">
            <a:avLst/>
          </a:prstGeom>
        </p:spPr>
        <p:txBody>
          <a:bodyPr wrap="square">
            <a:spAutoFit/>
          </a:bodyPr>
          <a:lstStyle/>
          <a:p>
            <a:r>
              <a:rPr lang="en-US" sz="1600" b="1" dirty="0" smtClean="0"/>
              <a:t>Figure 3: </a:t>
            </a:r>
            <a:r>
              <a:rPr lang="en-US" sz="1200" b="1" dirty="0" smtClean="0"/>
              <a:t>Three of the ways in which the excited state can return to the ground state: </a:t>
            </a:r>
            <a:r>
              <a:rPr lang="en-US" sz="1200" b="1" dirty="0" err="1" smtClean="0"/>
              <a:t>vibrational</a:t>
            </a:r>
            <a:r>
              <a:rPr lang="en-US" sz="1200" b="1" dirty="0" smtClean="0"/>
              <a:t> relaxation, fluorescence (short-lived photon emission) and phosphorescence (</a:t>
            </a:r>
            <a:r>
              <a:rPr lang="en-US" sz="1200" b="1" dirty="0" err="1" smtClean="0"/>
              <a:t>longlived</a:t>
            </a:r>
            <a:r>
              <a:rPr lang="en-US" sz="1200" b="1" dirty="0" smtClean="0"/>
              <a:t> photon emission</a:t>
            </a:r>
            <a:r>
              <a:rPr lang="en-US" sz="1600" b="1" dirty="0" smtClean="0"/>
              <a:t>).</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66874" y="847725"/>
            <a:ext cx="6105525"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2231</Words>
  <Application>Microsoft Office PowerPoint</Application>
  <PresentationFormat>On-screen Show (4:3)</PresentationFormat>
  <Paragraphs>89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cp:lastModifiedBy>
  <cp:revision>42</cp:revision>
  <dcterms:created xsi:type="dcterms:W3CDTF">2018-03-04T20:05:39Z</dcterms:created>
  <dcterms:modified xsi:type="dcterms:W3CDTF">2018-11-11T07:15:40Z</dcterms:modified>
</cp:coreProperties>
</file>