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2015-04-04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2015-04-04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2015-04-04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2015-04-04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2015-04-04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2015-04-04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2015-04-04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2015-04-04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2015-04-04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2015-04-04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2015-04-04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2015-04-04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761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04800"/>
            <a:ext cx="8763000" cy="6400800"/>
          </a:xfrm>
        </p:spPr>
        <p:txBody>
          <a:bodyPr/>
          <a:lstStyle/>
          <a:p>
            <a:pPr rtl="1"/>
            <a:r>
              <a:rPr lang="ar-IQ" sz="4000" b="1" dirty="0" smtClean="0">
                <a:solidFill>
                  <a:srgbClr val="FF0000"/>
                </a:solidFill>
                <a:cs typeface="Ali_K_Samik" pitchFamily="2" charset="-78"/>
              </a:rPr>
              <a:t>بةشى شةشةم</a:t>
            </a:r>
            <a:endParaRPr lang="en-US" sz="4000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rtl="1"/>
            <a:r>
              <a:rPr lang="ar-IQ" sz="4000" b="1" dirty="0" smtClean="0">
                <a:solidFill>
                  <a:srgbClr val="FF0000"/>
                </a:solidFill>
                <a:cs typeface="Ali_K_Samik" pitchFamily="2" charset="-78"/>
              </a:rPr>
              <a:t>كار و ثيشة و ضينايةتى لة كؤمةلَطاى ثيشةسازى</a:t>
            </a:r>
          </a:p>
          <a:p>
            <a:pPr rtl="1"/>
            <a:endParaRPr lang="ar-IQ" sz="4000" b="1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يةكةم: ضةمكةكانى ثةيوةنديدار بةم بابةتةوة:</a:t>
            </a:r>
            <a:endParaRPr lang="en-US" dirty="0" smtClean="0">
              <a:solidFill>
                <a:srgbClr val="7030A0"/>
              </a:solidFill>
              <a:cs typeface="Ali_K_Samik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00B0F0"/>
                </a:solidFill>
                <a:cs typeface="Ali_K_Samik" pitchFamily="2" charset="-78"/>
              </a:rPr>
              <a:t>كار</a:t>
            </a:r>
            <a:endParaRPr lang="en-US" dirty="0" smtClean="0">
              <a:solidFill>
                <a:srgbClr val="00B0F0"/>
              </a:solidFill>
              <a:cs typeface="Ali_K_Samik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00B0F0"/>
                </a:solidFill>
                <a:cs typeface="Ali_K_Samik" pitchFamily="2" charset="-78"/>
              </a:rPr>
              <a:t>ثيشة</a:t>
            </a:r>
            <a:endParaRPr lang="en-US" dirty="0" smtClean="0">
              <a:solidFill>
                <a:srgbClr val="00B0F0"/>
              </a:solidFill>
              <a:cs typeface="Ali_K_Samik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00B0F0"/>
                </a:solidFill>
                <a:cs typeface="Ali_K_Samik" pitchFamily="2" charset="-78"/>
              </a:rPr>
              <a:t>كريَكار</a:t>
            </a:r>
            <a:endParaRPr lang="en-US" dirty="0" smtClean="0">
              <a:solidFill>
                <a:srgbClr val="00B0F0"/>
              </a:solidFill>
              <a:cs typeface="Ali_K_Samik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00B0F0"/>
                </a:solidFill>
                <a:cs typeface="Ali_K_Samik" pitchFamily="2" charset="-78"/>
              </a:rPr>
              <a:t>دابةشبوونى كار</a:t>
            </a:r>
            <a:endParaRPr lang="en-US" dirty="0" smtClean="0">
              <a:solidFill>
                <a:srgbClr val="00B0F0"/>
              </a:solidFill>
              <a:cs typeface="Ali_K_Samik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00B0F0"/>
                </a:solidFill>
                <a:cs typeface="Ali_K_Samik" pitchFamily="2" charset="-78"/>
              </a:rPr>
              <a:t>بيَكارى</a:t>
            </a:r>
            <a:endParaRPr lang="en-US" dirty="0" smtClean="0">
              <a:solidFill>
                <a:srgbClr val="00B0F0"/>
              </a:solidFill>
              <a:cs typeface="Ali_K_Samik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00B0F0"/>
                </a:solidFill>
                <a:cs typeface="Ali_K_Samik" pitchFamily="2" charset="-78"/>
              </a:rPr>
              <a:t>سةنديكا</a:t>
            </a:r>
            <a:endParaRPr lang="en-US" dirty="0" smtClean="0">
              <a:solidFill>
                <a:srgbClr val="00B0F0"/>
              </a:solidFill>
              <a:cs typeface="Ali_K_Samik" pitchFamily="2" charset="-78"/>
            </a:endParaRPr>
          </a:p>
          <a:p>
            <a:pPr algn="just" rtl="1"/>
            <a:endParaRPr lang="en-US" dirty="0">
              <a:cs typeface="Ali_K_Samik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just" rtl="1"/>
            <a:r>
              <a:rPr lang="ar-IQ" sz="3600" dirty="0" smtClean="0">
                <a:solidFill>
                  <a:srgbClr val="C00000"/>
                </a:solidFill>
                <a:cs typeface="Ali_K_Samik" pitchFamily="2" charset="-78"/>
              </a:rPr>
              <a:t>بةطشتى ضينايةتى دابةشى سىَ جؤر دةبيَت كة بريتيية لة</a:t>
            </a:r>
            <a:r>
              <a:rPr lang="ar-IQ" sz="3600" dirty="0" smtClean="0">
                <a:solidFill>
                  <a:srgbClr val="C00000"/>
                </a:solidFill>
                <a:cs typeface="Ali_K_Samik" pitchFamily="2" charset="-78"/>
              </a:rPr>
              <a:t>:</a:t>
            </a:r>
          </a:p>
          <a:p>
            <a:pPr algn="just" rtl="1">
              <a:buNone/>
            </a:pPr>
            <a:endParaRPr lang="en-US" dirty="0" smtClean="0">
              <a:cs typeface="Ali_K_Samik" pitchFamily="2" charset="-78"/>
            </a:endParaRPr>
          </a:p>
          <a:p>
            <a:pPr marL="51435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ضينى بالاَ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ضينى ناوةند 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IQ" smtClean="0">
                <a:solidFill>
                  <a:srgbClr val="0070C0"/>
                </a:solidFill>
                <a:cs typeface="Ali_K_Samik" pitchFamily="2" charset="-78"/>
              </a:rPr>
              <a:t>ضينى كريَكار</a:t>
            </a:r>
            <a:endParaRPr lang="en-US" dirty="0">
              <a:solidFill>
                <a:srgbClr val="0070C0"/>
              </a:solidFill>
              <a:cs typeface="Ali_K_Samik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6172200"/>
          </a:xfrm>
        </p:spPr>
        <p:txBody>
          <a:bodyPr/>
          <a:lstStyle/>
          <a:p>
            <a:pPr lvl="0" algn="just" rtl="1"/>
            <a:r>
              <a:rPr lang="ar-IQ" sz="4000" b="1" dirty="0" smtClean="0">
                <a:solidFill>
                  <a:srgbClr val="FF0000"/>
                </a:solidFill>
                <a:cs typeface="Ali_K_Samik" pitchFamily="2" charset="-78"/>
              </a:rPr>
              <a:t>1-ضينى </a:t>
            </a:r>
            <a:r>
              <a:rPr lang="ar-IQ" sz="4000" b="1" dirty="0" smtClean="0">
                <a:solidFill>
                  <a:srgbClr val="FF0000"/>
                </a:solidFill>
                <a:cs typeface="Ali_K_Samik" pitchFamily="2" charset="-78"/>
              </a:rPr>
              <a:t>بالاَ</a:t>
            </a:r>
            <a:endParaRPr lang="en-US" sz="4000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algn="just" rtl="1"/>
            <a:endParaRPr lang="ar-IQ" dirty="0" smtClean="0"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ضينى </a:t>
            </a:r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بالاَ ئةوانةن كة خاوةنى ثيشةسازى و دارايى زةبةلاَحن</a:t>
            </a:r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،</a:t>
            </a:r>
          </a:p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لةهةنديَك ولاَتان </a:t>
            </a:r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ئةم خاوةنداريية بةشيَوازيَكى بؤماوةى لة نةوةيةكةوة بؤ نةوةيتر ثشتاوثشت  بةميرات ماوةتةوة. </a:t>
            </a:r>
            <a:endParaRPr lang="ar-IQ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ذمارةيان </a:t>
            </a:r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زؤر كةمن بةلاَم زؤرترين سةرمايةى كؤمةلَطا لة كؤنترؤلَى ئةوانداية</a:t>
            </a:r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.</a:t>
            </a:r>
          </a:p>
          <a:p>
            <a:pPr algn="just" rtl="1"/>
            <a:r>
              <a:rPr lang="ar-IQ" dirty="0" smtClean="0">
                <a:cs typeface="Ali_K_Samik" pitchFamily="2" charset="-78"/>
              </a:rPr>
              <a:t> </a:t>
            </a: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ظيَبةر و ماركس ثيَيانواية كة سةرماية هؤكارى بةهيَزبوون و دةسةلاَتداريى ئةندامانى ضينى بالاَية. </a:t>
            </a:r>
          </a:p>
          <a:p>
            <a:pPr algn="just" rtl="1"/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كاريطةريي ضينى بالاَ لةسةر ثيشةسازى و بةريَوةبردنى كاروبارى سياسى و ثةروةردةى و كولتووريى ولاَتان ديار و بةرضاوة.</a:t>
            </a:r>
            <a:endParaRPr lang="en-US" dirty="0" smtClean="0">
              <a:solidFill>
                <a:srgbClr val="7030A0"/>
              </a:solidFill>
              <a:cs typeface="Ali_K_Samik" pitchFamily="2" charset="-78"/>
            </a:endParaRPr>
          </a:p>
          <a:p>
            <a:pPr algn="just"/>
            <a:endParaRPr lang="en-US" dirty="0">
              <a:cs typeface="Ali_K_Samik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96000"/>
          </a:xfrm>
        </p:spPr>
        <p:txBody>
          <a:bodyPr/>
          <a:lstStyle/>
          <a:p>
            <a:pPr lvl="0" algn="just" rtl="1"/>
            <a:r>
              <a:rPr lang="ar-IQ" sz="3600" b="1" dirty="0" smtClean="0">
                <a:solidFill>
                  <a:srgbClr val="FF0000"/>
                </a:solidFill>
                <a:cs typeface="Ali_K_Samik" pitchFamily="2" charset="-78"/>
              </a:rPr>
              <a:t>2-ضينى ناوةند</a:t>
            </a:r>
          </a:p>
          <a:p>
            <a:pPr lvl="0" algn="just" rtl="1">
              <a:buNone/>
            </a:pPr>
            <a:endParaRPr lang="en-US" sz="3600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cs typeface="Ali_K_Samik" pitchFamily="2" charset="-78"/>
              </a:rPr>
              <a:t>ضينى ناوةند و يةخة سثى(ئةوانةى ثشت ميَز دانيشتون) بريتيية لةوانةى كة ثيَشةى جياوازيان هةية. </a:t>
            </a:r>
            <a:endParaRPr lang="ar-IQ" dirty="0" smtClean="0">
              <a:cs typeface="Ali_K_Samik" pitchFamily="2" charset="-78"/>
            </a:endParaRPr>
          </a:p>
          <a:p>
            <a:pPr algn="just" rtl="1"/>
            <a:r>
              <a:rPr lang="ar-IQ" dirty="0" smtClean="0">
                <a:cs typeface="Ali_K_Samik" pitchFamily="2" charset="-78"/>
              </a:rPr>
              <a:t>بةشيَك </a:t>
            </a:r>
            <a:r>
              <a:rPr lang="ar-IQ" dirty="0" smtClean="0">
                <a:cs typeface="Ali_K_Samik" pitchFamily="2" charset="-78"/>
              </a:rPr>
              <a:t>لة بيرمةندان ثيَيانواية زؤربةى دانيشتوانى ولاَتانى ثيشةسازى لة ضينى ناوةند ثيَكهاتووة. </a:t>
            </a:r>
            <a:endParaRPr lang="ar-IQ" dirty="0" smtClean="0">
              <a:cs typeface="Ali_K_Samik" pitchFamily="2" charset="-78"/>
            </a:endParaRPr>
          </a:p>
          <a:p>
            <a:pPr algn="just" rtl="1"/>
            <a:r>
              <a:rPr lang="ar-IQ" dirty="0" smtClean="0">
                <a:cs typeface="Ali_K_Samik" pitchFamily="2" charset="-78"/>
              </a:rPr>
              <a:t>لة </a:t>
            </a:r>
            <a:r>
              <a:rPr lang="ar-IQ" dirty="0" smtClean="0">
                <a:cs typeface="Ali_K_Samik" pitchFamily="2" charset="-78"/>
              </a:rPr>
              <a:t>بةريتانيا لة سالَى(1980) كريَكارى يةخة سثى </a:t>
            </a:r>
            <a:r>
              <a:rPr lang="ar-IQ" dirty="0" smtClean="0">
                <a:cs typeface="Ali_K_Samik" pitchFamily="2" charset="-78"/>
              </a:rPr>
              <a:t>بةهؤى </a:t>
            </a:r>
            <a:r>
              <a:rPr lang="ar-IQ" dirty="0" smtClean="0">
                <a:cs typeface="Ali_K_Samik" pitchFamily="2" charset="-78"/>
              </a:rPr>
              <a:t>دامةزراندنى سةنديكاى سةربةخؤ لة </a:t>
            </a:r>
            <a:r>
              <a:rPr lang="ar-IQ" dirty="0" smtClean="0">
                <a:cs typeface="Ali_K_Samik" pitchFamily="2" charset="-78"/>
              </a:rPr>
              <a:t>سةنديكاى كريَكارى </a:t>
            </a:r>
            <a:r>
              <a:rPr lang="ar-IQ" dirty="0" smtClean="0">
                <a:cs typeface="Ali_K_Samik" pitchFamily="2" charset="-78"/>
              </a:rPr>
              <a:t>يةخة شين </a:t>
            </a:r>
            <a:r>
              <a:rPr lang="ar-IQ" dirty="0" smtClean="0">
                <a:cs typeface="Ali_K_Samik" pitchFamily="2" charset="-78"/>
              </a:rPr>
              <a:t>و يةخة </a:t>
            </a:r>
            <a:r>
              <a:rPr lang="ar-IQ" dirty="0" smtClean="0">
                <a:cs typeface="Ali_K_Samik" pitchFamily="2" charset="-78"/>
              </a:rPr>
              <a:t>ضلكن(كريكارى دةستى) جيابوونةوة. </a:t>
            </a:r>
            <a:endParaRPr lang="en-US" dirty="0">
              <a:cs typeface="Ali_K_Samik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839200" cy="6324600"/>
          </a:xfrm>
        </p:spPr>
        <p:txBody>
          <a:bodyPr>
            <a:normAutofit lnSpcReduction="10000"/>
          </a:bodyPr>
          <a:lstStyle/>
          <a:p>
            <a:pPr lvl="0" algn="just" rtl="1"/>
            <a:r>
              <a:rPr lang="ar-IQ" sz="3600" b="1" dirty="0" smtClean="0">
                <a:solidFill>
                  <a:srgbClr val="FF0000"/>
                </a:solidFill>
                <a:cs typeface="Ali_K_Samik" pitchFamily="2" charset="-78"/>
              </a:rPr>
              <a:t>3-ضينى </a:t>
            </a:r>
            <a:r>
              <a:rPr lang="ar-IQ" sz="3600" b="1" dirty="0" smtClean="0">
                <a:solidFill>
                  <a:srgbClr val="FF0000"/>
                </a:solidFill>
                <a:cs typeface="Ali_K_Samik" pitchFamily="2" charset="-78"/>
              </a:rPr>
              <a:t>كريَكار</a:t>
            </a:r>
            <a:endParaRPr lang="en-US" sz="3600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ضينى كريَكار بريتيية لةوانةى كة كارى دةستى ئةنجام دةدات. </a:t>
            </a:r>
            <a:endParaRPr lang="ar-IQ" dirty="0" smtClean="0">
              <a:solidFill>
                <a:srgbClr val="7030A0"/>
              </a:solidFill>
              <a:cs typeface="Ali_K_Samik" pitchFamily="2" charset="-78"/>
            </a:endParaRPr>
          </a:p>
          <a:p>
            <a:pPr algn="just" rtl="1">
              <a:buNone/>
            </a:pPr>
            <a:endParaRPr lang="ar-IQ" dirty="0" smtClean="0"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تايبةتمةندييةكانى 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ضينى كريَكار 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بريتين 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لة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:</a:t>
            </a:r>
          </a:p>
          <a:p>
            <a:pPr algn="just" rtl="1">
              <a:buNone/>
            </a:pPr>
            <a:endParaRPr lang="en-US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ئاستى داهات و ئاسايشى ثيشةيي كةمترة.</a:t>
            </a:r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بيَكاري و ريَذةى هةذاربوون زؤرترة.</a:t>
            </a:r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لةئيشوكاردا ماندوون و دامةزراندن كةمترة.</a:t>
            </a:r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ئاستى توشبوون بة نةخؤشي زؤرترة.</a:t>
            </a:r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شانسى بةردةوامبوون لةسةر خويَندن بة بةراورد لةطةلَ ضينةكانيتر كةمترة.</a:t>
            </a:r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algn="just"/>
            <a:endParaRPr lang="en-US" dirty="0">
              <a:cs typeface="Ali_K_Samik" pitchFamily="2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400800"/>
          </a:xfrm>
        </p:spPr>
        <p:txBody>
          <a:bodyPr>
            <a:normAutofit/>
          </a:bodyPr>
          <a:lstStyle/>
          <a:p>
            <a:pPr algn="just" rtl="1"/>
            <a:r>
              <a:rPr lang="ar-IQ" b="1" dirty="0" smtClean="0">
                <a:solidFill>
                  <a:srgbClr val="FF0000"/>
                </a:solidFill>
                <a:cs typeface="Ali_K_Samik" pitchFamily="2" charset="-78"/>
              </a:rPr>
              <a:t>سيَيةم: نايةكسانى لة كاركردندا</a:t>
            </a:r>
            <a:endParaRPr lang="en-US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cs typeface="Ali_K_Samik" pitchFamily="2" charset="-78"/>
              </a:rPr>
              <a:t>جياوازييةكانى ضينايةتيى كؤمةلاَيةتى لة شويَنى كاركردن لة هةر شويَنيَكيتر بةرضاوترة. </a:t>
            </a:r>
            <a:endParaRPr lang="ar-IQ" dirty="0" smtClean="0"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ضينى </a:t>
            </a: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ناوةند خاوةن ثيشةى نادةستين و </a:t>
            </a: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دةستحةق و ئاسايشى </a:t>
            </a: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ثيشةييان </a:t>
            </a: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باش و </a:t>
            </a: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خاوةن بريار و  كارى </a:t>
            </a: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باشترن. </a:t>
            </a:r>
          </a:p>
          <a:p>
            <a:pPr algn="just" rtl="1"/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بةلاَم 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ضينى كريَكار خاوةن ثيشةى دةستين و دةستحةقيان كةمتر و لةروانطةى ئاسايشى ثيشةى و ذيَردةستى و ماندوبوونى كارييةوة طرفتارن. </a:t>
            </a:r>
            <a:endParaRPr lang="ar-IQ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بةطشتى </a:t>
            </a:r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ضينى ناوةند </a:t>
            </a:r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ئيمتيازيان زؤرترة بة </a:t>
            </a:r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نيسبةت ضينى </a:t>
            </a:r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كريَكار</a:t>
            </a:r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.</a:t>
            </a:r>
            <a:endParaRPr lang="en-US" dirty="0">
              <a:solidFill>
                <a:srgbClr val="0070C0"/>
              </a:solidFill>
              <a:cs typeface="Ali_K_Samik" pitchFamily="2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839200" cy="6324600"/>
          </a:xfrm>
        </p:spPr>
        <p:txBody>
          <a:bodyPr/>
          <a:lstStyle/>
          <a:p>
            <a:pPr algn="just" rtl="1"/>
            <a:r>
              <a:rPr lang="ar-IQ" sz="3600" b="1" dirty="0" smtClean="0">
                <a:solidFill>
                  <a:srgbClr val="FF0000"/>
                </a:solidFill>
                <a:cs typeface="Ali_K_Samik" pitchFamily="2" charset="-78"/>
              </a:rPr>
              <a:t>ضوارةم: دياردةى نةهاتن(غياب) لة كارى </a:t>
            </a:r>
            <a:r>
              <a:rPr lang="ar-IQ" sz="3600" b="1" dirty="0" smtClean="0">
                <a:solidFill>
                  <a:srgbClr val="FF0000"/>
                </a:solidFill>
                <a:cs typeface="Ali_K_Samik" pitchFamily="2" charset="-78"/>
              </a:rPr>
              <a:t>ثيشةسازى</a:t>
            </a:r>
          </a:p>
          <a:p>
            <a:pPr algn="just" rtl="1">
              <a:buNone/>
            </a:pPr>
            <a:endParaRPr lang="en-US" sz="3600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1-</a:t>
            </a:r>
            <a:r>
              <a:rPr lang="ar-IQ" b="1" dirty="0" smtClean="0">
                <a:solidFill>
                  <a:srgbClr val="7030A0"/>
                </a:solidFill>
                <a:cs typeface="Ali_K_Samik" pitchFamily="2" charset="-78"/>
              </a:rPr>
              <a:t>ضةمكى نةهاتن</a:t>
            </a:r>
            <a:endParaRPr lang="en-US" dirty="0" smtClean="0">
              <a:solidFill>
                <a:srgbClr val="7030A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ضةمكى </a:t>
            </a:r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نةهاتن(غياب) </a:t>
            </a:r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دياردةيةكى نةخؤشى يان طرفتيَكة لةو طرفتانةى كة كؤمةليَك دةزطا و كؤمثانيا و كارطةى ثيشةسازى ثيَوةى دةنالَينن. </a:t>
            </a:r>
            <a:endParaRPr lang="ar-IQ" dirty="0" smtClean="0">
              <a:solidFill>
                <a:srgbClr val="00B05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ضةندين 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ثيَناسة هةية بؤ ئةم ضةمكة لةوانةش ثيَناسةى نوسينطةى كار لة ئةمريكاية كة بريتيية لة: </a:t>
            </a:r>
            <a:endParaRPr lang="ar-IQ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algn="just" rtl="1">
              <a:buNone/>
            </a:pP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  </a:t>
            </a:r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(</a:t>
            </a:r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ئامادةنةبوونى كريَكار لةشويَنى كارةكةى لةو رؤذانةى كة كارى هةية، ئةمةش بةهؤى نةخؤشى يان تووشبوون بةهةر طرفتيَك يان رووداويَك كة دةبيَتة هؤى دوواكةوتن و ئامادة نةبوون).</a:t>
            </a:r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algn="just"/>
            <a:endParaRPr lang="en-US" dirty="0">
              <a:cs typeface="Ali_K_Samik" pitchFamily="2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92500" lnSpcReduction="20000"/>
          </a:bodyPr>
          <a:lstStyle/>
          <a:p>
            <a:pPr algn="just" rtl="1"/>
            <a:r>
              <a:rPr lang="ar-IQ" sz="3500" dirty="0" smtClean="0">
                <a:solidFill>
                  <a:srgbClr val="FF0000"/>
                </a:solidFill>
                <a:cs typeface="Ali_K_Samik" pitchFamily="2" charset="-78"/>
              </a:rPr>
              <a:t>2-</a:t>
            </a:r>
            <a:r>
              <a:rPr lang="ar-IQ" sz="3500" b="1" dirty="0" smtClean="0">
                <a:solidFill>
                  <a:srgbClr val="FF0000"/>
                </a:solidFill>
                <a:cs typeface="Ali_K_Samik" pitchFamily="2" charset="-78"/>
              </a:rPr>
              <a:t>هؤكارةكانى </a:t>
            </a:r>
            <a:r>
              <a:rPr lang="ar-IQ" sz="3500" b="1" dirty="0" smtClean="0">
                <a:solidFill>
                  <a:srgbClr val="FF0000"/>
                </a:solidFill>
                <a:cs typeface="Ali_K_Samik" pitchFamily="2" charset="-78"/>
              </a:rPr>
              <a:t>نةهاتن</a:t>
            </a:r>
            <a:endParaRPr lang="en-US" sz="3500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cs typeface="Ali_K_Samik" pitchFamily="2" charset="-78"/>
              </a:rPr>
              <a:t>هؤكارةكانى نةهاتن(ئامادةنةبوون) زؤرن لةوانة:</a:t>
            </a:r>
            <a:endParaRPr lang="en-US" dirty="0" smtClean="0">
              <a:cs typeface="Ali_K_Samik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هؤكارى فيزيكى: </a:t>
            </a:r>
            <a:r>
              <a:rPr lang="ar-IQ" dirty="0" smtClean="0">
                <a:cs typeface="Ali_K_Samik" pitchFamily="2" charset="-78"/>
              </a:rPr>
              <a:t>ئةمةش بةطشتى بارودؤخى فيزيكى </a:t>
            </a:r>
            <a:r>
              <a:rPr lang="ar-IQ" dirty="0" smtClean="0">
                <a:cs typeface="Ali_K_Samik" pitchFamily="2" charset="-78"/>
              </a:rPr>
              <a:t>دةطريَتةوة </a:t>
            </a:r>
            <a:r>
              <a:rPr lang="ar-IQ" dirty="0" smtClean="0">
                <a:cs typeface="Ali_K_Samik" pitchFamily="2" charset="-78"/>
              </a:rPr>
              <a:t>لةوانةش: طةرمى و ساردى و ... .</a:t>
            </a:r>
            <a:endParaRPr lang="en-US" dirty="0" smtClean="0">
              <a:cs typeface="Ali_K_Samik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هؤكارى كارطيَرى: </a:t>
            </a:r>
            <a:r>
              <a:rPr lang="ar-IQ" dirty="0" smtClean="0">
                <a:cs typeface="Ali_K_Samik" pitchFamily="2" charset="-78"/>
              </a:rPr>
              <a:t>خراثى ثةيوةنديكردن لة نيَوان بةريَوةبةر و كريَكار و هةستكردنى كريَكار بةوةى كة مافةكانى ثيَشل دةكرىَ و ثلةكةى بةرز ناكريَتةوة... .</a:t>
            </a:r>
            <a:endParaRPr lang="en-US" dirty="0" smtClean="0">
              <a:cs typeface="Ali_K_Samik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هؤكارى كؤمةلاَيةتى: </a:t>
            </a:r>
            <a:r>
              <a:rPr lang="ar-IQ" dirty="0" smtClean="0">
                <a:cs typeface="Ali_K_Samik" pitchFamily="2" charset="-78"/>
              </a:rPr>
              <a:t>ئةمةش ثةيوةندى راستةوخؤى هةية بة بارودؤخى خيَزان و كؤمةلَطا و بارودؤخى ناو كارطة.</a:t>
            </a:r>
            <a:endParaRPr lang="en-US" dirty="0" smtClean="0">
              <a:cs typeface="Ali_K_Samik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هؤكارى دةرونى: </a:t>
            </a:r>
            <a:r>
              <a:rPr lang="ar-IQ" dirty="0" smtClean="0">
                <a:cs typeface="Ali_K_Samik" pitchFamily="2" charset="-78"/>
              </a:rPr>
              <a:t>كاتيَك ئةو كارةى هةلَى دةبذيَريَت نةطونجيَت لةطةلَ لايةنى دةرونى، ئةمةش وادةكات كة ثيَداويستييةكانى دةرونى ثرنةكريَتةوة.</a:t>
            </a:r>
            <a:endParaRPr lang="en-US" dirty="0" smtClean="0">
              <a:cs typeface="Ali_K_Samik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هؤكارى ئابوورى: </a:t>
            </a:r>
            <a:r>
              <a:rPr lang="ar-IQ" dirty="0" smtClean="0">
                <a:cs typeface="Ali_K_Samik" pitchFamily="2" charset="-78"/>
              </a:rPr>
              <a:t>ثةيوةندى </a:t>
            </a:r>
            <a:r>
              <a:rPr lang="ar-IQ" dirty="0" smtClean="0">
                <a:cs typeface="Ali_K_Samik" pitchFamily="2" charset="-78"/>
              </a:rPr>
              <a:t>هةية بةئةو دةستحةقةى كة مانطانة وةردةطريَت، ئةطةر هاتوو بةشى كرينى ثيَداويستييةكانى رؤذانةى نةكات، ئةو كات ئةو كةسة بةدوواى </a:t>
            </a:r>
            <a:r>
              <a:rPr lang="ar-IQ" dirty="0" smtClean="0">
                <a:cs typeface="Ali_K_Samik" pitchFamily="2" charset="-78"/>
              </a:rPr>
              <a:t>كاريتر بةدةستحةقى باشتر دةطةريَت.</a:t>
            </a:r>
            <a:endParaRPr lang="en-US" dirty="0" smtClean="0">
              <a:cs typeface="Ali_K_Samik" pitchFamily="2" charset="-78"/>
            </a:endParaRPr>
          </a:p>
          <a:p>
            <a:pPr algn="just"/>
            <a:endParaRPr lang="en-US" dirty="0">
              <a:cs typeface="Ali_K_Samik" pitchFamily="2" charset="-7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>
            <a:normAutofit lnSpcReduction="10000"/>
          </a:bodyPr>
          <a:lstStyle/>
          <a:p>
            <a:pPr lvl="0" algn="just" rtl="1"/>
            <a:r>
              <a:rPr lang="ar-IQ" b="1" dirty="0" smtClean="0">
                <a:solidFill>
                  <a:srgbClr val="FF0000"/>
                </a:solidFill>
                <a:cs typeface="Ali_K_Samik" pitchFamily="2" charset="-78"/>
              </a:rPr>
              <a:t>3-لايةنى </a:t>
            </a:r>
            <a:r>
              <a:rPr lang="ar-IQ" b="1" dirty="0" smtClean="0">
                <a:solidFill>
                  <a:srgbClr val="FF0000"/>
                </a:solidFill>
                <a:cs typeface="Ali_K_Samik" pitchFamily="2" charset="-78"/>
              </a:rPr>
              <a:t>نةريَنيى نةهاتن(نيَطاتيظ)</a:t>
            </a:r>
            <a:endParaRPr lang="en-US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cs typeface="Ali_K_Samik" pitchFamily="2" charset="-78"/>
              </a:rPr>
              <a:t>نةهاتن ضةند لايةنى نةريَنيى تايبةت بةخؤى هةية كة بريتين لة:</a:t>
            </a:r>
            <a:endParaRPr lang="en-US" dirty="0" smtClean="0">
              <a:cs typeface="Ali_K_Samik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تةعتيل بوون و وةستانى كار.</a:t>
            </a:r>
            <a:endParaRPr lang="en-US" dirty="0" smtClean="0">
              <a:solidFill>
                <a:srgbClr val="7030A0"/>
              </a:solidFill>
              <a:cs typeface="Ali_K_Samik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نةهاتن و ئامادةنةبوونى سةرثةرشتياران كاريطةريى راستةوخؤ لةسةر ثلاندانان و برياردان و ضاوديَريكردنى بةرهةمهيَنان </a:t>
            </a: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هةية، </a:t>
            </a: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ئةمةش كاريطةرى دةبيَت لةسةر قازانج.</a:t>
            </a:r>
            <a:endParaRPr lang="en-US" dirty="0" smtClean="0">
              <a:solidFill>
                <a:srgbClr val="7030A0"/>
              </a:solidFill>
              <a:cs typeface="Ali_K_Samik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كاريطةرى لةسةر لايةنى مةعنةويى كريَكاريتر هةية كة نةتوانى بةجدى كار بكات و ئةو بؤشاييةى كة دروست دةبيَت .</a:t>
            </a:r>
            <a:endParaRPr lang="en-US" dirty="0" smtClean="0">
              <a:solidFill>
                <a:srgbClr val="7030A0"/>
              </a:solidFill>
              <a:cs typeface="Ali_K_Samik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  <a:cs typeface="Ali_K_Samik" pitchFamily="2" charset="-78"/>
              </a:rPr>
              <a:t> </a:t>
            </a: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كاريطةريى خراث لةسةر خودى كريَكار هةية، واتة كاتيَك كريكار نةضيَتة كار ئةوا ماناى واية دةستحةق نابيَت و داهاتى رؤذانةى كةم دةبيَتةوة. </a:t>
            </a:r>
            <a:endParaRPr lang="en-US" dirty="0" smtClean="0">
              <a:solidFill>
                <a:srgbClr val="7030A0"/>
              </a:solidFill>
              <a:cs typeface="Ali_K_Samik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كاريطةرى لةسةر كؤمةلَطا دةبيَت و بةمةش ئاستى داهاتى نةتةوةيى و ريَذةى بةكاربردن و بةكارخستن طشتى كةم دةبيَتةوة.</a:t>
            </a:r>
            <a:endParaRPr lang="en-US" dirty="0">
              <a:solidFill>
                <a:srgbClr val="7030A0"/>
              </a:solidFill>
              <a:cs typeface="Ali_K_Samik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248400"/>
          </a:xfrm>
        </p:spPr>
        <p:txBody>
          <a:bodyPr/>
          <a:lstStyle/>
          <a:p>
            <a:pPr lvl="0" algn="just" rtl="1"/>
            <a:r>
              <a:rPr lang="ar-IQ" sz="4800" dirty="0" smtClean="0">
                <a:solidFill>
                  <a:srgbClr val="FF0000"/>
                </a:solidFill>
                <a:cs typeface="Ali_K_Samik" pitchFamily="2" charset="-78"/>
              </a:rPr>
              <a:t>1- كار:</a:t>
            </a:r>
            <a:endParaRPr lang="en-US" sz="4800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cs typeface="Ali_K_Samik" pitchFamily="2" charset="-78"/>
              </a:rPr>
              <a:t>هةرضةندة ثيَناسةى جياواز بؤ كار هةية، بةلاَم ئةوةى بؤمان طرنطة ثيَناسةى كار لة كؤمةلَطاى ثيَشةسازيية.</a:t>
            </a:r>
          </a:p>
          <a:p>
            <a:pPr algn="just" rtl="1"/>
            <a:r>
              <a:rPr lang="ar-IQ" dirty="0" smtClean="0">
                <a:cs typeface="Ali_K_Samik" pitchFamily="2" charset="-78"/>
              </a:rPr>
              <a:t> </a:t>
            </a:r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ثيَناسةى كار لة كؤمةلَطاى ثيشةسازى بريتيية لة: كاركردن لةبةرامبةر دةستحةق، واتة ئةو كارةى كة لةبةرامبةر دةستحةق بؤ كةسانيتر ئةنجام دةدريَت.</a:t>
            </a:r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C00000"/>
                </a:solidFill>
                <a:cs typeface="Ali_K_Samik" pitchFamily="2" charset="-78"/>
              </a:rPr>
              <a:t>ثيَناسةى طيدنز بؤ كار بريتيية لة: كار بريتيية لةو ضالاكيية كة بةهؤيةوة مرؤظةكان لة سروشت سوودمةند دةبن و ثيَداويستييةكانى ذيانى خؤيان دابين دةكةن.</a:t>
            </a:r>
            <a:endParaRPr lang="en-US" dirty="0">
              <a:solidFill>
                <a:srgbClr val="C00000"/>
              </a:solidFill>
              <a:cs typeface="Ali_K_Samik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/>
          <a:lstStyle/>
          <a:p>
            <a:pPr lvl="0" algn="just" rtl="1"/>
            <a:r>
              <a:rPr lang="ar-IQ" sz="4000" dirty="0" smtClean="0">
                <a:solidFill>
                  <a:srgbClr val="FF0000"/>
                </a:solidFill>
                <a:cs typeface="Ali_K_Samik" pitchFamily="2" charset="-78"/>
              </a:rPr>
              <a:t>2-ثيشة:</a:t>
            </a:r>
            <a:endParaRPr lang="en-US" sz="4000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ثيشة بريتيية لةو ضالاكيي طريَبةستى كة بةمةبةستى كاركردن بؤ دامودةزطا و </a:t>
            </a:r>
            <a:r>
              <a:rPr lang="ar-IQ" smtClean="0">
                <a:solidFill>
                  <a:srgbClr val="0070C0"/>
                </a:solidFill>
                <a:cs typeface="Ali_K_Samik" pitchFamily="2" charset="-78"/>
              </a:rPr>
              <a:t>كةسانيَكى دياريكراو ئةنجام دةدريَت.</a:t>
            </a:r>
            <a:endParaRPr lang="ar-IQ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 </a:t>
            </a:r>
            <a:r>
              <a:rPr lang="ar-IQ" dirty="0" smtClean="0">
                <a:cs typeface="Ali_K_Samik" pitchFamily="2" charset="-78"/>
              </a:rPr>
              <a:t>تايبةتمةندييةكانى خاوةن كار يان دامةزريَنةر بريتيية لة:</a:t>
            </a:r>
            <a:endParaRPr lang="en-US" dirty="0" smtClean="0">
              <a:cs typeface="Ali_K_Samik" pitchFamily="2" charset="-78"/>
            </a:endParaRPr>
          </a:p>
          <a:p>
            <a:pPr marL="514350" lvl="0" indent="-514350" algn="just" rtl="1">
              <a:buFont typeface="+mj-lt"/>
              <a:buAutoNum type="alphaLcPeriod"/>
            </a:pPr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لةروانطةى شويَنةوة جياوازة لة مالَةوة.</a:t>
            </a:r>
            <a:endParaRPr lang="en-US" dirty="0" smtClean="0">
              <a:solidFill>
                <a:srgbClr val="00B050"/>
              </a:solidFill>
              <a:cs typeface="Ali_K_Samik" pitchFamily="2" charset="-78"/>
            </a:endParaRPr>
          </a:p>
          <a:p>
            <a:pPr marL="514350" lvl="0" indent="-514350" algn="just" rtl="1">
              <a:buFont typeface="+mj-lt"/>
              <a:buAutoNum type="alphaLcPeriod"/>
            </a:pPr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كات و ماوةى تايبةت بةخؤى هةية كة جياوازة لة ضالاكييةكانيتر.</a:t>
            </a:r>
            <a:endParaRPr lang="en-US" dirty="0" smtClean="0">
              <a:solidFill>
                <a:srgbClr val="00B050"/>
              </a:solidFill>
              <a:cs typeface="Ali_K_Samik" pitchFamily="2" charset="-78"/>
            </a:endParaRPr>
          </a:p>
          <a:p>
            <a:pPr marL="514350" lvl="0" indent="-514350" algn="just" rtl="1">
              <a:buFont typeface="+mj-lt"/>
              <a:buAutoNum type="alphaLcPeriod"/>
            </a:pPr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سةرضاوةى داهاتة.</a:t>
            </a:r>
            <a:endParaRPr lang="en-US" dirty="0" smtClean="0">
              <a:solidFill>
                <a:srgbClr val="00B050"/>
              </a:solidFill>
              <a:cs typeface="Ali_K_Samik" pitchFamily="2" charset="-78"/>
            </a:endParaRPr>
          </a:p>
          <a:p>
            <a:pPr marL="514350" lvl="0" indent="-514350" algn="just" rtl="1">
              <a:buFont typeface="+mj-lt"/>
              <a:buAutoNum type="alphaLcPeriod"/>
            </a:pPr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هؤكارى دةستنيشانكردنى ناسنامة وثيَطةى كؤمةلاَيةتيى تاك لةناو كؤمةلَطاى دياريكراوداية.</a:t>
            </a:r>
            <a:endParaRPr lang="en-US" dirty="0">
              <a:solidFill>
                <a:srgbClr val="00B050"/>
              </a:solidFill>
              <a:cs typeface="Ali_K_Samik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/>
          <a:lstStyle/>
          <a:p>
            <a:pPr lvl="0" algn="just" rtl="1"/>
            <a:endParaRPr lang="ar-IQ" sz="4000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lvl="0" algn="just" rtl="1"/>
            <a:r>
              <a:rPr lang="ar-IQ" sz="4000" dirty="0" smtClean="0">
                <a:solidFill>
                  <a:srgbClr val="FF0000"/>
                </a:solidFill>
                <a:cs typeface="Ali_K_Samik" pitchFamily="2" charset="-78"/>
              </a:rPr>
              <a:t>3- كريَكار:</a:t>
            </a:r>
          </a:p>
          <a:p>
            <a:pPr lvl="0" algn="just" rtl="1">
              <a:buNone/>
            </a:pPr>
            <a:endParaRPr lang="en-US" sz="4000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كريَكار يان هيَزى كار بريتيية لةو كةسانةى كة لة شويَنيَكى دياريكراو كاردةكةن و دامةزراون يان ئامادةن بؤ دامةزراندن. لةلايةكيترةوة كريَكار لة بنةرِةتدا كار دةكات بؤ ئةوةى بذى بةثيَى ئةو دةستحةقةى كة وةردةطريَت لةجياتى ئةو رؤذةى كة كار دةكات.</a:t>
            </a:r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algn="just"/>
            <a:endParaRPr lang="en-US" dirty="0">
              <a:cs typeface="Ali_K_Samik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00800"/>
          </a:xfrm>
        </p:spPr>
        <p:txBody>
          <a:bodyPr>
            <a:normAutofit/>
          </a:bodyPr>
          <a:lstStyle/>
          <a:p>
            <a:pPr lvl="0" algn="just" rtl="1"/>
            <a:r>
              <a:rPr lang="ar-IQ" sz="4000" b="1" dirty="0" smtClean="0">
                <a:solidFill>
                  <a:srgbClr val="C00000"/>
                </a:solidFill>
                <a:cs typeface="Ali_K_Samik" pitchFamily="2" charset="-78"/>
              </a:rPr>
              <a:t>4-دابةشبوونى كار</a:t>
            </a:r>
            <a:endParaRPr lang="en-US" sz="4000" dirty="0" smtClean="0">
              <a:solidFill>
                <a:srgbClr val="C0000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دابةشبوونى كار يةكيَكة لة ضةمكة طرنطةكانى كؤمةلَناسيى ثيشةسازى. ئةم ضةمكة بةسىَ شيَواز بةكار ديَت: </a:t>
            </a:r>
          </a:p>
          <a:p>
            <a:pPr algn="just" rtl="1"/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يةكةم:بةواتاى دابةشبوونى تةكنؤلؤذيانةى كار لة ثرؤسةى بةرهةمهيَنان. </a:t>
            </a:r>
          </a:p>
          <a:p>
            <a:pPr algn="just" rtl="1"/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دووةم: دابةشبوونى كارى كؤمةلاَيةتى. </a:t>
            </a:r>
          </a:p>
          <a:p>
            <a:pPr algn="just" rtl="1"/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سيَيةم: دابةشبوونى كار لةسةر بنةماى رةطةزى كة بةثيَى تايبةتمةندييةكانى ثياوان  و ئافرةتانة. </a:t>
            </a:r>
          </a:p>
          <a:p>
            <a:pPr algn="just" rtl="1">
              <a:buNone/>
            </a:pPr>
            <a:endParaRPr lang="ar-IQ" dirty="0" smtClean="0"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هؤكارى سةرهةلَدانى ثسثؤرِى و زيادبوون و خيَرايي بةرهةمهيَنان لة كارى ثيَشةسازيداية. </a:t>
            </a:r>
            <a:endParaRPr lang="en-US" dirty="0">
              <a:solidFill>
                <a:srgbClr val="FF0000"/>
              </a:solidFill>
              <a:cs typeface="Ali_K_Samik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>
            <a:normAutofit fontScale="92500"/>
          </a:bodyPr>
          <a:lstStyle/>
          <a:p>
            <a:pPr algn="just" rtl="1"/>
            <a:r>
              <a:rPr lang="ar-IQ" sz="3500" dirty="0" smtClean="0">
                <a:solidFill>
                  <a:srgbClr val="FF0000"/>
                </a:solidFill>
                <a:cs typeface="Ali_K_Samik" pitchFamily="2" charset="-78"/>
              </a:rPr>
              <a:t>دابةشبوونى كارى لايةنى ئةريَنى و نةريَنيى خؤى هةية كة بريتيية لة:</a:t>
            </a:r>
            <a:endParaRPr lang="en-US" sz="3500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يةكةم/ لايةنى ئةريَنى(باش): </a:t>
            </a:r>
            <a:endParaRPr lang="en-US" dirty="0" smtClean="0">
              <a:solidFill>
                <a:srgbClr val="00B050"/>
              </a:solidFill>
              <a:cs typeface="Ali_K_Samik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00B0F0"/>
                </a:solidFill>
                <a:cs typeface="Ali_K_Samik" pitchFamily="2" charset="-78"/>
              </a:rPr>
              <a:t>هؤكارى زيادبوونى توانايي كريَكار و ريَطةخؤشكةرى سةرهةلَدانى ثسثؤرِيية.</a:t>
            </a:r>
            <a:endParaRPr lang="en-US" dirty="0" smtClean="0">
              <a:solidFill>
                <a:srgbClr val="00B0F0"/>
              </a:solidFill>
              <a:cs typeface="Ali_K_Samik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00B0F0"/>
                </a:solidFill>
                <a:cs typeface="Ali_K_Samik" pitchFamily="2" charset="-78"/>
              </a:rPr>
              <a:t>هؤكارى جياكردنةوةى كريَكارى بةتوانا لة كريَكارى بىَ تواناية.</a:t>
            </a:r>
            <a:endParaRPr lang="en-US" dirty="0" smtClean="0">
              <a:solidFill>
                <a:srgbClr val="00B0F0"/>
              </a:solidFill>
              <a:cs typeface="Ali_K_Samik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00B0F0"/>
                </a:solidFill>
                <a:cs typeface="Ali_K_Samik" pitchFamily="2" charset="-78"/>
              </a:rPr>
              <a:t>هؤكارى زيادبوونى ريَذةى بةرهةمهيَنانة.</a:t>
            </a:r>
          </a:p>
          <a:p>
            <a:pPr marL="514350" lvl="0" indent="-514350" algn="just" rtl="1">
              <a:buNone/>
            </a:pPr>
            <a:endParaRPr lang="en-US" dirty="0" smtClean="0">
              <a:solidFill>
                <a:srgbClr val="00B0F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00B050"/>
                </a:solidFill>
                <a:cs typeface="Ali_K_Samik" pitchFamily="2" charset="-78"/>
              </a:rPr>
              <a:t>دووةم/ لايةنى نةريَنى(خراث):</a:t>
            </a:r>
            <a:endParaRPr lang="en-US" dirty="0" smtClean="0">
              <a:solidFill>
                <a:srgbClr val="00B050"/>
              </a:solidFill>
              <a:cs typeface="Ali_K_Samik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هؤكارى لاوازبوون و سنوورداربوونى ثةيوةنديى كؤمةلاَيةتيية لة كاتى كاركردندا.</a:t>
            </a:r>
            <a:endParaRPr lang="en-US" dirty="0" smtClean="0">
              <a:solidFill>
                <a:srgbClr val="7030A0"/>
              </a:solidFill>
              <a:cs typeface="Ali_K_Samik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ثابةندبوونى كريَكار بة بةشيَك لة كارةكان و ثشتطوىَ خستنى بةشةكانيتر.</a:t>
            </a:r>
            <a:endParaRPr lang="en-US" dirty="0" smtClean="0">
              <a:solidFill>
                <a:srgbClr val="7030A0"/>
              </a:solidFill>
              <a:cs typeface="Ali_K_Samik" pitchFamily="2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ونبوونى توانايى و ئاستى ليَهاتوويى كريَكار.</a:t>
            </a:r>
            <a:endParaRPr lang="en-US" dirty="0">
              <a:solidFill>
                <a:srgbClr val="7030A0"/>
              </a:solidFill>
              <a:cs typeface="Ali_K_Samik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</p:spPr>
        <p:txBody>
          <a:bodyPr>
            <a:normAutofit/>
          </a:bodyPr>
          <a:lstStyle/>
          <a:p>
            <a:pPr lvl="0" algn="just" rtl="1"/>
            <a:r>
              <a:rPr lang="ar-IQ" sz="4000" b="1" dirty="0" smtClean="0">
                <a:solidFill>
                  <a:srgbClr val="FF0000"/>
                </a:solidFill>
                <a:cs typeface="Ali_K_Samik" pitchFamily="2" charset="-78"/>
              </a:rPr>
              <a:t>5-بيَكارى</a:t>
            </a:r>
          </a:p>
          <a:p>
            <a:pPr lvl="0" algn="just" rtl="1">
              <a:buNone/>
            </a:pPr>
            <a:endParaRPr lang="en-US" sz="4000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بيَكارى ثةيوةندى لةطةل جؤرى ثيشةوة هةية. </a:t>
            </a:r>
          </a:p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زؤرترين ئاستى بيَكارى لة كريَكارانى سادة و ناثسثؤرِدا دةبينريَت.</a:t>
            </a:r>
          </a:p>
          <a:p>
            <a:pPr algn="just" rtl="1">
              <a:buNone/>
            </a:pPr>
            <a:endParaRPr lang="en-US" dirty="0" smtClean="0"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ثيَناسةى بيَكارى: </a:t>
            </a:r>
          </a:p>
          <a:p>
            <a:pPr algn="just" rtl="1">
              <a:buNone/>
            </a:pP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     ئةو كاتةى كة تاك بؤ دابينكردنى ثيَداويستييةكانى ذيانى رؤذانةى ثيَويستى بة داهات هةية، هةروةها لةروانطةى دةرونى و جةستةى و تةمةنةوة طونجاوة بؤ ئيشكردن لة بواري بةرهةمهيَنان و خزمةتطوزاريدا، بةلاَم بةهؤى هةلاَوسانى ئابوورى يان هؤكارى جياواز لةبازارِى كاركردن بيَبةشكراوة، لةو كاتةية كة ئةو تاكة بيَكارة.</a:t>
            </a:r>
            <a:endParaRPr lang="en-US" dirty="0">
              <a:solidFill>
                <a:srgbClr val="FF0000"/>
              </a:solidFill>
              <a:cs typeface="Ali_K_Samik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400800"/>
          </a:xfrm>
        </p:spPr>
        <p:txBody>
          <a:bodyPr/>
          <a:lstStyle/>
          <a:p>
            <a:pPr lvl="0" algn="just" rtl="1"/>
            <a:r>
              <a:rPr lang="ar-IQ" sz="4000" b="1" dirty="0" smtClean="0">
                <a:solidFill>
                  <a:srgbClr val="FF0000"/>
                </a:solidFill>
                <a:cs typeface="Ali_K_Samik" pitchFamily="2" charset="-78"/>
              </a:rPr>
              <a:t>6- سةنديكا:</a:t>
            </a:r>
          </a:p>
          <a:p>
            <a:pPr lvl="0" algn="just" rtl="1">
              <a:buNone/>
            </a:pPr>
            <a:endParaRPr lang="en-US" sz="4000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0070C0"/>
                </a:solidFill>
                <a:cs typeface="Ali_K_Samik" pitchFamily="2" charset="-78"/>
              </a:rPr>
              <a:t>سةنديكا بريتيية لة ريَكخراويَكى تايبةتمةند كة ئامانجةكةى ثاريَزطاريكردن لة مافى طروثيَكى ثيشةيى دياريكراوة. بةشداريكردن لة سةنديكا و ضالاكييةكانى ثيشةسازى بةشيَكة لة مافى بنضينةيى و فةرميى كريَكاران.</a:t>
            </a:r>
            <a:endParaRPr lang="en-US" dirty="0" smtClean="0">
              <a:solidFill>
                <a:srgbClr val="0070C0"/>
              </a:solidFill>
              <a:cs typeface="Ali_K_Samik" pitchFamily="2" charset="-78"/>
            </a:endParaRPr>
          </a:p>
          <a:p>
            <a:pPr algn="just">
              <a:buNone/>
            </a:pPr>
            <a:endParaRPr lang="en-US" dirty="0">
              <a:cs typeface="Ali_K_Samik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IQ" sz="3900" b="1" dirty="0" smtClean="0">
                <a:solidFill>
                  <a:srgbClr val="FF0000"/>
                </a:solidFill>
                <a:cs typeface="Ali_K_Samik" pitchFamily="2" charset="-78"/>
              </a:rPr>
              <a:t>دووةم: ضينايةتى لة كؤمةلَطاى سةرمايةداريى ثيشةسازى:</a:t>
            </a:r>
            <a:endParaRPr lang="en-US" sz="3900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طيدنز </a:t>
            </a: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ثيَواية طرنطى ضيَنايةتى لة كؤمةلَطاى رؤذئاوا كةم نةبووة. </a:t>
            </a:r>
            <a:endParaRPr lang="ar-IQ" dirty="0" smtClean="0">
              <a:solidFill>
                <a:srgbClr val="7030A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طيدنز </a:t>
            </a: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ثيَواية لة كاتى ثةرةسةندنى سةرمايةداريى ثيشةسازييةوة جياوازى ضينايةتى زؤر لةنيَوان هةذارانى زةحمةتكيَش و سةرمايةدارانى ثيشةسازيدا </a:t>
            </a: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هةية. </a:t>
            </a:r>
          </a:p>
          <a:p>
            <a:pPr algn="just" rtl="1"/>
            <a:r>
              <a:rPr lang="ar-IQ" dirty="0" smtClean="0">
                <a:cs typeface="Ali_K_Samik" pitchFamily="2" charset="-78"/>
              </a:rPr>
              <a:t> 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بةشيَك </a:t>
            </a: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>لة بيرمةندان ثيَيانواية بةهؤى ئةوةى كة دةولَةمةندان ناضارن بةدانى باج و زةريبة، بؤية جياوازيي ضينايةتى كةم بووة، بةمةش ئيمكانياتى خؤشطوزةرانى بؤ هةذار و كةم داهات دابين دةكريَت و لةئةنجامدا جياوازى نيَوان ضينى بالاَ و نزم كةمتر بووة. </a:t>
            </a:r>
            <a:endParaRPr lang="ar-IQ" dirty="0" smtClean="0">
              <a:solidFill>
                <a:srgbClr val="FF0000"/>
              </a:solidFill>
              <a:cs typeface="Ali_K_Samik" pitchFamily="2" charset="-78"/>
            </a:endParaRPr>
          </a:p>
          <a:p>
            <a:pPr algn="just" rtl="1"/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بةلاَم </a:t>
            </a:r>
            <a:r>
              <a:rPr lang="ar-IQ" dirty="0" smtClean="0">
                <a:solidFill>
                  <a:srgbClr val="7030A0"/>
                </a:solidFill>
                <a:cs typeface="Ali_K_Samik" pitchFamily="2" charset="-78"/>
              </a:rPr>
              <a:t>طيدنز ثيَواية جياوازيى ضينايةتى هةر بةردةوامة، ئةو ثيَواية ئةندامانى ضينى كريَكار بة بةراورد لةطةلَ ضينى بالاَ حةتا لةكاتى لةدايكبون جياوازيان هةية، ضونكة ئاستى مردن و ناتةندروستيى مندالاَنى ضينى هةذار زؤرترة بةنيسبةت ضينةكانى بالاَتر. </a:t>
            </a:r>
            <a:endParaRPr lang="en-US" dirty="0" smtClean="0">
              <a:solidFill>
                <a:srgbClr val="7030A0"/>
              </a:solidFill>
              <a:cs typeface="Ali_K_Samik" pitchFamily="2" charset="-78"/>
            </a:endParaRPr>
          </a:p>
          <a:p>
            <a:pPr algn="just" rtl="1"/>
            <a:endParaRPr lang="ar-IQ" dirty="0" smtClean="0">
              <a:solidFill>
                <a:srgbClr val="FF0000"/>
              </a:solidFill>
              <a:cs typeface="Ali_K_Samik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1090</Words>
  <Application>Microsoft Office PowerPoint</Application>
  <PresentationFormat>On-screen Show (4:3)</PresentationFormat>
  <Paragraphs>109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Artn</dc:creator>
  <cp:lastModifiedBy>Artn</cp:lastModifiedBy>
  <cp:revision>42</cp:revision>
  <dcterms:created xsi:type="dcterms:W3CDTF">2006-08-16T00:00:00Z</dcterms:created>
  <dcterms:modified xsi:type="dcterms:W3CDTF">2015-04-04T20:06:22Z</dcterms:modified>
</cp:coreProperties>
</file>