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sldIdLst>
    <p:sldId id="256" r:id="rId2"/>
    <p:sldId id="426" r:id="rId3"/>
    <p:sldId id="429" r:id="rId4"/>
    <p:sldId id="430" r:id="rId5"/>
    <p:sldId id="431" r:id="rId6"/>
    <p:sldId id="427" r:id="rId7"/>
    <p:sldId id="428" r:id="rId8"/>
    <p:sldId id="432" r:id="rId9"/>
    <p:sldId id="433" r:id="rId10"/>
    <p:sldId id="434" r:id="rId11"/>
    <p:sldId id="435" r:id="rId12"/>
    <p:sldId id="436" r:id="rId13"/>
    <p:sldId id="390" r:id="rId14"/>
    <p:sldId id="437" r:id="rId15"/>
    <p:sldId id="438" r:id="rId16"/>
    <p:sldId id="439" r:id="rId17"/>
    <p:sldId id="440" r:id="rId18"/>
    <p:sldId id="441" r:id="rId19"/>
    <p:sldId id="443" r:id="rId20"/>
    <p:sldId id="444" r:id="rId21"/>
    <p:sldId id="445" r:id="rId22"/>
    <p:sldId id="446" r:id="rId23"/>
    <p:sldId id="448" r:id="rId24"/>
    <p:sldId id="447" r:id="rId25"/>
    <p:sldId id="449" r:id="rId26"/>
    <p:sldId id="450" r:id="rId27"/>
    <p:sldId id="451" r:id="rId28"/>
    <p:sldId id="452" r:id="rId29"/>
    <p:sldId id="453" r:id="rId30"/>
    <p:sldId id="456" r:id="rId31"/>
    <p:sldId id="455" r:id="rId32"/>
    <p:sldId id="457" r:id="rId33"/>
    <p:sldId id="458" r:id="rId34"/>
    <p:sldId id="459" r:id="rId35"/>
    <p:sldId id="461" r:id="rId36"/>
    <p:sldId id="468" r:id="rId37"/>
    <p:sldId id="469" r:id="rId38"/>
    <p:sldId id="464" r:id="rId39"/>
    <p:sldId id="465" r:id="rId40"/>
    <p:sldId id="466" r:id="rId41"/>
    <p:sldId id="467" r:id="rId42"/>
    <p:sldId id="470" r:id="rId43"/>
    <p:sldId id="471" r:id="rId44"/>
    <p:sldId id="472" r:id="rId45"/>
    <p:sldId id="473" r:id="rId46"/>
    <p:sldId id="474" r:id="rId47"/>
    <p:sldId id="478" r:id="rId48"/>
    <p:sldId id="480" r:id="rId49"/>
    <p:sldId id="481" r:id="rId50"/>
    <p:sldId id="482"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99"/>
    <a:srgbClr val="347C47"/>
    <a:srgbClr val="CCCC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71" autoAdjust="0"/>
  </p:normalViewPr>
  <p:slideViewPr>
    <p:cSldViewPr>
      <p:cViewPr varScale="1">
        <p:scale>
          <a:sx n="73" d="100"/>
          <a:sy n="73" d="100"/>
        </p:scale>
        <p:origin x="1278"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FD333E-7013-4D96-9C3E-CCE291EFCF01}" type="datetimeFigureOut">
              <a:rPr lang="ar-IQ" smtClean="0"/>
              <a:t>27/09/1444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D8E5C0-B6C4-4F0B-A393-373828DCB390}" type="slidenum">
              <a:rPr lang="ar-IQ" smtClean="0"/>
              <a:t>‹#›</a:t>
            </a:fld>
            <a:endParaRPr lang="ar-IQ"/>
          </a:p>
        </p:txBody>
      </p:sp>
    </p:spTree>
    <p:extLst>
      <p:ext uri="{BB962C8B-B14F-4D97-AF65-F5344CB8AC3E}">
        <p14:creationId xmlns:p14="http://schemas.microsoft.com/office/powerpoint/2010/main" val="8848160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9761"/>
          </a:xfrm>
        </p:spPr>
        <p:txBody>
          <a:bodyPr/>
          <a:lstStyle/>
          <a:p>
            <a:pPr algn="ctr"/>
            <a:r>
              <a:rPr lang="ar-IQ"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dirty="0" smtClean="0">
                <a:solidFill>
                  <a:schemeClr val="accent2">
                    <a:lumMod val="75000"/>
                  </a:schemeClr>
                </a:solidFill>
                <a:latin typeface="Times New Roman" panose="02020603050405020304" pitchFamily="18" charset="0"/>
                <a:cs typeface="Times New Roman" panose="02020603050405020304" pitchFamily="18" charset="0"/>
              </a:rPr>
              <a:t>Module: Principles of Translation</a:t>
            </a:r>
            <a:endParaRPr lang="ar-IQ"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2514600"/>
            <a:ext cx="7772400" cy="2454448"/>
          </a:xfrm>
        </p:spPr>
        <p:txBody>
          <a:bodyPr>
            <a:normAutofit fontScale="92500" lnSpcReduction="10000"/>
          </a:bodyPr>
          <a:lstStyle/>
          <a:p>
            <a:pPr algn="ctr">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Translation Department </a:t>
            </a:r>
          </a:p>
          <a:p>
            <a:pPr algn="ctr">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First Year Classes </a:t>
            </a:r>
          </a:p>
          <a:p>
            <a:pPr algn="ctr" rtl="0">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Module Tutor: Dr. Yousif Ali Omer</a:t>
            </a:r>
          </a:p>
          <a:p>
            <a:pPr algn="ctr" rtl="0">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Second Semester, 2022-2023  </a:t>
            </a:r>
            <a:endParaRPr lang="ar-IQ" b="1"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ar-IQ"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19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172200"/>
          </a:xfrm>
        </p:spPr>
        <p:txBody>
          <a:bodyPr/>
          <a:lstStyle/>
          <a:p>
            <a:pPr algn="just" rtl="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unit of translation is a recurring theme among translation </a:t>
            </a:r>
            <a:r>
              <a:rPr lang="en-US" dirty="0" smtClean="0">
                <a:latin typeface="Times New Roman" panose="02020603050405020304" pitchFamily="18" charset="0"/>
                <a:cs typeface="Times New Roman" panose="02020603050405020304" pitchFamily="18" charset="0"/>
              </a:rPr>
              <a:t>scholars.</a:t>
            </a:r>
          </a:p>
          <a:p>
            <a:pPr marL="109728" indent="0" algn="just" rtl="0">
              <a:buNone/>
            </a:pPr>
            <a:endParaRPr lang="en-US" dirty="0" smtClean="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controversy over this concept dates back to contention between free and literal translation.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due to </a:t>
            </a:r>
            <a:r>
              <a:rPr lang="en-US" dirty="0">
                <a:solidFill>
                  <a:srgbClr val="C00000"/>
                </a:solidFill>
                <a:latin typeface="Times New Roman" panose="02020603050405020304" pitchFamily="18" charset="0"/>
                <a:cs typeface="Times New Roman" panose="02020603050405020304" pitchFamily="18" charset="0"/>
              </a:rPr>
              <a:t>the length of the linguistic units of ST </a:t>
            </a:r>
            <a:r>
              <a:rPr lang="en-US" dirty="0">
                <a:latin typeface="Times New Roman" panose="02020603050405020304" pitchFamily="18" charset="0"/>
                <a:cs typeface="Times New Roman" panose="02020603050405020304" pitchFamily="18" charset="0"/>
              </a:rPr>
              <a:t>which the translator works on while translating</a:t>
            </a:r>
            <a:r>
              <a:rPr lang="en-US" dirty="0" smtClean="0">
                <a:latin typeface="Times New Roman" panose="02020603050405020304" pitchFamily="18" charset="0"/>
                <a:cs typeface="Times New Roman" panose="02020603050405020304" pitchFamily="18" charset="0"/>
              </a:rPr>
              <a:t>.</a:t>
            </a:r>
          </a:p>
          <a:p>
            <a:pPr algn="just" rtl="0">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literal translation, a </a:t>
            </a:r>
            <a:r>
              <a:rPr lang="en-US" b="1" dirty="0">
                <a:solidFill>
                  <a:srgbClr val="C00000"/>
                </a:solidFill>
                <a:latin typeface="Times New Roman" panose="02020603050405020304" pitchFamily="18" charset="0"/>
                <a:cs typeface="Times New Roman" panose="02020603050405020304" pitchFamily="18" charset="0"/>
              </a:rPr>
              <a:t>word</a:t>
            </a:r>
            <a:r>
              <a:rPr lang="en-US" dirty="0">
                <a:latin typeface="Times New Roman" panose="02020603050405020304" pitchFamily="18" charset="0"/>
                <a:cs typeface="Times New Roman" panose="02020603050405020304" pitchFamily="18" charset="0"/>
              </a:rPr>
              <a:t> is seen as the main unit of translation, whereas free translation ―aims at capturing the sense of a longer </a:t>
            </a:r>
            <a:r>
              <a:rPr lang="en-US" dirty="0" smtClean="0">
                <a:latin typeface="Times New Roman" panose="02020603050405020304" pitchFamily="18" charset="0"/>
                <a:cs typeface="Times New Roman" panose="02020603050405020304" pitchFamily="18" charset="0"/>
              </a:rPr>
              <a:t>stretch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language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Hatim</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Munday</a:t>
            </a:r>
            <a:r>
              <a:rPr lang="en-US" dirty="0">
                <a:latin typeface="Times New Roman" panose="02020603050405020304" pitchFamily="18" charset="0"/>
                <a:cs typeface="Times New Roman" panose="02020603050405020304" pitchFamily="18" charset="0"/>
              </a:rPr>
              <a:t>, 2004, p. 17).</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67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marL="109728" indent="0" algn="just" rtl="0">
              <a:lnSpc>
                <a:spcPct val="150000"/>
              </a:lnSpc>
              <a:buNone/>
            </a:pP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be more </a:t>
            </a:r>
            <a:r>
              <a:rPr lang="en-US" dirty="0">
                <a:latin typeface="Times New Roman" panose="02020603050405020304" pitchFamily="18" charset="0"/>
                <a:cs typeface="Times New Roman" panose="02020603050405020304" pitchFamily="18" charset="0"/>
              </a:rPr>
              <a:t>precise, from the standpoint of free translation, a </a:t>
            </a:r>
            <a:r>
              <a:rPr lang="en-US" b="1" dirty="0">
                <a:solidFill>
                  <a:srgbClr val="C00000"/>
                </a:solidFill>
                <a:latin typeface="Times New Roman" panose="02020603050405020304" pitchFamily="18" charset="0"/>
                <a:cs typeface="Times New Roman" panose="02020603050405020304" pitchFamily="18" charset="0"/>
              </a:rPr>
              <a:t>sentence</a:t>
            </a:r>
            <a:r>
              <a:rPr lang="en-US" dirty="0">
                <a:latin typeface="Times New Roman" panose="02020603050405020304" pitchFamily="18" charset="0"/>
                <a:cs typeface="Times New Roman" panose="02020603050405020304" pitchFamily="18" charset="0"/>
              </a:rPr>
              <a:t> is identified as a unit to be dealt with in the translation process.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sz="15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a:latin typeface="Times New Roman" panose="02020603050405020304" pitchFamily="18" charset="0"/>
                <a:cs typeface="Times New Roman" panose="02020603050405020304" pitchFamily="18" charset="0"/>
              </a:rPr>
              <a:t>Within the discipline of TS, the term 'unit of translation' was coined by Vinay and </a:t>
            </a:r>
            <a:r>
              <a:rPr lang="en-US" dirty="0" err="1">
                <a:latin typeface="Times New Roman" panose="02020603050405020304" pitchFamily="18" charset="0"/>
                <a:cs typeface="Times New Roman" panose="02020603050405020304" pitchFamily="18" charset="0"/>
              </a:rPr>
              <a:t>Darbelnet</a:t>
            </a:r>
            <a:r>
              <a:rPr lang="en-US" dirty="0">
                <a:latin typeface="Times New Roman" panose="02020603050405020304" pitchFamily="18" charset="0"/>
                <a:cs typeface="Times New Roman" panose="02020603050405020304" pitchFamily="18" charset="0"/>
              </a:rPr>
              <a:t> (1995) who defined it as ―the smallest segment of the utterance whose signs are linked in such a way that they should not be translated </a:t>
            </a:r>
            <a:r>
              <a:rPr lang="en-US" dirty="0" smtClean="0">
                <a:latin typeface="Times New Roman" panose="02020603050405020304" pitchFamily="18" charset="0"/>
                <a:cs typeface="Times New Roman" panose="02020603050405020304" pitchFamily="18" charset="0"/>
              </a:rPr>
              <a:t>individually </a:t>
            </a:r>
            <a:r>
              <a:rPr lang="en-US" dirty="0">
                <a:latin typeface="Times New Roman" panose="02020603050405020304" pitchFamily="18" charset="0"/>
                <a:cs typeface="Times New Roman" panose="02020603050405020304" pitchFamily="18" charset="0"/>
              </a:rPr>
              <a:t>(p. 21).</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04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486400"/>
          </a:xfrm>
        </p:spPr>
        <p:txBody>
          <a:bodyPr>
            <a:normAutofit/>
          </a:bodyPr>
          <a:lstStyle/>
          <a:p>
            <a:pPr marL="109728" indent="0" algn="just" rtl="0">
              <a:lnSpc>
                <a:spcPct val="150000"/>
              </a:lnSpc>
              <a:buNone/>
            </a:pPr>
            <a:r>
              <a:rPr lang="en-US" sz="2600" dirty="0">
                <a:latin typeface="Times New Roman" panose="02020603050405020304" pitchFamily="18" charset="0"/>
                <a:cs typeface="Times New Roman" panose="02020603050405020304" pitchFamily="18" charset="0"/>
              </a:rPr>
              <a:t>For </a:t>
            </a:r>
            <a:r>
              <a:rPr lang="en-US" sz="2600" dirty="0" err="1">
                <a:latin typeface="Times New Roman" panose="02020603050405020304" pitchFamily="18" charset="0"/>
                <a:cs typeface="Times New Roman" panose="02020603050405020304" pitchFamily="18" charset="0"/>
              </a:rPr>
              <a:t>Barkhudarov</a:t>
            </a:r>
            <a:r>
              <a:rPr lang="en-US" sz="2600" dirty="0">
                <a:latin typeface="Times New Roman" panose="02020603050405020304" pitchFamily="18" charset="0"/>
                <a:cs typeface="Times New Roman" panose="02020603050405020304" pitchFamily="18" charset="0"/>
              </a:rPr>
              <a:t> (1969), a unit of translation is ―the smallest unit of source language which has an </a:t>
            </a:r>
            <a:r>
              <a:rPr lang="en-US" sz="2600" b="1" dirty="0">
                <a:solidFill>
                  <a:srgbClr val="C00000"/>
                </a:solidFill>
                <a:latin typeface="Times New Roman" panose="02020603050405020304" pitchFamily="18" charset="0"/>
                <a:cs typeface="Times New Roman" panose="02020603050405020304" pitchFamily="18" charset="0"/>
              </a:rPr>
              <a:t>equivalent</a:t>
            </a:r>
            <a:r>
              <a:rPr lang="en-US" sz="2600" dirty="0">
                <a:latin typeface="Times New Roman" panose="02020603050405020304" pitchFamily="18" charset="0"/>
                <a:cs typeface="Times New Roman" panose="02020603050405020304" pitchFamily="18" charset="0"/>
              </a:rPr>
              <a:t> in target </a:t>
            </a:r>
            <a:r>
              <a:rPr lang="en-US" sz="2600" dirty="0" smtClean="0">
                <a:latin typeface="Times New Roman" panose="02020603050405020304" pitchFamily="18" charset="0"/>
                <a:cs typeface="Times New Roman" panose="02020603050405020304" pitchFamily="18" charset="0"/>
              </a:rPr>
              <a:t>language </a:t>
            </a:r>
            <a:r>
              <a:rPr lang="en-US" sz="2600" dirty="0">
                <a:latin typeface="Times New Roman" panose="02020603050405020304" pitchFamily="18" charset="0"/>
                <a:cs typeface="Times New Roman" panose="02020603050405020304" pitchFamily="18" charset="0"/>
              </a:rPr>
              <a:t>(p. 7). </a:t>
            </a:r>
            <a:endParaRPr lang="ar-IQ"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569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4906963"/>
          </a:xfrm>
        </p:spPr>
        <p:txBody>
          <a:bodyPr>
            <a:normAutofit fontScale="92500" lnSpcReduction="10000"/>
          </a:bodyPr>
          <a:lstStyle/>
          <a:p>
            <a:pPr marL="109728" lvl="0" indent="0" algn="just" rtl="0">
              <a:buNone/>
            </a:pPr>
            <a:r>
              <a:rPr lang="en-US" sz="3200" b="1" dirty="0" smtClean="0">
                <a:solidFill>
                  <a:srgbClr val="C00000"/>
                </a:solidFill>
                <a:latin typeface="Times New Roman" pitchFamily="18" charset="0"/>
                <a:ea typeface="+mj-ea"/>
                <a:cs typeface="Times New Roman" pitchFamily="18" charset="0"/>
              </a:rPr>
              <a:t>1.Word</a:t>
            </a:r>
          </a:p>
          <a:p>
            <a:pPr marL="109728" lvl="0" indent="0" algn="just" rtl="0">
              <a:buNone/>
            </a:pPr>
            <a:endParaRPr lang="en-US" sz="1800" dirty="0">
              <a:latin typeface="Times New Roman" pitchFamily="18" charset="0"/>
              <a:cs typeface="Times New Roman" pitchFamily="18" charset="0"/>
            </a:endParaRPr>
          </a:p>
          <a:p>
            <a:pPr marL="109728" indent="0" algn="just" rtl="0">
              <a:buNone/>
            </a:pPr>
            <a:r>
              <a:rPr lang="en-US" sz="3200" dirty="0" smtClean="0">
                <a:latin typeface="Times New Roman" pitchFamily="18" charset="0"/>
                <a:cs typeface="Times New Roman" pitchFamily="18" charset="0"/>
              </a:rPr>
              <a:t>It is possible for some words like(</a:t>
            </a:r>
            <a:r>
              <a:rPr lang="en-US" sz="3200" b="1" dirty="0" smtClean="0">
                <a:latin typeface="Times New Roman" pitchFamily="18" charset="0"/>
                <a:cs typeface="Times New Roman" pitchFamily="18" charset="0"/>
              </a:rPr>
              <a:t>Thus</a:t>
            </a:r>
            <a:r>
              <a:rPr lang="en-US" sz="3200" b="1" dirty="0">
                <a:latin typeface="Times New Roman" pitchFamily="18" charset="0"/>
                <a:cs typeface="Times New Roman" pitchFamily="18" charset="0"/>
              </a:rPr>
              <a:t>, therefore, nevertheless, nonetheless</a:t>
            </a:r>
            <a:r>
              <a:rPr lang="en-US" sz="3200" b="1" dirty="0" smtClean="0">
                <a:latin typeface="Times New Roman" pitchFamily="18" charset="0"/>
                <a:cs typeface="Times New Roman" pitchFamily="18" charset="0"/>
              </a:rPr>
              <a:t>, also, but, first)</a:t>
            </a:r>
          </a:p>
          <a:p>
            <a:pPr marL="109728" indent="0" algn="just" rtl="0">
              <a:buNone/>
            </a:pPr>
            <a:endParaRPr lang="en-US" sz="1600" dirty="0">
              <a:latin typeface="Times New Roman" pitchFamily="18" charset="0"/>
              <a:cs typeface="Times New Roman" pitchFamily="18" charset="0"/>
            </a:endParaRPr>
          </a:p>
          <a:p>
            <a:pPr marL="109728" indent="0" algn="just" rtl="0">
              <a:buNone/>
            </a:pPr>
            <a:r>
              <a:rPr lang="en-US" sz="3200" dirty="0" smtClean="0">
                <a:latin typeface="Times New Roman" pitchFamily="18" charset="0"/>
                <a:cs typeface="Times New Roman" pitchFamily="18" charset="0"/>
              </a:rPr>
              <a:t>But it </a:t>
            </a:r>
            <a:r>
              <a:rPr lang="en-US" sz="3200" dirty="0">
                <a:latin typeface="Times New Roman" pitchFamily="18" charset="0"/>
                <a:cs typeface="Times New Roman" pitchFamily="18" charset="0"/>
              </a:rPr>
              <a:t>is not acceptable </a:t>
            </a:r>
            <a:r>
              <a:rPr lang="en-US" sz="3200" dirty="0" smtClean="0">
                <a:latin typeface="Times New Roman" pitchFamily="18" charset="0"/>
                <a:cs typeface="Times New Roman" pitchFamily="18" charset="0"/>
              </a:rPr>
              <a:t>for those words that </a:t>
            </a:r>
            <a:r>
              <a:rPr lang="en-US" sz="3200" dirty="0">
                <a:latin typeface="Times New Roman" pitchFamily="18" charset="0"/>
                <a:cs typeface="Times New Roman" pitchFamily="18" charset="0"/>
              </a:rPr>
              <a:t>have more than one meaning</a:t>
            </a:r>
            <a:r>
              <a:rPr lang="en-US" sz="3200" dirty="0" smtClean="0">
                <a:latin typeface="Times New Roman" pitchFamily="18" charset="0"/>
                <a:cs typeface="Times New Roman" pitchFamily="18" charset="0"/>
              </a:rPr>
              <a:t>.  For example (</a:t>
            </a:r>
            <a:r>
              <a:rPr lang="en-US" sz="3200" b="1" dirty="0" smtClean="0">
                <a:latin typeface="Times New Roman" pitchFamily="18" charset="0"/>
                <a:cs typeface="Times New Roman" pitchFamily="18" charset="0"/>
              </a:rPr>
              <a:t>bank</a:t>
            </a:r>
            <a:r>
              <a:rPr lang="en-US" sz="3200" b="1" dirty="0">
                <a:latin typeface="Times New Roman" pitchFamily="18" charset="0"/>
                <a:cs typeface="Times New Roman" pitchFamily="18" charset="0"/>
              </a:rPr>
              <a:t>, ground, dove)</a:t>
            </a:r>
            <a:endParaRPr lang="en-US" sz="3200" dirty="0" smtClean="0">
              <a:latin typeface="Times New Roman" pitchFamily="18" charset="0"/>
              <a:cs typeface="Times New Roman" pitchFamily="18" charset="0"/>
            </a:endParaRPr>
          </a:p>
          <a:p>
            <a:pPr marL="109728" indent="0" algn="just" rtl="0">
              <a:buNone/>
            </a:pP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marL="109728" indent="0" algn="just" rtl="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Financial building ----- </a:t>
            </a:r>
            <a:r>
              <a:rPr lang="en-US" sz="3200" b="1" dirty="0" smtClean="0">
                <a:solidFill>
                  <a:srgbClr val="C00000"/>
                </a:solidFill>
                <a:latin typeface="Times New Roman" pitchFamily="18" charset="0"/>
                <a:cs typeface="Times New Roman" pitchFamily="18" charset="0"/>
              </a:rPr>
              <a:t>bank</a:t>
            </a:r>
            <a:r>
              <a:rPr lang="en-US" sz="3200" dirty="0" smtClean="0">
                <a:latin typeface="Times New Roman" pitchFamily="18" charset="0"/>
                <a:cs typeface="Times New Roman" pitchFamily="18" charset="0"/>
              </a:rPr>
              <a:t> ------  </a:t>
            </a:r>
            <a:r>
              <a:rPr lang="en-US" sz="3200" dirty="0">
                <a:latin typeface="Times New Roman" pitchFamily="18" charset="0"/>
                <a:cs typeface="Times New Roman" pitchFamily="18" charset="0"/>
              </a:rPr>
              <a:t>seaside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4242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4906963"/>
          </a:xfrm>
        </p:spPr>
        <p:txBody>
          <a:bodyPr>
            <a:normAutofit fontScale="92500" lnSpcReduction="20000"/>
          </a:bodyPr>
          <a:lstStyle/>
          <a:p>
            <a:pPr marL="109728" indent="0" algn="just" rtl="0">
              <a:buNone/>
            </a:pPr>
            <a:r>
              <a:rPr lang="en-US" sz="3200" b="1" dirty="0" smtClean="0">
                <a:solidFill>
                  <a:srgbClr val="C00000"/>
                </a:solidFill>
                <a:latin typeface="Times New Roman" pitchFamily="18" charset="0"/>
                <a:ea typeface="+mj-ea"/>
                <a:cs typeface="Times New Roman" pitchFamily="18" charset="0"/>
              </a:rPr>
              <a:t>2. Phrase </a:t>
            </a:r>
            <a:r>
              <a:rPr lang="en-US" sz="3200" b="1" dirty="0">
                <a:solidFill>
                  <a:srgbClr val="C00000"/>
                </a:solidFill>
                <a:latin typeface="Times New Roman" pitchFamily="18" charset="0"/>
                <a:ea typeface="+mj-ea"/>
                <a:cs typeface="Times New Roman" pitchFamily="18" charset="0"/>
              </a:rPr>
              <a:t>(collocations, idiomatic expressions</a:t>
            </a:r>
            <a:r>
              <a:rPr lang="en-US" sz="3200" b="1" dirty="0" smtClean="0">
                <a:solidFill>
                  <a:srgbClr val="C00000"/>
                </a:solidFill>
                <a:latin typeface="Times New Roman" pitchFamily="18" charset="0"/>
                <a:ea typeface="+mj-ea"/>
                <a:cs typeface="Times New Roman" pitchFamily="18" charset="0"/>
              </a:rPr>
              <a:t>)</a:t>
            </a:r>
            <a:endParaRPr lang="en-US" sz="2800" dirty="0">
              <a:latin typeface="Times New Roman" pitchFamily="18" charset="0"/>
              <a:cs typeface="Times New Roman" pitchFamily="18" charset="0"/>
            </a:endParaRPr>
          </a:p>
          <a:p>
            <a:pPr marL="109728" indent="0" algn="just" rtl="0">
              <a:buNone/>
            </a:pPr>
            <a:endParaRPr lang="en-US" sz="1600" dirty="0" smtClean="0">
              <a:latin typeface="Times New Roman" pitchFamily="18" charset="0"/>
              <a:cs typeface="Times New Roman" pitchFamily="18" charset="0"/>
            </a:endParaRPr>
          </a:p>
          <a:p>
            <a:pPr marL="109728" indent="0" algn="just" rtl="0">
              <a:lnSpc>
                <a:spcPct val="150000"/>
              </a:lnSpc>
              <a:buNone/>
            </a:pPr>
            <a:r>
              <a:rPr lang="en-US" sz="2800" dirty="0" smtClean="0">
                <a:latin typeface="Times New Roman" pitchFamily="18" charset="0"/>
                <a:cs typeface="Times New Roman" pitchFamily="18" charset="0"/>
              </a:rPr>
              <a:t>A </a:t>
            </a:r>
            <a:r>
              <a:rPr lang="en-US" sz="2800" b="1" dirty="0">
                <a:solidFill>
                  <a:srgbClr val="7030A0"/>
                </a:solidFill>
                <a:latin typeface="Times New Roman" pitchFamily="18" charset="0"/>
                <a:cs typeface="Times New Roman" pitchFamily="18" charset="0"/>
              </a:rPr>
              <a:t>collocation</a:t>
            </a:r>
            <a:r>
              <a:rPr lang="en-US" sz="2800" dirty="0">
                <a:latin typeface="Times New Roman" pitchFamily="18" charset="0"/>
                <a:cs typeface="Times New Roman" pitchFamily="18" charset="0"/>
              </a:rPr>
              <a:t> is a combination of words that are commonly used together. It is important to learn collocations, because they are important for the naturalization of one’s speech. Besides, they broaden one’s scope for expression</a:t>
            </a:r>
            <a:r>
              <a:rPr lang="en-US" sz="2800" dirty="0" smtClean="0">
                <a:latin typeface="Times New Roman" pitchFamily="18" charset="0"/>
                <a:cs typeface="Times New Roman" pitchFamily="18" charset="0"/>
              </a:rPr>
              <a:t>.</a:t>
            </a:r>
          </a:p>
          <a:p>
            <a:pPr marL="109728" indent="0" algn="just" rtl="0">
              <a:lnSpc>
                <a:spcPct val="150000"/>
              </a:lnSpc>
              <a:buNone/>
            </a:pPr>
            <a:endParaRPr lang="en-US" sz="1300" dirty="0" smtClean="0">
              <a:latin typeface="Times New Roman" pitchFamily="18" charset="0"/>
              <a:cs typeface="Times New Roman" pitchFamily="18" charset="0"/>
            </a:endParaRPr>
          </a:p>
          <a:p>
            <a:pPr lvl="0" algn="just" rtl="0"/>
            <a:r>
              <a:rPr lang="en-US" sz="2800" b="1" dirty="0" smtClean="0">
                <a:solidFill>
                  <a:srgbClr val="00B050"/>
                </a:solidFill>
                <a:latin typeface="Times New Roman" pitchFamily="18" charset="0"/>
                <a:cs typeface="Times New Roman" pitchFamily="18" charset="0"/>
              </a:rPr>
              <a:t>Break a promise                 </a:t>
            </a:r>
            <a:endParaRPr lang="en-US" sz="2800" dirty="0" smtClean="0">
              <a:solidFill>
                <a:srgbClr val="00B050"/>
              </a:solidFill>
              <a:latin typeface="Times New Roman" pitchFamily="18" charset="0"/>
              <a:cs typeface="Times New Roman" pitchFamily="18" charset="0"/>
            </a:endParaRPr>
          </a:p>
          <a:p>
            <a:pPr lvl="0" algn="just" rtl="0"/>
            <a:r>
              <a:rPr lang="en-US" sz="2800" b="1" dirty="0" smtClean="0">
                <a:solidFill>
                  <a:srgbClr val="00B050"/>
                </a:solidFill>
                <a:latin typeface="Times New Roman" pitchFamily="18" charset="0"/>
                <a:cs typeface="Times New Roman" pitchFamily="18" charset="0"/>
              </a:rPr>
              <a:t>Take / have a seat</a:t>
            </a:r>
            <a:endParaRPr lang="en-US" sz="2800" dirty="0" smtClean="0">
              <a:solidFill>
                <a:srgbClr val="00B050"/>
              </a:solidFill>
              <a:latin typeface="Times New Roman" pitchFamily="18" charset="0"/>
              <a:cs typeface="Times New Roman" pitchFamily="18" charset="0"/>
            </a:endParaRPr>
          </a:p>
          <a:p>
            <a:pPr algn="l" rtl="0"/>
            <a:r>
              <a:rPr lang="en-US" sz="2800" b="1" dirty="0" smtClean="0">
                <a:solidFill>
                  <a:srgbClr val="00B050"/>
                </a:solidFill>
                <a:latin typeface="Times New Roman" pitchFamily="18" charset="0"/>
                <a:cs typeface="Times New Roman" pitchFamily="18" charset="0"/>
              </a:rPr>
              <a:t>Do the shopping/ go shopping </a:t>
            </a:r>
            <a:endParaRPr lang="en-US" sz="2800" dirty="0" smtClean="0">
              <a:solidFill>
                <a:srgbClr val="00B050"/>
              </a:solidFill>
              <a:latin typeface="Times New Roman" pitchFamily="18" charset="0"/>
              <a:cs typeface="Times New Roman" pitchFamily="18" charset="0"/>
            </a:endParaRPr>
          </a:p>
          <a:p>
            <a:pPr marL="109728" indent="0" algn="just" rtl="0">
              <a:buNone/>
            </a:pPr>
            <a:r>
              <a:rPr lang="en-US" sz="3200" b="1" dirty="0" smtClean="0">
                <a:solidFill>
                  <a:srgbClr val="00B050"/>
                </a:solidFill>
                <a:latin typeface="Times New Roman" pitchFamily="18" charset="0"/>
                <a:cs typeface="Times New Roman" pitchFamily="18" charset="0"/>
              </a:rPr>
              <a:t> </a:t>
            </a:r>
            <a:endParaRPr lang="en-US" sz="32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48686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292760"/>
            <a:ext cx="8229600" cy="5803240"/>
          </a:xfrm>
        </p:spPr>
        <p:txBody>
          <a:bodyPr>
            <a:noAutofit/>
          </a:bodyPr>
          <a:lstStyle/>
          <a:p>
            <a:pPr marL="109728" indent="0" algn="just" rtl="0">
              <a:spcBef>
                <a:spcPts val="0"/>
              </a:spcBef>
              <a:buNone/>
            </a:pPr>
            <a:r>
              <a:rPr lang="en-US" sz="2800" dirty="0" smtClean="0">
                <a:latin typeface="Times New Roman" pitchFamily="18" charset="0"/>
                <a:cs typeface="Times New Roman" pitchFamily="18" charset="0"/>
              </a:rPr>
              <a:t>An </a:t>
            </a:r>
            <a:r>
              <a:rPr lang="en-US" sz="2800" b="1" dirty="0">
                <a:solidFill>
                  <a:srgbClr val="7030A0"/>
                </a:solidFill>
                <a:latin typeface="Times New Roman" pitchFamily="18" charset="0"/>
                <a:cs typeface="Times New Roman" pitchFamily="18" charset="0"/>
              </a:rPr>
              <a:t>idiom</a:t>
            </a:r>
            <a:r>
              <a:rPr lang="en-US" sz="2800" dirty="0">
                <a:latin typeface="Times New Roman" pitchFamily="18" charset="0"/>
                <a:cs typeface="Times New Roman" pitchFamily="18" charset="0"/>
              </a:rPr>
              <a:t> is an expression whose meaning is different from the meaning of the individual words.  Here are two examples</a:t>
            </a:r>
            <a:r>
              <a:rPr lang="en-US" sz="2800" dirty="0" smtClean="0">
                <a:latin typeface="Times New Roman" pitchFamily="18" charset="0"/>
                <a:cs typeface="Times New Roman" pitchFamily="18" charset="0"/>
              </a:rPr>
              <a:t>:</a:t>
            </a:r>
          </a:p>
          <a:p>
            <a:pPr marL="109728" indent="0" algn="just" rtl="0">
              <a:buNone/>
            </a:pPr>
            <a:endParaRPr lang="en-US" sz="1050" dirty="0">
              <a:latin typeface="Times New Roman" pitchFamily="18" charset="0"/>
              <a:cs typeface="Times New Roman" pitchFamily="18" charset="0"/>
            </a:endParaRPr>
          </a:p>
          <a:p>
            <a:pPr lvl="0" algn="just" rtl="0">
              <a:buFont typeface="Wingdings" pitchFamily="2" charset="2"/>
              <a:buChar char="v"/>
            </a:pPr>
            <a:r>
              <a:rPr lang="en-US" sz="2800" b="1" dirty="0">
                <a:solidFill>
                  <a:srgbClr val="00B050"/>
                </a:solidFill>
                <a:latin typeface="Times New Roman" pitchFamily="18" charset="0"/>
                <a:cs typeface="Times New Roman" pitchFamily="18" charset="0"/>
              </a:rPr>
              <a:t>Beat around the </a:t>
            </a:r>
            <a:r>
              <a:rPr lang="en-US" sz="2800" b="1" dirty="0" smtClean="0">
                <a:solidFill>
                  <a:srgbClr val="00B050"/>
                </a:solidFill>
                <a:latin typeface="Times New Roman" pitchFamily="18" charset="0"/>
                <a:cs typeface="Times New Roman" pitchFamily="18" charset="0"/>
              </a:rPr>
              <a:t>bush: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avoid talking about what’s </a:t>
            </a:r>
            <a:r>
              <a:rPr lang="en-US" sz="2800" dirty="0" smtClean="0">
                <a:latin typeface="Times New Roman" panose="02020603050405020304" pitchFamily="18" charset="0"/>
                <a:cs typeface="Times New Roman" panose="02020603050405020304" pitchFamily="18" charset="0"/>
              </a:rPr>
              <a:t>important.</a:t>
            </a:r>
          </a:p>
          <a:p>
            <a:pPr lvl="0" algn="just" rtl="0">
              <a:buFont typeface="Wingdings" pitchFamily="2" charset="2"/>
              <a:buChar char="v"/>
            </a:pPr>
            <a:endParaRPr lang="en-US" sz="1400" dirty="0">
              <a:latin typeface="Times New Roman" pitchFamily="18" charset="0"/>
              <a:cs typeface="Times New Roman" pitchFamily="18" charset="0"/>
            </a:endParaRPr>
          </a:p>
          <a:p>
            <a:pPr marL="109728" indent="0" algn="l" rtl="0">
              <a:buNone/>
            </a:pPr>
            <a:r>
              <a:rPr lang="en-US" b="1" dirty="0">
                <a:solidFill>
                  <a:srgbClr val="C00000"/>
                </a:solidFill>
                <a:latin typeface="Times New Roman" panose="02020603050405020304" pitchFamily="18" charset="0"/>
                <a:cs typeface="Times New Roman" panose="02020603050405020304" pitchFamily="18" charset="0"/>
              </a:rPr>
              <a:t>Stop beating around the bush and </a:t>
            </a:r>
            <a:r>
              <a:rPr lang="en-US" b="1" dirty="0" smtClean="0">
                <a:solidFill>
                  <a:srgbClr val="C00000"/>
                </a:solidFill>
                <a:latin typeface="Times New Roman" panose="02020603050405020304" pitchFamily="18" charset="0"/>
                <a:cs typeface="Times New Roman" panose="02020603050405020304" pitchFamily="18" charset="0"/>
              </a:rPr>
              <a:t>tell</a:t>
            </a:r>
            <a:r>
              <a:rPr lang="en-US" b="1" dirty="0">
                <a:solidFill>
                  <a:srgbClr val="C00000"/>
                </a:solidFill>
                <a:latin typeface="Times New Roman" panose="02020603050405020304" pitchFamily="18" charset="0"/>
                <a:cs typeface="Times New Roman" panose="02020603050405020304" pitchFamily="18" charset="0"/>
              </a:rPr>
              <a:t> </a:t>
            </a:r>
            <a:r>
              <a:rPr lang="en-US" b="1" dirty="0" smtClean="0">
                <a:solidFill>
                  <a:srgbClr val="C00000"/>
                </a:solidFill>
                <a:latin typeface="Times New Roman" panose="02020603050405020304" pitchFamily="18" charset="0"/>
                <a:cs typeface="Times New Roman" panose="02020603050405020304" pitchFamily="18" charset="0"/>
              </a:rPr>
              <a:t>me </a:t>
            </a:r>
            <a:r>
              <a:rPr lang="en-US" b="1" dirty="0">
                <a:solidFill>
                  <a:srgbClr val="C00000"/>
                </a:solidFill>
                <a:latin typeface="Times New Roman" panose="02020603050405020304" pitchFamily="18" charset="0"/>
                <a:cs typeface="Times New Roman" panose="02020603050405020304" pitchFamily="18" charset="0"/>
              </a:rPr>
              <a:t>the truth.</a:t>
            </a:r>
          </a:p>
          <a:p>
            <a:pPr marL="109728" indent="0">
              <a:buNone/>
            </a:pPr>
            <a:endParaRPr lang="en-US" sz="2800" dirty="0" smtClean="0">
              <a:latin typeface="Times New Roman" pitchFamily="18" charset="0"/>
              <a:cs typeface="Times New Roman" pitchFamily="18" charset="0"/>
            </a:endParaRPr>
          </a:p>
          <a:p>
            <a:pPr lvl="0" algn="just" rtl="0">
              <a:buFont typeface="Wingdings" pitchFamily="2" charset="2"/>
              <a:buChar char="v"/>
            </a:pPr>
            <a:r>
              <a:rPr lang="en-US" sz="2800" b="1" dirty="0">
                <a:solidFill>
                  <a:srgbClr val="00B050"/>
                </a:solidFill>
                <a:latin typeface="Times New Roman" pitchFamily="18" charset="0"/>
                <a:cs typeface="Times New Roman" pitchFamily="18" charset="0"/>
              </a:rPr>
              <a:t>Get ducks in a </a:t>
            </a:r>
            <a:r>
              <a:rPr lang="en-US" sz="2800" b="1" dirty="0" smtClean="0">
                <a:solidFill>
                  <a:srgbClr val="00B050"/>
                </a:solidFill>
                <a:latin typeface="Times New Roman" pitchFamily="18" charset="0"/>
                <a:cs typeface="Times New Roman" pitchFamily="18" charset="0"/>
              </a:rPr>
              <a:t>row:</a:t>
            </a:r>
            <a:r>
              <a:rPr lang="en-US" sz="2800" b="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Getting your things well organized</a:t>
            </a:r>
            <a:r>
              <a:rPr lang="en-US" sz="2800" dirty="0" smtClean="0">
                <a:latin typeface="Times New Roman" pitchFamily="18" charset="0"/>
                <a:cs typeface="Times New Roman" pitchFamily="18" charset="0"/>
              </a:rPr>
              <a:t>.</a:t>
            </a:r>
          </a:p>
          <a:p>
            <a:pPr lvl="0" algn="just" rtl="0"/>
            <a:endParaRPr lang="en-US" sz="1000" dirty="0">
              <a:latin typeface="Times New Roman" pitchFamily="18" charset="0"/>
              <a:cs typeface="Times New Roman" pitchFamily="18" charset="0"/>
            </a:endParaRPr>
          </a:p>
          <a:p>
            <a:pPr marL="109728" indent="0" algn="l" rtl="0">
              <a:buNone/>
            </a:pPr>
            <a:r>
              <a:rPr lang="en-US" b="1" dirty="0">
                <a:solidFill>
                  <a:srgbClr val="C00000"/>
                </a:solidFill>
                <a:latin typeface="Times New Roman" panose="02020603050405020304" pitchFamily="18" charset="0"/>
                <a:cs typeface="Times New Roman" panose="02020603050405020304" pitchFamily="18" charset="0"/>
              </a:rPr>
              <a:t>To ensure a successful product launch, we must get our ducks in a row.</a:t>
            </a:r>
          </a:p>
          <a:p>
            <a:pPr marL="109728" lvl="0" indent="0" algn="just" rtl="0">
              <a:buNone/>
            </a:pPr>
            <a:endParaRPr lang="en-US" sz="2000" dirty="0" smtClean="0">
              <a:latin typeface="Times New Roman" pitchFamily="18" charset="0"/>
              <a:cs typeface="Times New Roman" pitchFamily="18" charset="0"/>
            </a:endParaRPr>
          </a:p>
          <a:p>
            <a:pPr marL="109728" lvl="0" indent="0" algn="just" rtl="0">
              <a:buNone/>
            </a:pPr>
            <a:r>
              <a:rPr lang="en-US" sz="2000" b="1"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12774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228600"/>
            <a:ext cx="8229600" cy="6477000"/>
          </a:xfrm>
        </p:spPr>
        <p:txBody>
          <a:bodyPr>
            <a:noAutofit/>
          </a:bodyPr>
          <a:lstStyle/>
          <a:p>
            <a:pPr marL="109728" indent="0" algn="just" rtl="0">
              <a:buNone/>
            </a:pPr>
            <a:r>
              <a:rPr lang="en-US" sz="2600" b="1" dirty="0">
                <a:solidFill>
                  <a:srgbClr val="C00000"/>
                </a:solidFill>
                <a:latin typeface="Times New Roman" pitchFamily="18" charset="0"/>
                <a:ea typeface="+mj-ea"/>
                <a:cs typeface="Times New Roman" pitchFamily="18" charset="0"/>
              </a:rPr>
              <a:t>3</a:t>
            </a:r>
            <a:r>
              <a:rPr lang="en-US" sz="2600" b="1" dirty="0" smtClean="0">
                <a:solidFill>
                  <a:srgbClr val="C00000"/>
                </a:solidFill>
                <a:latin typeface="Times New Roman" pitchFamily="18" charset="0"/>
                <a:ea typeface="+mj-ea"/>
                <a:cs typeface="Times New Roman" pitchFamily="18" charset="0"/>
              </a:rPr>
              <a:t>. </a:t>
            </a:r>
            <a:r>
              <a:rPr lang="en-US" sz="3000" b="1" dirty="0" smtClean="0">
                <a:solidFill>
                  <a:srgbClr val="C00000"/>
                </a:solidFill>
                <a:latin typeface="Times New Roman" pitchFamily="18" charset="0"/>
                <a:ea typeface="+mj-ea"/>
                <a:cs typeface="Times New Roman" pitchFamily="18" charset="0"/>
              </a:rPr>
              <a:t>Sentence</a:t>
            </a:r>
          </a:p>
          <a:p>
            <a:pPr marL="109728" indent="0" algn="just" rtl="0">
              <a:lnSpc>
                <a:spcPct val="130000"/>
              </a:lnSpc>
              <a:buNone/>
            </a:pPr>
            <a:r>
              <a:rPr lang="en-US" sz="2600" dirty="0" err="1">
                <a:latin typeface="Times New Roman" pitchFamily="18" charset="0"/>
                <a:cs typeface="Times New Roman" pitchFamily="18" charset="0"/>
              </a:rPr>
              <a:t>Newmark</a:t>
            </a:r>
            <a:r>
              <a:rPr lang="en-US" sz="2600" dirty="0">
                <a:latin typeface="Times New Roman" pitchFamily="18" charset="0"/>
                <a:cs typeface="Times New Roman" pitchFamily="18" charset="0"/>
              </a:rPr>
              <a:t> (1988) states that a ―sentence is a natural unit of translation‖ (p. 65</a:t>
            </a:r>
            <a:r>
              <a:rPr lang="en-US" sz="2600" dirty="0" smtClean="0">
                <a:latin typeface="Times New Roman" pitchFamily="18" charset="0"/>
                <a:cs typeface="Times New Roman" pitchFamily="18" charset="0"/>
              </a:rPr>
              <a:t>). However, it is not acceptable for ambiguous sentences.  </a:t>
            </a:r>
            <a:endParaRPr lang="en-US" sz="2600" dirty="0">
              <a:latin typeface="Times New Roman" pitchFamily="18" charset="0"/>
              <a:cs typeface="Times New Roman" pitchFamily="18" charset="0"/>
            </a:endParaRPr>
          </a:p>
          <a:p>
            <a:pPr marL="109728" indent="0" algn="just" rtl="0">
              <a:buNone/>
            </a:pPr>
            <a:endParaRPr lang="en-US" sz="1000" dirty="0">
              <a:latin typeface="Times New Roman" pitchFamily="18" charset="0"/>
              <a:cs typeface="Times New Roman" pitchFamily="18" charset="0"/>
            </a:endParaRPr>
          </a:p>
          <a:p>
            <a:pPr marL="109728" indent="0" algn="just" rtl="0">
              <a:buNone/>
            </a:pPr>
            <a:r>
              <a:rPr lang="en-US" sz="2600" b="1" dirty="0">
                <a:solidFill>
                  <a:srgbClr val="00B050"/>
                </a:solidFill>
                <a:latin typeface="Times New Roman" pitchFamily="18" charset="0"/>
                <a:cs typeface="Times New Roman" pitchFamily="18" charset="0"/>
              </a:rPr>
              <a:t>Look at the dog with one eye.</a:t>
            </a:r>
          </a:p>
          <a:p>
            <a:pPr marL="109728" indent="0" algn="just" rtl="0">
              <a:buNone/>
            </a:pPr>
            <a:endParaRPr lang="en-US" sz="1000" dirty="0">
              <a:latin typeface="Times New Roman" pitchFamily="18" charset="0"/>
              <a:cs typeface="Times New Roman" pitchFamily="18" charset="0"/>
            </a:endParaRPr>
          </a:p>
          <a:p>
            <a:pPr marL="109728" lvl="0" indent="0" algn="just" rtl="0">
              <a:buNone/>
            </a:pPr>
            <a:r>
              <a:rPr lang="en-US" sz="2600" dirty="0" smtClean="0">
                <a:solidFill>
                  <a:srgbClr val="C00000"/>
                </a:solidFill>
                <a:latin typeface="Times New Roman" pitchFamily="18" charset="0"/>
                <a:cs typeface="Times New Roman" pitchFamily="18" charset="0"/>
              </a:rPr>
              <a:t>- Look </a:t>
            </a:r>
            <a:r>
              <a:rPr lang="en-US" sz="2600" dirty="0">
                <a:solidFill>
                  <a:srgbClr val="C00000"/>
                </a:solidFill>
                <a:latin typeface="Times New Roman" pitchFamily="18" charset="0"/>
                <a:cs typeface="Times New Roman" pitchFamily="18" charset="0"/>
              </a:rPr>
              <a:t>at the dog using only one of your eyes.</a:t>
            </a:r>
          </a:p>
          <a:p>
            <a:pPr marL="109728" lvl="0" indent="0" algn="just" rtl="0">
              <a:buNone/>
            </a:pPr>
            <a:r>
              <a:rPr lang="en-US" sz="2600" dirty="0" smtClean="0">
                <a:solidFill>
                  <a:srgbClr val="7030A0"/>
                </a:solidFill>
                <a:latin typeface="Times New Roman" pitchFamily="18" charset="0"/>
                <a:cs typeface="Times New Roman" pitchFamily="18" charset="0"/>
              </a:rPr>
              <a:t>- Look </a:t>
            </a:r>
            <a:r>
              <a:rPr lang="en-US" sz="2600" dirty="0">
                <a:solidFill>
                  <a:srgbClr val="7030A0"/>
                </a:solidFill>
                <a:latin typeface="Times New Roman" pitchFamily="18" charset="0"/>
                <a:cs typeface="Times New Roman" pitchFamily="18" charset="0"/>
              </a:rPr>
              <a:t>at the dog that only has one eye</a:t>
            </a:r>
            <a:r>
              <a:rPr lang="en-US" sz="2600" dirty="0" smtClean="0">
                <a:solidFill>
                  <a:srgbClr val="7030A0"/>
                </a:solidFill>
                <a:latin typeface="Times New Roman" pitchFamily="18" charset="0"/>
                <a:cs typeface="Times New Roman" pitchFamily="18" charset="0"/>
              </a:rPr>
              <a:t>.</a:t>
            </a:r>
          </a:p>
          <a:p>
            <a:pPr marL="109728" lvl="0" indent="0" algn="just" rtl="0">
              <a:buNone/>
            </a:pPr>
            <a:endParaRPr lang="en-US" sz="1000" dirty="0">
              <a:latin typeface="Times New Roman" pitchFamily="18" charset="0"/>
              <a:cs typeface="Times New Roman" pitchFamily="18" charset="0"/>
            </a:endParaRPr>
          </a:p>
          <a:p>
            <a:pPr marL="109728" indent="0" algn="just" rtl="0">
              <a:lnSpc>
                <a:spcPct val="150000"/>
              </a:lnSpc>
              <a:spcBef>
                <a:spcPts val="200"/>
              </a:spcBef>
              <a:buNone/>
            </a:pPr>
            <a:r>
              <a:rPr lang="en-US" sz="2600" dirty="0">
                <a:latin typeface="Times New Roman" pitchFamily="18" charset="0"/>
                <a:cs typeface="Times New Roman" pitchFamily="18" charset="0"/>
              </a:rPr>
              <a:t>Although some translation scholars prefer long sentence or short paragraph as satisfactory unit of translation, translators often encounter difficulties in </a:t>
            </a:r>
            <a:r>
              <a:rPr lang="en-US" sz="2600" dirty="0" smtClean="0">
                <a:latin typeface="Times New Roman" pitchFamily="18" charset="0"/>
                <a:cs typeface="Times New Roman" pitchFamily="18" charset="0"/>
              </a:rPr>
              <a:t>translating, for instance, ambiguous sentences.</a:t>
            </a:r>
            <a:r>
              <a:rPr lang="en-US" sz="2600" b="1" dirty="0" smtClean="0">
                <a:solidFill>
                  <a:srgbClr val="00B050"/>
                </a:solidFill>
                <a:latin typeface="Times New Roman" pitchFamily="18" charset="0"/>
                <a:cs typeface="Times New Roman" pitchFamily="18" charset="0"/>
              </a:rPr>
              <a:t> </a:t>
            </a:r>
            <a:endParaRPr lang="en-US" sz="26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9540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52920"/>
            <a:ext cx="8229600" cy="5334000"/>
          </a:xfrm>
        </p:spPr>
        <p:txBody>
          <a:bodyPr>
            <a:normAutofit/>
          </a:bodyPr>
          <a:lstStyle/>
          <a:p>
            <a:pPr marL="109728" lvl="0" indent="0" algn="just" rtl="0">
              <a:buNone/>
            </a:pPr>
            <a:r>
              <a:rPr lang="en-US" sz="3200" b="1" dirty="0" smtClean="0">
                <a:solidFill>
                  <a:srgbClr val="C00000"/>
                </a:solidFill>
                <a:latin typeface="Times New Roman" pitchFamily="18" charset="0"/>
                <a:ea typeface="+mj-ea"/>
                <a:cs typeface="Times New Roman" pitchFamily="18" charset="0"/>
              </a:rPr>
              <a:t>4. Whole</a:t>
            </a:r>
            <a:r>
              <a:rPr lang="en-US" sz="3200" b="1" dirty="0" smtClean="0">
                <a:latin typeface="Times New Roman" pitchFamily="18" charset="0"/>
                <a:cs typeface="Times New Roman" pitchFamily="18" charset="0"/>
              </a:rPr>
              <a:t> </a:t>
            </a:r>
            <a:r>
              <a:rPr lang="en-US" sz="3200" b="1" dirty="0">
                <a:solidFill>
                  <a:srgbClr val="C00000"/>
                </a:solidFill>
                <a:latin typeface="Times New Roman" pitchFamily="18" charset="0"/>
                <a:ea typeface="+mj-ea"/>
                <a:cs typeface="Times New Roman" pitchFamily="18" charset="0"/>
              </a:rPr>
              <a:t>text</a:t>
            </a:r>
            <a:r>
              <a:rPr lang="en-US" sz="3200" b="1" dirty="0">
                <a:latin typeface="Times New Roman" pitchFamily="18" charset="0"/>
                <a:cs typeface="Times New Roman" pitchFamily="18" charset="0"/>
              </a:rPr>
              <a:t> </a:t>
            </a:r>
            <a:endParaRPr lang="en-US" sz="3200" b="1" dirty="0">
              <a:solidFill>
                <a:srgbClr val="C00000"/>
              </a:solidFill>
              <a:latin typeface="Times New Roman" pitchFamily="18" charset="0"/>
              <a:ea typeface="+mj-ea"/>
              <a:cs typeface="Times New Roman" pitchFamily="18" charset="0"/>
            </a:endParaRPr>
          </a:p>
          <a:p>
            <a:pPr marL="109728" indent="0" algn="just" rtl="0">
              <a:buNone/>
            </a:pPr>
            <a:endParaRPr lang="en-US" sz="300" dirty="0" smtClean="0">
              <a:latin typeface="Times New Roman" pitchFamily="18" charset="0"/>
              <a:cs typeface="Times New Roman" pitchFamily="18" charset="0"/>
            </a:endParaRPr>
          </a:p>
          <a:p>
            <a:pPr marL="109728" indent="0" algn="just" rtl="0">
              <a:lnSpc>
                <a:spcPct val="150000"/>
              </a:lnSpc>
              <a:buNone/>
            </a:pPr>
            <a:r>
              <a:rPr lang="en-US" sz="2800" dirty="0" smtClean="0">
                <a:latin typeface="Times New Roman" pitchFamily="18" charset="0"/>
                <a:cs typeface="Times New Roman" pitchFamily="18" charset="0"/>
              </a:rPr>
              <a:t>Newmark </a:t>
            </a:r>
            <a:r>
              <a:rPr lang="en-US" sz="2800" dirty="0">
                <a:latin typeface="Times New Roman" pitchFamily="18" charset="0"/>
                <a:cs typeface="Times New Roman" pitchFamily="18" charset="0"/>
              </a:rPr>
              <a:t>(1988) contends that "the mass of translation uses a text as a unit only when there are apparently insuperable problems at the level of the collocations, clause or sentence level</a:t>
            </a:r>
            <a:r>
              <a:rPr lang="en-US" sz="2800" dirty="0" smtClean="0">
                <a:latin typeface="Times New Roman" pitchFamily="18" charset="0"/>
                <a:cs typeface="Times New Roman" pitchFamily="18" charset="0"/>
              </a:rPr>
              <a:t>".</a:t>
            </a:r>
          </a:p>
          <a:p>
            <a:pPr algn="just" rtl="0"/>
            <a:endParaRPr lang="en-US" sz="1100" dirty="0">
              <a:latin typeface="Times New Roman" pitchFamily="18" charset="0"/>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Bassnett &amp; </a:t>
            </a:r>
            <a:r>
              <a:rPr lang="en-US" sz="2800" dirty="0" err="1">
                <a:latin typeface="Times New Roman" pitchFamily="18" charset="0"/>
                <a:cs typeface="Times New Roman" pitchFamily="18" charset="0"/>
              </a:rPr>
              <a:t>Mcquire</a:t>
            </a:r>
            <a:r>
              <a:rPr lang="en-US" sz="2800" dirty="0">
                <a:latin typeface="Times New Roman" pitchFamily="18" charset="0"/>
                <a:cs typeface="Times New Roman" pitchFamily="18" charset="0"/>
              </a:rPr>
              <a:t> (1980:117) </a:t>
            </a:r>
            <a:r>
              <a:rPr lang="en-US" sz="2800" dirty="0" smtClean="0">
                <a:latin typeface="Times New Roman" pitchFamily="18" charset="0"/>
                <a:cs typeface="Times New Roman" pitchFamily="18" charset="0"/>
              </a:rPr>
              <a:t>suggest </a:t>
            </a:r>
            <a:r>
              <a:rPr lang="en-US" sz="2800" dirty="0">
                <a:latin typeface="Times New Roman" pitchFamily="18" charset="0"/>
                <a:cs typeface="Times New Roman" pitchFamily="18" charset="0"/>
              </a:rPr>
              <a:t>that full text has to be the unit of translation.</a:t>
            </a:r>
            <a:endParaRPr lang="en-US" sz="32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46098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52920"/>
            <a:ext cx="8229600" cy="5334000"/>
          </a:xfrm>
        </p:spPr>
        <p:txBody>
          <a:bodyPr>
            <a:normAutofit/>
          </a:bodyPr>
          <a:lstStyle/>
          <a:p>
            <a:pPr marL="109728" indent="0" algn="just" rtl="0">
              <a:lnSpc>
                <a:spcPct val="150000"/>
              </a:lnSpc>
              <a:buNone/>
            </a:pPr>
            <a:r>
              <a:rPr lang="en-US" sz="3200" dirty="0" smtClean="0">
                <a:latin typeface="Times New Roman" pitchFamily="18" charset="0"/>
                <a:cs typeface="Times New Roman" pitchFamily="18" charset="0"/>
              </a:rPr>
              <a:t>To recap, in </a:t>
            </a:r>
            <a:r>
              <a:rPr lang="en-US" sz="3200" dirty="0">
                <a:latin typeface="Times New Roman" pitchFamily="18" charset="0"/>
                <a:cs typeface="Times New Roman" pitchFamily="18" charset="0"/>
              </a:rPr>
              <a:t>spite of the fact that different units have been considered as the unit </a:t>
            </a:r>
            <a:r>
              <a:rPr lang="en-US" sz="3200" dirty="0" smtClean="0">
                <a:latin typeface="Times New Roman" pitchFamily="18" charset="0"/>
                <a:cs typeface="Times New Roman" pitchFamily="18" charset="0"/>
              </a:rPr>
              <a:t>of translation</a:t>
            </a:r>
            <a:r>
              <a:rPr lang="en-US" sz="3200" dirty="0">
                <a:latin typeface="Times New Roman" pitchFamily="18" charset="0"/>
                <a:cs typeface="Times New Roman" pitchFamily="18" charset="0"/>
              </a:rPr>
              <a:t>, all are not mutually exclusive. In other words, it is an elastic </a:t>
            </a:r>
            <a:r>
              <a:rPr lang="en-US" sz="3200" dirty="0" smtClean="0">
                <a:latin typeface="Times New Roman" pitchFamily="18" charset="0"/>
                <a:cs typeface="Times New Roman" pitchFamily="18" charset="0"/>
              </a:rPr>
              <a:t>unit which </a:t>
            </a:r>
            <a:r>
              <a:rPr lang="en-US" sz="3200" dirty="0">
                <a:latin typeface="Times New Roman" pitchFamily="18" charset="0"/>
                <a:cs typeface="Times New Roman" pitchFamily="18" charset="0"/>
              </a:rPr>
              <a:t>varies from one situation to another</a:t>
            </a:r>
            <a:r>
              <a:rPr lang="en-US" sz="32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354322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52920"/>
            <a:ext cx="8229600" cy="5334000"/>
          </a:xfrm>
        </p:spPr>
        <p:txBody>
          <a:bodyPr>
            <a:normAutofit/>
          </a:bodyPr>
          <a:lstStyle/>
          <a:p>
            <a:pPr marL="109728" indent="0" algn="just" rtl="0">
              <a:lnSpc>
                <a:spcPct val="150000"/>
              </a:lnSpc>
              <a:buNone/>
            </a:pPr>
            <a:r>
              <a:rPr lang="en-US" sz="3000" dirty="0" smtClean="0">
                <a:latin typeface="Times New Roman" panose="02020603050405020304" pitchFamily="18" charset="0"/>
                <a:cs typeface="Times New Roman" panose="02020603050405020304" pitchFamily="18" charset="0"/>
              </a:rPr>
              <a:t>As </a:t>
            </a:r>
            <a:r>
              <a:rPr lang="en-US" sz="3000" dirty="0" err="1">
                <a:latin typeface="Times New Roman" panose="02020603050405020304" pitchFamily="18" charset="0"/>
                <a:cs typeface="Times New Roman" panose="02020603050405020304" pitchFamily="18" charset="0"/>
              </a:rPr>
              <a:t>Newmark</a:t>
            </a:r>
            <a:r>
              <a:rPr lang="en-US" sz="3000" dirty="0">
                <a:latin typeface="Times New Roman" panose="02020603050405020304" pitchFamily="18" charset="0"/>
                <a:cs typeface="Times New Roman" panose="02020603050405020304" pitchFamily="18" charset="0"/>
              </a:rPr>
              <a:t> (1988) states: all lengths of language can, at different moments and also simultaneously, be used as units of translation in the course of the translation activity… to me the unit of translation is a sliding scale, responding according to other varying factors, and (still) ultimately a little unsatisfactory. (pp. 66-67).</a:t>
            </a:r>
            <a:endParaRPr lang="en-US" sz="3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98771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109728" indent="0" algn="l" rtl="0">
              <a:buNone/>
            </a:pPr>
            <a:r>
              <a:rPr lang="en-US" sz="2800" b="1" dirty="0">
                <a:solidFill>
                  <a:srgbClr val="C00000"/>
                </a:solidFill>
                <a:latin typeface="Times New Roman" pitchFamily="18" charset="0"/>
                <a:ea typeface="+mj-ea"/>
                <a:cs typeface="Times New Roman" pitchFamily="18" charset="0"/>
              </a:rPr>
              <a:t>Supplementary</a:t>
            </a:r>
            <a:r>
              <a:rPr lang="en-US" sz="2800" dirty="0" smtClean="0"/>
              <a:t> </a:t>
            </a:r>
            <a:r>
              <a:rPr lang="en-US" sz="2800" b="1" dirty="0">
                <a:solidFill>
                  <a:srgbClr val="C00000"/>
                </a:solidFill>
                <a:latin typeface="Times New Roman" pitchFamily="18" charset="0"/>
                <a:ea typeface="+mj-ea"/>
                <a:cs typeface="Times New Roman" pitchFamily="18" charset="0"/>
              </a:rPr>
              <a:t>translation</a:t>
            </a:r>
            <a:r>
              <a:rPr lang="en-US" sz="2800" dirty="0"/>
              <a:t> </a:t>
            </a:r>
            <a:r>
              <a:rPr lang="en-US" sz="2800" b="1" dirty="0">
                <a:solidFill>
                  <a:srgbClr val="C00000"/>
                </a:solidFill>
                <a:latin typeface="Times New Roman" pitchFamily="18" charset="0"/>
                <a:ea typeface="+mj-ea"/>
                <a:cs typeface="Times New Roman" pitchFamily="18" charset="0"/>
              </a:rPr>
              <a:t>procedures</a:t>
            </a:r>
            <a:r>
              <a:rPr lang="en-US" sz="2800" dirty="0"/>
              <a:t> </a:t>
            </a:r>
            <a:endParaRPr lang="en-US" sz="2800" dirty="0" smtClean="0"/>
          </a:p>
          <a:p>
            <a:pPr marL="109728" indent="0" algn="just" rtl="0">
              <a:buNone/>
            </a:pPr>
            <a:r>
              <a:rPr lang="en-US" dirty="0">
                <a:latin typeface="Times New Roman" panose="02020603050405020304" pitchFamily="18" charset="0"/>
                <a:cs typeface="Times New Roman" panose="02020603050405020304" pitchFamily="18" charset="0"/>
              </a:rPr>
              <a:t>There are a large number of other techniques exemplified by Vinay and </a:t>
            </a:r>
            <a:r>
              <a:rPr lang="en-US" dirty="0" err="1">
                <a:latin typeface="Times New Roman" panose="02020603050405020304" pitchFamily="18" charset="0"/>
                <a:cs typeface="Times New Roman" panose="02020603050405020304" pitchFamily="18" charset="0"/>
              </a:rPr>
              <a:t>Darbelnet</a:t>
            </a:r>
            <a:r>
              <a:rPr lang="en-US" dirty="0">
                <a:latin typeface="Times New Roman" panose="02020603050405020304" pitchFamily="18" charset="0"/>
                <a:cs typeface="Times New Roman" panose="02020603050405020304" pitchFamily="18" charset="0"/>
              </a:rPr>
              <a:t>. Among those that have maintained currency in translation theory are the following: </a:t>
            </a:r>
            <a:endParaRPr lang="en-US" dirty="0" smtClean="0">
              <a:latin typeface="Times New Roman" panose="02020603050405020304" pitchFamily="18" charset="0"/>
              <a:cs typeface="Times New Roman" panose="02020603050405020304" pitchFamily="18" charset="0"/>
            </a:endParaRPr>
          </a:p>
          <a:p>
            <a:pPr marL="109728" indent="0" algn="l" rtl="0">
              <a:buNone/>
            </a:pPr>
            <a:endParaRPr lang="en-US" dirty="0"/>
          </a:p>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1. Amplification</a:t>
            </a:r>
            <a:r>
              <a:rPr lang="en-US" dirty="0">
                <a:latin typeface="Times New Roman" panose="02020603050405020304" pitchFamily="18" charset="0"/>
                <a:cs typeface="Times New Roman" panose="02020603050405020304" pitchFamily="18" charset="0"/>
              </a:rPr>
              <a:t>: The TL uses more words, often because of syntactic expansion</a:t>
            </a:r>
            <a:r>
              <a:rPr lang="en-US" dirty="0" smtClean="0">
                <a:latin typeface="Times New Roman" panose="02020603050405020304" pitchFamily="18" charset="0"/>
                <a:cs typeface="Times New Roman" panose="02020603050405020304" pitchFamily="18" charset="0"/>
              </a:rPr>
              <a:t>,</a:t>
            </a:r>
          </a:p>
          <a:p>
            <a:pPr marL="109728" indent="0" algn="just" rtl="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e.g. </a:t>
            </a:r>
            <a:r>
              <a:rPr lang="en-US" i="1" dirty="0">
                <a:solidFill>
                  <a:srgbClr val="7030A0"/>
                </a:solidFill>
                <a:latin typeface="Times New Roman" panose="02020603050405020304" pitchFamily="18" charset="0"/>
                <a:cs typeface="Times New Roman" panose="02020603050405020304" pitchFamily="18" charset="0"/>
              </a:rPr>
              <a:t>the charge against him</a:t>
            </a:r>
            <a:r>
              <a:rPr lang="en-US" dirty="0">
                <a:latin typeface="Times New Roman" panose="02020603050405020304" pitchFamily="18" charset="0"/>
                <a:cs typeface="Times New Roman" panose="02020603050405020304" pitchFamily="18" charset="0"/>
              </a:rPr>
              <a:t> &gt; </a:t>
            </a:r>
            <a:r>
              <a:rPr lang="en-US" i="1" dirty="0">
                <a:solidFill>
                  <a:srgbClr val="7030A0"/>
                </a:solidFill>
                <a:latin typeface="Times New Roman" panose="02020603050405020304" pitchFamily="18" charset="0"/>
                <a:cs typeface="Times New Roman" panose="02020603050405020304" pitchFamily="18" charset="0"/>
              </a:rPr>
              <a:t>the charge brought against him.</a:t>
            </a:r>
            <a:r>
              <a:rPr lang="en-US" dirty="0">
                <a:latin typeface="Times New Roman" panose="02020603050405020304" pitchFamily="18" charset="0"/>
                <a:cs typeface="Times New Roman" panose="02020603050405020304" pitchFamily="18" charset="0"/>
              </a:rPr>
              <a:t> The opposite of amplification is economy. </a:t>
            </a:r>
            <a:endParaRPr lang="en-US" dirty="0" smtClean="0">
              <a:latin typeface="Times New Roman" panose="02020603050405020304" pitchFamily="18" charset="0"/>
              <a:cs typeface="Times New Roman" panose="02020603050405020304" pitchFamily="18" charset="0"/>
            </a:endParaRPr>
          </a:p>
          <a:p>
            <a:pPr marL="109728" indent="0" algn="l" rtl="0">
              <a:buNone/>
            </a:pPr>
            <a:endParaRPr lang="en-US" dirty="0" smtClean="0"/>
          </a:p>
        </p:txBody>
      </p:sp>
    </p:spTree>
    <p:extLst>
      <p:ext uri="{BB962C8B-B14F-4D97-AF65-F5344CB8AC3E}">
        <p14:creationId xmlns:p14="http://schemas.microsoft.com/office/powerpoint/2010/main" val="2772906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0">
              <a:lnSpc>
                <a:spcPct val="150000"/>
              </a:lnSpc>
              <a:buNone/>
            </a:pPr>
            <a:r>
              <a:rPr lang="en-US" dirty="0">
                <a:latin typeface="Times New Roman" panose="02020603050405020304" pitchFamily="18" charset="0"/>
                <a:cs typeface="Times New Roman" panose="02020603050405020304" pitchFamily="18" charset="0"/>
              </a:rPr>
              <a:t>The concept of equivalence has been one of the vital issues in the discipline of TS in recent decades. Its idea probably goes back to Cicero and then to the Renaissance theories which claimed that languages had the same status (Pym, 2007, p. 271). </a:t>
            </a:r>
            <a:endParaRPr lang="ar-IQ"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r>
              <a:rPr lang="en-US" sz="4400" dirty="0" smtClean="0">
                <a:solidFill>
                  <a:srgbClr val="C00000"/>
                </a:solidFill>
                <a:latin typeface="Times New Roman" pitchFamily="18" charset="0"/>
                <a:cs typeface="Times New Roman" pitchFamily="18" charset="0"/>
              </a:rPr>
              <a:t>Equivalence in Translation </a:t>
            </a:r>
            <a:r>
              <a:rPr lang="en-US" sz="4400" dirty="0">
                <a:solidFill>
                  <a:srgbClr val="C00000"/>
                </a:solidFill>
                <a:latin typeface="Times New Roman" pitchFamily="18" charset="0"/>
                <a:cs typeface="Times New Roman" pitchFamily="18" charset="0"/>
              </a:rPr>
              <a:t/>
            </a:r>
            <a:br>
              <a:rPr lang="en-US" sz="4400" dirty="0">
                <a:solidFill>
                  <a:srgbClr val="C00000"/>
                </a:solidFill>
                <a:latin typeface="Times New Roman" pitchFamily="18" charset="0"/>
                <a:cs typeface="Times New Roman" pitchFamily="18" charset="0"/>
              </a:rPr>
            </a:br>
            <a:endParaRPr lang="ar-IQ" dirty="0"/>
          </a:p>
        </p:txBody>
      </p:sp>
    </p:spTree>
    <p:extLst>
      <p:ext uri="{BB962C8B-B14F-4D97-AF65-F5344CB8AC3E}">
        <p14:creationId xmlns:p14="http://schemas.microsoft.com/office/powerpoint/2010/main" val="59431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5909"/>
            <a:ext cx="8229600" cy="5702491"/>
          </a:xfrm>
        </p:spPr>
        <p:txBody>
          <a:bodyPr>
            <a:normAutofit/>
          </a:bodyPr>
          <a:lstStyle/>
          <a:p>
            <a:pPr algn="just" rtl="0">
              <a:lnSpc>
                <a:spcPct val="150000"/>
              </a:lnSpc>
            </a:pPr>
            <a:r>
              <a:rPr lang="en-US" sz="2800" dirty="0">
                <a:latin typeface="Times New Roman" panose="02020603050405020304" pitchFamily="18" charset="0"/>
                <a:cs typeface="Times New Roman" panose="02020603050405020304" pitchFamily="18" charset="0"/>
              </a:rPr>
              <a:t>Fundamentally, several scholars describe equivalence as a relation between the ST and TT (</a:t>
            </a:r>
            <a:r>
              <a:rPr lang="en-US" sz="2800" dirty="0" err="1">
                <a:latin typeface="Times New Roman" panose="02020603050405020304" pitchFamily="18" charset="0"/>
                <a:cs typeface="Times New Roman" panose="02020603050405020304" pitchFamily="18" charset="0"/>
              </a:rPr>
              <a:t>Shuttleworth</a:t>
            </a:r>
            <a:r>
              <a:rPr lang="en-US" sz="2800" dirty="0">
                <a:latin typeface="Times New Roman" panose="02020603050405020304" pitchFamily="18" charset="0"/>
                <a:cs typeface="Times New Roman" panose="02020603050405020304" pitchFamily="18" charset="0"/>
              </a:rPr>
              <a:t> &amp; Cowie, 1997, p. 49). They define that this relationship ―[...] allows the TT to be considered as a translation of the ST in the first place‖ (Kenny, 1998, p. 77). Nevertheless, the nature of the relation and how it is established is highly provocative</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68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a:bodyPr>
          <a:lstStyle/>
          <a:p>
            <a:pPr algn="just" rtl="0">
              <a:lnSpc>
                <a:spcPct val="150000"/>
              </a:lnSpc>
              <a:buClr>
                <a:srgbClr val="C00000"/>
              </a:buClr>
              <a:buSzPct val="850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quivalence </a:t>
            </a:r>
            <a:r>
              <a:rPr lang="en-US" dirty="0">
                <a:latin typeface="Times New Roman" panose="02020603050405020304" pitchFamily="18" charset="0"/>
                <a:cs typeface="Times New Roman" panose="02020603050405020304" pitchFamily="18" charset="0"/>
              </a:rPr>
              <a:t>became a key feature of Translation Studies and its heyday started. From the late of 1950s, most of the scholars who were interested in applied linguistics defined translation with reference to equivalence in one form or another. Here are two of the </a:t>
            </a:r>
            <a:r>
              <a:rPr lang="en-US" dirty="0" smtClean="0">
                <a:latin typeface="Times New Roman" panose="02020603050405020304" pitchFamily="18" charset="0"/>
                <a:cs typeface="Times New Roman" panose="02020603050405020304" pitchFamily="18" charset="0"/>
              </a:rPr>
              <a:t>definitions</a:t>
            </a:r>
          </a:p>
          <a:p>
            <a:pPr marL="109728" indent="0" algn="just" rtl="0">
              <a:lnSpc>
                <a:spcPct val="150000"/>
              </a:lnSpc>
              <a:buClr>
                <a:srgbClr val="C00000"/>
              </a:buClr>
              <a:buSzPct val="85000"/>
              <a:buNone/>
            </a:pPr>
            <a:endParaRPr lang="en-US" sz="1100" dirty="0" smtClean="0">
              <a:latin typeface="Times New Roman" panose="02020603050405020304" pitchFamily="18" charset="0"/>
              <a:cs typeface="Times New Roman" panose="02020603050405020304" pitchFamily="18" charset="0"/>
            </a:endParaRPr>
          </a:p>
          <a:p>
            <a:pPr algn="just" rtl="0">
              <a:lnSpc>
                <a:spcPct val="150000"/>
              </a:lnSpc>
              <a:buClr>
                <a:srgbClr val="C00000"/>
              </a:buClr>
              <a:buSzPct val="85000"/>
              <a:buFont typeface="Wingdings" panose="05000000000000000000" pitchFamily="2" charset="2"/>
              <a:buChar char="v"/>
            </a:pPr>
            <a:r>
              <a:rPr lang="en-US" dirty="0" smtClean="0">
                <a:solidFill>
                  <a:srgbClr val="7030A0"/>
                </a:solidFill>
                <a:latin typeface="Times New Roman" panose="02020603050405020304" pitchFamily="18" charset="0"/>
                <a:cs typeface="Times New Roman" panose="02020603050405020304" pitchFamily="18" charset="0"/>
              </a:rPr>
              <a:t>When did the concept of equivalence start its heyday?</a:t>
            </a:r>
          </a:p>
          <a:p>
            <a:pPr marL="109728" indent="0" algn="just" rtl="0">
              <a:lnSpc>
                <a:spcPct val="150000"/>
              </a:lnSpc>
              <a:buNone/>
            </a:pPr>
            <a:r>
              <a:rPr lang="en-US" dirty="0" smtClean="0">
                <a:latin typeface="Times New Roman" panose="02020603050405020304" pitchFamily="18" charset="0"/>
                <a:cs typeface="Times New Roman" panose="02020603050405020304" pitchFamily="18" charset="0"/>
              </a:rPr>
              <a:t>What were the translation scholars interested in in 1950s and 1960s?   </a:t>
            </a:r>
          </a:p>
          <a:p>
            <a:pPr marL="109728" indent="0" algn="just" rtl="0">
              <a:lnSpc>
                <a:spcPct val="150000"/>
              </a:lnSpc>
              <a:buNone/>
            </a:pP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123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lstStyle/>
          <a:p>
            <a:pPr algn="just" rtl="0">
              <a:lnSpc>
                <a:spcPct val="150000"/>
              </a:lnSpc>
              <a:spcBef>
                <a:spcPts val="200"/>
              </a:spcBef>
              <a:buClr>
                <a:srgbClr val="C00000"/>
              </a:buClr>
              <a:buSzPct val="80000"/>
              <a:buFont typeface="Wingdings" panose="05000000000000000000" pitchFamily="2" charset="2"/>
              <a:buChar char="v"/>
            </a:pPr>
            <a:r>
              <a:rPr lang="en-US" b="1" dirty="0">
                <a:solidFill>
                  <a:srgbClr val="008000"/>
                </a:solidFill>
                <a:latin typeface="Times New Roman" panose="02020603050405020304" pitchFamily="18" charset="0"/>
                <a:cs typeface="Times New Roman" panose="02020603050405020304" pitchFamily="18" charset="0"/>
              </a:rPr>
              <a:t>Interlingual translation</a:t>
            </a:r>
            <a:r>
              <a:rPr lang="en-US" dirty="0">
                <a:latin typeface="Times New Roman" panose="02020603050405020304" pitchFamily="18" charset="0"/>
                <a:cs typeface="Times New Roman" panose="02020603050405020304" pitchFamily="18" charset="0"/>
              </a:rPr>
              <a:t> can be defined as the replacement of elements of one language, the domain of translation, by </a:t>
            </a:r>
            <a:r>
              <a:rPr lang="en-US" dirty="0">
                <a:solidFill>
                  <a:srgbClr val="7030A0"/>
                </a:solidFill>
                <a:latin typeface="Times New Roman" panose="02020603050405020304" pitchFamily="18" charset="0"/>
                <a:cs typeface="Times New Roman" panose="02020603050405020304" pitchFamily="18" charset="0"/>
              </a:rPr>
              <a:t>equivalent elements</a:t>
            </a:r>
            <a:r>
              <a:rPr lang="en-US" dirty="0">
                <a:latin typeface="Times New Roman" panose="02020603050405020304" pitchFamily="18" charset="0"/>
                <a:cs typeface="Times New Roman" panose="02020603050405020304" pitchFamily="18" charset="0"/>
              </a:rPr>
              <a:t> of another language, the range of translation. (Oettinger 1960: 110) </a:t>
            </a:r>
          </a:p>
          <a:p>
            <a:pPr algn="just" rtl="0">
              <a:lnSpc>
                <a:spcPct val="150000"/>
              </a:lnSpc>
              <a:spcBef>
                <a:spcPts val="200"/>
              </a:spcBef>
              <a:buClr>
                <a:srgbClr val="C00000"/>
              </a:buClr>
              <a:buSzPct val="8000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Translation </a:t>
            </a:r>
            <a:r>
              <a:rPr lang="en-US" dirty="0">
                <a:latin typeface="Times New Roman" panose="02020603050405020304" pitchFamily="18" charset="0"/>
                <a:cs typeface="Times New Roman" panose="02020603050405020304" pitchFamily="18" charset="0"/>
              </a:rPr>
              <a:t>is seen as follows: the replacement of textual material in one language (Source Language) by </a:t>
            </a:r>
            <a:r>
              <a:rPr lang="en-US" dirty="0">
                <a:solidFill>
                  <a:srgbClr val="7030A0"/>
                </a:solidFill>
                <a:latin typeface="Times New Roman" panose="02020603050405020304" pitchFamily="18" charset="0"/>
                <a:cs typeface="Times New Roman" panose="02020603050405020304" pitchFamily="18" charset="0"/>
              </a:rPr>
              <a:t>equivalent material</a:t>
            </a:r>
            <a:r>
              <a:rPr lang="en-US" dirty="0">
                <a:latin typeface="Times New Roman" panose="02020603050405020304" pitchFamily="18" charset="0"/>
                <a:cs typeface="Times New Roman" panose="02020603050405020304" pitchFamily="18" charset="0"/>
              </a:rPr>
              <a:t> in another language (Target Language). (</a:t>
            </a:r>
            <a:r>
              <a:rPr lang="en-US" dirty="0" err="1">
                <a:latin typeface="Times New Roman" panose="02020603050405020304" pitchFamily="18" charset="0"/>
                <a:cs typeface="Times New Roman" panose="02020603050405020304" pitchFamily="18" charset="0"/>
              </a:rPr>
              <a:t>Catford</a:t>
            </a:r>
            <a:r>
              <a:rPr lang="en-US" dirty="0">
                <a:latin typeface="Times New Roman" panose="02020603050405020304" pitchFamily="18" charset="0"/>
                <a:cs typeface="Times New Roman" panose="02020603050405020304" pitchFamily="18" charset="0"/>
              </a:rPr>
              <a:t> 1965:20) </a:t>
            </a:r>
            <a:endParaRPr lang="ar-IQ" dirty="0">
              <a:latin typeface="Times New Roman" panose="02020603050405020304" pitchFamily="18" charset="0"/>
              <a:cs typeface="Times New Roman" panose="02020603050405020304" pitchFamily="18" charset="0"/>
            </a:endParaRPr>
          </a:p>
          <a:p>
            <a:pPr algn="just" rtl="0">
              <a:lnSpc>
                <a:spcPct val="150000"/>
              </a:lnSpc>
              <a:spcBef>
                <a:spcPts val="20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69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pPr algn="just" rtl="0">
              <a:lnSpc>
                <a:spcPct val="150000"/>
              </a:lnSpc>
              <a:buClr>
                <a:srgbClr val="C00000"/>
              </a:buClr>
              <a:buSzPct val="80000"/>
              <a:buFont typeface="Wingdings" panose="05000000000000000000" pitchFamily="2" charset="2"/>
              <a:buChar char="v"/>
            </a:pPr>
            <a:r>
              <a:rPr lang="en-US" dirty="0" err="1">
                <a:latin typeface="Times New Roman" panose="02020603050405020304" pitchFamily="18" charset="0"/>
                <a:cs typeface="Times New Roman" panose="02020603050405020304" pitchFamily="18" charset="0"/>
              </a:rPr>
              <a:t>Jakobson</a:t>
            </a:r>
            <a:r>
              <a:rPr lang="en-US" dirty="0">
                <a:latin typeface="Times New Roman" panose="02020603050405020304" pitchFamily="18" charset="0"/>
                <a:cs typeface="Times New Roman" panose="02020603050405020304" pitchFamily="18" charset="0"/>
              </a:rPr>
              <a:t> (2004) explored the complex issue of equivalence and proposed ―</a:t>
            </a:r>
            <a:r>
              <a:rPr lang="en-US" i="1" dirty="0">
                <a:solidFill>
                  <a:srgbClr val="7030A0"/>
                </a:solidFill>
                <a:latin typeface="Times New Roman" panose="02020603050405020304" pitchFamily="18" charset="0"/>
                <a:cs typeface="Times New Roman" panose="02020603050405020304" pitchFamily="18" charset="0"/>
              </a:rPr>
              <a:t>equivalence in </a:t>
            </a:r>
            <a:r>
              <a:rPr lang="en-US" i="1" dirty="0" smtClean="0">
                <a:solidFill>
                  <a:srgbClr val="7030A0"/>
                </a:solidFill>
                <a:latin typeface="Times New Roman" panose="02020603050405020304" pitchFamily="18" charset="0"/>
                <a:cs typeface="Times New Roman" panose="02020603050405020304" pitchFamily="18" charset="0"/>
              </a:rPr>
              <a:t>difference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 139). For him, ―full equivalence between </a:t>
            </a:r>
            <a:r>
              <a:rPr lang="en-US" dirty="0" smtClean="0">
                <a:latin typeface="Times New Roman" panose="02020603050405020304" pitchFamily="18" charset="0"/>
                <a:cs typeface="Times New Roman" panose="02020603050405020304" pitchFamily="18" charset="0"/>
              </a:rPr>
              <a:t>code-units </a:t>
            </a:r>
            <a:r>
              <a:rPr lang="en-US" dirty="0">
                <a:latin typeface="Times New Roman" panose="02020603050405020304" pitchFamily="18" charset="0"/>
                <a:cs typeface="Times New Roman" panose="02020603050405020304" pitchFamily="18" charset="0"/>
              </a:rPr>
              <a:t>is considered unthinkable owing to sharp distinctions between languages (ibid.). </a:t>
            </a:r>
          </a:p>
          <a:p>
            <a:pPr algn="just" rtl="0">
              <a:lnSpc>
                <a:spcPct val="150000"/>
              </a:lnSpc>
              <a:buClr>
                <a:srgbClr val="C00000"/>
              </a:buClr>
              <a:buSzPct val="8000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After </a:t>
            </a:r>
            <a:r>
              <a:rPr lang="en-US" dirty="0" err="1">
                <a:latin typeface="Times New Roman" panose="02020603050405020304" pitchFamily="18" charset="0"/>
                <a:cs typeface="Times New Roman" panose="02020603050405020304" pitchFamily="18" charset="0"/>
              </a:rPr>
              <a:t>Jakobson's</a:t>
            </a:r>
            <a:r>
              <a:rPr lang="en-US" dirty="0">
                <a:latin typeface="Times New Roman" panose="02020603050405020304" pitchFamily="18" charset="0"/>
                <a:cs typeface="Times New Roman" panose="02020603050405020304" pitchFamily="18" charset="0"/>
              </a:rPr>
              <a:t> contribution with the notion of 'equivalence in difference', equivalence established itself as a central subject of TS. In the 1960s and 1970s, almost all proposed definitions of the term 'translation' moved in a circle having equivalence in its centre. </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62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a:bodyPr>
          <a:lstStyle/>
          <a:p>
            <a:pPr algn="just" rtl="0">
              <a:lnSpc>
                <a:spcPct val="150000"/>
              </a:lnSpc>
              <a:buClr>
                <a:srgbClr val="C00000"/>
              </a:buClr>
              <a:buSzPct val="80000"/>
              <a:buFont typeface="Wingdings" panose="05000000000000000000" pitchFamily="2" charset="2"/>
              <a:buChar char="v"/>
            </a:pPr>
            <a:r>
              <a:rPr lang="en-US" dirty="0" err="1">
                <a:latin typeface="Times New Roman" panose="02020603050405020304" pitchFamily="18" charset="0"/>
                <a:cs typeface="Times New Roman" panose="02020603050405020304" pitchFamily="18" charset="0"/>
              </a:rPr>
              <a:t>Colina</a:t>
            </a:r>
            <a:r>
              <a:rPr lang="en-US" dirty="0">
                <a:latin typeface="Times New Roman" panose="02020603050405020304" pitchFamily="18" charset="0"/>
                <a:cs typeface="Times New Roman" panose="02020603050405020304" pitchFamily="18" charset="0"/>
              </a:rPr>
              <a:t> (2015) mentions many definitions existing for translation that ―include the requirement that the target text be equivalent to the source‖ (p. 16</a:t>
            </a:r>
            <a:r>
              <a:rPr lang="en-US" dirty="0" smtClean="0">
                <a:latin typeface="Times New Roman" panose="02020603050405020304" pitchFamily="18" charset="0"/>
                <a:cs typeface="Times New Roman" panose="02020603050405020304" pitchFamily="18" charset="0"/>
              </a:rPr>
              <a:t>).</a:t>
            </a:r>
          </a:p>
          <a:p>
            <a:pPr marL="109728" indent="0" algn="just" rtl="0">
              <a:lnSpc>
                <a:spcPct val="150000"/>
              </a:lnSpc>
              <a:buClr>
                <a:srgbClr val="C00000"/>
              </a:buClr>
              <a:buSzPct val="80000"/>
              <a:buNone/>
            </a:pPr>
            <a:endParaRPr lang="en-US" sz="1500" dirty="0" smtClean="0">
              <a:latin typeface="Times New Roman" panose="02020603050405020304" pitchFamily="18" charset="0"/>
              <a:cs typeface="Times New Roman" panose="02020603050405020304" pitchFamily="18" charset="0"/>
            </a:endParaRPr>
          </a:p>
          <a:p>
            <a:pPr algn="just" rtl="0">
              <a:lnSpc>
                <a:spcPct val="150000"/>
              </a:lnSpc>
              <a:buClr>
                <a:srgbClr val="C00000"/>
              </a:buClr>
              <a:buSzPct val="8000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According </a:t>
            </a:r>
            <a:r>
              <a:rPr lang="en-US" dirty="0">
                <a:latin typeface="Times New Roman" panose="02020603050405020304" pitchFamily="18" charset="0"/>
                <a:cs typeface="Times New Roman" panose="02020603050405020304" pitchFamily="18" charset="0"/>
              </a:rPr>
              <a:t>to Snell-Hornby (1988), equivalence was the dominant theme of all translation definitions in one form or another over many years, for instance Oettinger (1960), </a:t>
            </a:r>
            <a:r>
              <a:rPr lang="en-US" dirty="0" err="1">
                <a:latin typeface="Times New Roman" panose="02020603050405020304" pitchFamily="18" charset="0"/>
                <a:cs typeface="Times New Roman" panose="02020603050405020304" pitchFamily="18" charset="0"/>
              </a:rPr>
              <a:t>Catford</a:t>
            </a:r>
            <a:r>
              <a:rPr lang="en-US" dirty="0">
                <a:latin typeface="Times New Roman" panose="02020603050405020304" pitchFamily="18" charset="0"/>
                <a:cs typeface="Times New Roman" panose="02020603050405020304" pitchFamily="18" charset="0"/>
              </a:rPr>
              <a:t> (1965) and </a:t>
            </a:r>
            <a:r>
              <a:rPr lang="en-US" dirty="0" err="1">
                <a:latin typeface="Times New Roman" panose="02020603050405020304" pitchFamily="18" charset="0"/>
                <a:cs typeface="Times New Roman" panose="02020603050405020304" pitchFamily="18" charset="0"/>
              </a:rPr>
              <a:t>Nida</a:t>
            </a:r>
            <a:r>
              <a:rPr lang="en-US" dirty="0">
                <a:latin typeface="Times New Roman" panose="02020603050405020304" pitchFamily="18" charset="0"/>
                <a:cs typeface="Times New Roman" panose="02020603050405020304" pitchFamily="18" charset="0"/>
              </a:rPr>
              <a:t> and Taber (1969) who promoted translation in terms of equivalence. </a:t>
            </a:r>
            <a:endParaRPr lang="ar-IQ" dirty="0">
              <a:latin typeface="Times New Roman" panose="02020603050405020304" pitchFamily="18" charset="0"/>
              <a:cs typeface="Times New Roman" panose="02020603050405020304" pitchFamily="18" charset="0"/>
            </a:endParaRPr>
          </a:p>
          <a:p>
            <a:pPr algn="just" rtl="0">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93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57200"/>
            <a:ext cx="8229600" cy="5638800"/>
          </a:xfrm>
        </p:spPr>
        <p:txBody>
          <a:bodyPr>
            <a:normAutofit/>
          </a:bodyPr>
          <a:lstStyle/>
          <a:p>
            <a:pPr marL="109728" indent="0" algn="just" rtl="0">
              <a:lnSpc>
                <a:spcPct val="150000"/>
              </a:lnSpc>
              <a:buClr>
                <a:srgbClr val="C00000"/>
              </a:buClr>
              <a:buSzPct val="80000"/>
              <a:buNone/>
            </a:pPr>
            <a:r>
              <a:rPr lang="en-US" sz="3000" b="1" dirty="0" smtClean="0">
                <a:solidFill>
                  <a:srgbClr val="C00000"/>
                </a:solidFill>
                <a:latin typeface="Times New Roman" panose="02020603050405020304" pitchFamily="18" charset="0"/>
                <a:cs typeface="Times New Roman" panose="02020603050405020304" pitchFamily="18" charset="0"/>
              </a:rPr>
              <a:t>Types of Equivalence </a:t>
            </a:r>
            <a:endParaRPr lang="en-US" sz="3000" b="1" dirty="0">
              <a:solidFill>
                <a:srgbClr val="C00000"/>
              </a:solidFill>
              <a:latin typeface="Times New Roman" panose="02020603050405020304" pitchFamily="18" charset="0"/>
              <a:cs typeface="Times New Roman" panose="02020603050405020304" pitchFamily="18" charset="0"/>
            </a:endParaRPr>
          </a:p>
          <a:p>
            <a:pPr algn="just" rtl="0">
              <a:lnSpc>
                <a:spcPct val="150000"/>
              </a:lnSpc>
              <a:buClr>
                <a:srgbClr val="C00000"/>
              </a:buClr>
              <a:buSzPct val="8000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Correspondingly</a:t>
            </a:r>
            <a:r>
              <a:rPr lang="en-US" dirty="0">
                <a:latin typeface="Times New Roman" panose="02020603050405020304" pitchFamily="18" charset="0"/>
                <a:cs typeface="Times New Roman" panose="02020603050405020304" pitchFamily="18" charset="0"/>
              </a:rPr>
              <a:t>, scholars have made several attempts to </a:t>
            </a:r>
            <a:r>
              <a:rPr lang="en-US" dirty="0">
                <a:solidFill>
                  <a:srgbClr val="7030A0"/>
                </a:solidFill>
                <a:latin typeface="Times New Roman" panose="02020603050405020304" pitchFamily="18" charset="0"/>
                <a:cs typeface="Times New Roman" panose="02020603050405020304" pitchFamily="18" charset="0"/>
              </a:rPr>
              <a:t>categorize</a:t>
            </a:r>
            <a:r>
              <a:rPr lang="en-US" dirty="0">
                <a:latin typeface="Times New Roman" panose="02020603050405020304" pitchFamily="18" charset="0"/>
                <a:cs typeface="Times New Roman" panose="02020603050405020304" pitchFamily="18" charset="0"/>
              </a:rPr>
              <a:t> equivalence into </a:t>
            </a:r>
            <a:r>
              <a:rPr lang="en-US" dirty="0">
                <a:solidFill>
                  <a:srgbClr val="7030A0"/>
                </a:solidFill>
                <a:latin typeface="Times New Roman" panose="02020603050405020304" pitchFamily="18" charset="0"/>
                <a:cs typeface="Times New Roman" panose="02020603050405020304" pitchFamily="18" charset="0"/>
              </a:rPr>
              <a:t>different types</a:t>
            </a:r>
            <a:r>
              <a:rPr lang="en-US" dirty="0">
                <a:latin typeface="Times New Roman" panose="02020603050405020304" pitchFamily="18" charset="0"/>
                <a:cs typeface="Times New Roman" panose="02020603050405020304" pitchFamily="18" charset="0"/>
              </a:rPr>
              <a:t> for the specification of the relationship which exists between ST and </a:t>
            </a:r>
            <a:r>
              <a:rPr lang="en-US" dirty="0" smtClean="0">
                <a:latin typeface="Times New Roman" panose="02020603050405020304" pitchFamily="18" charset="0"/>
                <a:cs typeface="Times New Roman" panose="02020603050405020304" pitchFamily="18" charset="0"/>
              </a:rPr>
              <a:t>TT.</a:t>
            </a:r>
          </a:p>
          <a:p>
            <a:pPr algn="just" rtl="0">
              <a:lnSpc>
                <a:spcPct val="150000"/>
              </a:lnSpc>
              <a:buClr>
                <a:srgbClr val="C00000"/>
              </a:buClr>
              <a:buSzPct val="8000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There are several illustrative </a:t>
            </a:r>
            <a:r>
              <a:rPr lang="en-US" dirty="0">
                <a:latin typeface="Times New Roman" panose="02020603050405020304" pitchFamily="18" charset="0"/>
                <a:cs typeface="Times New Roman" panose="02020603050405020304" pitchFamily="18" charset="0"/>
              </a:rPr>
              <a:t>examples of these </a:t>
            </a:r>
            <a:r>
              <a:rPr lang="en-US" dirty="0" smtClean="0">
                <a:latin typeface="Times New Roman" panose="02020603050405020304" pitchFamily="18" charset="0"/>
                <a:cs typeface="Times New Roman" panose="02020603050405020304" pitchFamily="18" charset="0"/>
              </a:rPr>
              <a:t>categorizations such as: </a:t>
            </a:r>
          </a:p>
          <a:p>
            <a:pPr algn="just" rtl="0">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56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marL="624078" indent="-514350" algn="just" rtl="0">
              <a:lnSpc>
                <a:spcPct val="150000"/>
              </a:lnSpc>
              <a:buClr>
                <a:srgbClr val="C00000"/>
              </a:buClr>
              <a:buSzPct val="90000"/>
              <a:buFont typeface="+mj-lt"/>
              <a:buAutoNum type="arabicPeriod"/>
            </a:pPr>
            <a:r>
              <a:rPr lang="en-US" dirty="0" err="1" smtClean="0">
                <a:latin typeface="Times New Roman" panose="02020603050405020304" pitchFamily="18" charset="0"/>
                <a:cs typeface="Times New Roman" panose="02020603050405020304" pitchFamily="18" charset="0"/>
              </a:rPr>
              <a:t>Nida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(2004)‘s </a:t>
            </a:r>
            <a:r>
              <a:rPr lang="en-US" i="1" dirty="0">
                <a:solidFill>
                  <a:srgbClr val="00B050"/>
                </a:solidFill>
                <a:latin typeface="Times New Roman" panose="02020603050405020304" pitchFamily="18" charset="0"/>
                <a:cs typeface="Times New Roman" panose="02020603050405020304" pitchFamily="18" charset="0"/>
              </a:rPr>
              <a:t>formal equivalence</a:t>
            </a:r>
            <a:r>
              <a:rPr lang="en-US" dirty="0">
                <a:solidFill>
                  <a:srgbClr val="00B05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a:t>
            </a:r>
            <a:r>
              <a:rPr lang="en-US" dirty="0">
                <a:solidFill>
                  <a:srgbClr val="00B050"/>
                </a:solidFill>
                <a:latin typeface="Times New Roman" panose="02020603050405020304" pitchFamily="18" charset="0"/>
                <a:cs typeface="Times New Roman" panose="02020603050405020304" pitchFamily="18" charset="0"/>
              </a:rPr>
              <a:t> </a:t>
            </a:r>
            <a:r>
              <a:rPr lang="en-US" i="1" dirty="0">
                <a:solidFill>
                  <a:srgbClr val="00B050"/>
                </a:solidFill>
                <a:latin typeface="Times New Roman" panose="02020603050405020304" pitchFamily="18" charset="0"/>
                <a:cs typeface="Times New Roman" panose="02020603050405020304" pitchFamily="18" charset="0"/>
              </a:rPr>
              <a:t>dynamic </a:t>
            </a:r>
            <a:r>
              <a:rPr lang="en-US" i="1" dirty="0" smtClean="0">
                <a:solidFill>
                  <a:srgbClr val="00B050"/>
                </a:solidFill>
                <a:latin typeface="Times New Roman" panose="02020603050405020304" pitchFamily="18" charset="0"/>
                <a:cs typeface="Times New Roman" panose="02020603050405020304" pitchFamily="18" charset="0"/>
              </a:rPr>
              <a:t>equivalence</a:t>
            </a:r>
            <a:endParaRPr lang="en-US" dirty="0" smtClean="0">
              <a:solidFill>
                <a:srgbClr val="00B050"/>
              </a:solidFill>
              <a:latin typeface="Times New Roman" panose="02020603050405020304" pitchFamily="18" charset="0"/>
              <a:cs typeface="Times New Roman" panose="02020603050405020304" pitchFamily="18" charset="0"/>
            </a:endParaRPr>
          </a:p>
          <a:p>
            <a:pPr marL="624078" indent="-514350" algn="just" rtl="0">
              <a:lnSpc>
                <a:spcPct val="150000"/>
              </a:lnSpc>
              <a:buClr>
                <a:srgbClr val="C00000"/>
              </a:buClr>
              <a:buSzPct val="90000"/>
              <a:buFont typeface="+mj-lt"/>
              <a:buAutoNum type="arabicPeriod"/>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Koller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(1979)‘s </a:t>
            </a:r>
            <a:r>
              <a:rPr lang="en-US" i="1" dirty="0">
                <a:solidFill>
                  <a:srgbClr val="00B050"/>
                </a:solidFill>
                <a:latin typeface="Times New Roman" panose="02020603050405020304" pitchFamily="18" charset="0"/>
                <a:cs typeface="Times New Roman" panose="02020603050405020304" pitchFamily="18" charset="0"/>
              </a:rPr>
              <a:t>denotative</a:t>
            </a:r>
            <a:r>
              <a:rPr lang="en-US" dirty="0">
                <a:latin typeface="Times New Roman" panose="02020603050405020304" pitchFamily="18" charset="0"/>
                <a:cs typeface="Times New Roman" panose="02020603050405020304" pitchFamily="18" charset="0"/>
              </a:rPr>
              <a:t>, </a:t>
            </a:r>
            <a:r>
              <a:rPr lang="en-US" i="1" dirty="0">
                <a:solidFill>
                  <a:srgbClr val="00B050"/>
                </a:solidFill>
                <a:latin typeface="Times New Roman" panose="02020603050405020304" pitchFamily="18" charset="0"/>
                <a:cs typeface="Times New Roman" panose="02020603050405020304" pitchFamily="18" charset="0"/>
              </a:rPr>
              <a:t>connotative</a:t>
            </a:r>
            <a:r>
              <a:rPr lang="en-US" dirty="0">
                <a:latin typeface="Times New Roman" panose="02020603050405020304" pitchFamily="18" charset="0"/>
                <a:cs typeface="Times New Roman" panose="02020603050405020304" pitchFamily="18" charset="0"/>
              </a:rPr>
              <a:t>, </a:t>
            </a:r>
            <a:r>
              <a:rPr lang="en-US" i="1" dirty="0">
                <a:solidFill>
                  <a:srgbClr val="00B050"/>
                </a:solidFill>
                <a:latin typeface="Times New Roman" panose="02020603050405020304" pitchFamily="18" charset="0"/>
                <a:cs typeface="Times New Roman" panose="02020603050405020304" pitchFamily="18" charset="0"/>
              </a:rPr>
              <a:t>text-normative</a:t>
            </a:r>
            <a:r>
              <a:rPr lang="en-US" dirty="0">
                <a:latin typeface="Times New Roman" panose="02020603050405020304" pitchFamily="18" charset="0"/>
                <a:cs typeface="Times New Roman" panose="02020603050405020304" pitchFamily="18" charset="0"/>
              </a:rPr>
              <a:t>, </a:t>
            </a:r>
            <a:r>
              <a:rPr lang="en-US" i="1" dirty="0">
                <a:solidFill>
                  <a:srgbClr val="00B050"/>
                </a:solidFill>
                <a:latin typeface="Times New Roman" panose="02020603050405020304" pitchFamily="18" charset="0"/>
                <a:cs typeface="Times New Roman" panose="02020603050405020304" pitchFamily="18" charset="0"/>
              </a:rPr>
              <a:t>pragmatic</a:t>
            </a:r>
            <a:r>
              <a:rPr lang="en-US" dirty="0">
                <a:latin typeface="Times New Roman" panose="02020603050405020304" pitchFamily="18" charset="0"/>
                <a:cs typeface="Times New Roman" panose="02020603050405020304" pitchFamily="18" charset="0"/>
              </a:rPr>
              <a:t>, and </a:t>
            </a:r>
            <a:r>
              <a:rPr lang="en-US" i="1" dirty="0">
                <a:solidFill>
                  <a:srgbClr val="00B050"/>
                </a:solidFill>
                <a:latin typeface="Times New Roman" panose="02020603050405020304" pitchFamily="18" charset="0"/>
                <a:cs typeface="Times New Roman" panose="02020603050405020304" pitchFamily="18" charset="0"/>
              </a:rPr>
              <a:t>formal-aesthetic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equivalence</a:t>
            </a:r>
          </a:p>
          <a:p>
            <a:pPr marL="624078" indent="-514350" algn="just" rtl="0">
              <a:lnSpc>
                <a:spcPct val="150000"/>
              </a:lnSpc>
              <a:buClr>
                <a:srgbClr val="C00000"/>
              </a:buClr>
              <a:buSzPct val="90000"/>
              <a:buFont typeface="+mj-lt"/>
              <a:buAutoNum type="arabicPeriod"/>
            </a:pPr>
            <a:r>
              <a:rPr lang="en-US" dirty="0" smtClean="0">
                <a:latin typeface="Times New Roman" panose="02020603050405020304" pitchFamily="18" charset="0"/>
                <a:cs typeface="Times New Roman" panose="02020603050405020304" pitchFamily="18" charset="0"/>
              </a:rPr>
              <a:t>Pym (2007)’s </a:t>
            </a:r>
            <a:r>
              <a:rPr lang="en-US" i="1" dirty="0">
                <a:solidFill>
                  <a:srgbClr val="00B050"/>
                </a:solidFill>
                <a:latin typeface="Times New Roman" panose="02020603050405020304" pitchFamily="18" charset="0"/>
                <a:cs typeface="Times New Roman" panose="02020603050405020304" pitchFamily="18" charset="0"/>
              </a:rPr>
              <a:t>natural</a:t>
            </a:r>
            <a:r>
              <a:rPr lang="en-US" dirty="0" smtClean="0">
                <a:latin typeface="Times New Roman" panose="02020603050405020304" pitchFamily="18" charset="0"/>
                <a:cs typeface="Times New Roman" panose="02020603050405020304" pitchFamily="18" charset="0"/>
              </a:rPr>
              <a:t> </a:t>
            </a:r>
            <a:r>
              <a:rPr lang="en-US" i="1" dirty="0">
                <a:solidFill>
                  <a:srgbClr val="00B050"/>
                </a:solidFill>
                <a:latin typeface="Times New Roman" panose="02020603050405020304" pitchFamily="18" charset="0"/>
                <a:cs typeface="Times New Roman" panose="02020603050405020304" pitchFamily="18" charset="0"/>
              </a:rPr>
              <a:t>equivalence</a:t>
            </a:r>
            <a:r>
              <a:rPr lang="en-US" dirty="0" smtClean="0">
                <a:latin typeface="Times New Roman" panose="02020603050405020304" pitchFamily="18" charset="0"/>
                <a:cs typeface="Times New Roman" panose="02020603050405020304" pitchFamily="18" charset="0"/>
              </a:rPr>
              <a:t> and </a:t>
            </a:r>
            <a:r>
              <a:rPr lang="en-US" i="1" dirty="0">
                <a:solidFill>
                  <a:srgbClr val="00B050"/>
                </a:solidFill>
                <a:latin typeface="Times New Roman" panose="02020603050405020304" pitchFamily="18" charset="0"/>
                <a:cs typeface="Times New Roman" panose="02020603050405020304" pitchFamily="18" charset="0"/>
              </a:rPr>
              <a:t>directional</a:t>
            </a:r>
            <a:r>
              <a:rPr lang="en-US" dirty="0" smtClean="0">
                <a:latin typeface="Times New Roman" panose="02020603050405020304" pitchFamily="18" charset="0"/>
                <a:cs typeface="Times New Roman" panose="02020603050405020304" pitchFamily="18" charset="0"/>
              </a:rPr>
              <a:t> </a:t>
            </a:r>
            <a:r>
              <a:rPr lang="en-US" i="1" dirty="0">
                <a:solidFill>
                  <a:srgbClr val="00B050"/>
                </a:solidFill>
                <a:latin typeface="Times New Roman" panose="02020603050405020304" pitchFamily="18" charset="0"/>
                <a:cs typeface="Times New Roman" panose="02020603050405020304" pitchFamily="18" charset="0"/>
              </a:rPr>
              <a:t>equivalence</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34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382000" cy="5486400"/>
          </a:xfrm>
        </p:spPr>
        <p:txBody>
          <a:bodyPr>
            <a:normAutofit fontScale="92500"/>
          </a:bodyPr>
          <a:lstStyle/>
          <a:p>
            <a:pPr marL="109728" indent="0" algn="just" rtl="0">
              <a:lnSpc>
                <a:spcPct val="150000"/>
              </a:lnSpc>
              <a:buNone/>
            </a:pPr>
            <a:r>
              <a:rPr lang="en-US" sz="3700" b="1" dirty="0" smtClean="0">
                <a:solidFill>
                  <a:srgbClr val="C0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1. </a:t>
            </a:r>
            <a:r>
              <a:rPr lang="en-US" sz="3700" b="1" dirty="0" err="1" smtClean="0">
                <a:solidFill>
                  <a:srgbClr val="C0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Nida’s</a:t>
            </a:r>
            <a:r>
              <a:rPr lang="en-US" sz="3700" b="1" dirty="0" smtClean="0">
                <a:solidFill>
                  <a:srgbClr val="C0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 </a:t>
            </a:r>
            <a:r>
              <a:rPr lang="en-US" sz="3700" b="1" dirty="0">
                <a:solidFill>
                  <a:srgbClr val="C0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Formal and Dynamic Equivalence</a:t>
            </a:r>
            <a:r>
              <a:rPr lang="en-US" sz="3700" dirty="0">
                <a:latin typeface="Times New Roman" panose="02020603050405020304" pitchFamily="18" charset="0"/>
                <a:cs typeface="Times New Roman" panose="02020603050405020304" pitchFamily="18" charset="0"/>
              </a:rPr>
              <a:t> </a:t>
            </a:r>
          </a:p>
          <a:p>
            <a:pPr marL="109728" indent="0" algn="just" rtl="0">
              <a:lnSpc>
                <a:spcPct val="150000"/>
              </a:lnSpc>
              <a:buNone/>
            </a:pPr>
            <a:endParaRPr lang="en-US" sz="6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smtClean="0">
                <a:latin typeface="Times New Roman" panose="02020603050405020304" pitchFamily="18" charset="0"/>
                <a:cs typeface="Times New Roman" panose="02020603050405020304" pitchFamily="18" charset="0"/>
              </a:rPr>
              <a:t>Eugene </a:t>
            </a:r>
            <a:r>
              <a:rPr lang="en-US" dirty="0" err="1">
                <a:latin typeface="Times New Roman" panose="02020603050405020304" pitchFamily="18" charset="0"/>
                <a:cs typeface="Times New Roman" panose="02020603050405020304" pitchFamily="18" charset="0"/>
              </a:rPr>
              <a:t>Nida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made </a:t>
            </a:r>
            <a:r>
              <a:rPr lang="en-US" dirty="0">
                <a:latin typeface="Times New Roman" panose="02020603050405020304" pitchFamily="18" charset="0"/>
                <a:cs typeface="Times New Roman" panose="02020603050405020304" pitchFamily="18" charset="0"/>
              </a:rPr>
              <a:t>a valuable contribution in the field of translation theory with introducing two types of equivalence: </a:t>
            </a:r>
            <a:r>
              <a:rPr lang="en-US" dirty="0">
                <a:solidFill>
                  <a:srgbClr val="7030A0"/>
                </a:solidFill>
                <a:latin typeface="Times New Roman" panose="02020603050405020304" pitchFamily="18" charset="0"/>
                <a:cs typeface="Times New Roman" panose="02020603050405020304" pitchFamily="18" charset="0"/>
              </a:rPr>
              <a:t>formal equivalence </a:t>
            </a:r>
            <a:r>
              <a:rPr lang="en-US" dirty="0">
                <a:latin typeface="Times New Roman" panose="02020603050405020304" pitchFamily="18" charset="0"/>
                <a:cs typeface="Times New Roman" panose="02020603050405020304" pitchFamily="18" charset="0"/>
              </a:rPr>
              <a:t>and</a:t>
            </a:r>
            <a:r>
              <a:rPr lang="en-US" dirty="0">
                <a:solidFill>
                  <a:srgbClr val="7030A0"/>
                </a:solidFill>
                <a:latin typeface="Times New Roman" panose="02020603050405020304" pitchFamily="18" charset="0"/>
                <a:cs typeface="Times New Roman" panose="02020603050405020304" pitchFamily="18" charset="0"/>
              </a:rPr>
              <a:t> dynamic equivalence</a:t>
            </a:r>
            <a:r>
              <a:rPr lang="en-US" dirty="0">
                <a:latin typeface="Times New Roman" panose="02020603050405020304" pitchFamily="18" charset="0"/>
                <a:cs typeface="Times New Roman" panose="02020603050405020304" pitchFamily="18" charset="0"/>
              </a:rPr>
              <a:t> (2004:156</a:t>
            </a:r>
            <a:r>
              <a:rPr lang="en-US" dirty="0" smtClean="0">
                <a:latin typeface="Times New Roman" panose="02020603050405020304" pitchFamily="18" charset="0"/>
                <a:cs typeface="Times New Roman" panose="02020603050405020304" pitchFamily="18" charset="0"/>
              </a:rPr>
              <a:t>).</a:t>
            </a:r>
          </a:p>
          <a:p>
            <a:pPr marL="109728" indent="0" algn="just" rtl="0">
              <a:lnSpc>
                <a:spcPct val="150000"/>
              </a:lnSpc>
              <a:buNone/>
            </a:pPr>
            <a:endParaRPr lang="en-US"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the second edition by </a:t>
            </a:r>
            <a:r>
              <a:rPr lang="en-US" dirty="0" err="1">
                <a:latin typeface="Times New Roman" panose="02020603050405020304" pitchFamily="18" charset="0"/>
                <a:cs typeface="Times New Roman" panose="02020603050405020304" pitchFamily="18" charset="0"/>
              </a:rPr>
              <a:t>Nida</a:t>
            </a:r>
            <a:r>
              <a:rPr lang="en-US" dirty="0">
                <a:latin typeface="Times New Roman" panose="02020603050405020304" pitchFamily="18" charset="0"/>
                <a:cs typeface="Times New Roman" panose="02020603050405020304" pitchFamily="18" charset="0"/>
              </a:rPr>
              <a:t> and Taber (1982), </a:t>
            </a:r>
            <a:r>
              <a:rPr lang="en-US" dirty="0">
                <a:solidFill>
                  <a:srgbClr val="7030A0"/>
                </a:solidFill>
                <a:latin typeface="Times New Roman" panose="02020603050405020304" pitchFamily="18" charset="0"/>
                <a:cs typeface="Times New Roman" panose="02020603050405020304" pitchFamily="18" charset="0"/>
              </a:rPr>
              <a:t>formal</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correspondence</a:t>
            </a:r>
            <a:r>
              <a:rPr lang="en-US" dirty="0">
                <a:latin typeface="Times New Roman" panose="02020603050405020304" pitchFamily="18" charset="0"/>
                <a:cs typeface="Times New Roman" panose="02020603050405020304" pitchFamily="18" charset="0"/>
              </a:rPr>
              <a:t> was used instead of </a:t>
            </a:r>
            <a:r>
              <a:rPr lang="en-US" dirty="0">
                <a:solidFill>
                  <a:srgbClr val="7030A0"/>
                </a:solidFill>
                <a:latin typeface="Times New Roman" panose="02020603050405020304" pitchFamily="18" charset="0"/>
                <a:cs typeface="Times New Roman" panose="02020603050405020304" pitchFamily="18" charset="0"/>
              </a:rPr>
              <a:t>formal</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equivalence</a:t>
            </a:r>
            <a:r>
              <a:rPr lang="en-US" dirty="0">
                <a:latin typeface="Times New Roman" panose="02020603050405020304" pitchFamily="18" charset="0"/>
                <a:cs typeface="Times New Roman" panose="02020603050405020304" pitchFamily="18" charset="0"/>
              </a:rPr>
              <a:t> to stress the notion of similarity rather than sameness</a:t>
            </a:r>
          </a:p>
        </p:txBody>
      </p:sp>
    </p:spTree>
    <p:extLst>
      <p:ext uri="{BB962C8B-B14F-4D97-AF65-F5344CB8AC3E}">
        <p14:creationId xmlns:p14="http://schemas.microsoft.com/office/powerpoint/2010/main" val="284208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029200"/>
          </a:xfrm>
        </p:spPr>
        <p:txBody>
          <a:bodyPr/>
          <a:lstStyle/>
          <a:p>
            <a:pPr marL="109728" indent="0" algn="just" rtl="0">
              <a:lnSpc>
                <a:spcPct val="150000"/>
              </a:lnSpc>
              <a:buSzPct val="85000"/>
              <a:buNone/>
            </a:pPr>
            <a:r>
              <a:rPr lang="en-US" dirty="0" smtClean="0">
                <a:solidFill>
                  <a:srgbClr val="0070C0"/>
                </a:solidFill>
                <a:latin typeface="Times New Roman" panose="02020603050405020304" pitchFamily="18" charset="0"/>
                <a:cs typeface="Times New Roman" panose="02020603050405020304" pitchFamily="18" charset="0"/>
              </a:rPr>
              <a:t>A- Formal </a:t>
            </a:r>
            <a:r>
              <a:rPr lang="en-US" dirty="0">
                <a:solidFill>
                  <a:srgbClr val="0070C0"/>
                </a:solidFill>
                <a:latin typeface="Times New Roman" panose="02020603050405020304" pitchFamily="18" charset="0"/>
                <a:cs typeface="Times New Roman" panose="02020603050405020304" pitchFamily="18" charset="0"/>
              </a:rPr>
              <a:t>equivalence:</a:t>
            </a:r>
            <a:r>
              <a:rPr lang="en-US" dirty="0">
                <a:latin typeface="Times New Roman" panose="02020603050405020304" pitchFamily="18" charset="0"/>
                <a:cs typeface="Times New Roman" panose="02020603050405020304" pitchFamily="18" charset="0"/>
              </a:rPr>
              <a:t> Formal equivalence focuses attention on the message itself, in both form and content . . . One is concerned that the message in the receptor language should match as closely as possible the different elements in the source language</a:t>
            </a:r>
            <a:r>
              <a:rPr lang="en-US" dirty="0" smtClean="0">
                <a:latin typeface="Times New Roman" panose="02020603050405020304" pitchFamily="18" charset="0"/>
                <a:cs typeface="Times New Roman" panose="02020603050405020304" pitchFamily="18" charset="0"/>
              </a:rPr>
              <a:t>.</a:t>
            </a:r>
          </a:p>
          <a:p>
            <a:pPr marL="109728" indent="0" algn="just" rtl="0">
              <a:buNone/>
            </a:pPr>
            <a:endParaRPr lang="en-US" dirty="0" smtClean="0">
              <a:latin typeface="Times New Roman" panose="02020603050405020304" pitchFamily="18" charset="0"/>
              <a:cs typeface="Times New Roman" panose="02020603050405020304" pitchFamily="18" charset="0"/>
            </a:endParaRPr>
          </a:p>
          <a:p>
            <a:pPr marL="109728" indent="0" algn="just"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Nida</a:t>
            </a:r>
            <a:r>
              <a:rPr lang="en-US" dirty="0">
                <a:latin typeface="Times New Roman" panose="02020603050405020304" pitchFamily="18" charset="0"/>
                <a:cs typeface="Times New Roman" panose="02020603050405020304" pitchFamily="18" charset="0"/>
              </a:rPr>
              <a:t> 1964a: 159)</a:t>
            </a:r>
          </a:p>
        </p:txBody>
      </p:sp>
    </p:spTree>
    <p:extLst>
      <p:ext uri="{BB962C8B-B14F-4D97-AF65-F5344CB8AC3E}">
        <p14:creationId xmlns:p14="http://schemas.microsoft.com/office/powerpoint/2010/main" val="295690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754563"/>
          </a:xfrm>
        </p:spPr>
        <p:txBody>
          <a:bodyPr/>
          <a:lstStyle/>
          <a:p>
            <a:pPr marL="109728" indent="0" algn="just" rtl="0">
              <a:lnSpc>
                <a:spcPct val="150000"/>
              </a:lnSpc>
              <a:buNone/>
            </a:pPr>
            <a:r>
              <a:rPr lang="en-US" sz="3200" b="1" dirty="0" smtClean="0">
                <a:solidFill>
                  <a:srgbClr val="008000"/>
                </a:solidFill>
                <a:latin typeface="Times New Roman" panose="02020603050405020304" pitchFamily="18" charset="0"/>
                <a:cs typeface="Times New Roman" panose="02020603050405020304" pitchFamily="18" charset="0"/>
              </a:rPr>
              <a:t>2. False</a:t>
            </a:r>
            <a:r>
              <a:rPr lang="en-US" dirty="0" smtClean="0">
                <a:latin typeface="Times New Roman" panose="02020603050405020304" pitchFamily="18" charset="0"/>
                <a:cs typeface="Times New Roman" panose="02020603050405020304" pitchFamily="18" charset="0"/>
              </a:rPr>
              <a:t> </a:t>
            </a:r>
            <a:r>
              <a:rPr lang="en-US" sz="3200" b="1" dirty="0">
                <a:solidFill>
                  <a:srgbClr val="008000"/>
                </a:solidFill>
                <a:latin typeface="Times New Roman" panose="02020603050405020304" pitchFamily="18" charset="0"/>
                <a:cs typeface="Times New Roman" panose="02020603050405020304" pitchFamily="18" charset="0"/>
              </a:rPr>
              <a:t>friend</a:t>
            </a:r>
            <a:r>
              <a:rPr lang="en-US" dirty="0">
                <a:latin typeface="Times New Roman" panose="02020603050405020304" pitchFamily="18" charset="0"/>
                <a:cs typeface="Times New Roman" panose="02020603050405020304" pitchFamily="18" charset="0"/>
              </a:rPr>
              <a:t>: A structurally similar term in SL and TL which deceives the user into thinking the meaning is the same, e.g. French </a:t>
            </a:r>
            <a:r>
              <a:rPr lang="en-US" dirty="0" err="1">
                <a:latin typeface="Times New Roman" panose="02020603050405020304" pitchFamily="18" charset="0"/>
                <a:cs typeface="Times New Roman" panose="02020603050405020304" pitchFamily="18" charset="0"/>
              </a:rPr>
              <a:t>librarie</a:t>
            </a:r>
            <a:r>
              <a:rPr lang="en-US" dirty="0">
                <a:latin typeface="Times New Roman" panose="02020603050405020304" pitchFamily="18" charset="0"/>
                <a:cs typeface="Times New Roman" panose="02020603050405020304" pitchFamily="18" charset="0"/>
              </a:rPr>
              <a:t> means not English library but bookstore</a:t>
            </a:r>
            <a:endParaRPr lang="ar-IQ" dirty="0">
              <a:latin typeface="Times New Roman" panose="02020603050405020304" pitchFamily="18" charset="0"/>
              <a:cs typeface="Times New Roman" panose="02020603050405020304" pitchFamily="18" charset="0"/>
            </a:endParaRPr>
          </a:p>
          <a:p>
            <a:pPr algn="l" rtl="0">
              <a:lnSpc>
                <a:spcPct val="150000"/>
              </a:lnSpc>
            </a:pPr>
            <a:endParaRPr lang="ar-IQ" dirty="0"/>
          </a:p>
        </p:txBody>
      </p:sp>
    </p:spTree>
    <p:extLst>
      <p:ext uri="{BB962C8B-B14F-4D97-AF65-F5344CB8AC3E}">
        <p14:creationId xmlns:p14="http://schemas.microsoft.com/office/powerpoint/2010/main" val="2813153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334000"/>
          </a:xfrm>
        </p:spPr>
        <p:txBody>
          <a:bodyPr>
            <a:normAutofit/>
          </a:bodyPr>
          <a:lstStyle/>
          <a:p>
            <a:pPr marL="109728" indent="0" algn="just" rtl="0">
              <a:lnSpc>
                <a:spcPct val="150000"/>
              </a:lnSpc>
              <a:buClr>
                <a:srgbClr val="C00000"/>
              </a:buClr>
              <a:buSzPct val="80000"/>
              <a:buNone/>
            </a:pPr>
            <a:r>
              <a:rPr lang="en-US" dirty="0" smtClean="0">
                <a:solidFill>
                  <a:srgbClr val="0070C0"/>
                </a:solidFill>
                <a:latin typeface="Times New Roman" panose="02020603050405020304" pitchFamily="18" charset="0"/>
                <a:cs typeface="Times New Roman" panose="02020603050405020304" pitchFamily="18" charset="0"/>
              </a:rPr>
              <a:t>B- Dynamic</a:t>
            </a:r>
            <a:r>
              <a:rPr lang="en-US" dirty="0" smtClean="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equivalence</a:t>
            </a:r>
            <a:r>
              <a:rPr lang="en-US" dirty="0">
                <a:latin typeface="Times New Roman" panose="02020603050405020304" pitchFamily="18" charset="0"/>
                <a:cs typeface="Times New Roman" panose="02020603050405020304" pitchFamily="18" charset="0"/>
              </a:rPr>
              <a:t>: Dynamic, later ‘functional’, </a:t>
            </a:r>
            <a:r>
              <a:rPr lang="en-US" dirty="0" smtClean="0">
                <a:latin typeface="Times New Roman" panose="02020603050405020304" pitchFamily="18" charset="0"/>
                <a:cs typeface="Times New Roman" panose="02020603050405020304" pitchFamily="18" charset="0"/>
              </a:rPr>
              <a:t>equivalence </a:t>
            </a:r>
            <a:r>
              <a:rPr lang="en-US" dirty="0">
                <a:latin typeface="Times New Roman" panose="02020603050405020304" pitchFamily="18" charset="0"/>
                <a:cs typeface="Times New Roman" panose="02020603050405020304" pitchFamily="18" charset="0"/>
              </a:rPr>
              <a:t>is based on what </a:t>
            </a:r>
            <a:r>
              <a:rPr lang="en-US" dirty="0" err="1">
                <a:latin typeface="Times New Roman" panose="02020603050405020304" pitchFamily="18" charset="0"/>
                <a:cs typeface="Times New Roman" panose="02020603050405020304" pitchFamily="18" charset="0"/>
              </a:rPr>
              <a:t>Nida</a:t>
            </a:r>
            <a:r>
              <a:rPr lang="en-US" dirty="0">
                <a:latin typeface="Times New Roman" panose="02020603050405020304" pitchFamily="18" charset="0"/>
                <a:cs typeface="Times New Roman" panose="02020603050405020304" pitchFamily="18" charset="0"/>
              </a:rPr>
              <a:t> calls ‘</a:t>
            </a:r>
            <a:r>
              <a:rPr lang="en-US" dirty="0">
                <a:solidFill>
                  <a:srgbClr val="C00000"/>
                </a:solidFill>
                <a:latin typeface="Times New Roman" panose="02020603050405020304" pitchFamily="18" charset="0"/>
                <a:cs typeface="Times New Roman" panose="02020603050405020304" pitchFamily="18" charset="0"/>
              </a:rPr>
              <a:t>the principle </a:t>
            </a:r>
            <a:r>
              <a:rPr lang="en-US" dirty="0" smtClean="0">
                <a:solidFill>
                  <a:srgbClr val="C00000"/>
                </a:solidFill>
                <a:latin typeface="Times New Roman" panose="02020603050405020304" pitchFamily="18" charset="0"/>
                <a:cs typeface="Times New Roman" panose="02020603050405020304" pitchFamily="18" charset="0"/>
              </a:rPr>
              <a:t>of </a:t>
            </a:r>
            <a:r>
              <a:rPr lang="en-US" dirty="0">
                <a:solidFill>
                  <a:srgbClr val="C00000"/>
                </a:solidFill>
                <a:latin typeface="Times New Roman" panose="02020603050405020304" pitchFamily="18" charset="0"/>
                <a:cs typeface="Times New Roman" panose="02020603050405020304" pitchFamily="18" charset="0"/>
              </a:rPr>
              <a:t>equivalent effect</a:t>
            </a:r>
            <a:r>
              <a:rPr lang="en-US" dirty="0">
                <a:latin typeface="Times New Roman" panose="02020603050405020304" pitchFamily="18" charset="0"/>
                <a:cs typeface="Times New Roman" panose="02020603050405020304" pitchFamily="18" charset="0"/>
              </a:rPr>
              <a:t>’, where ‘the </a:t>
            </a:r>
            <a:r>
              <a:rPr lang="en-US" dirty="0" smtClean="0">
                <a:latin typeface="Times New Roman" panose="02020603050405020304" pitchFamily="18" charset="0"/>
                <a:cs typeface="Times New Roman" panose="02020603050405020304" pitchFamily="18" charset="0"/>
              </a:rPr>
              <a:t>rela</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ionship </a:t>
            </a:r>
            <a:r>
              <a:rPr lang="en-US" dirty="0">
                <a:latin typeface="Times New Roman" panose="02020603050405020304" pitchFamily="18" charset="0"/>
                <a:cs typeface="Times New Roman" panose="02020603050405020304" pitchFamily="18" charset="0"/>
              </a:rPr>
              <a:t>between receptor and message should be substantially the same as that which existed between the original receptors and the message’. </a:t>
            </a:r>
            <a:endParaRPr lang="en-US" dirty="0" smtClean="0">
              <a:latin typeface="Times New Roman" panose="02020603050405020304" pitchFamily="18" charset="0"/>
              <a:cs typeface="Times New Roman" panose="02020603050405020304" pitchFamily="18" charset="0"/>
            </a:endParaRPr>
          </a:p>
          <a:p>
            <a:pPr marL="624078" indent="-514350" algn="just" rtl="0">
              <a:lnSpc>
                <a:spcPct val="150000"/>
              </a:lnSpc>
              <a:buClr>
                <a:srgbClr val="C00000"/>
              </a:buClr>
              <a:buSzPct val="80000"/>
              <a:buFont typeface="+mj-lt"/>
              <a:buAutoNum type="arabicParenR"/>
            </a:pPr>
            <a:endParaRPr lang="en-US" dirty="0">
              <a:latin typeface="Times New Roman" panose="02020603050405020304" pitchFamily="18" charset="0"/>
              <a:cs typeface="Times New Roman" panose="02020603050405020304" pitchFamily="18" charset="0"/>
            </a:endParaRPr>
          </a:p>
          <a:p>
            <a:pPr marL="109728" indent="0" algn="just" rtl="0">
              <a:lnSpc>
                <a:spcPct val="150000"/>
              </a:lnSpc>
              <a:buClr>
                <a:srgbClr val="C00000"/>
              </a:buClr>
              <a:buSzPct val="80000"/>
              <a:buNone/>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Nida</a:t>
            </a:r>
            <a:r>
              <a:rPr lang="en-US" dirty="0">
                <a:latin typeface="Times New Roman" panose="02020603050405020304" pitchFamily="18" charset="0"/>
                <a:cs typeface="Times New Roman" panose="02020603050405020304" pitchFamily="18" charset="0"/>
              </a:rPr>
              <a:t> 1964a: 159).</a:t>
            </a:r>
          </a:p>
        </p:txBody>
      </p:sp>
    </p:spTree>
    <p:extLst>
      <p:ext uri="{BB962C8B-B14F-4D97-AF65-F5344CB8AC3E}">
        <p14:creationId xmlns:p14="http://schemas.microsoft.com/office/powerpoint/2010/main" val="180861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05400"/>
          </a:xfrm>
        </p:spPr>
        <p:txBody>
          <a:bodyPr>
            <a:noAutofit/>
          </a:bodyPr>
          <a:lstStyle/>
          <a:p>
            <a:pPr marL="109728" indent="0" algn="just" rtl="0">
              <a:buNone/>
            </a:pPr>
            <a:r>
              <a:rPr lang="en-US" sz="2400" dirty="0" err="1">
                <a:latin typeface="Times New Roman" panose="02020603050405020304" pitchFamily="18" charset="0"/>
                <a:cs typeface="Times New Roman" panose="02020603050405020304" pitchFamily="18" charset="0"/>
              </a:rPr>
              <a:t>Koller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1979) differentiates </a:t>
            </a:r>
            <a:r>
              <a:rPr lang="en-US" sz="2400" dirty="0">
                <a:latin typeface="Times New Roman" panose="02020603050405020304" pitchFamily="18" charset="0"/>
                <a:cs typeface="Times New Roman" panose="02020603050405020304" pitchFamily="18" charset="0"/>
              </a:rPr>
              <a:t>five types of equivalence </a:t>
            </a:r>
            <a:r>
              <a:rPr lang="en-US" sz="2400" dirty="0" smtClean="0">
                <a:latin typeface="Times New Roman" panose="02020603050405020304" pitchFamily="18" charset="0"/>
                <a:cs typeface="Times New Roman" panose="02020603050405020304" pitchFamily="18" charset="0"/>
              </a:rPr>
              <a:t>relations:</a:t>
            </a:r>
          </a:p>
          <a:p>
            <a:pPr marL="109728" indent="0" algn="just" rtl="0">
              <a:buNone/>
            </a:pPr>
            <a:endParaRPr lang="en-US" sz="1000" dirty="0" smtClean="0">
              <a:latin typeface="Times New Roman" panose="02020603050405020304" pitchFamily="18" charset="0"/>
              <a:cs typeface="Times New Roman" panose="02020603050405020304" pitchFamily="18" charset="0"/>
            </a:endParaRPr>
          </a:p>
          <a:p>
            <a:pPr marL="624078" indent="-514350" algn="just" rtl="0">
              <a:lnSpc>
                <a:spcPct val="160000"/>
              </a:lnSpc>
              <a:buClr>
                <a:srgbClr val="C00000"/>
              </a:buClr>
              <a:buSzPct val="80000"/>
              <a:buFont typeface="+mj-lt"/>
              <a:buAutoNum type="arabicPeriod"/>
            </a:pP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Denotative </a:t>
            </a:r>
            <a:r>
              <a:rPr lang="en-US" sz="2400" b="1" dirty="0">
                <a:solidFill>
                  <a:schemeClr val="bg2">
                    <a:lumMod val="50000"/>
                  </a:schemeClr>
                </a:solidFill>
                <a:latin typeface="Times New Roman" panose="02020603050405020304" pitchFamily="18" charset="0"/>
                <a:cs typeface="Times New Roman" panose="02020603050405020304" pitchFamily="18" charset="0"/>
              </a:rPr>
              <a:t>equivalence</a:t>
            </a:r>
            <a:r>
              <a:rPr lang="en-US" sz="2400" dirty="0">
                <a:latin typeface="Times New Roman" panose="02020603050405020304" pitchFamily="18" charset="0"/>
                <a:cs typeface="Times New Roman" panose="02020603050405020304" pitchFamily="18" charset="0"/>
              </a:rPr>
              <a:t>, related to equivalence of the </a:t>
            </a:r>
            <a:r>
              <a:rPr lang="en-US" sz="2400" dirty="0" err="1">
                <a:latin typeface="Times New Roman" panose="02020603050405020304" pitchFamily="18" charset="0"/>
                <a:cs typeface="Times New Roman" panose="02020603050405020304" pitchFamily="18" charset="0"/>
              </a:rPr>
              <a:t>extralinguistic</a:t>
            </a:r>
            <a:r>
              <a:rPr lang="en-US" sz="2400" dirty="0">
                <a:latin typeface="Times New Roman" panose="02020603050405020304" pitchFamily="18" charset="0"/>
                <a:cs typeface="Times New Roman" panose="02020603050405020304" pitchFamily="18" charset="0"/>
              </a:rPr>
              <a:t> content of a text. </a:t>
            </a:r>
            <a:r>
              <a:rPr lang="en-US" sz="2400" dirty="0" smtClean="0">
                <a:latin typeface="Times New Roman" panose="02020603050405020304" pitchFamily="18" charset="0"/>
                <a:cs typeface="Times New Roman" panose="02020603050405020304" pitchFamily="18" charset="0"/>
              </a:rPr>
              <a:t>Other literature, says </a:t>
            </a:r>
            <a:r>
              <a:rPr lang="en-US" sz="2400" dirty="0" err="1" smtClean="0">
                <a:latin typeface="Times New Roman" panose="02020603050405020304" pitchFamily="18" charset="0"/>
                <a:cs typeface="Times New Roman" panose="02020603050405020304" pitchFamily="18" charset="0"/>
              </a:rPr>
              <a:t>Koller</a:t>
            </a:r>
            <a:r>
              <a:rPr lang="en-US" sz="2400" dirty="0" smtClean="0">
                <a:latin typeface="Times New Roman" panose="02020603050405020304" pitchFamily="18" charset="0"/>
                <a:cs typeface="Times New Roman" panose="02020603050405020304" pitchFamily="18" charset="0"/>
              </a:rPr>
              <a:t>, calls this ‘content invariance’. </a:t>
            </a:r>
            <a:endParaRPr lang="en-US" sz="2400" dirty="0">
              <a:latin typeface="Times New Roman" panose="02020603050405020304" pitchFamily="18" charset="0"/>
              <a:cs typeface="Times New Roman" panose="02020603050405020304" pitchFamily="18" charset="0"/>
            </a:endParaRPr>
          </a:p>
          <a:p>
            <a:pPr marL="624078" indent="-514350" algn="just" rtl="0">
              <a:lnSpc>
                <a:spcPct val="170000"/>
              </a:lnSpc>
              <a:buClr>
                <a:srgbClr val="C00000"/>
              </a:buClr>
              <a:buSzPct val="80000"/>
              <a:buFont typeface="+mj-lt"/>
              <a:buAutoNum type="arabicPeriod"/>
            </a:pPr>
            <a:r>
              <a:rPr lang="en-US" sz="2400" b="1" dirty="0">
                <a:solidFill>
                  <a:schemeClr val="bg2">
                    <a:lumMod val="50000"/>
                  </a:schemeClr>
                </a:solidFill>
                <a:latin typeface="Times New Roman" panose="02020603050405020304" pitchFamily="18" charset="0"/>
                <a:cs typeface="Times New Roman" panose="02020603050405020304" pitchFamily="18" charset="0"/>
              </a:rPr>
              <a:t>Connotative</a:t>
            </a:r>
            <a:r>
              <a:rPr lang="en-US" sz="2400" dirty="0" smtClean="0">
                <a:latin typeface="Times New Roman" panose="02020603050405020304" pitchFamily="18" charset="0"/>
                <a:cs typeface="Times New Roman" panose="02020603050405020304" pitchFamily="18" charset="0"/>
              </a:rPr>
              <a:t> </a:t>
            </a:r>
            <a:r>
              <a:rPr lang="en-US" sz="2400" b="1" dirty="0">
                <a:solidFill>
                  <a:schemeClr val="bg2">
                    <a:lumMod val="50000"/>
                  </a:schemeClr>
                </a:solidFill>
                <a:latin typeface="Times New Roman" panose="02020603050405020304" pitchFamily="18" charset="0"/>
                <a:cs typeface="Times New Roman" panose="02020603050405020304" pitchFamily="18" charset="0"/>
              </a:rPr>
              <a:t>equivalence</a:t>
            </a:r>
            <a:r>
              <a:rPr lang="en-US" sz="2400" dirty="0">
                <a:latin typeface="Times New Roman" panose="02020603050405020304" pitchFamily="18" charset="0"/>
                <a:cs typeface="Times New Roman" panose="02020603050405020304" pitchFamily="18" charset="0"/>
              </a:rPr>
              <a:t>, related to </a:t>
            </a:r>
            <a:r>
              <a:rPr lang="en-US" sz="2400" dirty="0">
                <a:solidFill>
                  <a:srgbClr val="7030A0"/>
                </a:solidFill>
                <a:latin typeface="Times New Roman" panose="02020603050405020304" pitchFamily="18" charset="0"/>
                <a:cs typeface="Times New Roman" panose="02020603050405020304" pitchFamily="18" charset="0"/>
              </a:rPr>
              <a:t>lexical</a:t>
            </a:r>
            <a:r>
              <a:rPr lang="en-US" sz="2400" dirty="0">
                <a:latin typeface="Times New Roman" panose="02020603050405020304" pitchFamily="18" charset="0"/>
                <a:cs typeface="Times New Roman" panose="02020603050405020304" pitchFamily="18" charset="0"/>
              </a:rPr>
              <a:t> </a:t>
            </a:r>
            <a:r>
              <a:rPr lang="en-US" sz="2400" dirty="0">
                <a:solidFill>
                  <a:srgbClr val="7030A0"/>
                </a:solidFill>
                <a:latin typeface="Times New Roman" panose="02020603050405020304" pitchFamily="18" charset="0"/>
                <a:cs typeface="Times New Roman" panose="02020603050405020304" pitchFamily="18" charset="0"/>
              </a:rPr>
              <a:t>choices</a:t>
            </a:r>
            <a:r>
              <a:rPr lang="en-US" sz="2400" dirty="0">
                <a:latin typeface="Times New Roman" panose="02020603050405020304" pitchFamily="18" charset="0"/>
                <a:cs typeface="Times New Roman" panose="02020603050405020304" pitchFamily="18" charset="0"/>
              </a:rPr>
              <a:t>, especially between near-synonyms. </a:t>
            </a:r>
            <a:r>
              <a:rPr lang="en-US" sz="2400" dirty="0" err="1">
                <a:latin typeface="Times New Roman" panose="02020603050405020304" pitchFamily="18" charset="0"/>
                <a:cs typeface="Times New Roman" panose="02020603050405020304" pitchFamily="18" charset="0"/>
              </a:rPr>
              <a:t>Koller</a:t>
            </a:r>
            <a:r>
              <a:rPr lang="en-US" sz="2400" dirty="0">
                <a:latin typeface="Times New Roman" panose="02020603050405020304" pitchFamily="18" charset="0"/>
                <a:cs typeface="Times New Roman" panose="02020603050405020304" pitchFamily="18" charset="0"/>
              </a:rPr>
              <a:t> considers this type of equivalence to be referred to by others as ‘</a:t>
            </a:r>
            <a:r>
              <a:rPr lang="en-US" sz="2400" dirty="0">
                <a:solidFill>
                  <a:srgbClr val="7030A0"/>
                </a:solidFill>
                <a:latin typeface="Times New Roman" panose="02020603050405020304" pitchFamily="18" charset="0"/>
                <a:cs typeface="Times New Roman" panose="02020603050405020304" pitchFamily="18" charset="0"/>
              </a:rPr>
              <a:t>stylistic equivalence</a:t>
            </a:r>
            <a:r>
              <a:rPr lang="en-US" sz="2400" dirty="0" smtClean="0">
                <a:latin typeface="Times New Roman" panose="02020603050405020304" pitchFamily="18" charset="0"/>
                <a:cs typeface="Times New Roman" panose="02020603050405020304" pitchFamily="18" charset="0"/>
              </a:rPr>
              <a:t>’.</a:t>
            </a:r>
          </a:p>
          <a:p>
            <a:pPr algn="just" rtl="0"/>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92162"/>
          </a:xfrm>
        </p:spPr>
        <p:txBody>
          <a:bodyPr>
            <a:normAutofit/>
          </a:bodyPr>
          <a:lstStyle/>
          <a:p>
            <a:r>
              <a:rPr lang="en-US" sz="3600" dirty="0" smtClean="0">
                <a:solidFill>
                  <a:srgbClr val="C00000"/>
                </a:solidFill>
                <a:latin typeface="Times New Roman" panose="02020603050405020304" pitchFamily="18" charset="0"/>
                <a:cs typeface="Times New Roman" panose="02020603050405020304" pitchFamily="18" charset="0"/>
              </a:rPr>
              <a:t>2- </a:t>
            </a:r>
            <a:r>
              <a:rPr lang="en-US" sz="3600" dirty="0" err="1" smtClean="0">
                <a:solidFill>
                  <a:srgbClr val="C00000"/>
                </a:solidFill>
                <a:latin typeface="Times New Roman" panose="02020603050405020304" pitchFamily="18" charset="0"/>
                <a:cs typeface="Times New Roman" panose="02020603050405020304" pitchFamily="18" charset="0"/>
              </a:rPr>
              <a:t>Koller’s</a:t>
            </a:r>
            <a:r>
              <a:rPr lang="en-US" sz="3600" dirty="0" smtClean="0">
                <a:solidFill>
                  <a:srgbClr val="C00000"/>
                </a:solidFill>
                <a:latin typeface="Times New Roman" panose="02020603050405020304" pitchFamily="18" charset="0"/>
                <a:cs typeface="Times New Roman" panose="02020603050405020304" pitchFamily="18" charset="0"/>
              </a:rPr>
              <a:t> equivalence relations </a:t>
            </a:r>
            <a:endParaRPr lang="en-US"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139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rmAutofit/>
          </a:bodyPr>
          <a:lstStyle/>
          <a:p>
            <a:pPr marL="109728" indent="0" algn="just" rtl="0">
              <a:lnSpc>
                <a:spcPct val="150000"/>
              </a:lnSpc>
              <a:buClr>
                <a:srgbClr val="C00000"/>
              </a:buClr>
              <a:buSzPct val="80000"/>
              <a:buNone/>
            </a:pPr>
            <a:endParaRPr lang="en-US" sz="500" dirty="0" smtClean="0">
              <a:latin typeface="Times New Roman" panose="02020603050405020304" pitchFamily="18" charset="0"/>
              <a:cs typeface="Times New Roman" panose="02020603050405020304" pitchFamily="18" charset="0"/>
            </a:endParaRPr>
          </a:p>
          <a:p>
            <a:pPr marL="624078" indent="-514350" algn="just" rtl="0">
              <a:lnSpc>
                <a:spcPct val="150000"/>
              </a:lnSpc>
              <a:buClr>
                <a:srgbClr val="C00000"/>
              </a:buClr>
              <a:buSzPct val="80000"/>
              <a:buFont typeface="+mj-lt"/>
              <a:buAutoNum type="arabicPeriod" startAt="3"/>
            </a:pPr>
            <a:r>
              <a:rPr lang="en-US" sz="2800" b="1" dirty="0">
                <a:solidFill>
                  <a:schemeClr val="bg2">
                    <a:lumMod val="50000"/>
                  </a:schemeClr>
                </a:solidFill>
                <a:latin typeface="Times New Roman" panose="02020603050405020304" pitchFamily="18" charset="0"/>
                <a:cs typeface="Times New Roman" panose="02020603050405020304" pitchFamily="18" charset="0"/>
              </a:rPr>
              <a:t>Text-normative</a:t>
            </a:r>
            <a:r>
              <a:rPr lang="en-US" sz="2800" dirty="0" smtClean="0">
                <a:latin typeface="Times New Roman" panose="02020603050405020304" pitchFamily="18" charset="0"/>
                <a:cs typeface="Times New Roman" panose="02020603050405020304" pitchFamily="18" charset="0"/>
              </a:rPr>
              <a:t> </a:t>
            </a:r>
            <a:r>
              <a:rPr lang="en-US" sz="2800" b="1" dirty="0">
                <a:solidFill>
                  <a:schemeClr val="bg2">
                    <a:lumMod val="50000"/>
                  </a:schemeClr>
                </a:solidFill>
                <a:latin typeface="Times New Roman" panose="02020603050405020304" pitchFamily="18" charset="0"/>
                <a:cs typeface="Times New Roman" panose="02020603050405020304" pitchFamily="18" charset="0"/>
              </a:rPr>
              <a:t>equivalence</a:t>
            </a:r>
            <a:r>
              <a:rPr lang="en-US" sz="2800" dirty="0">
                <a:latin typeface="Times New Roman" panose="02020603050405020304" pitchFamily="18" charset="0"/>
                <a:cs typeface="Times New Roman" panose="02020603050405020304" pitchFamily="18" charset="0"/>
              </a:rPr>
              <a:t>, related to text types, with different kinds of texts behaving in different </a:t>
            </a:r>
            <a:r>
              <a:rPr lang="en-US" sz="2800" dirty="0" smtClean="0">
                <a:latin typeface="Times New Roman" panose="02020603050405020304" pitchFamily="18" charset="0"/>
                <a:cs typeface="Times New Roman" panose="02020603050405020304" pitchFamily="18" charset="0"/>
              </a:rPr>
              <a:t>ways.</a:t>
            </a:r>
          </a:p>
          <a:p>
            <a:pPr marL="624078" indent="-514350" algn="just" rtl="0">
              <a:lnSpc>
                <a:spcPct val="150000"/>
              </a:lnSpc>
              <a:buClr>
                <a:srgbClr val="C00000"/>
              </a:buClr>
              <a:buSzPct val="80000"/>
              <a:buFont typeface="+mj-lt"/>
              <a:buAutoNum type="arabicPeriod" startAt="3"/>
            </a:pPr>
            <a:endParaRPr lang="en-US" sz="1500" dirty="0" smtClean="0">
              <a:latin typeface="Times New Roman" panose="02020603050405020304" pitchFamily="18" charset="0"/>
              <a:cs typeface="Times New Roman" panose="02020603050405020304" pitchFamily="18" charset="0"/>
            </a:endParaRPr>
          </a:p>
          <a:p>
            <a:pPr marL="624078" indent="-514350" algn="just" rtl="0">
              <a:lnSpc>
                <a:spcPct val="150000"/>
              </a:lnSpc>
              <a:buClr>
                <a:srgbClr val="C00000"/>
              </a:buClr>
              <a:buSzPct val="80000"/>
              <a:buFont typeface="+mj-lt"/>
              <a:buAutoNum type="arabicPeriod" startAt="3"/>
            </a:pPr>
            <a:r>
              <a:rPr lang="en-US" sz="2800" b="1" dirty="0" smtClean="0">
                <a:solidFill>
                  <a:schemeClr val="bg2">
                    <a:lumMod val="50000"/>
                  </a:schemeClr>
                </a:solidFill>
                <a:latin typeface="Times New Roman" panose="02020603050405020304" pitchFamily="18" charset="0"/>
                <a:cs typeface="Times New Roman" panose="02020603050405020304" pitchFamily="18" charset="0"/>
              </a:rPr>
              <a:t>Pragmatic</a:t>
            </a:r>
            <a:r>
              <a:rPr lang="en-US" sz="2800" dirty="0" smtClean="0">
                <a:latin typeface="Times New Roman" panose="02020603050405020304" pitchFamily="18" charset="0"/>
                <a:cs typeface="Times New Roman" panose="02020603050405020304" pitchFamily="18" charset="0"/>
              </a:rPr>
              <a:t> </a:t>
            </a:r>
            <a:r>
              <a:rPr lang="en-US" sz="2800" b="1" dirty="0" smtClean="0">
                <a:solidFill>
                  <a:schemeClr val="bg2">
                    <a:lumMod val="50000"/>
                  </a:schemeClr>
                </a:solidFill>
                <a:latin typeface="Times New Roman" panose="02020603050405020304" pitchFamily="18" charset="0"/>
                <a:cs typeface="Times New Roman" panose="02020603050405020304" pitchFamily="18" charset="0"/>
              </a:rPr>
              <a:t>equivalence</a:t>
            </a:r>
            <a:r>
              <a:rPr lang="en-US" sz="2800" dirty="0" smtClean="0">
                <a:latin typeface="Times New Roman" panose="02020603050405020304" pitchFamily="18" charset="0"/>
                <a:cs typeface="Times New Roman" panose="02020603050405020304" pitchFamily="18" charset="0"/>
              </a:rPr>
              <a:t>, or ‘communicative equivalence’, is oriented towards the receiver of the text or message. This is </a:t>
            </a:r>
            <a:r>
              <a:rPr lang="en-US" sz="2800" dirty="0" err="1" smtClean="0">
                <a:latin typeface="Times New Roman" panose="02020603050405020304" pitchFamily="18" charset="0"/>
                <a:cs typeface="Times New Roman" panose="02020603050405020304" pitchFamily="18" charset="0"/>
              </a:rPr>
              <a:t>Nida’s</a:t>
            </a:r>
            <a:r>
              <a:rPr lang="en-US" sz="2800" dirty="0" smtClean="0">
                <a:latin typeface="Times New Roman" panose="02020603050405020304" pitchFamily="18" charset="0"/>
                <a:cs typeface="Times New Roman" panose="02020603050405020304" pitchFamily="18" charset="0"/>
              </a:rPr>
              <a:t> dynamic equivalence. </a:t>
            </a:r>
          </a:p>
          <a:p>
            <a:pPr algn="just" rtl="0">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59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lstStyle/>
          <a:p>
            <a:pPr marL="624078" indent="-514350" algn="just" rtl="0">
              <a:lnSpc>
                <a:spcPct val="150000"/>
              </a:lnSpc>
              <a:buClr>
                <a:srgbClr val="C00000"/>
              </a:buClr>
              <a:buSzPct val="80000"/>
              <a:buFont typeface="+mj-lt"/>
              <a:buAutoNum type="arabicPeriod" startAt="5"/>
            </a:pPr>
            <a:r>
              <a:rPr lang="en-US" sz="2800" b="1" dirty="0">
                <a:solidFill>
                  <a:schemeClr val="bg2">
                    <a:lumMod val="50000"/>
                  </a:schemeClr>
                </a:solidFill>
                <a:latin typeface="Times New Roman" panose="02020603050405020304" pitchFamily="18" charset="0"/>
                <a:cs typeface="Times New Roman" panose="02020603050405020304" pitchFamily="18" charset="0"/>
              </a:rPr>
              <a:t>Formal</a:t>
            </a:r>
            <a:r>
              <a:rPr lang="en-US" sz="2800" dirty="0">
                <a:latin typeface="Times New Roman" panose="02020603050405020304" pitchFamily="18" charset="0"/>
                <a:cs typeface="Times New Roman" panose="02020603050405020304" pitchFamily="18" charset="0"/>
              </a:rPr>
              <a:t> </a:t>
            </a:r>
            <a:r>
              <a:rPr lang="en-US" sz="2800" b="1" dirty="0">
                <a:solidFill>
                  <a:schemeClr val="bg2">
                    <a:lumMod val="50000"/>
                  </a:schemeClr>
                </a:solidFill>
                <a:latin typeface="Times New Roman" panose="02020603050405020304" pitchFamily="18" charset="0"/>
                <a:cs typeface="Times New Roman" panose="02020603050405020304" pitchFamily="18" charset="0"/>
              </a:rPr>
              <a:t>equivalence</a:t>
            </a:r>
            <a:r>
              <a:rPr lang="en-US" sz="2800" dirty="0">
                <a:latin typeface="Times New Roman" panose="02020603050405020304" pitchFamily="18" charset="0"/>
                <a:cs typeface="Times New Roman" panose="02020603050405020304" pitchFamily="18" charset="0"/>
              </a:rPr>
              <a:t>, which is related to the form and aesthetics of the text, includes wordplays and the individual stylistic features of the ST. It is referred to by others as ‘expressive equivalence’ and should not be confused with </a:t>
            </a:r>
            <a:r>
              <a:rPr lang="en-US" sz="2800" dirty="0" err="1">
                <a:latin typeface="Times New Roman" panose="02020603050405020304" pitchFamily="18" charset="0"/>
                <a:cs typeface="Times New Roman" panose="02020603050405020304" pitchFamily="18" charset="0"/>
              </a:rPr>
              <a:t>Nida’s</a:t>
            </a:r>
            <a:r>
              <a:rPr lang="en-US" sz="2800" dirty="0">
                <a:latin typeface="Times New Roman" panose="02020603050405020304" pitchFamily="18" charset="0"/>
                <a:cs typeface="Times New Roman" panose="02020603050405020304" pitchFamily="18" charset="0"/>
              </a:rPr>
              <a:t> term ‘formal equivalence</a:t>
            </a:r>
          </a:p>
          <a:p>
            <a:pPr algn="l" rtl="0"/>
            <a:endParaRPr lang="en-US" dirty="0"/>
          </a:p>
        </p:txBody>
      </p:sp>
    </p:spTree>
    <p:extLst>
      <p:ext uri="{BB962C8B-B14F-4D97-AF65-F5344CB8AC3E}">
        <p14:creationId xmlns:p14="http://schemas.microsoft.com/office/powerpoint/2010/main" val="42651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Autofit/>
          </a:bodyPr>
          <a:lstStyle/>
          <a:p>
            <a:pPr marL="109728" indent="0" algn="l" rtl="0">
              <a:buNone/>
            </a:pPr>
            <a:r>
              <a:rPr lang="en-US" sz="2500" dirty="0">
                <a:latin typeface="Times New Roman" panose="02020603050405020304" pitchFamily="18" charset="0"/>
                <a:cs typeface="Times New Roman" panose="02020603050405020304" pitchFamily="18" charset="0"/>
              </a:rPr>
              <a:t>Pym (2007) defines two types of </a:t>
            </a:r>
            <a:r>
              <a:rPr lang="en-US" sz="2500" dirty="0" smtClean="0">
                <a:latin typeface="Times New Roman" panose="02020603050405020304" pitchFamily="18" charset="0"/>
                <a:cs typeface="Times New Roman" panose="02020603050405020304" pitchFamily="18" charset="0"/>
              </a:rPr>
              <a:t>equivalence:</a:t>
            </a:r>
          </a:p>
          <a:p>
            <a:pPr marL="109728" indent="0" algn="l" rtl="0">
              <a:buNone/>
            </a:pPr>
            <a:endParaRPr lang="en-US" sz="1000" dirty="0">
              <a:latin typeface="Times New Roman" panose="02020603050405020304" pitchFamily="18" charset="0"/>
              <a:cs typeface="Times New Roman" panose="02020603050405020304" pitchFamily="18" charset="0"/>
            </a:endParaRPr>
          </a:p>
          <a:p>
            <a:pPr marL="624078" indent="-514350" algn="just" rtl="0">
              <a:lnSpc>
                <a:spcPct val="160000"/>
              </a:lnSpc>
              <a:buClr>
                <a:schemeClr val="accent4"/>
              </a:buClr>
              <a:buSzPct val="85000"/>
              <a:buFont typeface="+mj-lt"/>
              <a:buAutoNum type="alphaUcPeriod"/>
            </a:pPr>
            <a:r>
              <a:rPr lang="en-US" sz="2500" dirty="0" smtClean="0">
                <a:latin typeface="Times New Roman" panose="02020603050405020304" pitchFamily="18" charset="0"/>
                <a:cs typeface="Times New Roman" panose="02020603050405020304" pitchFamily="18" charset="0"/>
              </a:rPr>
              <a:t>‘</a:t>
            </a:r>
            <a:r>
              <a:rPr lang="en-US" sz="2500" b="1" dirty="0" smtClean="0">
                <a:solidFill>
                  <a:schemeClr val="accent4"/>
                </a:solidFill>
                <a:latin typeface="Times New Roman" panose="02020603050405020304" pitchFamily="18" charset="0"/>
                <a:cs typeface="Times New Roman" panose="02020603050405020304" pitchFamily="18" charset="0"/>
              </a:rPr>
              <a:t>Natural</a:t>
            </a:r>
            <a:r>
              <a:rPr lang="en-US" sz="2500" dirty="0">
                <a:latin typeface="Times New Roman" panose="02020603050405020304" pitchFamily="18" charset="0"/>
                <a:cs typeface="Times New Roman" panose="02020603050405020304" pitchFamily="18" charset="0"/>
              </a:rPr>
              <a:t>’ </a:t>
            </a:r>
            <a:r>
              <a:rPr lang="en-US" sz="2500" b="1" dirty="0">
                <a:solidFill>
                  <a:schemeClr val="accent4"/>
                </a:solidFill>
                <a:latin typeface="Times New Roman" panose="02020603050405020304" pitchFamily="18" charset="0"/>
                <a:cs typeface="Times New Roman" panose="02020603050405020304" pitchFamily="18" charset="0"/>
              </a:rPr>
              <a:t>equivalence</a:t>
            </a:r>
            <a:r>
              <a:rPr lang="en-US" sz="2500" dirty="0">
                <a:latin typeface="Times New Roman" panose="02020603050405020304" pitchFamily="18" charset="0"/>
                <a:cs typeface="Times New Roman" panose="02020603050405020304" pitchFamily="18" charset="0"/>
              </a:rPr>
              <a:t>, where the focus is on identifying naturally-occurring terms or stretches of language in the SL </a:t>
            </a:r>
            <a:r>
              <a:rPr lang="en-US" sz="2500" dirty="0" smtClean="0">
                <a:latin typeface="Times New Roman" panose="02020603050405020304" pitchFamily="18" charset="0"/>
                <a:cs typeface="Times New Roman" panose="02020603050405020304" pitchFamily="18" charset="0"/>
              </a:rPr>
              <a:t>and TL. </a:t>
            </a:r>
          </a:p>
          <a:p>
            <a:pPr marL="624078" indent="-514350" algn="just" rtl="0">
              <a:lnSpc>
                <a:spcPct val="160000"/>
              </a:lnSpc>
              <a:buClr>
                <a:schemeClr val="accent4"/>
              </a:buClr>
              <a:buSzPct val="85000"/>
              <a:buFont typeface="+mj-lt"/>
              <a:buAutoNum type="alphaUcPeriod"/>
            </a:pPr>
            <a:r>
              <a:rPr lang="en-US" sz="2500" dirty="0" smtClean="0">
                <a:latin typeface="Times New Roman" panose="02020603050405020304" pitchFamily="18" charset="0"/>
                <a:cs typeface="Times New Roman" panose="02020603050405020304" pitchFamily="18" charset="0"/>
              </a:rPr>
              <a:t>‘</a:t>
            </a:r>
            <a:r>
              <a:rPr lang="en-US" sz="2500" b="1" dirty="0">
                <a:solidFill>
                  <a:schemeClr val="accent4"/>
                </a:solidFill>
                <a:latin typeface="Times New Roman" panose="02020603050405020304" pitchFamily="18" charset="0"/>
                <a:cs typeface="Times New Roman" panose="02020603050405020304" pitchFamily="18" charset="0"/>
              </a:rPr>
              <a:t>D</a:t>
            </a:r>
            <a:r>
              <a:rPr lang="en-US" sz="2500" b="1" dirty="0" smtClean="0">
                <a:solidFill>
                  <a:schemeClr val="accent4"/>
                </a:solidFill>
                <a:latin typeface="Times New Roman" panose="02020603050405020304" pitchFamily="18" charset="0"/>
                <a:cs typeface="Times New Roman" panose="02020603050405020304" pitchFamily="18" charset="0"/>
              </a:rPr>
              <a:t>irectional</a:t>
            </a:r>
            <a:r>
              <a:rPr lang="en-US" sz="2500" dirty="0">
                <a:latin typeface="Times New Roman" panose="02020603050405020304" pitchFamily="18" charset="0"/>
                <a:cs typeface="Times New Roman" panose="02020603050405020304" pitchFamily="18" charset="0"/>
              </a:rPr>
              <a:t>’ </a:t>
            </a:r>
            <a:r>
              <a:rPr lang="en-US" sz="2500" b="1" dirty="0">
                <a:solidFill>
                  <a:schemeClr val="accent4"/>
                </a:solidFill>
                <a:latin typeface="Times New Roman" panose="02020603050405020304" pitchFamily="18" charset="0"/>
                <a:cs typeface="Times New Roman" panose="02020603050405020304" pitchFamily="18" charset="0"/>
              </a:rPr>
              <a:t>equivalence</a:t>
            </a:r>
            <a:r>
              <a:rPr lang="en-US" sz="2500" dirty="0">
                <a:latin typeface="Times New Roman" panose="02020603050405020304" pitchFamily="18" charset="0"/>
                <a:cs typeface="Times New Roman" panose="02020603050405020304" pitchFamily="18" charset="0"/>
              </a:rPr>
              <a:t>, where the focus is on </a:t>
            </a:r>
            <a:r>
              <a:rPr lang="en-US" sz="2500" dirty="0" smtClean="0">
                <a:latin typeface="Times New Roman" panose="02020603050405020304" pitchFamily="18" charset="0"/>
                <a:cs typeface="Times New Roman" panose="02020603050405020304" pitchFamily="18" charset="0"/>
              </a:rPr>
              <a:t>analyzing </a:t>
            </a:r>
            <a:r>
              <a:rPr lang="en-US" sz="2500" dirty="0">
                <a:latin typeface="Times New Roman" panose="02020603050405020304" pitchFamily="18" charset="0"/>
                <a:cs typeface="Times New Roman" panose="02020603050405020304" pitchFamily="18" charset="0"/>
              </a:rPr>
              <a:t>and rendering the ST meaning in an equivalent form in the TT. </a:t>
            </a:r>
            <a:endParaRPr lang="ar-IQ" sz="2500" dirty="0" smtClean="0">
              <a:latin typeface="Times New Roman" panose="02020603050405020304" pitchFamily="18" charset="0"/>
              <a:cs typeface="Times New Roman" panose="02020603050405020304" pitchFamily="18" charset="0"/>
            </a:endParaRPr>
          </a:p>
          <a:p>
            <a:pPr marL="109728" indent="0" algn="l" rtl="0">
              <a:buNone/>
            </a:pPr>
            <a:endParaRPr lang="en-US" sz="2500" dirty="0" smtClean="0">
              <a:latin typeface="Times New Roman" panose="02020603050405020304" pitchFamily="18" charset="0"/>
              <a:cs typeface="Times New Roman" panose="02020603050405020304" pitchFamily="18" charset="0"/>
            </a:endParaRPr>
          </a:p>
          <a:p>
            <a:pPr marL="109728" indent="0" algn="l" rtl="0">
              <a:buNone/>
            </a:pPr>
            <a:endParaRPr lang="ar-IQ" sz="2500" dirty="0" smtClean="0">
              <a:latin typeface="Times New Roman" panose="02020603050405020304" pitchFamily="18" charset="0"/>
              <a:cs typeface="Times New Roman" panose="02020603050405020304" pitchFamily="18" charset="0"/>
            </a:endParaRPr>
          </a:p>
          <a:p>
            <a:pPr marL="109728" indent="0" algn="l" rtl="0">
              <a:buNone/>
            </a:pPr>
            <a:r>
              <a:rPr lang="en-US" sz="2500" dirty="0" smtClean="0">
                <a:latin typeface="Times New Roman" panose="02020603050405020304" pitchFamily="18" charset="0"/>
                <a:cs typeface="Times New Roman" panose="02020603050405020304" pitchFamily="18" charset="0"/>
              </a:rPr>
              <a:t>  </a:t>
            </a:r>
            <a:endParaRPr lang="en-US" sz="25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76200"/>
            <a:ext cx="8229600" cy="1143000"/>
          </a:xfrm>
        </p:spPr>
        <p:txBody>
          <a:bodyPr vert="horz" rtlCol="0" anchor="ctr">
            <a:normAutofit fontScale="90000"/>
            <a:scene3d>
              <a:camera prst="orthographicFront"/>
              <a:lightRig rig="soft" dir="t"/>
            </a:scene3d>
            <a:sp3d prstMaterial="softEdge">
              <a:bevelT w="25400" h="25400"/>
            </a:sp3d>
          </a:bodyPr>
          <a:lstStyle/>
          <a:p>
            <a:pPr algn="just" rtl="0"/>
            <a:r>
              <a:rPr lang="en-US" sz="3600" dirty="0">
                <a:solidFill>
                  <a:srgbClr val="C00000"/>
                </a:solidFill>
                <a:latin typeface="Times New Roman" panose="02020603050405020304" pitchFamily="18" charset="0"/>
                <a:cs typeface="Times New Roman" panose="02020603050405020304" pitchFamily="18" charset="0"/>
              </a:rPr>
              <a:t>3. Pym’s </a:t>
            </a:r>
            <a:r>
              <a:rPr lang="en-US" sz="3600" dirty="0" smtClean="0">
                <a:solidFill>
                  <a:srgbClr val="C00000"/>
                </a:solidFill>
                <a:latin typeface="Times New Roman" panose="02020603050405020304" pitchFamily="18" charset="0"/>
                <a:cs typeface="Times New Roman" panose="02020603050405020304" pitchFamily="18" charset="0"/>
              </a:rPr>
              <a:t>Natural </a:t>
            </a:r>
            <a:r>
              <a:rPr lang="en-US" sz="3600" dirty="0">
                <a:solidFill>
                  <a:srgbClr val="C00000"/>
                </a:solidFill>
                <a:latin typeface="Times New Roman" panose="02020603050405020304" pitchFamily="18" charset="0"/>
                <a:cs typeface="Times New Roman" panose="02020603050405020304" pitchFamily="18" charset="0"/>
              </a:rPr>
              <a:t>and </a:t>
            </a:r>
            <a:r>
              <a:rPr lang="en-US" sz="3600" dirty="0" smtClean="0">
                <a:solidFill>
                  <a:srgbClr val="C00000"/>
                </a:solidFill>
                <a:latin typeface="Times New Roman" panose="02020603050405020304" pitchFamily="18" charset="0"/>
                <a:cs typeface="Times New Roman" panose="02020603050405020304" pitchFamily="18" charset="0"/>
              </a:rPr>
              <a:t>Directional Equivalence </a:t>
            </a:r>
            <a:endParaRPr lang="en-US"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50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6019800"/>
          </a:xfrm>
        </p:spPr>
        <p:txBody>
          <a:bodyPr>
            <a:normAutofit/>
          </a:bodyPr>
          <a:lstStyle/>
          <a:p>
            <a:pPr marL="0" indent="0" algn="ctr" rtl="0">
              <a:buNone/>
            </a:pPr>
            <a:r>
              <a:rPr lang="en-US" sz="3000" b="1" dirty="0">
                <a:solidFill>
                  <a:srgbClr val="C00000"/>
                </a:solidFill>
                <a:latin typeface="Times New Roman" pitchFamily="18" charset="0"/>
                <a:ea typeface="+mj-ea"/>
                <a:cs typeface="Times New Roman" pitchFamily="18" charset="0"/>
              </a:rPr>
              <a:t>Translation Problems </a:t>
            </a:r>
          </a:p>
          <a:p>
            <a:pPr marL="182880" algn="just" rtl="0"/>
            <a:endParaRPr lang="en-US" sz="1000" dirty="0">
              <a:latin typeface="Times New Roman" panose="02020603050405020304" pitchFamily="18" charset="0"/>
              <a:cs typeface="Times New Roman" panose="02020603050405020304" pitchFamily="18" charset="0"/>
            </a:endParaRPr>
          </a:p>
          <a:p>
            <a:pPr marL="0" indent="0" algn="just" rtl="0">
              <a:lnSpc>
                <a:spcPct val="150000"/>
              </a:lnSpc>
              <a:buNone/>
            </a:pPr>
            <a:r>
              <a:rPr lang="en-US" sz="2400" dirty="0">
                <a:latin typeface="Times New Roman" panose="02020603050405020304" pitchFamily="18" charset="0"/>
                <a:cs typeface="Times New Roman" panose="02020603050405020304" pitchFamily="18" charset="0"/>
              </a:rPr>
              <a:t>Problems of translation are mainly caused by </a:t>
            </a:r>
            <a:r>
              <a:rPr lang="en-US" sz="2400" b="1" dirty="0">
                <a:solidFill>
                  <a:srgbClr val="7030A0"/>
                </a:solidFill>
                <a:latin typeface="Times New Roman" panose="02020603050405020304" pitchFamily="18" charset="0"/>
                <a:cs typeface="Times New Roman" panose="02020603050405020304" pitchFamily="18" charset="0"/>
              </a:rPr>
              <a:t>grammar</a:t>
            </a:r>
            <a:r>
              <a:rPr lang="en-US" sz="2400" dirty="0">
                <a:latin typeface="Times New Roman" panose="02020603050405020304" pitchFamily="18" charset="0"/>
                <a:cs typeface="Times New Roman" panose="02020603050405020304" pitchFamily="18" charset="0"/>
              </a:rPr>
              <a:t>, </a:t>
            </a:r>
            <a:r>
              <a:rPr lang="en-US" sz="2400" b="1" dirty="0">
                <a:solidFill>
                  <a:srgbClr val="7030A0"/>
                </a:solidFill>
                <a:latin typeface="Times New Roman" panose="02020603050405020304" pitchFamily="18" charset="0"/>
                <a:cs typeface="Times New Roman" panose="02020603050405020304" pitchFamily="18" charset="0"/>
              </a:rPr>
              <a:t>words</a:t>
            </a:r>
            <a:r>
              <a:rPr lang="en-US" sz="2400" dirty="0">
                <a:latin typeface="Times New Roman" panose="02020603050405020304" pitchFamily="18" charset="0"/>
                <a:cs typeface="Times New Roman" panose="02020603050405020304" pitchFamily="18" charset="0"/>
              </a:rPr>
              <a:t>, </a:t>
            </a:r>
            <a:r>
              <a:rPr lang="en-US" sz="2400" b="1" dirty="0">
                <a:solidFill>
                  <a:srgbClr val="7030A0"/>
                </a:solidFill>
                <a:latin typeface="Times New Roman" panose="02020603050405020304" pitchFamily="18" charset="0"/>
                <a:cs typeface="Times New Roman" panose="02020603050405020304" pitchFamily="18" charset="0"/>
              </a:rPr>
              <a:t>style</a:t>
            </a:r>
            <a:r>
              <a:rPr lang="en-US" sz="2400" dirty="0">
                <a:latin typeface="Times New Roman" panose="02020603050405020304" pitchFamily="18" charset="0"/>
                <a:cs typeface="Times New Roman" panose="02020603050405020304" pitchFamily="18" charset="0"/>
              </a:rPr>
              <a:t> and </a:t>
            </a:r>
            <a:r>
              <a:rPr lang="en-US" sz="2400" b="1" dirty="0">
                <a:solidFill>
                  <a:srgbClr val="7030A0"/>
                </a:solidFill>
                <a:latin typeface="Times New Roman" panose="02020603050405020304" pitchFamily="18" charset="0"/>
                <a:cs typeface="Times New Roman" panose="02020603050405020304" pitchFamily="18" charset="0"/>
              </a:rPr>
              <a:t>sounds</a:t>
            </a:r>
            <a:r>
              <a:rPr lang="en-US" sz="2400" dirty="0">
                <a:latin typeface="Times New Roman" panose="02020603050405020304" pitchFamily="18" charset="0"/>
                <a:cs typeface="Times New Roman" panose="02020603050405020304" pitchFamily="18" charset="0"/>
              </a:rPr>
              <a:t> of the Source Language (SL</a:t>
            </a:r>
            <a:r>
              <a:rPr lang="en-US" sz="2400" dirty="0" smtClean="0">
                <a:latin typeface="Times New Roman" panose="02020603050405020304" pitchFamily="18" charset="0"/>
                <a:cs typeface="Times New Roman" panose="02020603050405020304" pitchFamily="18" charset="0"/>
              </a:rPr>
              <a:t>) (i.e. English here) </a:t>
            </a:r>
            <a:r>
              <a:rPr lang="en-US" sz="2400" dirty="0">
                <a:latin typeface="Times New Roman" panose="02020603050405020304" pitchFamily="18" charset="0"/>
                <a:cs typeface="Times New Roman" panose="02020603050405020304" pitchFamily="18" charset="0"/>
              </a:rPr>
              <a:t>when translated into the Target Language (TL) (i.e. </a:t>
            </a:r>
            <a:r>
              <a:rPr lang="en-US" sz="2400" dirty="0" smtClean="0">
                <a:latin typeface="Times New Roman" panose="02020603050405020304" pitchFamily="18" charset="0"/>
                <a:cs typeface="Times New Roman" panose="02020603050405020304" pitchFamily="18" charset="0"/>
              </a:rPr>
              <a:t>Kurdish) </a:t>
            </a:r>
            <a:r>
              <a:rPr lang="en-US" sz="2400" dirty="0">
                <a:latin typeface="Times New Roman" panose="02020603050405020304" pitchFamily="18" charset="0"/>
                <a:cs typeface="Times New Roman" panose="02020603050405020304" pitchFamily="18" charset="0"/>
              </a:rPr>
              <a:t>which has different grammar and sometimes different words, sounds and style. </a:t>
            </a:r>
            <a:endParaRPr lang="en-US" sz="2400" dirty="0" smtClean="0">
              <a:latin typeface="Times New Roman" panose="02020603050405020304" pitchFamily="18" charset="0"/>
              <a:cs typeface="Times New Roman" panose="02020603050405020304" pitchFamily="18" charset="0"/>
            </a:endParaRPr>
          </a:p>
          <a:p>
            <a:pPr marL="0"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gn="just" rtl="0">
              <a:lnSpc>
                <a:spcPct val="110000"/>
              </a:lnSpc>
              <a:buNone/>
            </a:pPr>
            <a:r>
              <a:rPr lang="en-GB" sz="2400" b="1" dirty="0" smtClean="0">
                <a:solidFill>
                  <a:srgbClr val="7030A0"/>
                </a:solidFill>
                <a:latin typeface="Times New Roman" panose="02020603050405020304" pitchFamily="18" charset="0"/>
                <a:cs typeface="Times New Roman" panose="02020603050405020304" pitchFamily="18" charset="0"/>
              </a:rPr>
              <a:t>1. Linguistic problems</a:t>
            </a:r>
            <a:endParaRPr lang="en-US" sz="2400" b="1" dirty="0">
              <a:solidFill>
                <a:srgbClr val="7030A0"/>
              </a:solidFill>
              <a:latin typeface="Times New Roman" panose="02020603050405020304" pitchFamily="18" charset="0"/>
              <a:cs typeface="Times New Roman" panose="02020603050405020304" pitchFamily="18" charset="0"/>
            </a:endParaRPr>
          </a:p>
          <a:p>
            <a:pPr marL="0" indent="0" algn="just" rtl="0">
              <a:lnSpc>
                <a:spcPct val="110000"/>
              </a:lnSpc>
              <a:buNone/>
            </a:pPr>
            <a:r>
              <a:rPr lang="en-GB" sz="2400" b="1" dirty="0" smtClean="0">
                <a:solidFill>
                  <a:srgbClr val="7030A0"/>
                </a:solidFill>
                <a:latin typeface="Times New Roman" panose="02020603050405020304" pitchFamily="18" charset="0"/>
                <a:cs typeface="Times New Roman" panose="02020603050405020304" pitchFamily="18" charset="0"/>
              </a:rPr>
              <a:t>2. Cultural </a:t>
            </a:r>
            <a:r>
              <a:rPr lang="en-GB" sz="2400" b="1" dirty="0">
                <a:solidFill>
                  <a:srgbClr val="7030A0"/>
                </a:solidFill>
                <a:latin typeface="Times New Roman" panose="02020603050405020304" pitchFamily="18" charset="0"/>
                <a:cs typeface="Times New Roman" panose="02020603050405020304" pitchFamily="18" charset="0"/>
              </a:rPr>
              <a:t>problems </a:t>
            </a:r>
            <a:endParaRPr lang="en-US" sz="2400" b="1" dirty="0">
              <a:solidFill>
                <a:srgbClr val="7030A0"/>
              </a:solidFill>
              <a:latin typeface="Times New Roman" panose="02020603050405020304" pitchFamily="18" charset="0"/>
              <a:cs typeface="Times New Roman" panose="02020603050405020304" pitchFamily="18" charset="0"/>
            </a:endParaRPr>
          </a:p>
          <a:p>
            <a:pPr marL="0" indent="0" algn="just" rtl="0">
              <a:lnSpc>
                <a:spcPct val="110000"/>
              </a:lnSpc>
              <a:buNone/>
            </a:pPr>
            <a:r>
              <a:rPr lang="en-GB" sz="2400" b="1" dirty="0" smtClean="0">
                <a:solidFill>
                  <a:srgbClr val="7030A0"/>
                </a:solidFill>
                <a:latin typeface="Times New Roman" panose="02020603050405020304" pitchFamily="18" charset="0"/>
                <a:cs typeface="Times New Roman" panose="02020603050405020304" pitchFamily="18" charset="0"/>
              </a:rPr>
              <a:t>3. Stylistic </a:t>
            </a:r>
            <a:r>
              <a:rPr lang="en-GB" sz="2400" b="1" dirty="0">
                <a:solidFill>
                  <a:srgbClr val="7030A0"/>
                </a:solidFill>
                <a:latin typeface="Times New Roman" panose="02020603050405020304" pitchFamily="18" charset="0"/>
                <a:cs typeface="Times New Roman" panose="02020603050405020304" pitchFamily="18" charset="0"/>
              </a:rPr>
              <a:t>problems </a:t>
            </a:r>
            <a:endParaRPr lang="en-US" sz="2400" b="1" dirty="0">
              <a:solidFill>
                <a:srgbClr val="7030A0"/>
              </a:solidFill>
              <a:latin typeface="Times New Roman" panose="02020603050405020304" pitchFamily="18" charset="0"/>
              <a:cs typeface="Times New Roman" panose="02020603050405020304" pitchFamily="18" charset="0"/>
            </a:endParaRPr>
          </a:p>
          <a:p>
            <a:pPr algn="just" rtl="0">
              <a:lnSpc>
                <a:spcPct val="150000"/>
              </a:lnSpc>
            </a:pPr>
            <a:endParaRPr lang="ar-IQ" dirty="0"/>
          </a:p>
        </p:txBody>
      </p:sp>
    </p:spTree>
    <p:extLst>
      <p:ext uri="{BB962C8B-B14F-4D97-AF65-F5344CB8AC3E}">
        <p14:creationId xmlns:p14="http://schemas.microsoft.com/office/powerpoint/2010/main" val="286776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305800" cy="5630784"/>
          </a:xfrm>
        </p:spPr>
        <p:txBody>
          <a:bodyPr>
            <a:noAutofit/>
          </a:bodyPr>
          <a:lstStyle/>
          <a:p>
            <a:pPr marL="109728" lvl="0" indent="0" algn="just" rtl="0">
              <a:buNone/>
            </a:pPr>
            <a:endParaRPr lang="en-US" sz="500" b="1" dirty="0" smtClean="0">
              <a:solidFill>
                <a:srgbClr val="C00000"/>
              </a:solidFill>
              <a:latin typeface="Times New Roman" pitchFamily="18" charset="0"/>
              <a:ea typeface="+mj-ea"/>
              <a:cs typeface="Times New Roman" pitchFamily="18" charset="0"/>
            </a:endParaRPr>
          </a:p>
          <a:p>
            <a:pPr marL="109728" lvl="0" indent="0" algn="just" rtl="0">
              <a:buNone/>
            </a:pPr>
            <a:r>
              <a:rPr lang="en-US" sz="2800" b="1" dirty="0" smtClean="0">
                <a:solidFill>
                  <a:srgbClr val="0070C0"/>
                </a:solidFill>
                <a:latin typeface="Times New Roman" pitchFamily="18" charset="0"/>
                <a:ea typeface="+mj-ea"/>
                <a:cs typeface="Times New Roman" pitchFamily="18" charset="0"/>
              </a:rPr>
              <a:t>1. Linguistic problems   </a:t>
            </a:r>
            <a:endParaRPr lang="en-US" sz="1000" b="1" dirty="0">
              <a:solidFill>
                <a:srgbClr val="0070C0"/>
              </a:solidFill>
              <a:latin typeface="Times New Roman" pitchFamily="18" charset="0"/>
              <a:ea typeface="+mj-ea"/>
              <a:cs typeface="Times New Roman" pitchFamily="18" charset="0"/>
            </a:endParaRPr>
          </a:p>
          <a:p>
            <a:pPr marL="109728" indent="0" algn="just" rtl="0">
              <a:lnSpc>
                <a:spcPct val="150000"/>
              </a:lnSpc>
              <a:buNone/>
            </a:pPr>
            <a:endParaRPr lang="en-US" sz="400" dirty="0" smtClean="0">
              <a:latin typeface="Times New Roman" pitchFamily="18" charset="0"/>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Each language has its own linguistic system to arrange words and </a:t>
            </a:r>
            <a:r>
              <a:rPr lang="en-US" sz="2800" dirty="0" smtClean="0">
                <a:latin typeface="Times New Roman" pitchFamily="18" charset="0"/>
                <a:cs typeface="Times New Roman" pitchFamily="18" charset="0"/>
              </a:rPr>
              <a:t>phrases to </a:t>
            </a:r>
            <a:r>
              <a:rPr lang="en-US" sz="2800" dirty="0">
                <a:latin typeface="Times New Roman" pitchFamily="18" charset="0"/>
                <a:cs typeface="Times New Roman" pitchFamily="18" charset="0"/>
              </a:rPr>
              <a:t>form sentences. Regarding the two languages involved in the </a:t>
            </a:r>
            <a:r>
              <a:rPr lang="en-US" sz="2800" dirty="0" smtClean="0">
                <a:latin typeface="Times New Roman" pitchFamily="18" charset="0"/>
                <a:cs typeface="Times New Roman" pitchFamily="18" charset="0"/>
              </a:rPr>
              <a:t>study, English </a:t>
            </a:r>
            <a:r>
              <a:rPr lang="en-US" sz="2800" dirty="0">
                <a:latin typeface="Times New Roman" pitchFamily="18" charset="0"/>
                <a:cs typeface="Times New Roman" pitchFamily="18" charset="0"/>
              </a:rPr>
              <a:t>and Kurdish are different in several aspects such as </a:t>
            </a:r>
            <a:r>
              <a:rPr lang="en-US" sz="2800" dirty="0">
                <a:solidFill>
                  <a:srgbClr val="C00000"/>
                </a:solidFill>
                <a:latin typeface="Times New Roman" pitchFamily="18" charset="0"/>
                <a:cs typeface="Times New Roman" pitchFamily="18" charset="0"/>
              </a:rPr>
              <a:t>word </a:t>
            </a:r>
            <a:r>
              <a:rPr lang="en-US" sz="2800" dirty="0" smtClean="0">
                <a:solidFill>
                  <a:srgbClr val="C00000"/>
                </a:solidFill>
                <a:latin typeface="Times New Roman" pitchFamily="18" charset="0"/>
                <a:cs typeface="Times New Roman" pitchFamily="18" charset="0"/>
              </a:rPr>
              <a:t>order</a:t>
            </a:r>
            <a:r>
              <a:rPr lang="en-US" sz="2800" dirty="0" smtClean="0">
                <a:latin typeface="Times New Roman" pitchFamily="18" charset="0"/>
                <a:cs typeface="Times New Roman" pitchFamily="18" charset="0"/>
              </a:rPr>
              <a:t>, </a:t>
            </a:r>
            <a:r>
              <a:rPr lang="en-US" sz="2800" dirty="0">
                <a:solidFill>
                  <a:srgbClr val="C00000"/>
                </a:solidFill>
                <a:latin typeface="Times New Roman" pitchFamily="18" charset="0"/>
                <a:cs typeface="Times New Roman" pitchFamily="18" charset="0"/>
              </a:rPr>
              <a:t>tense</a:t>
            </a:r>
            <a:r>
              <a:rPr lang="en-US" sz="2800" dirty="0" smtClean="0">
                <a:latin typeface="Times New Roman" pitchFamily="18" charset="0"/>
                <a:cs typeface="Times New Roman" pitchFamily="18" charset="0"/>
              </a:rPr>
              <a:t> </a:t>
            </a:r>
            <a:r>
              <a:rPr lang="en-US" sz="2800" dirty="0">
                <a:solidFill>
                  <a:srgbClr val="C00000"/>
                </a:solidFill>
                <a:latin typeface="Times New Roman" pitchFamily="18" charset="0"/>
                <a:cs typeface="Times New Roman" pitchFamily="18" charset="0"/>
              </a:rPr>
              <a:t>construction</a:t>
            </a:r>
            <a:r>
              <a:rPr lang="en-US" sz="2800" dirty="0" smtClean="0">
                <a:latin typeface="Times New Roman" pitchFamily="18" charset="0"/>
                <a:cs typeface="Times New Roman" pitchFamily="18" charset="0"/>
              </a:rPr>
              <a:t>, </a:t>
            </a:r>
            <a:r>
              <a:rPr lang="en-US" sz="2800" dirty="0">
                <a:solidFill>
                  <a:srgbClr val="C00000"/>
                </a:solidFill>
                <a:latin typeface="Times New Roman" pitchFamily="18" charset="0"/>
                <a:cs typeface="Times New Roman" pitchFamily="18" charset="0"/>
              </a:rPr>
              <a:t>possessive</a:t>
            </a:r>
            <a:r>
              <a:rPr lang="en-US" sz="2800" dirty="0" smtClean="0">
                <a:latin typeface="Times New Roman" pitchFamily="18" charset="0"/>
                <a:cs typeface="Times New Roman" pitchFamily="18" charset="0"/>
              </a:rPr>
              <a:t> </a:t>
            </a:r>
            <a:r>
              <a:rPr lang="en-US" sz="2800" dirty="0">
                <a:solidFill>
                  <a:srgbClr val="C00000"/>
                </a:solidFill>
                <a:latin typeface="Times New Roman" pitchFamily="18" charset="0"/>
                <a:cs typeface="Times New Roman" pitchFamily="18" charset="0"/>
              </a:rPr>
              <a:t>construction</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and so forth</a:t>
            </a:r>
            <a:r>
              <a:rPr lang="en-US" sz="2800" dirty="0" smtClean="0">
                <a:latin typeface="Times New Roman" pitchFamily="18" charset="0"/>
                <a:cs typeface="Times New Roman" pitchFamily="18" charset="0"/>
              </a:rPr>
              <a:t>.</a:t>
            </a:r>
          </a:p>
          <a:p>
            <a:pPr marL="109728" lvl="0" indent="0" algn="just" rtl="0">
              <a:buNone/>
            </a:pPr>
            <a:endParaRPr lang="en-US" sz="2200" b="1" dirty="0">
              <a:solidFill>
                <a:srgbClr val="0070C0"/>
              </a:solidFill>
              <a:latin typeface="Times New Roman" pitchFamily="18" charset="0"/>
              <a:cs typeface="Times New Roman" pitchFamily="18" charset="0"/>
            </a:endParaRPr>
          </a:p>
          <a:p>
            <a:pPr marL="109728" indent="0" algn="just" rtl="0">
              <a:buNone/>
            </a:pPr>
            <a:endParaRPr lang="en-US" sz="24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02384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65216"/>
            <a:ext cx="8305800" cy="5630784"/>
          </a:xfrm>
        </p:spPr>
        <p:txBody>
          <a:bodyPr>
            <a:noAutofit/>
          </a:bodyPr>
          <a:lstStyle/>
          <a:p>
            <a:pPr marL="109728" lvl="0" indent="0" algn="just" rtl="0">
              <a:buNone/>
            </a:pPr>
            <a:r>
              <a:rPr lang="en-US" sz="2800" b="1" dirty="0" smtClean="0">
                <a:solidFill>
                  <a:srgbClr val="7030A0"/>
                </a:solidFill>
                <a:latin typeface="Times New Roman" pitchFamily="18" charset="0"/>
                <a:cs typeface="Times New Roman" pitchFamily="18" charset="0"/>
              </a:rPr>
              <a:t>A. Word Order </a:t>
            </a:r>
          </a:p>
          <a:p>
            <a:pPr marL="109728" lvl="0" indent="0" algn="just" rtl="0">
              <a:buNone/>
            </a:pPr>
            <a:endParaRPr lang="en-US" sz="1000" dirty="0" smtClean="0">
              <a:latin typeface="Times New Roman" pitchFamily="18" charset="0"/>
              <a:cs typeface="Times New Roman" pitchFamily="18" charset="0"/>
            </a:endParaRPr>
          </a:p>
          <a:p>
            <a:pPr marL="109728" lvl="0" indent="0" algn="just" rtl="0">
              <a:lnSpc>
                <a:spcPct val="150000"/>
              </a:lnSpc>
              <a:buNone/>
            </a:pPr>
            <a:r>
              <a:rPr lang="en-US" sz="2800" dirty="0" smtClean="0">
                <a:latin typeface="Times New Roman" pitchFamily="18" charset="0"/>
                <a:cs typeface="Times New Roman" pitchFamily="18" charset="0"/>
              </a:rPr>
              <a:t>The Kurdish </a:t>
            </a:r>
            <a:r>
              <a:rPr lang="en-US" sz="2800" dirty="0">
                <a:latin typeface="Times New Roman" pitchFamily="18" charset="0"/>
                <a:cs typeface="Times New Roman" pitchFamily="18" charset="0"/>
              </a:rPr>
              <a:t>basic sentence structure is SOV, whereas the English basic structure is SVO. Thus, in Kurdish, verbs normally occur at the end of sentences/clauses. This basic grammatical rule is assumed to be respected even in </a:t>
            </a:r>
            <a:r>
              <a:rPr lang="en-US" sz="2800" dirty="0" smtClean="0">
                <a:latin typeface="Times New Roman" pitchFamily="18" charset="0"/>
                <a:cs typeface="Times New Roman" pitchFamily="18" charset="0"/>
              </a:rPr>
              <a:t>translations carried out by novice translators. </a:t>
            </a:r>
            <a:endParaRPr lang="en-US" sz="2800" b="1" dirty="0">
              <a:solidFill>
                <a:srgbClr val="0070C0"/>
              </a:solidFill>
              <a:latin typeface="Times New Roman" pitchFamily="18" charset="0"/>
              <a:cs typeface="Times New Roman" pitchFamily="18" charset="0"/>
            </a:endParaRPr>
          </a:p>
          <a:p>
            <a:pPr marL="109728" indent="0" algn="just" rtl="0">
              <a:buNone/>
            </a:pPr>
            <a:endParaRPr lang="en-US" sz="28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7173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5867400"/>
          </a:xfrm>
        </p:spPr>
        <p:txBody>
          <a:bodyPr>
            <a:normAutofit/>
          </a:bodyPr>
          <a:lstStyle/>
          <a:p>
            <a:pPr algn="just" rtl="0">
              <a:buClr>
                <a:srgbClr val="C00000"/>
              </a:buClr>
              <a:buSzPct val="85000"/>
              <a:buFont typeface="Wingdings" panose="05000000000000000000" pitchFamily="2" charset="2"/>
              <a:buChar char="v"/>
            </a:pPr>
            <a:r>
              <a:rPr lang="en-US" sz="3200" dirty="0" smtClean="0">
                <a:latin typeface="Times New Roman" pitchFamily="18" charset="0"/>
                <a:cs typeface="Times New Roman" pitchFamily="18" charset="0"/>
              </a:rPr>
              <a:t>David sent me an email three days ago.</a:t>
            </a:r>
          </a:p>
          <a:p>
            <a:pPr algn="just" rtl="0">
              <a:buClr>
                <a:srgbClr val="C00000"/>
              </a:buClr>
              <a:buSzPct val="85000"/>
              <a:buFont typeface="Wingdings" panose="05000000000000000000" pitchFamily="2" charset="2"/>
              <a:buChar char="v"/>
            </a:pPr>
            <a:endParaRPr lang="en-US" sz="3200" dirty="0">
              <a:latin typeface="Times New Roman" pitchFamily="18" charset="0"/>
              <a:cs typeface="Times New Roman" pitchFamily="18" charset="0"/>
            </a:endParaRPr>
          </a:p>
          <a:p>
            <a:pPr algn="just">
              <a:buClr>
                <a:srgbClr val="C00000"/>
              </a:buClr>
              <a:buSzPct val="85000"/>
              <a:buFont typeface="Wingdings" panose="05000000000000000000" pitchFamily="2" charset="2"/>
              <a:buChar char="v"/>
            </a:pPr>
            <a:r>
              <a:rPr lang="ar-IQ" sz="3200" dirty="0">
                <a:solidFill>
                  <a:srgbClr val="7030A0"/>
                </a:solidFill>
                <a:latin typeface="Times New Roman" pitchFamily="18" charset="0"/>
                <a:cs typeface="Ali_K_Azzam" pitchFamily="2" charset="-78"/>
              </a:rPr>
              <a:t>سيَ رِؤذ </a:t>
            </a:r>
            <a:r>
              <a:rPr lang="ar-EG" sz="3200" dirty="0">
                <a:solidFill>
                  <a:srgbClr val="7030A0"/>
                </a:solidFill>
                <a:latin typeface="Times New Roman" pitchFamily="18" charset="0"/>
                <a:cs typeface="Ali_K_Azzam" pitchFamily="2" charset="-78"/>
              </a:rPr>
              <a:t>لةمةوبةر </a:t>
            </a:r>
            <a:r>
              <a:rPr lang="ar-IQ" sz="3200" dirty="0">
                <a:solidFill>
                  <a:srgbClr val="7030A0"/>
                </a:solidFill>
                <a:latin typeface="Times New Roman" pitchFamily="18" charset="0"/>
                <a:cs typeface="Ali_K_Azzam" pitchFamily="2" charset="-78"/>
              </a:rPr>
              <a:t>داظيد ئيميَليَكي بؤ ناردم</a:t>
            </a:r>
          </a:p>
          <a:p>
            <a:pPr marL="109728" indent="0" algn="just" rtl="0">
              <a:buClr>
                <a:srgbClr val="C00000"/>
              </a:buClr>
              <a:buSzPct val="85000"/>
              <a:buNone/>
            </a:pPr>
            <a:endParaRPr lang="en-US" sz="3200" dirty="0" smtClean="0">
              <a:latin typeface="Times New Roman" pitchFamily="18" charset="0"/>
              <a:cs typeface="Times New Roman" pitchFamily="18" charset="0"/>
            </a:endParaRPr>
          </a:p>
          <a:p>
            <a:pPr marL="109728" indent="0" algn="just" rtl="0">
              <a:buClr>
                <a:srgbClr val="C00000"/>
              </a:buClr>
              <a:buSzPct val="85000"/>
              <a:buNone/>
            </a:pPr>
            <a:endParaRPr lang="en-US" sz="3200" dirty="0" smtClean="0">
              <a:latin typeface="Times New Roman" pitchFamily="18" charset="0"/>
              <a:cs typeface="Times New Roman" pitchFamily="18" charset="0"/>
            </a:endParaRPr>
          </a:p>
          <a:p>
            <a:pPr algn="just" rtl="0">
              <a:buClr>
                <a:srgbClr val="C00000"/>
              </a:buClr>
              <a:buSzPct val="85000"/>
              <a:buFont typeface="Wingdings" panose="05000000000000000000" pitchFamily="2" charset="2"/>
              <a:buChar char="v"/>
            </a:pPr>
            <a:r>
              <a:rPr lang="en-US" sz="3200" dirty="0" smtClean="0">
                <a:latin typeface="Times New Roman" pitchFamily="18" charset="0"/>
                <a:cs typeface="Times New Roman" pitchFamily="18" charset="0"/>
              </a:rPr>
              <a:t>Jack </a:t>
            </a:r>
            <a:r>
              <a:rPr lang="en-US" sz="3200" dirty="0">
                <a:latin typeface="Times New Roman" panose="02020603050405020304" pitchFamily="18" charset="0"/>
                <a:cs typeface="Times New Roman" panose="02020603050405020304" pitchFamily="18" charset="0"/>
              </a:rPr>
              <a:t>gave up smoking the day before yesterday</a:t>
            </a:r>
            <a:r>
              <a:rPr lang="en-US" sz="3200" dirty="0" smtClean="0">
                <a:latin typeface="Times New Roman" panose="02020603050405020304" pitchFamily="18" charset="0"/>
                <a:cs typeface="Times New Roman" panose="02020603050405020304" pitchFamily="18" charset="0"/>
              </a:rPr>
              <a:t>.</a:t>
            </a:r>
          </a:p>
          <a:p>
            <a:pPr algn="just" rtl="0">
              <a:buClr>
                <a:srgbClr val="C00000"/>
              </a:buClr>
              <a:buSzPct val="85000"/>
              <a:buFont typeface="Wingdings" panose="05000000000000000000" pitchFamily="2" charset="2"/>
              <a:buChar char="v"/>
            </a:pPr>
            <a:endParaRPr lang="en-US" sz="3200" dirty="0">
              <a:latin typeface="Times New Roman" panose="02020603050405020304" pitchFamily="18" charset="0"/>
              <a:cs typeface="Times New Roman" panose="02020603050405020304" pitchFamily="18" charset="0"/>
            </a:endParaRPr>
          </a:p>
          <a:p>
            <a:pPr algn="just" rtl="0"/>
            <a:endParaRPr lang="en-US"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19360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arn(inVertical)">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28600" y="228600"/>
            <a:ext cx="8534400" cy="5630784"/>
          </a:xfrm>
        </p:spPr>
        <p:txBody>
          <a:bodyPr>
            <a:noAutofit/>
          </a:bodyPr>
          <a:lstStyle/>
          <a:p>
            <a:pPr marL="109728" lvl="0" indent="0" algn="just" rtl="0">
              <a:buNone/>
            </a:pPr>
            <a:r>
              <a:rPr lang="en-US" sz="2600" b="1" dirty="0" smtClean="0">
                <a:solidFill>
                  <a:srgbClr val="7030A0"/>
                </a:solidFill>
                <a:latin typeface="Times New Roman" pitchFamily="18" charset="0"/>
                <a:cs typeface="Times New Roman" pitchFamily="18" charset="0"/>
              </a:rPr>
              <a:t>B. Tense</a:t>
            </a:r>
          </a:p>
          <a:p>
            <a:pPr marL="109728" indent="0" algn="just" rtl="0">
              <a:lnSpc>
                <a:spcPct val="150000"/>
              </a:lnSpc>
              <a:buNone/>
            </a:pPr>
            <a:r>
              <a:rPr lang="en-US" sz="2600" dirty="0" smtClean="0">
                <a:latin typeface="Times New Roman" pitchFamily="18" charset="0"/>
                <a:cs typeface="Times New Roman" pitchFamily="18" charset="0"/>
              </a:rPr>
              <a:t>There </a:t>
            </a:r>
            <a:r>
              <a:rPr lang="en-US" sz="2600" dirty="0">
                <a:latin typeface="Times New Roman" pitchFamily="18" charset="0"/>
                <a:cs typeface="Times New Roman" pitchFamily="18" charset="0"/>
              </a:rPr>
              <a:t>is much difference between English and Kurdish languages in terms of tense construction that are used to indicate the time of events. In this regard, there are several tenses that the Kurdish  language lacks in order to communicate the timing of actions such as </a:t>
            </a:r>
            <a:r>
              <a:rPr lang="en-US" sz="2600" i="1" dirty="0">
                <a:latin typeface="Times New Roman" pitchFamily="18" charset="0"/>
                <a:cs typeface="Times New Roman" pitchFamily="18" charset="0"/>
              </a:rPr>
              <a:t>present perfect continuous</a:t>
            </a:r>
            <a:r>
              <a:rPr lang="en-US" sz="2600" dirty="0">
                <a:latin typeface="Times New Roman" pitchFamily="18" charset="0"/>
                <a:cs typeface="Times New Roman" pitchFamily="18" charset="0"/>
              </a:rPr>
              <a:t>, </a:t>
            </a:r>
            <a:r>
              <a:rPr lang="en-US" sz="2600" i="1" dirty="0">
                <a:latin typeface="Times New Roman" pitchFamily="18" charset="0"/>
                <a:cs typeface="Times New Roman" pitchFamily="18" charset="0"/>
              </a:rPr>
              <a:t>past perfect continuous</a:t>
            </a:r>
            <a:r>
              <a:rPr lang="en-US" sz="2600" dirty="0">
                <a:latin typeface="Times New Roman" pitchFamily="18" charset="0"/>
                <a:cs typeface="Times New Roman" pitchFamily="18" charset="0"/>
              </a:rPr>
              <a:t>, present continuous and future tenses. Simple present is usually utilized to express present continuous or simple future </a:t>
            </a:r>
            <a:r>
              <a:rPr lang="en-US" sz="2600" dirty="0" smtClean="0">
                <a:latin typeface="Times New Roman" pitchFamily="18" charset="0"/>
                <a:cs typeface="Times New Roman" pitchFamily="18" charset="0"/>
              </a:rPr>
              <a:t>through using </a:t>
            </a:r>
            <a:r>
              <a:rPr lang="en-US" sz="2600" dirty="0">
                <a:latin typeface="Times New Roman" pitchFamily="18" charset="0"/>
                <a:cs typeface="Times New Roman" pitchFamily="18" charset="0"/>
              </a:rPr>
              <a:t>adverbs to indicate the aspect of the tense (</a:t>
            </a:r>
            <a:r>
              <a:rPr lang="en-US" sz="2600" dirty="0" err="1">
                <a:latin typeface="Times New Roman" pitchFamily="18" charset="0"/>
                <a:cs typeface="Times New Roman" pitchFamily="18" charset="0"/>
              </a:rPr>
              <a:t>Thackston</a:t>
            </a:r>
            <a:r>
              <a:rPr lang="en-US" sz="2600" dirty="0">
                <a:latin typeface="Times New Roman" pitchFamily="18" charset="0"/>
                <a:cs typeface="Times New Roman" pitchFamily="18" charset="0"/>
              </a:rPr>
              <a:t>, 2006, pp. </a:t>
            </a:r>
            <a:r>
              <a:rPr lang="en-US" sz="2600" dirty="0" smtClean="0">
                <a:latin typeface="Times New Roman" pitchFamily="18" charset="0"/>
                <a:cs typeface="Times New Roman" pitchFamily="18" charset="0"/>
              </a:rPr>
              <a:t>75-84)</a:t>
            </a:r>
            <a:endParaRPr lang="en-US" sz="2600" dirty="0">
              <a:latin typeface="Times New Roman" pitchFamily="18" charset="0"/>
              <a:cs typeface="Times New Roman" pitchFamily="18" charset="0"/>
            </a:endParaRPr>
          </a:p>
          <a:p>
            <a:pPr marL="109728" indent="0" algn="just" rtl="0">
              <a:buNone/>
            </a:pPr>
            <a:endParaRPr lang="en-US" sz="26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8875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marL="109728" indent="0" algn="l" rtl="0">
              <a:buNone/>
            </a:pPr>
            <a:r>
              <a:rPr lang="en-US" sz="3200" b="1" dirty="0" smtClean="0">
                <a:solidFill>
                  <a:srgbClr val="008000"/>
                </a:solidFill>
                <a:latin typeface="Times New Roman" panose="02020603050405020304" pitchFamily="18" charset="0"/>
                <a:cs typeface="Times New Roman" panose="02020603050405020304" pitchFamily="18" charset="0"/>
              </a:rPr>
              <a:t>3. Loss</a:t>
            </a:r>
            <a:r>
              <a:rPr lang="en-US" sz="3200" b="1" dirty="0">
                <a:solidFill>
                  <a:srgbClr val="008000"/>
                </a:solidFill>
                <a:latin typeface="Times New Roman" panose="02020603050405020304" pitchFamily="18" charset="0"/>
                <a:cs typeface="Times New Roman" panose="02020603050405020304" pitchFamily="18" charset="0"/>
              </a:rPr>
              <a:t>, gain </a:t>
            </a:r>
          </a:p>
          <a:p>
            <a:pPr marL="109728" indent="0" algn="l" rtl="0">
              <a:buNone/>
            </a:pP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‘Lost in translation’ has become a popular cliché, partly thanks to the film. Translation does inevitably involve some loss, since it is impossible to preserve all the ST nuances of meaning and structure in the TL. However, importantly a TT may make up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compensate’) this by introducing a gain at the same or another point in the text. </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762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5867400"/>
          </a:xfrm>
        </p:spPr>
        <p:txBody>
          <a:bodyPr>
            <a:normAutofit/>
          </a:bodyPr>
          <a:lstStyle/>
          <a:p>
            <a:pPr algn="l" rtl="0">
              <a:buClr>
                <a:srgbClr val="C00000"/>
              </a:buClr>
              <a:buSzPct val="85000"/>
              <a:buFont typeface="Wingdings" panose="05000000000000000000" pitchFamily="2" charset="2"/>
              <a:buChar char="v"/>
            </a:pPr>
            <a:r>
              <a:rPr lang="en-US" sz="2800" dirty="0" smtClean="0">
                <a:latin typeface="Times New Roman" pitchFamily="18" charset="0"/>
                <a:cs typeface="Times New Roman" pitchFamily="18" charset="0"/>
              </a:rPr>
              <a:t>Jackeline watches TV.</a:t>
            </a:r>
          </a:p>
          <a:p>
            <a:pPr algn="l" rtl="0">
              <a:buClr>
                <a:srgbClr val="C00000"/>
              </a:buClr>
              <a:buSzPct val="85000"/>
              <a:buFont typeface="Wingdings" panose="05000000000000000000" pitchFamily="2" charset="2"/>
              <a:buChar char="v"/>
            </a:pPr>
            <a:endParaRPr lang="en-US" sz="1050" dirty="0" smtClean="0">
              <a:latin typeface="Times New Roman" pitchFamily="18" charset="0"/>
              <a:cs typeface="Times New Roman" pitchFamily="18" charset="0"/>
            </a:endParaRPr>
          </a:p>
          <a:p>
            <a:pPr algn="l" rtl="0">
              <a:buClr>
                <a:srgbClr val="C00000"/>
              </a:buClr>
              <a:buSzPct val="85000"/>
              <a:buFont typeface="Wingdings" panose="05000000000000000000" pitchFamily="2" charset="2"/>
              <a:buChar char="v"/>
            </a:pPr>
            <a:r>
              <a:rPr lang="en-US" sz="2800" dirty="0">
                <a:latin typeface="Times New Roman" pitchFamily="18" charset="0"/>
                <a:cs typeface="Times New Roman" pitchFamily="18" charset="0"/>
              </a:rPr>
              <a:t>Jackeline </a:t>
            </a:r>
            <a:r>
              <a:rPr lang="en-US" sz="2800" dirty="0" smtClean="0">
                <a:latin typeface="Times New Roman" pitchFamily="18" charset="0"/>
                <a:cs typeface="Times New Roman" pitchFamily="18" charset="0"/>
              </a:rPr>
              <a:t>will watch TV.</a:t>
            </a:r>
          </a:p>
          <a:p>
            <a:pPr algn="l" rtl="0">
              <a:buClr>
                <a:srgbClr val="C00000"/>
              </a:buClr>
              <a:buSzPct val="85000"/>
              <a:buFont typeface="Wingdings" panose="05000000000000000000" pitchFamily="2" charset="2"/>
              <a:buChar char="v"/>
            </a:pPr>
            <a:endParaRPr lang="en-US" sz="1100" dirty="0" smtClean="0">
              <a:latin typeface="Times New Roman" pitchFamily="18" charset="0"/>
              <a:cs typeface="Times New Roman" pitchFamily="18" charset="0"/>
            </a:endParaRPr>
          </a:p>
          <a:p>
            <a:pPr algn="l" rtl="0">
              <a:buClr>
                <a:srgbClr val="C00000"/>
              </a:buClr>
              <a:buSzPct val="85000"/>
              <a:buFont typeface="Wingdings" panose="05000000000000000000" pitchFamily="2" charset="2"/>
              <a:buChar char="v"/>
            </a:pPr>
            <a:r>
              <a:rPr lang="en-US" sz="2800" dirty="0">
                <a:latin typeface="Times New Roman" pitchFamily="18" charset="0"/>
                <a:cs typeface="Times New Roman" pitchFamily="18" charset="0"/>
              </a:rPr>
              <a:t>Jackeline </a:t>
            </a:r>
            <a:r>
              <a:rPr lang="en-US" sz="2800" dirty="0" smtClean="0">
                <a:latin typeface="Times New Roman" pitchFamily="18" charset="0"/>
                <a:cs typeface="Times New Roman" pitchFamily="18" charset="0"/>
              </a:rPr>
              <a:t>is watching TV.</a:t>
            </a:r>
          </a:p>
          <a:p>
            <a:pPr marL="109728" indent="0" algn="l" rtl="0">
              <a:buNone/>
            </a:pPr>
            <a:endParaRPr lang="en-US" sz="2000" dirty="0"/>
          </a:p>
          <a:p>
            <a:pPr algn="just">
              <a:buClr>
                <a:srgbClr val="C00000"/>
              </a:buClr>
              <a:buSzPct val="85000"/>
              <a:buFont typeface="Wingdings" panose="05000000000000000000" pitchFamily="2" charset="2"/>
              <a:buChar char="v"/>
            </a:pPr>
            <a:r>
              <a:rPr lang="ar-IQ" sz="3200" dirty="0" smtClean="0">
                <a:solidFill>
                  <a:srgbClr val="7030A0"/>
                </a:solidFill>
                <a:latin typeface="Times New Roman" pitchFamily="18" charset="0"/>
                <a:cs typeface="Ali_K_Azzam" pitchFamily="2" charset="-78"/>
              </a:rPr>
              <a:t>جاكلين سةيري تةلةفزيؤن دةكات</a:t>
            </a:r>
            <a:r>
              <a:rPr lang="ar-EG" sz="3200" dirty="0" smtClean="0">
                <a:solidFill>
                  <a:srgbClr val="7030A0"/>
                </a:solidFill>
                <a:latin typeface="Times New Roman" pitchFamily="18" charset="0"/>
                <a:cs typeface="Ali_K_Azzam" pitchFamily="2" charset="-78"/>
              </a:rPr>
              <a:t>. </a:t>
            </a:r>
            <a:endParaRPr lang="en-US" sz="3200" dirty="0" smtClean="0">
              <a:solidFill>
                <a:srgbClr val="7030A0"/>
              </a:solidFill>
              <a:latin typeface="Times New Roman" pitchFamily="18" charset="0"/>
              <a:cs typeface="Ali_K_Azzam" pitchFamily="2" charset="-78"/>
            </a:endParaRPr>
          </a:p>
          <a:p>
            <a:pPr algn="just">
              <a:buClr>
                <a:srgbClr val="C00000"/>
              </a:buClr>
              <a:buSzPct val="85000"/>
              <a:buFont typeface="Wingdings" panose="05000000000000000000" pitchFamily="2" charset="2"/>
              <a:buChar char="v"/>
            </a:pPr>
            <a:endParaRPr lang="en-US" sz="3200" dirty="0">
              <a:solidFill>
                <a:srgbClr val="7030A0"/>
              </a:solidFill>
              <a:latin typeface="Times New Roman" pitchFamily="18" charset="0"/>
              <a:cs typeface="Ali_K_Azzam" pitchFamily="2" charset="-78"/>
            </a:endParaRPr>
          </a:p>
          <a:p>
            <a:pPr algn="just" rtl="0">
              <a:buClr>
                <a:srgbClr val="C00000"/>
              </a:buClr>
              <a:buSzPct val="85000"/>
              <a:buFont typeface="Wingdings" panose="05000000000000000000" pitchFamily="2" charset="2"/>
              <a:buChar char="v"/>
            </a:pPr>
            <a:r>
              <a:rPr lang="en-US" sz="3200" dirty="0">
                <a:solidFill>
                  <a:srgbClr val="FF0000"/>
                </a:solidFill>
                <a:latin typeface="Times New Roman" panose="02020603050405020304" pitchFamily="18" charset="0"/>
                <a:cs typeface="Times New Roman" panose="02020603050405020304" pitchFamily="18" charset="0"/>
              </a:rPr>
              <a:t>In this case we use present simple to indicate present continuous and simple future. </a:t>
            </a:r>
          </a:p>
          <a:p>
            <a:pPr algn="just" rtl="0">
              <a:buClr>
                <a:srgbClr val="C00000"/>
              </a:buClr>
              <a:buSzPct val="85000"/>
              <a:buFont typeface="Wingdings" panose="05000000000000000000" pitchFamily="2" charset="2"/>
              <a:buChar char="v"/>
            </a:pPr>
            <a:endParaRPr lang="en-US" sz="3200" dirty="0" smtClean="0">
              <a:solidFill>
                <a:srgbClr val="7030A0"/>
              </a:solidFill>
              <a:latin typeface="Times New Roman" pitchFamily="18" charset="0"/>
              <a:cs typeface="Times New Roman" pitchFamily="18" charset="0"/>
            </a:endParaRPr>
          </a:p>
          <a:p>
            <a:pPr marL="109728" indent="0" algn="just" rtl="0">
              <a:buNone/>
            </a:pPr>
            <a:endParaRPr lang="en-US"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rtl="0">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28401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down)">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down)">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9016"/>
            <a:ext cx="8305800" cy="5630784"/>
          </a:xfrm>
        </p:spPr>
        <p:txBody>
          <a:bodyPr>
            <a:noAutofit/>
          </a:bodyPr>
          <a:lstStyle/>
          <a:p>
            <a:pPr marL="109728" indent="0" algn="just" rtl="0">
              <a:buNone/>
            </a:pPr>
            <a:endParaRPr lang="en-US" sz="1000" b="1" dirty="0">
              <a:solidFill>
                <a:srgbClr val="C00000"/>
              </a:solidFill>
              <a:latin typeface="Times New Roman" pitchFamily="18" charset="0"/>
              <a:ea typeface="+mj-ea"/>
              <a:cs typeface="Times New Roman" pitchFamily="18" charset="0"/>
            </a:endParaRPr>
          </a:p>
          <a:p>
            <a:pPr marL="109728" indent="0" algn="just" rtl="0">
              <a:lnSpc>
                <a:spcPct val="150000"/>
              </a:lnSpc>
              <a:buNone/>
            </a:pPr>
            <a:r>
              <a:rPr lang="en-US" sz="2400" dirty="0">
                <a:latin typeface="Times New Roman" pitchFamily="18" charset="0"/>
                <a:cs typeface="Times New Roman" pitchFamily="18" charset="0"/>
              </a:rPr>
              <a:t>In the following example, the English present perfect verb </a:t>
            </a:r>
            <a:r>
              <a:rPr lang="en-US" sz="2400" dirty="0" smtClean="0">
                <a:latin typeface="Times New Roman" pitchFamily="18" charset="0"/>
                <a:cs typeface="Times New Roman" pitchFamily="18" charset="0"/>
              </a:rPr>
              <a:t>construction</a:t>
            </a: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b="1" dirty="0" smtClean="0">
                <a:solidFill>
                  <a:srgbClr val="7030A0"/>
                </a:solidFill>
                <a:latin typeface="Times New Roman" pitchFamily="18" charset="0"/>
                <a:cs typeface="Times New Roman" pitchFamily="18" charset="0"/>
              </a:rPr>
              <a:t>have </a:t>
            </a:r>
            <a:r>
              <a:rPr lang="en-US" sz="2400" b="1" dirty="0">
                <a:solidFill>
                  <a:srgbClr val="7030A0"/>
                </a:solidFill>
                <a:latin typeface="Times New Roman" pitchFamily="18" charset="0"/>
                <a:cs typeface="Times New Roman" pitchFamily="18" charset="0"/>
              </a:rPr>
              <a:t>always been justified</a:t>
            </a:r>
            <a:r>
              <a:rPr lang="en-US" sz="2400" dirty="0">
                <a:latin typeface="Times New Roman" pitchFamily="18" charset="0"/>
                <a:cs typeface="Times New Roman" pitchFamily="18" charset="0"/>
              </a:rPr>
              <a:t>) has been translated into Kurdish past </a:t>
            </a:r>
            <a:r>
              <a:rPr lang="en-US" sz="2400" dirty="0" smtClean="0">
                <a:latin typeface="Times New Roman" pitchFamily="18" charset="0"/>
                <a:cs typeface="Times New Roman" pitchFamily="18" charset="0"/>
              </a:rPr>
              <a:t>perfect</a:t>
            </a:r>
            <a:r>
              <a:rPr lang="ar-IQ" sz="2400" dirty="0" smtClean="0">
                <a:solidFill>
                  <a:srgbClr val="7030A0"/>
                </a:solidFill>
                <a:latin typeface="Times New Roman" pitchFamily="18" charset="0"/>
                <a:cs typeface="Ali_K_Hasan" pitchFamily="2" charset="-78"/>
              </a:rPr>
              <a:t>شةرعيةتيان ثيَدراوة</a:t>
            </a:r>
            <a:r>
              <a:rPr lang="ar-IQ" sz="2400" dirty="0" smtClean="0">
                <a:latin typeface="Times New Roman" pitchFamily="18" charset="0"/>
                <a:cs typeface="Ali_K_Hasan" pitchFamily="2" charset="-78"/>
              </a:rPr>
              <a:t>) </a:t>
            </a:r>
            <a:r>
              <a:rPr lang="en-US" sz="2400" dirty="0" smtClean="0">
                <a:latin typeface="Times New Roman" pitchFamily="18" charset="0"/>
                <a:cs typeface="Ali_K_Hasan" pitchFamily="2" charset="-78"/>
              </a:rPr>
              <a:t>)</a:t>
            </a:r>
            <a:r>
              <a:rPr lang="en-US" sz="2400" dirty="0" smtClean="0">
                <a:latin typeface="Times New Roman" pitchFamily="18" charset="0"/>
                <a:cs typeface="Times New Roman" pitchFamily="18" charset="0"/>
              </a:rPr>
              <a:t>. This </a:t>
            </a:r>
            <a:r>
              <a:rPr lang="en-US" sz="2400" dirty="0">
                <a:latin typeface="Times New Roman" pitchFamily="18" charset="0"/>
                <a:cs typeface="Times New Roman" pitchFamily="18" charset="0"/>
              </a:rPr>
              <a:t>is because both tenses are used to describe an </a:t>
            </a:r>
            <a:r>
              <a:rPr lang="en-US" sz="2400" dirty="0" smtClean="0">
                <a:latin typeface="Times New Roman" pitchFamily="18" charset="0"/>
                <a:cs typeface="Times New Roman" pitchFamily="18" charset="0"/>
              </a:rPr>
              <a:t>action that </a:t>
            </a:r>
            <a:r>
              <a:rPr lang="en-US" sz="2400" dirty="0">
                <a:latin typeface="Times New Roman" pitchFamily="18" charset="0"/>
                <a:cs typeface="Times New Roman" pitchFamily="18" charset="0"/>
              </a:rPr>
              <a:t>happened in the past and still in progress or its result is effective now</a:t>
            </a:r>
            <a:r>
              <a:rPr lang="en-US" sz="2400" dirty="0" smtClean="0">
                <a:latin typeface="Times New Roman" pitchFamily="18" charset="0"/>
                <a:cs typeface="Times New Roman" pitchFamily="18" charset="0"/>
              </a:rPr>
              <a:t>.</a:t>
            </a:r>
          </a:p>
          <a:p>
            <a:pPr marL="109728" indent="0" algn="just" rtl="0">
              <a:lnSpc>
                <a:spcPct val="150000"/>
              </a:lnSpc>
              <a:buNone/>
            </a:pPr>
            <a:endParaRPr lang="en-US" sz="2000" dirty="0" smtClean="0">
              <a:latin typeface="Times New Roman" pitchFamily="18" charset="0"/>
              <a:cs typeface="Times New Roman" pitchFamily="18" charset="0"/>
            </a:endParaRPr>
          </a:p>
          <a:p>
            <a:pPr algn="just" rtl="0">
              <a:buClr>
                <a:srgbClr val="C00000"/>
              </a:buClr>
              <a:buSzPct val="85000"/>
              <a:buFont typeface="Wingdings" panose="05000000000000000000" pitchFamily="2" charset="2"/>
              <a:buChar char="v"/>
            </a:pPr>
            <a:r>
              <a:rPr lang="en-US" sz="2200" dirty="0">
                <a:solidFill>
                  <a:srgbClr val="00B050"/>
                </a:solidFill>
                <a:latin typeface="Times New Roman" pitchFamily="18" charset="0"/>
                <a:cs typeface="Times New Roman" pitchFamily="18" charset="0"/>
              </a:rPr>
              <a:t>These anti-democratic </a:t>
            </a:r>
            <a:r>
              <a:rPr lang="en-US" sz="2200" dirty="0" smtClean="0">
                <a:solidFill>
                  <a:srgbClr val="00B050"/>
                </a:solidFill>
                <a:latin typeface="Times New Roman" pitchFamily="18" charset="0"/>
                <a:cs typeface="Times New Roman" pitchFamily="18" charset="0"/>
              </a:rPr>
              <a:t>offenses </a:t>
            </a:r>
            <a:r>
              <a:rPr lang="en-US" sz="2200" b="1" dirty="0" smtClean="0">
                <a:solidFill>
                  <a:srgbClr val="C00000"/>
                </a:solidFill>
                <a:latin typeface="Times New Roman" pitchFamily="18" charset="0"/>
                <a:cs typeface="Times New Roman" pitchFamily="18" charset="0"/>
              </a:rPr>
              <a:t>have always been justified</a:t>
            </a:r>
            <a:r>
              <a:rPr lang="en-US" sz="2200" b="1" dirty="0" smtClean="0">
                <a:solidFill>
                  <a:srgbClr val="00B050"/>
                </a:solidFill>
                <a:latin typeface="Times New Roman" pitchFamily="18" charset="0"/>
                <a:cs typeface="Times New Roman" pitchFamily="18" charset="0"/>
              </a:rPr>
              <a:t> </a:t>
            </a:r>
            <a:r>
              <a:rPr lang="en-US" sz="2200" dirty="0" smtClean="0">
                <a:solidFill>
                  <a:srgbClr val="00B050"/>
                </a:solidFill>
                <a:latin typeface="Times New Roman" pitchFamily="18" charset="0"/>
                <a:cs typeface="Times New Roman" pitchFamily="18" charset="0"/>
              </a:rPr>
              <a:t>in the </a:t>
            </a:r>
            <a:r>
              <a:rPr lang="en-US" sz="2200" dirty="0">
                <a:solidFill>
                  <a:srgbClr val="00B050"/>
                </a:solidFill>
                <a:latin typeface="Times New Roman" pitchFamily="18" charset="0"/>
                <a:cs typeface="Times New Roman" pitchFamily="18" charset="0"/>
              </a:rPr>
              <a:t>name of fighting “terrorism” </a:t>
            </a:r>
            <a:r>
              <a:rPr lang="en-US" sz="2200" dirty="0" smtClean="0">
                <a:solidFill>
                  <a:srgbClr val="00B050"/>
                </a:solidFill>
                <a:latin typeface="Times New Roman" pitchFamily="18" charset="0"/>
                <a:cs typeface="Times New Roman" pitchFamily="18" charset="0"/>
              </a:rPr>
              <a:t>or “separatism”.</a:t>
            </a:r>
          </a:p>
          <a:p>
            <a:pPr marL="109728" indent="0" algn="just" rtl="0">
              <a:buNone/>
            </a:pPr>
            <a:endParaRPr lang="en-US" sz="2200" dirty="0" smtClean="0">
              <a:solidFill>
                <a:srgbClr val="00B050"/>
              </a:solidFill>
              <a:latin typeface="Times New Roman" pitchFamily="18" charset="0"/>
              <a:cs typeface="Times New Roman" pitchFamily="18" charset="0"/>
            </a:endParaRPr>
          </a:p>
          <a:p>
            <a:pPr algn="just">
              <a:buClr>
                <a:srgbClr val="C00000"/>
              </a:buClr>
              <a:buSzPct val="85000"/>
              <a:buFont typeface="Wingdings" panose="05000000000000000000" pitchFamily="2" charset="2"/>
              <a:buChar char="v"/>
            </a:pPr>
            <a:r>
              <a:rPr lang="ar-IQ" sz="2400" dirty="0" smtClean="0">
                <a:solidFill>
                  <a:srgbClr val="7030A0"/>
                </a:solidFill>
                <a:latin typeface="Times New Roman" pitchFamily="18" charset="0"/>
                <a:cs typeface="Ali_K_Hasan" pitchFamily="2" charset="-78"/>
              </a:rPr>
              <a:t>ئةم هيَرشة دذة ديموكراسيانة هةميشة بةناوي «تيرؤرزم» يا «جياكارييةوة» شةرعيةتيان ثيَدراوة.</a:t>
            </a:r>
            <a:endParaRPr lang="en-US" sz="2400" b="1" dirty="0">
              <a:solidFill>
                <a:srgbClr val="7030A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4339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04800"/>
            <a:ext cx="8229600" cy="5482389"/>
          </a:xfrm>
        </p:spPr>
        <p:txBody>
          <a:bodyPr>
            <a:normAutofit/>
          </a:bodyPr>
          <a:lstStyle/>
          <a:p>
            <a:pPr marL="109728" indent="0" algn="just" rtl="0">
              <a:buNone/>
            </a:pPr>
            <a:r>
              <a:rPr lang="en-US" sz="2400" b="1" dirty="0">
                <a:solidFill>
                  <a:srgbClr val="7030A0"/>
                </a:solidFill>
                <a:latin typeface="Times New Roman" pitchFamily="18" charset="0"/>
                <a:cs typeface="Times New Roman" pitchFamily="18" charset="0"/>
              </a:rPr>
              <a:t>C. </a:t>
            </a:r>
            <a:r>
              <a:rPr lang="en-US" sz="2400" b="1" dirty="0" smtClean="0">
                <a:solidFill>
                  <a:srgbClr val="7030A0"/>
                </a:solidFill>
                <a:latin typeface="Times New Roman" pitchFamily="18" charset="0"/>
                <a:cs typeface="Times New Roman" pitchFamily="18" charset="0"/>
              </a:rPr>
              <a:t>Passive-Active Relation  </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marL="109728" indent="0" algn="just" rtl="0">
              <a:buNone/>
            </a:pPr>
            <a:endParaRPr lang="en-US" sz="100" dirty="0" smtClean="0">
              <a:latin typeface="Times New Roman" pitchFamily="18" charset="0"/>
              <a:cs typeface="Times New Roman" pitchFamily="18" charset="0"/>
            </a:endParaRPr>
          </a:p>
          <a:p>
            <a:pPr marL="109728" indent="0" algn="just" rtl="0">
              <a:lnSpc>
                <a:spcPct val="150000"/>
              </a:lnSpc>
              <a:buNone/>
            </a:pPr>
            <a:r>
              <a:rPr lang="en-US" sz="2400" dirty="0" smtClean="0">
                <a:latin typeface="Times New Roman" pitchFamily="18" charset="0"/>
                <a:cs typeface="Times New Roman" pitchFamily="18" charset="0"/>
              </a:rPr>
              <a:t>Obligatory </a:t>
            </a:r>
            <a:r>
              <a:rPr lang="en-US" sz="2400" dirty="0">
                <a:latin typeface="Times New Roman" pitchFamily="18" charset="0"/>
                <a:cs typeface="Times New Roman" pitchFamily="18" charset="0"/>
              </a:rPr>
              <a:t>modulation based on a change between active and passive voice is also relatively </a:t>
            </a:r>
            <a:r>
              <a:rPr lang="en-US" sz="2400" dirty="0" smtClean="0">
                <a:latin typeface="Times New Roman" pitchFamily="18" charset="0"/>
                <a:cs typeface="Times New Roman" pitchFamily="18" charset="0"/>
              </a:rPr>
              <a:t>frequent. </a:t>
            </a:r>
            <a:r>
              <a:rPr lang="en-US" sz="2400" dirty="0">
                <a:latin typeface="Times New Roman" pitchFamily="18" charset="0"/>
                <a:cs typeface="Times New Roman" pitchFamily="18" charset="0"/>
              </a:rPr>
              <a:t>The most remarkable pattern of this type of modulation occurs when a given verb cannot be used in the passive form in the TL, for example:</a:t>
            </a:r>
            <a:r>
              <a:rPr lang="en-US" sz="2400" dirty="0" smtClean="0">
                <a:latin typeface="Times New Roman" pitchFamily="18" charset="0"/>
                <a:cs typeface="Times New Roman" pitchFamily="18" charset="0"/>
              </a:rPr>
              <a:t> </a:t>
            </a:r>
          </a:p>
          <a:p>
            <a:pPr marL="109728" indent="0" algn="just" rtl="0">
              <a:lnSpc>
                <a:spcPct val="150000"/>
              </a:lnSpc>
              <a:buNone/>
            </a:pPr>
            <a:endParaRPr lang="en-US" sz="2000" dirty="0" smtClean="0">
              <a:latin typeface="Times New Roman" pitchFamily="18" charset="0"/>
              <a:cs typeface="Times New Roman" pitchFamily="18" charset="0"/>
            </a:endParaRPr>
          </a:p>
          <a:p>
            <a:pPr algn="l" rtl="0"/>
            <a:r>
              <a:rPr lang="en-US" sz="2800" dirty="0">
                <a:solidFill>
                  <a:srgbClr val="00B050"/>
                </a:solidFill>
                <a:latin typeface="Times New Roman" pitchFamily="18" charset="0"/>
                <a:cs typeface="Times New Roman" pitchFamily="18" charset="0"/>
              </a:rPr>
              <a:t>Oil and gas </a:t>
            </a:r>
            <a:r>
              <a:rPr lang="en-US" sz="2800" b="1" dirty="0">
                <a:solidFill>
                  <a:srgbClr val="00B050"/>
                </a:solidFill>
                <a:latin typeface="Times New Roman" pitchFamily="18" charset="0"/>
                <a:cs typeface="Times New Roman" pitchFamily="18" charset="0"/>
              </a:rPr>
              <a:t>are </a:t>
            </a:r>
            <a:r>
              <a:rPr lang="en-US" sz="2800" b="1" u="sng" dirty="0">
                <a:solidFill>
                  <a:srgbClr val="00B050"/>
                </a:solidFill>
                <a:latin typeface="Times New Roman" pitchFamily="18" charset="0"/>
                <a:cs typeface="Times New Roman" pitchFamily="18" charset="0"/>
              </a:rPr>
              <a:t>owned by</a:t>
            </a:r>
            <a:r>
              <a:rPr lang="en-US" sz="2800" dirty="0">
                <a:solidFill>
                  <a:srgbClr val="00B050"/>
                </a:solidFill>
                <a:latin typeface="Times New Roman" pitchFamily="18" charset="0"/>
                <a:cs typeface="Times New Roman" pitchFamily="18" charset="0"/>
              </a:rPr>
              <a:t> all the people of Iraq in all the regions and governorates.</a:t>
            </a:r>
          </a:p>
          <a:p>
            <a:pPr algn="l" rtl="0"/>
            <a:endParaRPr lang="en-US" sz="1000" dirty="0">
              <a:latin typeface="Times New Roman" pitchFamily="18" charset="0"/>
              <a:cs typeface="Times New Roman" pitchFamily="18" charset="0"/>
            </a:endParaRPr>
          </a:p>
          <a:p>
            <a:pPr marL="109728" indent="0" algn="just">
              <a:buNone/>
            </a:pPr>
            <a:r>
              <a:rPr lang="ar-IQ" sz="2800" dirty="0">
                <a:solidFill>
                  <a:srgbClr val="7030A0"/>
                </a:solidFill>
                <a:latin typeface="Times New Roman" pitchFamily="18" charset="0"/>
                <a:cs typeface="Ali_K_Azzam" pitchFamily="2" charset="-78"/>
              </a:rPr>
              <a:t>نةوت و غاز </a:t>
            </a:r>
            <a:r>
              <a:rPr lang="ar-IQ" sz="2800" u="sng" dirty="0">
                <a:solidFill>
                  <a:srgbClr val="7030A0"/>
                </a:solidFill>
                <a:latin typeface="Times New Roman" pitchFamily="18" charset="0"/>
                <a:cs typeface="Ali_K_Azzam" pitchFamily="2" charset="-78"/>
              </a:rPr>
              <a:t>مولَكي</a:t>
            </a:r>
            <a:r>
              <a:rPr lang="ar-IQ" sz="2800" dirty="0">
                <a:solidFill>
                  <a:srgbClr val="7030A0"/>
                </a:solidFill>
                <a:latin typeface="Times New Roman" pitchFamily="18" charset="0"/>
                <a:cs typeface="Ali_K_Azzam" pitchFamily="2" charset="-78"/>
              </a:rPr>
              <a:t> سةرجةم خةلَكى عيَراقن لة هةموو هةريَم و ثاريَزطاكاندا</a:t>
            </a:r>
            <a:r>
              <a:rPr lang="ar-IQ" sz="2400" dirty="0"/>
              <a:t>.</a:t>
            </a:r>
            <a:endParaRPr lang="en-US" sz="1800" dirty="0"/>
          </a:p>
          <a:p>
            <a:pPr marL="109728" indent="0" algn="just" rtl="0">
              <a:lnSpc>
                <a:spcPct val="150000"/>
              </a:lnSpc>
              <a:buNone/>
            </a:pP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221805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circle(in)">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circle(in)">
                                      <p:cBhvr>
                                        <p:cTn id="22"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5486400"/>
          </a:xfrm>
        </p:spPr>
        <p:txBody>
          <a:bodyPr>
            <a:normAutofit/>
          </a:bodyPr>
          <a:lstStyle/>
          <a:p>
            <a:pPr marL="109728" indent="0" algn="just" rtl="0">
              <a:lnSpc>
                <a:spcPct val="150000"/>
              </a:lnSpc>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verb </a:t>
            </a:r>
            <a:r>
              <a:rPr lang="en-US" sz="2800" b="1" i="1" dirty="0">
                <a:solidFill>
                  <a:srgbClr val="7030A0"/>
                </a:solidFill>
                <a:latin typeface="Times New Roman" pitchFamily="18" charset="0"/>
                <a:cs typeface="Times New Roman" pitchFamily="18" charset="0"/>
              </a:rPr>
              <a:t>own</a:t>
            </a:r>
            <a:r>
              <a:rPr lang="en-US" sz="2800" dirty="0">
                <a:latin typeface="Times New Roman" pitchFamily="18" charset="0"/>
                <a:cs typeface="Times New Roman" pitchFamily="18" charset="0"/>
              </a:rPr>
              <a:t>, in the example above, does not have a passive form in Kurdish. The only possible way to translate the sentence into Kurdish is to change the voice from passive to active.</a:t>
            </a:r>
            <a:endParaRPr lang="en-US" sz="28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rtl="0">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69474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601580"/>
            <a:ext cx="8229600" cy="5405712"/>
          </a:xfrm>
        </p:spPr>
        <p:txBody>
          <a:bodyPr/>
          <a:lstStyle/>
          <a:p>
            <a:pPr marL="109728" indent="0" algn="just" rtl="0">
              <a:lnSpc>
                <a:spcPct val="150000"/>
              </a:lnSpc>
              <a:buNone/>
            </a:pPr>
            <a:r>
              <a:rPr lang="en-US" sz="2400" b="1" dirty="0">
                <a:solidFill>
                  <a:srgbClr val="7030A0"/>
                </a:solidFill>
                <a:latin typeface="Times New Roman" pitchFamily="18" charset="0"/>
                <a:cs typeface="Times New Roman" pitchFamily="18" charset="0"/>
              </a:rPr>
              <a:t>D</a:t>
            </a:r>
            <a:r>
              <a:rPr lang="en-US" sz="2400" b="1" dirty="0" smtClean="0">
                <a:solidFill>
                  <a:srgbClr val="7030A0"/>
                </a:solidFill>
                <a:latin typeface="Times New Roman" pitchFamily="18" charset="0"/>
                <a:cs typeface="Times New Roman" pitchFamily="18" charset="0"/>
              </a:rPr>
              <a:t>. Transposition in possessive construction</a:t>
            </a:r>
            <a:r>
              <a:rPr lang="en-US" b="1" dirty="0" smtClean="0">
                <a:latin typeface="Times New Roman" pitchFamily="18" charset="0"/>
                <a:cs typeface="Times New Roman" pitchFamily="18" charset="0"/>
              </a:rPr>
              <a:t> </a:t>
            </a:r>
          </a:p>
          <a:p>
            <a:pPr marL="109728" indent="0" algn="just" rtl="0">
              <a:lnSpc>
                <a:spcPct val="150000"/>
              </a:lnSpc>
              <a:buNone/>
            </a:pP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two types of English possessive constructions: possessive ’s structure (e.g. ‘Malcolm’s legacy’) and ‘of phrase’ structure (e.g. ‘the legacy of freedom’). Kurdish, on the other hand, only has ‘of phrase’ possessive construction. This indicates that, in translating from English into Kurdish, phrases constructed by possessive ’s have to be shifted to ‘of phrase’ structure.</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209182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5405712"/>
          </a:xfrm>
        </p:spPr>
        <p:txBody>
          <a:bodyPr>
            <a:normAutofit/>
          </a:bodyPr>
          <a:lstStyle/>
          <a:p>
            <a:pPr marL="109728" indent="0" algn="just" rtl="0">
              <a:lnSpc>
                <a:spcPct val="150000"/>
              </a:lnSpc>
              <a:buNone/>
            </a:pPr>
            <a:r>
              <a:rPr lang="en-US" sz="2400" b="1" dirty="0">
                <a:solidFill>
                  <a:srgbClr val="7030A0"/>
                </a:solidFill>
                <a:latin typeface="Times New Roman" pitchFamily="18" charset="0"/>
                <a:cs typeface="Times New Roman" pitchFamily="18" charset="0"/>
              </a:rPr>
              <a:t>E</a:t>
            </a:r>
            <a:r>
              <a:rPr lang="en-US" sz="2400" b="1" dirty="0" smtClean="0">
                <a:solidFill>
                  <a:srgbClr val="7030A0"/>
                </a:solidFill>
                <a:latin typeface="Times New Roman" pitchFamily="18" charset="0"/>
                <a:cs typeface="Times New Roman" pitchFamily="18" charset="0"/>
              </a:rPr>
              <a:t>. </a:t>
            </a:r>
            <a:r>
              <a:rPr lang="en-US" sz="2800" b="1" dirty="0">
                <a:solidFill>
                  <a:srgbClr val="7030A0"/>
                </a:solidFill>
                <a:latin typeface="Times New Roman" pitchFamily="18" charset="0"/>
                <a:cs typeface="Times New Roman" pitchFamily="18" charset="0"/>
              </a:rPr>
              <a:t>Transposition in cardinal numbers</a:t>
            </a:r>
            <a:r>
              <a:rPr lang="en-US" b="1" dirty="0" smtClean="0">
                <a:latin typeface="Times New Roman" pitchFamily="18" charset="0"/>
                <a:cs typeface="Times New Roman" pitchFamily="18" charset="0"/>
              </a:rPr>
              <a:t> </a:t>
            </a:r>
          </a:p>
          <a:p>
            <a:pPr marL="109728" indent="0" algn="just" rtl="0">
              <a:lnSpc>
                <a:spcPct val="150000"/>
              </a:lnSpc>
              <a:buNone/>
            </a:pPr>
            <a:r>
              <a:rPr lang="en-US" sz="2400" dirty="0" smtClean="0">
                <a:latin typeface="Times New Roman" pitchFamily="18" charset="0"/>
                <a:cs typeface="Times New Roman" pitchFamily="18" charset="0"/>
              </a:rPr>
              <a:t>Kurdish </a:t>
            </a:r>
            <a:r>
              <a:rPr lang="en-US" sz="2400" dirty="0">
                <a:latin typeface="Times New Roman" pitchFamily="18" charset="0"/>
                <a:cs typeface="Times New Roman" pitchFamily="18" charset="0"/>
              </a:rPr>
              <a:t>cardinal numbers are followed by a singular noun</a:t>
            </a:r>
            <a:r>
              <a:rPr lang="en-US" sz="2400" dirty="0" smtClean="0">
                <a:latin typeface="Times New Roman" pitchFamily="18" charset="0"/>
                <a:cs typeface="Times New Roman" pitchFamily="18" charset="0"/>
              </a:rPr>
              <a:t>, whereas English cardinal numbers are followed by plural.</a:t>
            </a:r>
          </a:p>
          <a:p>
            <a:pPr marL="109728" indent="0" algn="just" rtl="0">
              <a:lnSpc>
                <a:spcPct val="150000"/>
              </a:lnSpc>
              <a:buNone/>
            </a:pPr>
            <a:r>
              <a:rPr lang="en-US" sz="2400" b="1" dirty="0" smtClean="0">
                <a:solidFill>
                  <a:srgbClr val="00B050"/>
                </a:solidFill>
                <a:latin typeface="Times New Roman" pitchFamily="18" charset="0"/>
                <a:cs typeface="Times New Roman" pitchFamily="18" charset="0"/>
              </a:rPr>
              <a:t>16 </a:t>
            </a:r>
            <a:r>
              <a:rPr lang="en-US" sz="2400" b="1" dirty="0">
                <a:solidFill>
                  <a:srgbClr val="00B050"/>
                </a:solidFill>
                <a:latin typeface="Times New Roman" pitchFamily="18" charset="0"/>
                <a:cs typeface="Times New Roman" pitchFamily="18" charset="0"/>
              </a:rPr>
              <a:t>days </a:t>
            </a:r>
            <a:r>
              <a:rPr lang="en-US" sz="2400" dirty="0">
                <a:solidFill>
                  <a:srgbClr val="00B050"/>
                </a:solidFill>
                <a:latin typeface="Times New Roman" pitchFamily="18" charset="0"/>
                <a:cs typeface="Times New Roman" pitchFamily="18" charset="0"/>
              </a:rPr>
              <a:t>of </a:t>
            </a:r>
            <a:r>
              <a:rPr lang="en-US" sz="2400" dirty="0" smtClean="0">
                <a:solidFill>
                  <a:srgbClr val="00B050"/>
                </a:solidFill>
                <a:latin typeface="Times New Roman" pitchFamily="18" charset="0"/>
                <a:cs typeface="Times New Roman" pitchFamily="18" charset="0"/>
              </a:rPr>
              <a:t>activism      </a:t>
            </a:r>
            <a:r>
              <a:rPr lang="ar-IQ" sz="2400" dirty="0">
                <a:solidFill>
                  <a:srgbClr val="7030A0"/>
                </a:solidFill>
                <a:latin typeface="Times New Roman" pitchFamily="18" charset="0"/>
                <a:cs typeface="Ali_K_Azzam" pitchFamily="2" charset="-78"/>
              </a:rPr>
              <a:t>رِؤذ لة ضالاكي </a:t>
            </a:r>
            <a:r>
              <a:rPr lang="en-US" sz="2400" dirty="0" smtClean="0">
                <a:solidFill>
                  <a:srgbClr val="7030A0"/>
                </a:solidFill>
                <a:latin typeface="Times New Roman" pitchFamily="18" charset="0"/>
                <a:cs typeface="Times New Roman" pitchFamily="18" charset="0"/>
              </a:rPr>
              <a:t>16</a:t>
            </a:r>
            <a:endParaRPr lang="ar-IQ" sz="2400" dirty="0">
              <a:solidFill>
                <a:srgbClr val="7030A0"/>
              </a:solidFill>
              <a:latin typeface="Times New Roman" pitchFamily="18" charset="0"/>
              <a:cs typeface="Times New Roman" pitchFamily="18" charset="0"/>
            </a:endParaRPr>
          </a:p>
          <a:p>
            <a:pPr marL="109728" indent="0" algn="just" rtl="0">
              <a:lnSpc>
                <a:spcPct val="150000"/>
              </a:lnSpc>
              <a:buNone/>
            </a:pPr>
            <a:endParaRPr lang="en-US" sz="1200" dirty="0" smtClean="0">
              <a:solidFill>
                <a:srgbClr val="00B050"/>
              </a:solidFill>
              <a:latin typeface="Times New Roman" pitchFamily="18" charset="0"/>
              <a:cs typeface="Times New Roman" pitchFamily="18" charset="0"/>
            </a:endParaRPr>
          </a:p>
          <a:p>
            <a:pPr marL="109728" indent="0" algn="just" rtl="0">
              <a:lnSpc>
                <a:spcPct val="150000"/>
              </a:lnSpc>
              <a:buNone/>
            </a:pPr>
            <a:r>
              <a:rPr lang="en-US" sz="2400" dirty="0" smtClean="0">
                <a:latin typeface="Times New Roman" pitchFamily="18" charset="0"/>
                <a:cs typeface="Times New Roman" pitchFamily="18" charset="0"/>
              </a:rPr>
              <a:t>This suggests that all English plural nouns preceded by cardinal numbers have to be shifted to singular nouns in translations into Kurdish. </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81404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52400"/>
            <a:ext cx="8229600" cy="6316584"/>
          </a:xfrm>
        </p:spPr>
        <p:txBody>
          <a:bodyPr>
            <a:noAutofit/>
          </a:bodyPr>
          <a:lstStyle/>
          <a:p>
            <a:pPr marL="109728" indent="0" algn="just" rtl="0">
              <a:lnSpc>
                <a:spcPct val="150000"/>
              </a:lnSpc>
              <a:buClr>
                <a:schemeClr val="tx1"/>
              </a:buClr>
              <a:buSzPct val="78000"/>
              <a:buNone/>
            </a:pPr>
            <a:r>
              <a:rPr lang="en-US" sz="2800" b="1" dirty="0">
                <a:solidFill>
                  <a:srgbClr val="C00000"/>
                </a:solidFill>
                <a:latin typeface="Times New Roman" pitchFamily="18" charset="0"/>
                <a:ea typeface="+mj-ea"/>
                <a:cs typeface="Times New Roman" pitchFamily="18" charset="0"/>
              </a:rPr>
              <a:t>F</a:t>
            </a:r>
            <a:r>
              <a:rPr lang="en-US" sz="2800" b="1" dirty="0" smtClean="0">
                <a:solidFill>
                  <a:srgbClr val="C00000"/>
                </a:solidFill>
                <a:latin typeface="Times New Roman" pitchFamily="18" charset="0"/>
                <a:ea typeface="+mj-ea"/>
                <a:cs typeface="Times New Roman" pitchFamily="18" charset="0"/>
              </a:rPr>
              <a:t>. </a:t>
            </a:r>
            <a:r>
              <a:rPr lang="en-US" sz="2800" b="1" dirty="0">
                <a:solidFill>
                  <a:srgbClr val="C00000"/>
                </a:solidFill>
                <a:latin typeface="Times New Roman" pitchFamily="18" charset="0"/>
                <a:ea typeface="+mj-ea"/>
                <a:cs typeface="Times New Roman" pitchFamily="18" charset="0"/>
              </a:rPr>
              <a:t>Noun-adjective order </a:t>
            </a:r>
            <a:endParaRPr lang="en-US" sz="2800" b="1" dirty="0" smtClean="0">
              <a:solidFill>
                <a:srgbClr val="C00000"/>
              </a:solidFill>
              <a:latin typeface="Times New Roman" pitchFamily="18" charset="0"/>
              <a:ea typeface="+mj-ea"/>
              <a:cs typeface="Times New Roman" pitchFamily="18" charset="0"/>
            </a:endParaRPr>
          </a:p>
          <a:p>
            <a:pPr marL="109728" indent="0" algn="just" rtl="0">
              <a:lnSpc>
                <a:spcPct val="150000"/>
              </a:lnSpc>
              <a:buClr>
                <a:schemeClr val="tx1"/>
              </a:buClr>
              <a:buSzPct val="78000"/>
              <a:buNone/>
            </a:pPr>
            <a:r>
              <a:rPr lang="en-US" sz="2800" dirty="0">
                <a:latin typeface="Times New Roman" panose="02020603050405020304" pitchFamily="18" charset="0"/>
                <a:cs typeface="Times New Roman" panose="02020603050405020304" pitchFamily="18" charset="0"/>
              </a:rPr>
              <a:t>while English adjectives directly precede nouns (e.g. ‘influential talk’), Kurdish adjectives follow the nouns they modify, with the linking preposition </a:t>
            </a:r>
            <a:r>
              <a:rPr lang="ar-IQ" sz="2800" dirty="0">
                <a:latin typeface="Times New Roman" panose="02020603050405020304" pitchFamily="18" charset="0"/>
                <a:cs typeface="Times New Roman" panose="02020603050405020304" pitchFamily="18" charset="0"/>
              </a:rPr>
              <a:t>ی) </a:t>
            </a:r>
            <a:r>
              <a:rPr lang="en-US" sz="2800" dirty="0">
                <a:latin typeface="Times New Roman" panose="02020603050405020304" pitchFamily="18" charset="0"/>
                <a:cs typeface="Times New Roman" panose="02020603050405020304" pitchFamily="18" charset="0"/>
              </a:rPr>
              <a:t>corresponding to English ‘of’) in between, e.g. influential talk &gt; </a:t>
            </a:r>
            <a:r>
              <a:rPr lang="ar-IQ" sz="2800" dirty="0">
                <a:latin typeface="Times New Roman" panose="02020603050405020304" pitchFamily="18" charset="0"/>
                <a:cs typeface="Times New Roman" panose="02020603050405020304" pitchFamily="18" charset="0"/>
              </a:rPr>
              <a:t>كاریگەر ووتاری] </a:t>
            </a:r>
            <a:r>
              <a:rPr lang="en-US" sz="2800" dirty="0">
                <a:latin typeface="Times New Roman" panose="02020603050405020304" pitchFamily="18" charset="0"/>
                <a:cs typeface="Times New Roman" panose="02020603050405020304" pitchFamily="18" charset="0"/>
              </a:rPr>
              <a:t>lit. ‘talk of influential’]. </a:t>
            </a:r>
            <a:endParaRPr lang="en-US" sz="1400" b="1" dirty="0">
              <a:solidFill>
                <a:srgbClr val="0066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7592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228600" y="304800"/>
            <a:ext cx="8763000" cy="5867400"/>
          </a:xfrm>
          <a:prstGeom prst="rect">
            <a:avLst/>
          </a:prstGeom>
        </p:spPr>
        <p:txBody>
          <a:bodyPr vert="horz">
            <a:no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rtl="0">
              <a:lnSpc>
                <a:spcPct val="150000"/>
              </a:lnSpc>
              <a:buNone/>
            </a:pPr>
            <a:endParaRPr lang="x-none" sz="1100" dirty="0" smtClean="0">
              <a:latin typeface="Times New Roman" pitchFamily="18" charset="0"/>
              <a:cs typeface="Times New Roman" pitchFamily="18" charset="0"/>
            </a:endParaRPr>
          </a:p>
          <a:p>
            <a:pPr algn="just" rtl="0">
              <a:lnSpc>
                <a:spcPct val="150000"/>
              </a:lnSpc>
              <a:buFont typeface="Wingdings" panose="05000000000000000000" pitchFamily="2" charset="2"/>
              <a:buChar char="v"/>
            </a:pPr>
            <a:r>
              <a:rPr lang="en-US" sz="2600" dirty="0" smtClean="0">
                <a:latin typeface="Times New Roman" pitchFamily="18" charset="0"/>
                <a:cs typeface="Times New Roman" pitchFamily="18" charset="0"/>
              </a:rPr>
              <a:t>Jack defined the word </a:t>
            </a:r>
            <a:r>
              <a:rPr lang="ar-SA"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learning</a:t>
            </a:r>
            <a:r>
              <a:rPr lang="ar-SA" sz="26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 to me: “learning is a process of gaining knowledge or skills. It can change our behavior.” </a:t>
            </a:r>
          </a:p>
          <a:p>
            <a:pPr marL="109728" indent="0" algn="just">
              <a:lnSpc>
                <a:spcPct val="150000"/>
              </a:lnSpc>
              <a:buNone/>
            </a:pPr>
            <a:r>
              <a:rPr lang="ku-Arab-IQ" sz="2800" dirty="0">
                <a:solidFill>
                  <a:srgbClr val="347C47"/>
                </a:solidFill>
              </a:rPr>
              <a:t>جاک پێناسەی وشەی "فێربوون"ی بۆ کردم بەوەی کە فێربوون بریتیە لە پرۆسەی بەدەستهێنانی توانا و زانست و زانیاریی. فێربوون لەتوانایدایە رەفترارمان بگۆرێ</a:t>
            </a:r>
            <a:r>
              <a:rPr lang="ku-Arab-IQ" sz="2800" dirty="0" smtClean="0">
                <a:solidFill>
                  <a:srgbClr val="347C47"/>
                </a:solidFill>
              </a:rPr>
              <a:t>.“</a:t>
            </a:r>
            <a:endParaRPr lang="en-US" sz="2800" dirty="0" smtClean="0">
              <a:solidFill>
                <a:srgbClr val="347C47"/>
              </a:solidFill>
            </a:endParaRPr>
          </a:p>
          <a:p>
            <a:pPr lvl="0" algn="just" rtl="0">
              <a:lnSpc>
                <a:spcPct val="150000"/>
              </a:lnSpc>
              <a:buFont typeface="Wingdings" panose="05000000000000000000" pitchFamily="2" charset="2"/>
              <a:buChar char="v"/>
            </a:pPr>
            <a:r>
              <a:rPr lang="en-US" sz="2800" dirty="0" smtClean="0">
                <a:latin typeface="Times New Roman" pitchFamily="18" charset="0"/>
                <a:cs typeface="Times New Roman" pitchFamily="18" charset="0"/>
              </a:rPr>
              <a:t>Environmental </a:t>
            </a:r>
            <a:r>
              <a:rPr lang="en-US" sz="2800" dirty="0">
                <a:latin typeface="Times New Roman" pitchFamily="18" charset="0"/>
                <a:cs typeface="Times New Roman" pitchFamily="18" charset="0"/>
              </a:rPr>
              <a:t>pollution is considered the main reason for the change in earth's climate and the emergence of the problem of desertification. </a:t>
            </a:r>
          </a:p>
          <a:p>
            <a:pPr marL="109728" indent="0" algn="just" rtl="0">
              <a:lnSpc>
                <a:spcPct val="150000"/>
              </a:lnSpc>
              <a:buNone/>
            </a:pPr>
            <a:endParaRPr lang="en-US" sz="2800" dirty="0">
              <a:solidFill>
                <a:srgbClr val="347C47"/>
              </a:solidFill>
            </a:endParaRPr>
          </a:p>
          <a:p>
            <a:pPr marL="109728" indent="0" algn="just" rtl="0">
              <a:lnSpc>
                <a:spcPct val="150000"/>
              </a:lnSpc>
              <a:buNone/>
            </a:pPr>
            <a:endParaRPr lang="en-US" sz="2600" dirty="0" smtClean="0">
              <a:latin typeface="Times New Roman" pitchFamily="18" charset="0"/>
              <a:cs typeface="Times New Roman" pitchFamily="18" charset="0"/>
            </a:endParaRPr>
          </a:p>
          <a:p>
            <a:pPr algn="just" rtl="0">
              <a:lnSpc>
                <a:spcPct val="150000"/>
              </a:lnSpc>
            </a:pPr>
            <a:endParaRPr lang="en-US" sz="2600" dirty="0" smtClean="0">
              <a:latin typeface="Times New Roman" pitchFamily="18" charset="0"/>
              <a:cs typeface="Times New Roman" pitchFamily="18" charset="0"/>
            </a:endParaRPr>
          </a:p>
          <a:p>
            <a:pPr algn="just" rtl="0">
              <a:lnSpc>
                <a:spcPct val="150000"/>
              </a:lnSpc>
            </a:pPr>
            <a:endParaRPr lang="x-none" sz="2600" dirty="0" smtClean="0">
              <a:solidFill>
                <a:srgbClr val="FF0000"/>
              </a:solidFill>
              <a:latin typeface="Times New Roman" pitchFamily="18" charset="0"/>
              <a:cs typeface="Times New Roman" pitchFamily="18" charset="0"/>
            </a:endParaRPr>
          </a:p>
          <a:p>
            <a:pPr algn="just" rtl="0">
              <a:lnSpc>
                <a:spcPct val="150000"/>
              </a:lnSpc>
            </a:pPr>
            <a:endParaRPr lang="x-none" sz="2600" dirty="0" smtClean="0">
              <a:solidFill>
                <a:srgbClr val="FF0000"/>
              </a:solidFill>
              <a:latin typeface="Times New Roman" pitchFamily="18" charset="0"/>
              <a:cs typeface="Times New Roman" pitchFamily="18" charset="0"/>
            </a:endParaRPr>
          </a:p>
          <a:p>
            <a:pPr algn="just" rtl="0">
              <a:lnSpc>
                <a:spcPct val="150000"/>
              </a:lnSpc>
            </a:pPr>
            <a:endParaRPr lang="x-none" sz="2600" dirty="0" smtClean="0">
              <a:solidFill>
                <a:srgbClr val="FF0000"/>
              </a:solidFill>
              <a:latin typeface="Times New Roman" pitchFamily="18" charset="0"/>
              <a:cs typeface="Times New Roman" pitchFamily="18" charset="0"/>
            </a:endParaRPr>
          </a:p>
          <a:p>
            <a:pPr algn="just" rtl="0">
              <a:lnSpc>
                <a:spcPct val="150000"/>
              </a:lnSpc>
            </a:pPr>
            <a:r>
              <a:rPr lang="x-none" sz="2600" dirty="0" smtClean="0">
                <a:latin typeface="Times New Roman" pitchFamily="18" charset="0"/>
                <a:cs typeface="Times New Roman" pitchFamily="18" charset="0"/>
              </a:rPr>
              <a:t>. </a:t>
            </a:r>
          </a:p>
          <a:p>
            <a:pPr algn="just" rtl="0">
              <a:lnSpc>
                <a:spcPct val="150000"/>
              </a:lnSpc>
            </a:pPr>
            <a:r>
              <a:rPr lang="x-none"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lgn="just" rtl="0">
              <a:lnSpc>
                <a:spcPct val="150000"/>
              </a:lnSpc>
            </a:pPr>
            <a:endParaRPr lang="en-US" sz="2600" dirty="0" smtClean="0">
              <a:latin typeface="Times New Roman" pitchFamily="18" charset="0"/>
              <a:cs typeface="Times New Roman" pitchFamily="18" charset="0"/>
            </a:endParaRPr>
          </a:p>
          <a:p>
            <a:pPr algn="just" rtl="0">
              <a:lnSpc>
                <a:spcPct val="150000"/>
              </a:lnSpc>
            </a:pPr>
            <a:r>
              <a:rPr lang="x-none" sz="2600" dirty="0" smtClean="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marL="457200" indent="-457200" algn="just" rtl="0">
              <a:lnSpc>
                <a:spcPct val="150000"/>
              </a:lnSpc>
              <a:buFont typeface="Arial" panose="020B0604020202020204" pitchFamily="34" charset="0"/>
              <a:buChar char="•"/>
            </a:pPr>
            <a:endParaRPr lang="en-US" sz="2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6291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normAutofit fontScale="85000" lnSpcReduction="10000"/>
          </a:bodyPr>
          <a:lstStyle/>
          <a:p>
            <a:pPr marL="109728" indent="0" algn="l" rtl="0">
              <a:lnSpc>
                <a:spcPct val="150000"/>
              </a:lnSpc>
              <a:buNone/>
            </a:pPr>
            <a:r>
              <a:rPr lang="en-US" b="1" dirty="0" smtClean="0">
                <a:solidFill>
                  <a:srgbClr val="C00000"/>
                </a:solidFill>
                <a:latin typeface="Times New Roman" panose="02020603050405020304" pitchFamily="18" charset="0"/>
                <a:cs typeface="Times New Roman" panose="02020603050405020304" pitchFamily="18" charset="0"/>
              </a:rPr>
              <a:t>Translate the following text into Kurdish</a:t>
            </a:r>
            <a:endParaRPr lang="en-US" sz="1300"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70000"/>
              </a:lnSpc>
              <a:buNone/>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celebrate National Dairy Month, we are decorating our own colorful cow. Cows are pretty cool animals, and here in Florida we have a lot of them, with herds ranging from 150-5,000 cows. Florida dairy cows can produce 6-8 gallons of milk per day, and one gallon of milk is the equivalent of about 345 squirts of a </a:t>
            </a:r>
            <a:r>
              <a:rPr lang="en-US" dirty="0" err="1">
                <a:latin typeface="Times New Roman" panose="02020603050405020304" pitchFamily="18" charset="0"/>
                <a:cs typeface="Times New Roman" panose="02020603050405020304" pitchFamily="18" charset="0"/>
              </a:rPr>
              <a:t>cowʼs</a:t>
            </a:r>
            <a:r>
              <a:rPr lang="en-US" dirty="0">
                <a:latin typeface="Times New Roman" panose="02020603050405020304" pitchFamily="18" charset="0"/>
                <a:cs typeface="Times New Roman" panose="02020603050405020304" pitchFamily="18" charset="0"/>
              </a:rPr>
              <a:t> udder! Most cows in Florida are black and white cows, but today </a:t>
            </a:r>
            <a:r>
              <a:rPr lang="en-US" dirty="0" err="1">
                <a:latin typeface="Times New Roman" panose="02020603050405020304" pitchFamily="18" charset="0"/>
                <a:cs typeface="Times New Roman" panose="02020603050405020304" pitchFamily="18" charset="0"/>
              </a:rPr>
              <a:t>letʼs</a:t>
            </a:r>
            <a:r>
              <a:rPr lang="en-US" dirty="0">
                <a:latin typeface="Times New Roman" panose="02020603050405020304" pitchFamily="18" charset="0"/>
                <a:cs typeface="Times New Roman" panose="02020603050405020304" pitchFamily="18" charset="0"/>
              </a:rPr>
              <a:t> try to make these cows colorful by using a technique called </a:t>
            </a:r>
            <a:r>
              <a:rPr lang="en-US" dirty="0" smtClean="0">
                <a:latin typeface="Times New Roman" panose="02020603050405020304" pitchFamily="18" charset="0"/>
                <a:cs typeface="Times New Roman" panose="02020603050405020304" pitchFamily="18" charset="0"/>
              </a:rPr>
              <a:t>graffito</a:t>
            </a:r>
            <a:r>
              <a:rPr lang="en-US" dirty="0">
                <a:latin typeface="Times New Roman" panose="02020603050405020304" pitchFamily="18" charset="0"/>
                <a:cs typeface="Times New Roman" panose="02020603050405020304" pitchFamily="18" charset="0"/>
              </a:rPr>
              <a:t>, where we scratch the surface.</a:t>
            </a:r>
          </a:p>
          <a:p>
            <a:pPr algn="l" rtl="0">
              <a:lnSpc>
                <a:spcPct val="150000"/>
              </a:lnSpc>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347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
            <a:ext cx="8534400" cy="6553200"/>
          </a:xfrm>
        </p:spPr>
        <p:txBody>
          <a:bodyPr>
            <a:normAutofit/>
          </a:bodyPr>
          <a:lstStyle/>
          <a:p>
            <a:pPr marL="109728" indent="0" algn="just" rtl="0">
              <a:buNone/>
            </a:pPr>
            <a:r>
              <a:rPr lang="en-US" b="1" dirty="0">
                <a:solidFill>
                  <a:srgbClr val="C00000"/>
                </a:solidFill>
                <a:latin typeface="Times New Roman" panose="02020603050405020304" pitchFamily="18" charset="0"/>
                <a:cs typeface="Times New Roman" panose="02020603050405020304" pitchFamily="18" charset="0"/>
              </a:rPr>
              <a:t>Translate the following text into Kurdish</a:t>
            </a:r>
          </a:p>
          <a:p>
            <a:pPr algn="just" rtl="0"/>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smtClean="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chicken and the duck</a:t>
            </a:r>
            <a:r>
              <a:rPr lang="en-US" dirty="0">
                <a:latin typeface="Times New Roman" panose="02020603050405020304" pitchFamily="18" charset="0"/>
                <a:cs typeface="Times New Roman" panose="02020603050405020304" pitchFamily="18" charset="0"/>
              </a:rPr>
              <a:t> were friends. They lived on a</a:t>
            </a:r>
            <a:r>
              <a:rPr lang="en-US" b="1" dirty="0">
                <a:latin typeface="Times New Roman" panose="02020603050405020304" pitchFamily="18" charset="0"/>
                <a:cs typeface="Times New Roman" panose="02020603050405020304" pitchFamily="18" charset="0"/>
              </a:rPr>
              <a:t> farm</a:t>
            </a:r>
            <a:r>
              <a:rPr lang="en-US" dirty="0">
                <a:latin typeface="Times New Roman" panose="02020603050405020304" pitchFamily="18" charset="0"/>
                <a:cs typeface="Times New Roman" panose="02020603050405020304" pitchFamily="18" charset="0"/>
              </a:rPr>
              <a:t>. They </a:t>
            </a:r>
            <a:r>
              <a:rPr lang="en-US" b="1" dirty="0">
                <a:latin typeface="Times New Roman" panose="02020603050405020304" pitchFamily="18" charset="0"/>
                <a:cs typeface="Times New Roman" panose="02020603050405020304" pitchFamily="18" charset="0"/>
              </a:rPr>
              <a:t>walked around</a:t>
            </a:r>
            <a:r>
              <a:rPr lang="en-US" dirty="0">
                <a:latin typeface="Times New Roman" panose="02020603050405020304" pitchFamily="18" charset="0"/>
                <a:cs typeface="Times New Roman" panose="02020603050405020304" pitchFamily="18" charset="0"/>
              </a:rPr>
              <a:t> together. They swam in the pond together. They talked about many things. They talked about the cat. They thought the cat was tricky. They thought the cat was dangerous. The cat</a:t>
            </a:r>
            <a:r>
              <a:rPr lang="en-US" b="1" dirty="0">
                <a:latin typeface="Times New Roman" panose="02020603050405020304" pitchFamily="18" charset="0"/>
                <a:cs typeface="Times New Roman" panose="02020603050405020304" pitchFamily="18" charset="0"/>
              </a:rPr>
              <a:t> looked at</a:t>
            </a:r>
            <a:r>
              <a:rPr lang="en-US" dirty="0">
                <a:latin typeface="Times New Roman" panose="02020603050405020304" pitchFamily="18" charset="0"/>
                <a:cs typeface="Times New Roman" panose="02020603050405020304" pitchFamily="18" charset="0"/>
              </a:rPr>
              <a:t> them a lot. They didn’t trust the cat. “We must always keep our eyes open when the cat is around,” they both agreed. </a:t>
            </a:r>
          </a:p>
        </p:txBody>
      </p:sp>
    </p:spTree>
    <p:extLst>
      <p:ext uri="{BB962C8B-B14F-4D97-AF65-F5344CB8AC3E}">
        <p14:creationId xmlns:p14="http://schemas.microsoft.com/office/powerpoint/2010/main" val="1911572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382000" cy="4876800"/>
          </a:xfrm>
        </p:spPr>
        <p:txBody>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4. Compensation</a:t>
            </a:r>
          </a:p>
          <a:p>
            <a:pPr marL="109728" indent="0" algn="just" rtl="0">
              <a:buNone/>
            </a:pPr>
            <a:endParaRPr lang="en-US" sz="1000" b="1" dirty="0">
              <a:solidFill>
                <a:srgbClr val="008000"/>
              </a:solidFill>
              <a:latin typeface="Times New Roman" panose="02020603050405020304" pitchFamily="18" charset="0"/>
              <a:cs typeface="Times New Roman" panose="02020603050405020304" pitchFamily="18" charset="0"/>
            </a:endParaRPr>
          </a:p>
          <a:p>
            <a:pPr marL="109728" indent="0" algn="just" rtl="0">
              <a:buNone/>
            </a:pPr>
            <a:r>
              <a:rPr lang="en-US" sz="2800" dirty="0" smtClean="0">
                <a:latin typeface="Times New Roman" panose="02020603050405020304" pitchFamily="18" charset="0"/>
                <a:cs typeface="Times New Roman" panose="02020603050405020304" pitchFamily="18" charset="0"/>
              </a:rPr>
              <a:t>It</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used as a procedure to </a:t>
            </a:r>
            <a:r>
              <a:rPr lang="en-US" sz="2800" b="1" u="sng" dirty="0">
                <a:solidFill>
                  <a:srgbClr val="FF0000"/>
                </a:solidFill>
                <a:latin typeface="Times New Roman" panose="02020603050405020304" pitchFamily="18" charset="0"/>
                <a:cs typeface="Times New Roman" panose="02020603050405020304" pitchFamily="18" charset="0"/>
              </a:rPr>
              <a:t>make up for</a:t>
            </a:r>
            <a:r>
              <a:rPr lang="en-US" sz="2800" dirty="0">
                <a:latin typeface="Times New Roman" panose="02020603050405020304" pitchFamily="18" charset="0"/>
                <a:cs typeface="Times New Roman" panose="02020603050405020304" pitchFamily="18" charset="0"/>
              </a:rPr>
              <a:t> semantic or stylistic loss that may occur in the process </a:t>
            </a:r>
            <a:r>
              <a:rPr lang="en-US" sz="2800" dirty="0" smtClean="0">
                <a:latin typeface="Times New Roman" panose="02020603050405020304" pitchFamily="18" charset="0"/>
                <a:cs typeface="Times New Roman" panose="02020603050405020304" pitchFamily="18" charset="0"/>
              </a:rPr>
              <a:t>of translation</a:t>
            </a:r>
            <a:r>
              <a:rPr lang="en-US" sz="2800" dirty="0">
                <a:solidFill>
                  <a:srgbClr val="FF0000"/>
                </a:solidFill>
                <a:latin typeface="Times New Roman" panose="02020603050405020304" pitchFamily="18" charset="0"/>
                <a:cs typeface="Times New Roman" panose="02020603050405020304" pitchFamily="18" charset="0"/>
              </a:rPr>
              <a:t>.</a:t>
            </a:r>
          </a:p>
          <a:p>
            <a:pPr marL="457200" indent="-457200" algn="l">
              <a:buFont typeface="Arial" panose="020B0604020202020204" pitchFamily="34" charset="0"/>
              <a:buChar char="•"/>
            </a:pPr>
            <a:endParaRPr lang="ar-IQ" sz="2800" dirty="0" smtClean="0">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en-US" sz="2800" dirty="0" smtClean="0">
                <a:solidFill>
                  <a:srgbClr val="7030A0"/>
                </a:solidFill>
                <a:latin typeface="Times New Roman" panose="02020603050405020304" pitchFamily="18" charset="0"/>
                <a:cs typeface="Times New Roman" panose="02020603050405020304" pitchFamily="18" charset="0"/>
              </a:rPr>
              <a:t>News </a:t>
            </a:r>
            <a:r>
              <a:rPr lang="en-US" sz="2800" dirty="0">
                <a:solidFill>
                  <a:srgbClr val="7030A0"/>
                </a:solidFill>
                <a:latin typeface="Times New Roman" panose="02020603050405020304" pitchFamily="18" charset="0"/>
                <a:cs typeface="Times New Roman" panose="02020603050405020304" pitchFamily="18" charset="0"/>
              </a:rPr>
              <a:t>Reports out of Iraq </a:t>
            </a:r>
            <a:r>
              <a:rPr lang="en-US" sz="2800" b="1" u="sng" dirty="0">
                <a:latin typeface="Times New Roman" panose="02020603050405020304" pitchFamily="18" charset="0"/>
                <a:cs typeface="Times New Roman" panose="02020603050405020304" pitchFamily="18" charset="0"/>
              </a:rPr>
              <a:t>tend to </a:t>
            </a:r>
            <a:r>
              <a:rPr lang="en-US" sz="2800" dirty="0">
                <a:solidFill>
                  <a:srgbClr val="7030A0"/>
                </a:solidFill>
                <a:latin typeface="Times New Roman" panose="02020603050405020304" pitchFamily="18" charset="0"/>
                <a:cs typeface="Times New Roman" panose="02020603050405020304" pitchFamily="18" charset="0"/>
              </a:rPr>
              <a:t>focus on the themes of violence and instability</a:t>
            </a:r>
            <a:r>
              <a:rPr lang="en-US" sz="2800" dirty="0" smtClean="0">
                <a:solidFill>
                  <a:srgbClr val="7030A0"/>
                </a:solidFill>
                <a:latin typeface="Times New Roman" panose="02020603050405020304" pitchFamily="18" charset="0"/>
                <a:cs typeface="Times New Roman" panose="02020603050405020304" pitchFamily="18" charset="0"/>
              </a:rPr>
              <a:t>.</a:t>
            </a:r>
          </a:p>
          <a:p>
            <a:pPr marL="457200" indent="-457200" algn="l">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ku-Arab-IQ" sz="2800" b="1" dirty="0">
                <a:latin typeface="Times New Roman" panose="02020603050405020304" pitchFamily="18" charset="0"/>
                <a:cs typeface="Times New Roman" panose="02020603050405020304" pitchFamily="18" charset="0"/>
              </a:rPr>
              <a:t>راپۆڕتە هەواڵەکانی دەرەوەی عێراق </a:t>
            </a:r>
            <a:r>
              <a:rPr lang="ku-Arab-IQ" sz="2800" b="1" u="sng" dirty="0">
                <a:solidFill>
                  <a:schemeClr val="accent6"/>
                </a:solidFill>
                <a:latin typeface="Times New Roman" panose="02020603050405020304" pitchFamily="18" charset="0"/>
                <a:cs typeface="Times New Roman" panose="02020603050405020304" pitchFamily="18" charset="0"/>
              </a:rPr>
              <a:t>هەمیشە</a:t>
            </a:r>
            <a:r>
              <a:rPr lang="ku-Arab-IQ" sz="2800" b="1" dirty="0">
                <a:latin typeface="Times New Roman" panose="02020603050405020304" pitchFamily="18" charset="0"/>
                <a:cs typeface="Times New Roman" panose="02020603050405020304" pitchFamily="18" charset="0"/>
              </a:rPr>
              <a:t> جەخت لەسەر بابەتی توندوتیژی و نائارامی دەکەنەوە</a:t>
            </a:r>
            <a:endParaRPr lang="en-US" sz="2800" b="1" dirty="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3948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172200"/>
          </a:xfrm>
        </p:spPr>
        <p:txBody>
          <a:bodyPr>
            <a:normAutofit lnSpcReduction="10000"/>
          </a:bodyPr>
          <a:lstStyle/>
          <a:p>
            <a:pPr marL="109728" indent="0" algn="just" rtl="0">
              <a:lnSpc>
                <a:spcPct val="150000"/>
              </a:lnSpc>
              <a:buNone/>
            </a:pPr>
            <a:r>
              <a:rPr lang="en-US" dirty="0">
                <a:latin typeface="Times New Roman" panose="02020603050405020304" pitchFamily="18" charset="0"/>
                <a:cs typeface="Times New Roman" panose="02020603050405020304" pitchFamily="18" charset="0"/>
              </a:rPr>
              <a:t>They talked about the dog. The dog was very friendly. The dog wanted to play. The dog had lots of energy. It barked a lot. It </a:t>
            </a:r>
            <a:r>
              <a:rPr lang="en-US" b="1" dirty="0">
                <a:latin typeface="Times New Roman" panose="02020603050405020304" pitchFamily="18" charset="0"/>
                <a:cs typeface="Times New Roman" panose="02020603050405020304" pitchFamily="18" charset="0"/>
              </a:rPr>
              <a:t>ran around</a:t>
            </a:r>
            <a:r>
              <a:rPr lang="en-US" dirty="0">
                <a:latin typeface="Times New Roman" panose="02020603050405020304" pitchFamily="18" charset="0"/>
                <a:cs typeface="Times New Roman" panose="02020603050405020304" pitchFamily="18" charset="0"/>
              </a:rPr>
              <a:t> a lot. They both liked the dog. They talked about the farmer. The farmer brought them food. The farmer </a:t>
            </a:r>
            <a:r>
              <a:rPr lang="en-US" b="1" dirty="0">
                <a:latin typeface="Times New Roman" panose="02020603050405020304" pitchFamily="18" charset="0"/>
                <a:cs typeface="Times New Roman" panose="02020603050405020304" pitchFamily="18" charset="0"/>
              </a:rPr>
              <a:t>took care of</a:t>
            </a:r>
            <a:r>
              <a:rPr lang="en-US" dirty="0">
                <a:latin typeface="Times New Roman" panose="02020603050405020304" pitchFamily="18" charset="0"/>
                <a:cs typeface="Times New Roman" panose="02020603050405020304" pitchFamily="18" charset="0"/>
              </a:rPr>
              <a:t> them. The farmer took care of all the animals. He fed the cow. He fed the pig. He fed the goat. He fed the sheep. He fed the rabbit. They liked the farmer. He </a:t>
            </a:r>
            <a:r>
              <a:rPr lang="en-US" b="1" dirty="0">
                <a:latin typeface="Times New Roman" panose="02020603050405020304" pitchFamily="18" charset="0"/>
                <a:cs typeface="Times New Roman" panose="02020603050405020304" pitchFamily="18" charset="0"/>
              </a:rPr>
              <a:t>took good care of</a:t>
            </a:r>
            <a:r>
              <a:rPr lang="en-US" dirty="0">
                <a:latin typeface="Times New Roman" panose="02020603050405020304" pitchFamily="18" charset="0"/>
                <a:cs typeface="Times New Roman" panose="02020603050405020304" pitchFamily="18" charset="0"/>
              </a:rPr>
              <a:t> everyone. He was a nice man. “Farmers are good,” said the chicken. “We need farmers,” said the duck.</a:t>
            </a:r>
          </a:p>
          <a:p>
            <a:pPr algn="l" rtl="0"/>
            <a:endParaRPr lang="en-US" dirty="0"/>
          </a:p>
        </p:txBody>
      </p:sp>
    </p:spTree>
    <p:extLst>
      <p:ext uri="{BB962C8B-B14F-4D97-AF65-F5344CB8AC3E}">
        <p14:creationId xmlns:p14="http://schemas.microsoft.com/office/powerpoint/2010/main" val="1535803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105400"/>
          </a:xfrm>
        </p:spPr>
        <p:txBody>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5. Generalization</a:t>
            </a:r>
          </a:p>
          <a:p>
            <a:pPr marL="109728" indent="0" algn="just" rtl="0">
              <a:buNone/>
            </a:pPr>
            <a:endParaRPr lang="en-US" sz="1200" u="sng" dirty="0">
              <a:solidFill>
                <a:srgbClr val="002060"/>
              </a:solidFill>
              <a:latin typeface="Times New Roman" panose="02020603050405020304" pitchFamily="18" charset="0"/>
              <a:cs typeface="Times New Roman" panose="02020603050405020304" pitchFamily="18" charset="0"/>
            </a:endParaRPr>
          </a:p>
          <a:p>
            <a:pPr marL="109728" indent="0" algn="just" rtl="0">
              <a:buNone/>
            </a:pPr>
            <a:r>
              <a:rPr lang="en-US" sz="2800" dirty="0">
                <a:latin typeface="Times New Roman" panose="02020603050405020304" pitchFamily="18" charset="0"/>
                <a:cs typeface="Times New Roman" panose="02020603050405020304" pitchFamily="18" charset="0"/>
              </a:rPr>
              <a:t>The use of a more general word in the TT. Examples would be ST computer &gt; TT machine, or ST ecstatic &gt; TT </a:t>
            </a:r>
            <a:r>
              <a:rPr lang="en-US" sz="2800" dirty="0" smtClean="0">
                <a:latin typeface="Times New Roman" panose="02020603050405020304" pitchFamily="18" charset="0"/>
                <a:cs typeface="Times New Roman" panose="02020603050405020304" pitchFamily="18" charset="0"/>
              </a:rPr>
              <a:t>happy. A</a:t>
            </a:r>
            <a:endParaRPr lang="en-US" sz="2800" dirty="0" smtClean="0">
              <a:solidFill>
                <a:srgbClr val="002060"/>
              </a:solidFill>
              <a:latin typeface="Times New Roman" panose="02020603050405020304" pitchFamily="18" charset="0"/>
              <a:cs typeface="Times New Roman" panose="02020603050405020304" pitchFamily="18" charset="0"/>
            </a:endParaRPr>
          </a:p>
          <a:p>
            <a:pPr algn="l"/>
            <a:endParaRPr lang="en-US" sz="2800" dirty="0" smtClean="0">
              <a:solidFill>
                <a:srgbClr val="002060"/>
              </a:solidFill>
              <a:latin typeface="Times New Roman" panose="02020603050405020304" pitchFamily="18" charset="0"/>
              <a:cs typeface="Times New Roman" panose="02020603050405020304" pitchFamily="18" charset="0"/>
            </a:endParaRPr>
          </a:p>
          <a:p>
            <a:pPr marL="109728" indent="0" algn="l">
              <a:buNone/>
            </a:pPr>
            <a:r>
              <a:rPr lang="ku-Arab-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That means changing </a:t>
            </a:r>
            <a:r>
              <a:rPr lang="en-US" sz="2800" u="sng" dirty="0" smtClean="0">
                <a:solidFill>
                  <a:srgbClr val="C00000"/>
                </a:solidFill>
                <a:latin typeface="Times New Roman" panose="02020603050405020304" pitchFamily="18" charset="0"/>
                <a:cs typeface="Times New Roman" panose="02020603050405020304" pitchFamily="18" charset="0"/>
              </a:rPr>
              <a:t>a more specific word</a:t>
            </a:r>
            <a:r>
              <a:rPr lang="en-US" sz="2800" dirty="0" smtClean="0">
                <a:latin typeface="Times New Roman" panose="02020603050405020304" pitchFamily="18" charset="0"/>
                <a:cs typeface="Times New Roman" panose="02020603050405020304" pitchFamily="18" charset="0"/>
              </a:rPr>
              <a:t> to </a:t>
            </a:r>
            <a:r>
              <a:rPr lang="en-US" sz="2800" dirty="0" smtClean="0">
                <a:solidFill>
                  <a:schemeClr val="accent2"/>
                </a:solidFill>
                <a:latin typeface="Times New Roman" panose="02020603050405020304" pitchFamily="18" charset="0"/>
                <a:cs typeface="Times New Roman" panose="02020603050405020304" pitchFamily="18" charset="0"/>
              </a:rPr>
              <a:t>a </a:t>
            </a:r>
            <a:r>
              <a:rPr lang="en-US" sz="2800" u="sng" dirty="0" smtClean="0">
                <a:solidFill>
                  <a:schemeClr val="accent2"/>
                </a:solidFill>
                <a:latin typeface="Times New Roman" panose="02020603050405020304" pitchFamily="18" charset="0"/>
                <a:cs typeface="Times New Roman" panose="02020603050405020304" pitchFamily="18" charset="0"/>
              </a:rPr>
              <a:t>more general one</a:t>
            </a:r>
          </a:p>
          <a:p>
            <a:pPr marL="109728" indent="0" algn="l">
              <a:buNone/>
            </a:pPr>
            <a:endParaRPr lang="en-US" dirty="0" smtClean="0">
              <a:solidFill>
                <a:schemeClr val="accent2"/>
              </a:solidFill>
              <a:latin typeface="Times New Roman" panose="02020603050405020304" pitchFamily="18" charset="0"/>
              <a:cs typeface="Times New Roman" panose="02020603050405020304" pitchFamily="18" charset="0"/>
            </a:endParaRPr>
          </a:p>
          <a:p>
            <a:pPr marL="109728" indent="0" algn="l" rtl="0">
              <a:buNone/>
            </a:pPr>
            <a:r>
              <a:rPr lang="en-US" dirty="0" smtClean="0">
                <a:solidFill>
                  <a:srgbClr val="7030A0"/>
                </a:solidFill>
                <a:latin typeface="Times New Roman" panose="02020603050405020304" pitchFamily="18" charset="0"/>
                <a:cs typeface="Times New Roman" panose="02020603050405020304" pitchFamily="18" charset="0"/>
              </a:rPr>
              <a:t>Rose : </a:t>
            </a:r>
            <a:r>
              <a:rPr lang="ar-IQ" dirty="0" smtClean="0">
                <a:solidFill>
                  <a:schemeClr val="accent2"/>
                </a:solidFill>
                <a:latin typeface="Arez_K_ Press 01" panose="02000000000000000000" pitchFamily="2" charset="-78"/>
                <a:cs typeface="Arez_K_ Press 01" panose="02000000000000000000" pitchFamily="2" charset="-78"/>
              </a:rPr>
              <a:t>طولَ</a:t>
            </a:r>
            <a:r>
              <a:rPr lang="en-US" dirty="0" smtClean="0">
                <a:solidFill>
                  <a:schemeClr val="accent2"/>
                </a:solidFill>
                <a:latin typeface="Arez_K_ Press 01" panose="02000000000000000000" pitchFamily="2" charset="-78"/>
                <a:cs typeface="Arez_K_ Press 01" panose="02000000000000000000" pitchFamily="2" charset="-78"/>
              </a:rPr>
              <a:t>  </a:t>
            </a:r>
            <a:endParaRPr lang="en-US" dirty="0" smtClean="0">
              <a:solidFill>
                <a:srgbClr val="7030A0"/>
              </a:solidFill>
              <a:latin typeface="Times New Roman" panose="02020603050405020304" pitchFamily="18" charset="0"/>
              <a:cs typeface="Times New Roman" panose="02020603050405020304" pitchFamily="18" charset="0"/>
            </a:endParaRPr>
          </a:p>
          <a:p>
            <a:pPr marL="109728" indent="0" algn="l">
              <a:buNone/>
            </a:pPr>
            <a:endParaRPr lang="ar-IQ" dirty="0">
              <a:solidFill>
                <a:schemeClr val="accent2"/>
              </a:solidFill>
              <a:latin typeface="Arez_K_ Press 01" panose="02000000000000000000" pitchFamily="2" charset="-78"/>
              <a:cs typeface="Arez_K_ Press 01" panose="02000000000000000000" pitchFamily="2" charset="-78"/>
            </a:endParaRPr>
          </a:p>
        </p:txBody>
      </p:sp>
    </p:spTree>
    <p:extLst>
      <p:ext uri="{BB962C8B-B14F-4D97-AF65-F5344CB8AC3E}">
        <p14:creationId xmlns:p14="http://schemas.microsoft.com/office/powerpoint/2010/main" val="226836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181600"/>
          </a:xfrm>
        </p:spPr>
        <p:txBody>
          <a:bodyPr/>
          <a:lstStyle/>
          <a:p>
            <a:pPr marL="109728" indent="0" algn="just" rtl="0">
              <a:buNone/>
            </a:pPr>
            <a:r>
              <a:rPr lang="en-US" sz="2800" b="1" dirty="0"/>
              <a:t> </a:t>
            </a:r>
            <a:r>
              <a:rPr lang="en-US" sz="3200" b="1" dirty="0" smtClean="0">
                <a:solidFill>
                  <a:srgbClr val="008000"/>
                </a:solidFill>
                <a:latin typeface="Times New Roman" panose="02020603050405020304" pitchFamily="18" charset="0"/>
                <a:cs typeface="Times New Roman" panose="02020603050405020304" pitchFamily="18" charset="0"/>
              </a:rPr>
              <a:t>6. Particularization</a:t>
            </a:r>
            <a:endParaRPr lang="en-US" sz="3200" b="1" dirty="0">
              <a:solidFill>
                <a:srgbClr val="008000"/>
              </a:solidFill>
              <a:latin typeface="Times New Roman" panose="02020603050405020304" pitchFamily="18" charset="0"/>
              <a:cs typeface="Times New Roman" panose="02020603050405020304" pitchFamily="18" charset="0"/>
            </a:endParaRPr>
          </a:p>
          <a:p>
            <a:pPr marL="109728" indent="0" algn="r" rtl="0">
              <a:buNone/>
            </a:pPr>
            <a:endParaRPr lang="en-US" sz="2800" b="1" dirty="0" smtClean="0"/>
          </a:p>
          <a:p>
            <a:pPr marL="109728" indent="0" algn="just" rtl="0">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the opposite of </a:t>
            </a:r>
            <a:r>
              <a:rPr lang="en-US" sz="2800" dirty="0">
                <a:solidFill>
                  <a:srgbClr val="FF0000"/>
                </a:solidFill>
                <a:latin typeface="Times New Roman" panose="02020603050405020304" pitchFamily="18" charset="0"/>
                <a:cs typeface="Times New Roman" panose="02020603050405020304" pitchFamily="18" charset="0"/>
              </a:rPr>
              <a:t>generalization</a:t>
            </a:r>
            <a:r>
              <a:rPr lang="en-US" sz="2800" dirty="0">
                <a:latin typeface="Times New Roman" panose="02020603050405020304" pitchFamily="18" charset="0"/>
                <a:cs typeface="Times New Roman" panose="02020603050405020304" pitchFamily="18" charset="0"/>
              </a:rPr>
              <a:t>. This procedure involves the replacement of a general source language word by a semantically more specific word.           </a:t>
            </a:r>
          </a:p>
          <a:p>
            <a:pPr algn="l"/>
            <a:endParaRPr lang="en-US" sz="2800" b="1" dirty="0"/>
          </a:p>
          <a:p>
            <a:pPr marL="0" indent="0" algn="l" rtl="0">
              <a:buNone/>
            </a:pPr>
            <a:r>
              <a:rPr lang="en-US" sz="2800" b="1" dirty="0" smtClean="0"/>
              <a:t>John is </a:t>
            </a:r>
            <a:r>
              <a:rPr lang="en-US" sz="2800" b="1" u="sng" dirty="0" smtClean="0">
                <a:solidFill>
                  <a:srgbClr val="FF0000"/>
                </a:solidFill>
              </a:rPr>
              <a:t>my relative.</a:t>
            </a:r>
          </a:p>
          <a:p>
            <a:pPr marL="0" indent="0" algn="r">
              <a:buNone/>
            </a:pPr>
            <a:r>
              <a:rPr lang="ar-IQ" dirty="0" smtClean="0">
                <a:latin typeface="Arez_K_ Press 01" panose="02000000000000000000" pitchFamily="2" charset="-78"/>
                <a:cs typeface="Arez_K_ Press 01" panose="02000000000000000000" pitchFamily="2" charset="-78"/>
              </a:rPr>
              <a:t>جؤن</a:t>
            </a:r>
            <a:r>
              <a:rPr lang="ku-Arab-IQ" sz="2800" b="1" dirty="0" smtClean="0"/>
              <a:t> </a:t>
            </a:r>
            <a:r>
              <a:rPr lang="ar-IQ" dirty="0" smtClean="0">
                <a:solidFill>
                  <a:schemeClr val="accent2"/>
                </a:solidFill>
                <a:latin typeface="Arez_K_ Press 01" panose="02000000000000000000" pitchFamily="2" charset="-78"/>
                <a:cs typeface="Arez_K_ Press 01" panose="02000000000000000000" pitchFamily="2" charset="-78"/>
              </a:rPr>
              <a:t>ئاموزامة. </a:t>
            </a:r>
            <a:r>
              <a:rPr lang="ar-IQ" sz="2800" b="1" dirty="0" smtClean="0">
                <a:solidFill>
                  <a:srgbClr val="FF0000"/>
                </a:solidFill>
              </a:rPr>
              <a:t> </a:t>
            </a:r>
            <a:endParaRPr lang="ku-Arab-IQ" sz="2800" b="1" dirty="0">
              <a:solidFill>
                <a:srgbClr val="FF0000"/>
              </a:solidFill>
            </a:endParaRPr>
          </a:p>
          <a:p>
            <a:pPr marL="0" indent="0" algn="r">
              <a:buNone/>
            </a:pPr>
            <a:endParaRPr lang="en-US" sz="2800" b="1" u="sng" dirty="0">
              <a:solidFill>
                <a:srgbClr val="FF0000"/>
              </a:solidFill>
            </a:endParaRPr>
          </a:p>
          <a:p>
            <a:endParaRPr lang="ar-IQ" dirty="0"/>
          </a:p>
        </p:txBody>
      </p:sp>
    </p:spTree>
    <p:extLst>
      <p:ext uri="{BB962C8B-B14F-4D97-AF65-F5344CB8AC3E}">
        <p14:creationId xmlns:p14="http://schemas.microsoft.com/office/powerpoint/2010/main" val="1309706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638800"/>
          </a:xfrm>
        </p:spPr>
        <p:txBody>
          <a:bodyPr>
            <a:normAutofit/>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7. </a:t>
            </a:r>
            <a:r>
              <a:rPr lang="en-US" sz="3200" b="1" dirty="0" err="1" smtClean="0">
                <a:solidFill>
                  <a:srgbClr val="008000"/>
                </a:solidFill>
                <a:latin typeface="Times New Roman" panose="02020603050405020304" pitchFamily="18" charset="0"/>
                <a:cs typeface="Times New Roman" panose="02020603050405020304" pitchFamily="18" charset="0"/>
              </a:rPr>
              <a:t>Explicitation</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sz="1000" dirty="0" smtClean="0">
              <a:latin typeface="Times New Roman" panose="02020603050405020304" pitchFamily="18" charset="0"/>
              <a:cs typeface="Times New Roman" panose="02020603050405020304" pitchFamily="18" charset="0"/>
            </a:endParaRPr>
          </a:p>
          <a:p>
            <a:pPr marL="109728" indent="0" algn="just" rtl="0">
              <a:buNone/>
            </a:pPr>
            <a:r>
              <a:rPr lang="en-US" dirty="0" smtClean="0">
                <a:latin typeface="Times New Roman" panose="02020603050405020304" pitchFamily="18" charset="0"/>
                <a:cs typeface="Times New Roman" panose="02020603050405020304" pitchFamily="18" charset="0"/>
              </a:rPr>
              <a:t>Implicit </a:t>
            </a:r>
            <a:r>
              <a:rPr lang="en-US" dirty="0">
                <a:latin typeface="Times New Roman" panose="02020603050405020304" pitchFamily="18" charset="0"/>
                <a:cs typeface="Times New Roman" panose="02020603050405020304" pitchFamily="18" charset="0"/>
              </a:rPr>
              <a:t>information in the ST is rendered explicit in the TT.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dirty="0">
              <a:latin typeface="Times New Roman" panose="02020603050405020304" pitchFamily="18" charset="0"/>
              <a:cs typeface="Times New Roman" panose="02020603050405020304" pitchFamily="18" charset="0"/>
            </a:endParaRPr>
          </a:p>
          <a:p>
            <a:pPr marL="109728" indent="0" algn="l" rtl="0">
              <a:buNone/>
            </a:pPr>
            <a:r>
              <a:rPr lang="en-US" sz="2800" dirty="0" smtClean="0">
                <a:solidFill>
                  <a:srgbClr val="FF0000"/>
                </a:solidFill>
                <a:latin typeface="Times New Roman" panose="02020603050405020304" pitchFamily="18" charset="0"/>
                <a:cs typeface="Times New Roman" panose="02020603050405020304" pitchFamily="18" charset="0"/>
              </a:rPr>
              <a:t>Expressing </a:t>
            </a:r>
            <a:r>
              <a:rPr lang="en-US" sz="2800" dirty="0">
                <a:solidFill>
                  <a:srgbClr val="FF0000"/>
                </a:solidFill>
                <a:latin typeface="Times New Roman" panose="02020603050405020304" pitchFamily="18" charset="0"/>
                <a:cs typeface="Times New Roman" panose="02020603050405020304" pitchFamily="18" charset="0"/>
              </a:rPr>
              <a:t>a piece of information </a:t>
            </a:r>
            <a:r>
              <a:rPr lang="en-US" sz="2800" u="sng" dirty="0">
                <a:solidFill>
                  <a:schemeClr val="accent1">
                    <a:lumMod val="50000"/>
                  </a:schemeClr>
                </a:solidFill>
                <a:latin typeface="Times New Roman" panose="02020603050405020304" pitchFamily="18" charset="0"/>
                <a:cs typeface="Times New Roman" panose="02020603050405020304" pitchFamily="18" charset="0"/>
              </a:rPr>
              <a:t>explicitly</a:t>
            </a:r>
            <a:r>
              <a:rPr lang="en-US" sz="2800" dirty="0">
                <a:solidFill>
                  <a:srgbClr val="FF0000"/>
                </a:solidFill>
                <a:latin typeface="Times New Roman" panose="02020603050405020304" pitchFamily="18" charset="0"/>
                <a:cs typeface="Times New Roman" panose="02020603050405020304" pitchFamily="18" charset="0"/>
              </a:rPr>
              <a:t> in the TL</a:t>
            </a:r>
            <a:r>
              <a:rPr lang="en-US" sz="2800" dirty="0" smtClean="0">
                <a:solidFill>
                  <a:srgbClr val="FF0000"/>
                </a:solidFill>
                <a:latin typeface="Times New Roman" panose="02020603050405020304" pitchFamily="18" charset="0"/>
                <a:cs typeface="Times New Roman" panose="02020603050405020304" pitchFamily="18" charset="0"/>
              </a:rPr>
              <a:t>.</a:t>
            </a:r>
          </a:p>
          <a:p>
            <a:pPr marL="109728" indent="0" algn="l" rtl="0">
              <a:buNone/>
            </a:pPr>
            <a:endParaRPr lang="en-US" sz="2800" b="1" dirty="0">
              <a:solidFill>
                <a:srgbClr val="FF0000"/>
              </a:solidFill>
              <a:latin typeface="K24 Kurdish Bold Bold" panose="00000800000000000000" pitchFamily="2" charset="-78"/>
              <a:cs typeface="K24 Kurdish Bold Bold" panose="00000800000000000000" pitchFamily="2" charset="-78"/>
            </a:endParaRPr>
          </a:p>
          <a:p>
            <a:pPr marL="571500" indent="-571500" algn="just">
              <a:buFont typeface="Arial" panose="020B0604020202020204" pitchFamily="34" charset="0"/>
              <a:buChar char="•"/>
            </a:pPr>
            <a:r>
              <a:rPr lang="ku-Arab-IQ" sz="2800" b="1" dirty="0">
                <a:latin typeface="K24 Kurdish Bold Bold" panose="00000800000000000000" pitchFamily="2" charset="-78"/>
                <a:cs typeface="K24 Kurdish Bold Bold" panose="00000800000000000000" pitchFamily="2" charset="-78"/>
              </a:rPr>
              <a:t>لەکاتی </a:t>
            </a:r>
            <a:r>
              <a:rPr lang="ku-Arab-IQ" sz="2800" b="1" dirty="0" smtClean="0">
                <a:latin typeface="K24 Kurdish Bold Bold" panose="00000800000000000000" pitchFamily="2" charset="-78"/>
                <a:cs typeface="K24 Kurdish Bold Bold" panose="00000800000000000000" pitchFamily="2" charset="-78"/>
              </a:rPr>
              <a:t>شە</a:t>
            </a:r>
            <a:r>
              <a:rPr lang="ar-IQ" sz="2800" b="1" dirty="0" smtClean="0">
                <a:latin typeface="K24 Kurdish Bold Bold" panose="00000800000000000000" pitchFamily="2" charset="-78"/>
                <a:cs typeface="K24 Kurdish Bold Bold" panose="00000800000000000000" pitchFamily="2" charset="-78"/>
              </a:rPr>
              <a:t>ر</a:t>
            </a:r>
            <a:r>
              <a:rPr lang="ku-Arab-IQ" sz="2800" b="1" dirty="0" smtClean="0">
                <a:latin typeface="K24 Kurdish Bold Bold" panose="00000800000000000000" pitchFamily="2" charset="-78"/>
                <a:cs typeface="K24 Kurdish Bold Bold" panose="00000800000000000000" pitchFamily="2" charset="-78"/>
              </a:rPr>
              <a:t>ی مو</a:t>
            </a:r>
            <a:r>
              <a:rPr lang="ar-IQ" sz="2800" b="1" dirty="0" smtClean="0">
                <a:latin typeface="K24 Kurdish Bold Bold" panose="00000800000000000000" pitchFamily="2" charset="-78"/>
                <a:cs typeface="K24 Kurdish Bold Bold" panose="00000800000000000000" pitchFamily="2" charset="-78"/>
              </a:rPr>
              <a:t>سلد</a:t>
            </a:r>
            <a:r>
              <a:rPr lang="ku-Arab-IQ" sz="2800" b="1" dirty="0" smtClean="0">
                <a:latin typeface="K24 Kurdish Bold Bold" panose="00000800000000000000" pitchFamily="2" charset="-78"/>
                <a:cs typeface="K24 Kurdish Bold Bold" panose="00000800000000000000" pitchFamily="2" charset="-78"/>
              </a:rPr>
              <a:t>ا</a:t>
            </a:r>
            <a:r>
              <a:rPr lang="ku-Arab-IQ" sz="2800" b="1" dirty="0">
                <a:latin typeface="K24 Kurdish Bold Bold" panose="00000800000000000000" pitchFamily="2" charset="-78"/>
                <a:cs typeface="K24 Kurdish Bold Bold" panose="00000800000000000000" pitchFamily="2" charset="-78"/>
              </a:rPr>
              <a:t>، چەندین میدیایی جیهانی هەواڵیان </a:t>
            </a:r>
            <a:r>
              <a:rPr lang="ku-Arab-IQ" sz="2800" b="1" dirty="0">
                <a:solidFill>
                  <a:srgbClr val="0000FF"/>
                </a:solidFill>
                <a:latin typeface="K24 Kurdish Bold Bold" panose="00000800000000000000" pitchFamily="2" charset="-78"/>
                <a:cs typeface="K24 Kurdish Bold Bold" panose="00000800000000000000" pitchFamily="2" charset="-78"/>
              </a:rPr>
              <a:t>لە </a:t>
            </a:r>
            <a:r>
              <a:rPr lang="ku-Arab-IQ" sz="2800" b="1" u="sng" dirty="0" smtClean="0">
                <a:solidFill>
                  <a:srgbClr val="0000FF"/>
                </a:solidFill>
                <a:latin typeface="K24 Kurdish Bold Bold" panose="00000800000000000000" pitchFamily="2" charset="-78"/>
                <a:cs typeface="K24 Kurdish Bold Bold" panose="00000800000000000000" pitchFamily="2" charset="-78"/>
              </a:rPr>
              <a:t>تەلەڤزیۆنی </a:t>
            </a:r>
            <a:r>
              <a:rPr lang="ku-Arab-IQ" sz="2800" b="1" u="sng" dirty="0">
                <a:solidFill>
                  <a:srgbClr val="0000FF"/>
                </a:solidFill>
                <a:latin typeface="K24 Kurdish Bold Bold" panose="00000800000000000000" pitchFamily="2" charset="-78"/>
                <a:cs typeface="K24 Kurdish Bold Bold" panose="00000800000000000000" pitchFamily="2" charset="-78"/>
              </a:rPr>
              <a:t>ڕووداو </a:t>
            </a:r>
            <a:r>
              <a:rPr lang="ku-Arab-IQ" sz="2800" b="1" dirty="0">
                <a:latin typeface="K24 Kurdish Bold Bold" panose="00000800000000000000" pitchFamily="2" charset="-78"/>
                <a:cs typeface="K24 Kurdish Bold Bold" panose="00000800000000000000" pitchFamily="2" charset="-78"/>
              </a:rPr>
              <a:t>وەردەگرت.</a:t>
            </a:r>
            <a:r>
              <a:rPr lang="en-US" sz="2800" b="1" dirty="0">
                <a:solidFill>
                  <a:srgbClr val="FF0000"/>
                </a:solidFill>
                <a:latin typeface="K24 Kurdish Bold Bold" panose="00000800000000000000" pitchFamily="2" charset="-78"/>
                <a:cs typeface="K24 Kurdish Bold Bold" panose="00000800000000000000" pitchFamily="2" charset="-78"/>
              </a:rPr>
              <a:t> </a:t>
            </a:r>
          </a:p>
          <a:p>
            <a:pPr marL="571500" indent="-571500" algn="just" rtl="0">
              <a:buFont typeface="Arial" panose="020B0604020202020204" pitchFamily="34" charset="0"/>
              <a:buChar char="•"/>
            </a:pPr>
            <a:r>
              <a:rPr lang="en-US" sz="2800" dirty="0">
                <a:solidFill>
                  <a:srgbClr val="FF0000"/>
                </a:solidFill>
                <a:latin typeface="Times New Roman" panose="02020603050405020304" pitchFamily="18" charset="0"/>
                <a:cs typeface="Times New Roman" panose="02020603050405020304" pitchFamily="18" charset="0"/>
              </a:rPr>
              <a:t> During Mosul war, several international media reported from</a:t>
            </a:r>
            <a:r>
              <a:rPr lang="en-US" sz="2800" u="sng" dirty="0">
                <a:solidFill>
                  <a:srgbClr val="0000FF"/>
                </a:solidFill>
                <a:latin typeface="Times New Roman" panose="02020603050405020304" pitchFamily="18" charset="0"/>
                <a:cs typeface="Times New Roman" panose="02020603050405020304" pitchFamily="18" charset="0"/>
              </a:rPr>
              <a:t> the Kurdish </a:t>
            </a:r>
            <a:r>
              <a:rPr lang="en-US" sz="2800" u="sng" dirty="0" err="1">
                <a:solidFill>
                  <a:srgbClr val="0000FF"/>
                </a:solidFill>
                <a:latin typeface="Times New Roman" panose="02020603050405020304" pitchFamily="18" charset="0"/>
                <a:cs typeface="Times New Roman" panose="02020603050405020304" pitchFamily="18" charset="0"/>
              </a:rPr>
              <a:t>Rudaw</a:t>
            </a:r>
            <a:r>
              <a:rPr lang="en-US" sz="2800" u="sng" dirty="0">
                <a:solidFill>
                  <a:srgbClr val="0000FF"/>
                </a:solidFill>
                <a:latin typeface="Times New Roman" panose="02020603050405020304" pitchFamily="18" charset="0"/>
                <a:cs typeface="Times New Roman" panose="02020603050405020304" pitchFamily="18" charset="0"/>
              </a:rPr>
              <a:t> media network.</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4923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3400" b="1" dirty="0" smtClean="0">
                <a:solidFill>
                  <a:srgbClr val="C00000"/>
                </a:solidFill>
                <a:latin typeface="Times New Roman" pitchFamily="18" charset="0"/>
                <a:ea typeface="+mj-ea"/>
                <a:cs typeface="Times New Roman" pitchFamily="18" charset="0"/>
              </a:rPr>
              <a:t>Unit of Translation (Levels of Translation)</a:t>
            </a:r>
          </a:p>
          <a:p>
            <a:pPr marL="109728" indent="0" algn="just" rtl="0">
              <a:buNone/>
            </a:pPr>
            <a:endParaRPr lang="en-US" sz="1000" b="1" dirty="0" smtClean="0">
              <a:latin typeface="Times New Roman" pitchFamily="18" charset="0"/>
              <a:cs typeface="Times New Roman" pitchFamily="18" charset="0"/>
            </a:endParaRPr>
          </a:p>
          <a:p>
            <a:pPr marL="109728" indent="0" algn="just" rtl="0">
              <a:lnSpc>
                <a:spcPct val="150000"/>
              </a:lnSpc>
              <a:buNone/>
            </a:pP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unit of translation can vary in the range of </a:t>
            </a:r>
            <a:r>
              <a:rPr lang="en-US" sz="3200" i="1" dirty="0">
                <a:solidFill>
                  <a:srgbClr val="7030A0"/>
                </a:solidFill>
                <a:latin typeface="Times New Roman" pitchFamily="18" charset="0"/>
                <a:cs typeface="Times New Roman" pitchFamily="18" charset="0"/>
              </a:rPr>
              <a:t>word, phrases, sentences </a:t>
            </a:r>
            <a:r>
              <a:rPr lang="en-US" sz="3200" dirty="0">
                <a:latin typeface="Times New Roman" pitchFamily="18" charset="0"/>
                <a:cs typeface="Times New Roman" pitchFamily="18" charset="0"/>
              </a:rPr>
              <a:t>and</a:t>
            </a:r>
            <a:r>
              <a:rPr lang="en-US" sz="3200" i="1" dirty="0">
                <a:latin typeface="Times New Roman" pitchFamily="18" charset="0"/>
                <a:cs typeface="Times New Roman" pitchFamily="18" charset="0"/>
              </a:rPr>
              <a:t> </a:t>
            </a:r>
            <a:r>
              <a:rPr lang="en-US" sz="3200" i="1" dirty="0">
                <a:solidFill>
                  <a:srgbClr val="7030A0"/>
                </a:solidFill>
                <a:latin typeface="Times New Roman" pitchFamily="18" charset="0"/>
                <a:cs typeface="Times New Roman" pitchFamily="18" charset="0"/>
              </a:rPr>
              <a:t>the whole text</a:t>
            </a:r>
            <a:r>
              <a:rPr lang="en-US" sz="3200" dirty="0">
                <a:latin typeface="Times New Roman" pitchFamily="18" charset="0"/>
                <a:cs typeface="Times New Roman" pitchFamily="18" charset="0"/>
              </a:rPr>
              <a:t>, depending on the translators' foci of attention and different types of translation.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85709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11293</TotalTime>
  <Words>2899</Words>
  <Application>Microsoft Office PowerPoint</Application>
  <PresentationFormat>On-screen Show (4:3)</PresentationFormat>
  <Paragraphs>232</Paragraphs>
  <Slides>50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50</vt:i4>
      </vt:variant>
    </vt:vector>
  </HeadingPairs>
  <TitlesOfParts>
    <vt:vector size="63" baseType="lpstr">
      <vt:lpstr>Ali_K_Azzam</vt:lpstr>
      <vt:lpstr>Ali_K_Hasan</vt:lpstr>
      <vt:lpstr>Arez_K_ Press 01</vt:lpstr>
      <vt:lpstr>Arial</vt:lpstr>
      <vt:lpstr>Calibri</vt:lpstr>
      <vt:lpstr>K24 Kurdish Bold Bold</vt:lpstr>
      <vt:lpstr>Lucida Sans Unicode</vt:lpstr>
      <vt:lpstr>Times New Roman</vt:lpstr>
      <vt:lpstr>Verdana</vt:lpstr>
      <vt:lpstr>Wingdings</vt:lpstr>
      <vt:lpstr>Wingdings 2</vt:lpstr>
      <vt:lpstr>Wingdings 3</vt:lpstr>
      <vt:lpstr>Concourse</vt:lpstr>
      <vt:lpstr> Module: Principles of Translation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Equivalence in Translation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Koller’s equivalence relations </vt:lpstr>
      <vt:lpstr>PowerPoint Presentation</vt:lpstr>
      <vt:lpstr>PowerPoint Presentation</vt:lpstr>
      <vt:lpstr>3. Pym’s Natural and Directional Equivalence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Morphology </dc:title>
  <dc:creator>RAM FOR COMPUTER</dc:creator>
  <cp:lastModifiedBy>SONY</cp:lastModifiedBy>
  <cp:revision>544</cp:revision>
  <dcterms:created xsi:type="dcterms:W3CDTF">2006-08-16T00:00:00Z</dcterms:created>
  <dcterms:modified xsi:type="dcterms:W3CDTF">2023-04-17T01:02:23Z</dcterms:modified>
</cp:coreProperties>
</file>