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8"/>
  </p:notesMasterIdLst>
  <p:sldIdLst>
    <p:sldId id="256" r:id="rId2"/>
    <p:sldId id="257" r:id="rId3"/>
    <p:sldId id="258" r:id="rId4"/>
    <p:sldId id="312" r:id="rId5"/>
    <p:sldId id="362" r:id="rId6"/>
    <p:sldId id="363" r:id="rId7"/>
    <p:sldId id="364" r:id="rId8"/>
    <p:sldId id="262" r:id="rId9"/>
    <p:sldId id="263" r:id="rId10"/>
    <p:sldId id="264" r:id="rId11"/>
    <p:sldId id="365" r:id="rId12"/>
    <p:sldId id="274" r:id="rId13"/>
    <p:sldId id="275" r:id="rId14"/>
    <p:sldId id="276" r:id="rId15"/>
    <p:sldId id="366" r:id="rId16"/>
    <p:sldId id="293" r:id="rId17"/>
    <p:sldId id="367" r:id="rId18"/>
    <p:sldId id="294" r:id="rId19"/>
    <p:sldId id="295" r:id="rId20"/>
    <p:sldId id="296" r:id="rId21"/>
    <p:sldId id="313" r:id="rId22"/>
    <p:sldId id="368" r:id="rId23"/>
    <p:sldId id="385" r:id="rId24"/>
    <p:sldId id="384" r:id="rId25"/>
    <p:sldId id="298" r:id="rId26"/>
    <p:sldId id="299" r:id="rId27"/>
    <p:sldId id="314" r:id="rId28"/>
    <p:sldId id="315" r:id="rId29"/>
    <p:sldId id="316" r:id="rId30"/>
    <p:sldId id="369" r:id="rId31"/>
    <p:sldId id="373" r:id="rId32"/>
    <p:sldId id="374" r:id="rId33"/>
    <p:sldId id="375" r:id="rId34"/>
    <p:sldId id="376" r:id="rId35"/>
    <p:sldId id="377" r:id="rId36"/>
    <p:sldId id="378" r:id="rId37"/>
    <p:sldId id="379" r:id="rId38"/>
    <p:sldId id="380" r:id="rId39"/>
    <p:sldId id="386" r:id="rId40"/>
    <p:sldId id="388" r:id="rId41"/>
    <p:sldId id="389" r:id="rId42"/>
    <p:sldId id="391" r:id="rId43"/>
    <p:sldId id="392" r:id="rId44"/>
    <p:sldId id="393" r:id="rId45"/>
    <p:sldId id="394" r:id="rId46"/>
    <p:sldId id="396" r:id="rId47"/>
    <p:sldId id="397" r:id="rId48"/>
    <p:sldId id="400" r:id="rId49"/>
    <p:sldId id="399" r:id="rId50"/>
    <p:sldId id="404" r:id="rId51"/>
    <p:sldId id="403" r:id="rId52"/>
    <p:sldId id="402" r:id="rId53"/>
    <p:sldId id="408" r:id="rId54"/>
    <p:sldId id="407" r:id="rId55"/>
    <p:sldId id="409" r:id="rId56"/>
    <p:sldId id="413" r:id="rId57"/>
    <p:sldId id="414" r:id="rId58"/>
    <p:sldId id="412" r:id="rId59"/>
    <p:sldId id="421" r:id="rId60"/>
    <p:sldId id="420" r:id="rId61"/>
    <p:sldId id="422" r:id="rId62"/>
    <p:sldId id="423" r:id="rId63"/>
    <p:sldId id="417" r:id="rId64"/>
    <p:sldId id="424" r:id="rId65"/>
    <p:sldId id="426" r:id="rId66"/>
    <p:sldId id="429" r:id="rId67"/>
    <p:sldId id="430" r:id="rId68"/>
    <p:sldId id="431" r:id="rId69"/>
    <p:sldId id="427" r:id="rId70"/>
    <p:sldId id="428" r:id="rId71"/>
    <p:sldId id="432" r:id="rId72"/>
    <p:sldId id="433" r:id="rId73"/>
    <p:sldId id="434" r:id="rId74"/>
    <p:sldId id="435" r:id="rId75"/>
    <p:sldId id="436" r:id="rId76"/>
    <p:sldId id="390"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3399"/>
    <a:srgbClr val="347C47"/>
    <a:srgbClr val="CCCC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71" autoAdjust="0"/>
  </p:normalViewPr>
  <p:slideViewPr>
    <p:cSldViewPr>
      <p:cViewPr varScale="1">
        <p:scale>
          <a:sx n="73" d="100"/>
          <a:sy n="73" d="100"/>
        </p:scale>
        <p:origin x="1278"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3FD333E-7013-4D96-9C3E-CCE291EFCF01}" type="datetimeFigureOut">
              <a:rPr lang="ar-IQ" smtClean="0"/>
              <a:t>07/09/1444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D8E5C0-B6C4-4F0B-A393-373828DCB390}" type="slidenum">
              <a:rPr lang="ar-IQ" smtClean="0"/>
              <a:t>‹#›</a:t>
            </a:fld>
            <a:endParaRPr lang="ar-IQ"/>
          </a:p>
        </p:txBody>
      </p:sp>
    </p:spTree>
    <p:extLst>
      <p:ext uri="{BB962C8B-B14F-4D97-AF65-F5344CB8AC3E}">
        <p14:creationId xmlns:p14="http://schemas.microsoft.com/office/powerpoint/2010/main" val="8848160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8D8E5C0-B6C4-4F0B-A393-373828DCB390}" type="slidenum">
              <a:rPr lang="ar-IQ" smtClean="0"/>
              <a:t>15</a:t>
            </a:fld>
            <a:endParaRPr lang="ar-IQ"/>
          </a:p>
        </p:txBody>
      </p:sp>
    </p:spTree>
    <p:extLst>
      <p:ext uri="{BB962C8B-B14F-4D97-AF65-F5344CB8AC3E}">
        <p14:creationId xmlns:p14="http://schemas.microsoft.com/office/powerpoint/2010/main" val="781665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3/28/2023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3/28/2023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29761"/>
          </a:xfrm>
        </p:spPr>
        <p:txBody>
          <a:bodyPr/>
          <a:lstStyle/>
          <a:p>
            <a:pPr algn="ctr"/>
            <a:r>
              <a:rPr lang="ar-IQ"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dirty="0" smtClean="0">
                <a:solidFill>
                  <a:schemeClr val="accent2">
                    <a:lumMod val="75000"/>
                  </a:schemeClr>
                </a:solidFill>
                <a:latin typeface="Times New Roman" panose="02020603050405020304" pitchFamily="18" charset="0"/>
                <a:cs typeface="Times New Roman" panose="02020603050405020304" pitchFamily="18" charset="0"/>
              </a:rPr>
              <a:t>Module: Introduction to Translation</a:t>
            </a:r>
            <a:endParaRPr lang="ar-IQ"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2514600"/>
            <a:ext cx="7772400" cy="2454448"/>
          </a:xfrm>
        </p:spPr>
        <p:txBody>
          <a:bodyPr>
            <a:normAutofit fontScale="92500" lnSpcReduction="10000"/>
          </a:bodyPr>
          <a:lstStyle/>
          <a:p>
            <a:pPr algn="ctr">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Translation Department </a:t>
            </a:r>
          </a:p>
          <a:p>
            <a:pPr algn="ctr">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First Year Classes </a:t>
            </a:r>
          </a:p>
          <a:p>
            <a:pPr algn="ctr" rtl="0">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Module Tutor: Dr. Yousif Ali Omer</a:t>
            </a:r>
          </a:p>
          <a:p>
            <a:pPr algn="ctr" rtl="0">
              <a:lnSpc>
                <a:spcPct val="150000"/>
              </a:lnSpc>
            </a:pPr>
            <a:r>
              <a:rPr lang="en-US" b="1" dirty="0" smtClean="0">
                <a:solidFill>
                  <a:schemeClr val="tx1"/>
                </a:solidFill>
                <a:latin typeface="Times New Roman" panose="02020603050405020304" pitchFamily="18" charset="0"/>
                <a:cs typeface="Times New Roman" panose="02020603050405020304" pitchFamily="18" charset="0"/>
              </a:rPr>
              <a:t>2022-2023  </a:t>
            </a:r>
            <a:endParaRPr lang="ar-IQ" b="1"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ar-IQ"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19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304800" y="533400"/>
            <a:ext cx="8229600" cy="4525963"/>
          </a:xfrm>
        </p:spPr>
        <p:txBody>
          <a:bodyPr>
            <a:normAutofit/>
          </a:bodyPr>
          <a:lstStyle/>
          <a:p>
            <a:pPr marL="68580" indent="0" algn="just" rtl="0">
              <a:lnSpc>
                <a:spcPct val="150000"/>
              </a:lnSpc>
              <a:buNone/>
            </a:pPr>
            <a:r>
              <a:rPr lang="en-US" sz="3200" dirty="0" smtClean="0">
                <a:latin typeface="Times New Roman" panose="02020603050405020304" pitchFamily="18" charset="0"/>
                <a:cs typeface="Times New Roman" panose="02020603050405020304" pitchFamily="18" charset="0"/>
              </a:rPr>
              <a:t>Translation is defined as “</a:t>
            </a:r>
            <a:r>
              <a:rPr lang="en-US" sz="3200" dirty="0" smtClean="0">
                <a:solidFill>
                  <a:srgbClr val="7030A0"/>
                </a:solidFill>
                <a:latin typeface="Times New Roman" panose="02020603050405020304" pitchFamily="18" charset="0"/>
                <a:cs typeface="Times New Roman" panose="02020603050405020304" pitchFamily="18" charset="0"/>
              </a:rPr>
              <a:t>rendering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
            </a:r>
            <a:r>
              <a:rPr lang="en-US" sz="3200" dirty="0">
                <a:solidFill>
                  <a:srgbClr val="7030A0"/>
                </a:solidFill>
                <a:latin typeface="Times New Roman" panose="02020603050405020304" pitchFamily="18" charset="0"/>
                <a:cs typeface="Times New Roman" panose="02020603050405020304" pitchFamily="18" charset="0"/>
              </a:rPr>
              <a:t>meaning</a:t>
            </a:r>
            <a:r>
              <a:rPr lang="en-US" sz="3200" dirty="0">
                <a:latin typeface="Times New Roman" panose="02020603050405020304" pitchFamily="18" charset="0"/>
                <a:cs typeface="Times New Roman" panose="02020603050405020304" pitchFamily="18" charset="0"/>
              </a:rPr>
              <a:t> of a </a:t>
            </a:r>
            <a:r>
              <a:rPr lang="en-US" sz="3200" dirty="0">
                <a:solidFill>
                  <a:srgbClr val="7030A0"/>
                </a:solidFill>
                <a:latin typeface="Times New Roman" panose="02020603050405020304" pitchFamily="18" charset="0"/>
                <a:cs typeface="Times New Roman" panose="02020603050405020304" pitchFamily="18" charset="0"/>
              </a:rPr>
              <a:t>text</a:t>
            </a:r>
            <a:r>
              <a:rPr lang="en-US" sz="3200" dirty="0">
                <a:latin typeface="Times New Roman" panose="02020603050405020304" pitchFamily="18" charset="0"/>
                <a:cs typeface="Times New Roman" panose="02020603050405020304" pitchFamily="18" charset="0"/>
              </a:rPr>
              <a:t> into another language in the way that the author </a:t>
            </a:r>
            <a:r>
              <a:rPr lang="en-US" sz="3200" dirty="0">
                <a:solidFill>
                  <a:srgbClr val="7030A0"/>
                </a:solidFill>
                <a:latin typeface="Times New Roman" panose="02020603050405020304" pitchFamily="18" charset="0"/>
                <a:cs typeface="Times New Roman" panose="02020603050405020304" pitchFamily="18" charset="0"/>
              </a:rPr>
              <a:t>intended</a:t>
            </a:r>
            <a:r>
              <a:rPr lang="en-US" sz="3200" dirty="0">
                <a:latin typeface="Times New Roman" panose="02020603050405020304" pitchFamily="18" charset="0"/>
                <a:cs typeface="Times New Roman" panose="02020603050405020304" pitchFamily="18" charset="0"/>
              </a:rPr>
              <a:t> the text” (</a:t>
            </a:r>
            <a:r>
              <a:rPr lang="en-US" sz="3200" dirty="0" err="1">
                <a:latin typeface="Times New Roman" panose="02020603050405020304" pitchFamily="18" charset="0"/>
                <a:cs typeface="Times New Roman" panose="02020603050405020304" pitchFamily="18" charset="0"/>
              </a:rPr>
              <a:t>Newmark</a:t>
            </a:r>
            <a:r>
              <a:rPr lang="en-US" sz="3200" dirty="0">
                <a:latin typeface="Times New Roman" panose="02020603050405020304" pitchFamily="18" charset="0"/>
                <a:cs typeface="Times New Roman" panose="02020603050405020304" pitchFamily="18" charset="0"/>
              </a:rPr>
              <a:t>, 1988, p. 5);</a:t>
            </a:r>
          </a:p>
        </p:txBody>
      </p:sp>
    </p:spTree>
    <p:extLst>
      <p:ext uri="{BB962C8B-B14F-4D97-AF65-F5344CB8AC3E}">
        <p14:creationId xmlns:p14="http://schemas.microsoft.com/office/powerpoint/2010/main" val="233019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lstStyle/>
          <a:p>
            <a:pPr marL="109728" indent="0" algn="l" rtl="0">
              <a:buNone/>
            </a:pPr>
            <a:r>
              <a:rPr lang="en-US" b="1" dirty="0">
                <a:solidFill>
                  <a:srgbClr val="C00000"/>
                </a:solidFill>
                <a:latin typeface="Times New Roman" panose="02020603050405020304" pitchFamily="18" charset="0"/>
                <a:cs typeface="Times New Roman" panose="02020603050405020304" pitchFamily="18" charset="0"/>
              </a:rPr>
              <a:t>Translate the </a:t>
            </a:r>
            <a:r>
              <a:rPr lang="en-US" b="1" dirty="0" smtClean="0">
                <a:solidFill>
                  <a:srgbClr val="C00000"/>
                </a:solidFill>
                <a:latin typeface="Times New Roman" panose="02020603050405020304" pitchFamily="18" charset="0"/>
                <a:cs typeface="Times New Roman" panose="02020603050405020304" pitchFamily="18" charset="0"/>
              </a:rPr>
              <a:t>following sentences </a:t>
            </a:r>
            <a:r>
              <a:rPr lang="en-US" b="1" dirty="0">
                <a:solidFill>
                  <a:srgbClr val="C00000"/>
                </a:solidFill>
                <a:latin typeface="Times New Roman" panose="02020603050405020304" pitchFamily="18" charset="0"/>
                <a:cs typeface="Times New Roman" panose="02020603050405020304" pitchFamily="18" charset="0"/>
              </a:rPr>
              <a:t>into </a:t>
            </a:r>
            <a:r>
              <a:rPr lang="en-US" b="1" dirty="0" smtClean="0">
                <a:solidFill>
                  <a:srgbClr val="C00000"/>
                </a:solidFill>
                <a:latin typeface="Times New Roman" panose="02020603050405020304" pitchFamily="18" charset="0"/>
                <a:cs typeface="Times New Roman" panose="02020603050405020304" pitchFamily="18" charset="0"/>
              </a:rPr>
              <a:t>Kurdish.</a:t>
            </a:r>
          </a:p>
          <a:p>
            <a:pPr marL="109728" indent="0" algn="l" rtl="0">
              <a:buNone/>
            </a:pPr>
            <a:endParaRPr lang="en-US" dirty="0" smtClean="0">
              <a:latin typeface="Times New Roman" panose="02020603050405020304" pitchFamily="18" charset="0"/>
              <a:cs typeface="Times New Roman" panose="02020603050405020304" pitchFamily="18" charset="0"/>
            </a:endParaRPr>
          </a:p>
          <a:p>
            <a:pPr marL="109728" indent="0" algn="l" rtl="0">
              <a:buNone/>
            </a:pPr>
            <a:r>
              <a:rPr lang="en-US" sz="2600" dirty="0" smtClean="0">
                <a:latin typeface="Times New Roman" panose="02020603050405020304" pitchFamily="18" charset="0"/>
                <a:cs typeface="Times New Roman" panose="02020603050405020304" pitchFamily="18" charset="0"/>
              </a:rPr>
              <a:t>1. I study Translation </a:t>
            </a:r>
            <a:r>
              <a:rPr lang="en-US" sz="2600" dirty="0">
                <a:latin typeface="Times New Roman" panose="02020603050405020304" pitchFamily="18" charset="0"/>
                <a:cs typeface="Times New Roman" panose="02020603050405020304" pitchFamily="18" charset="0"/>
              </a:rPr>
              <a:t>at the </a:t>
            </a:r>
            <a:r>
              <a:rPr lang="en-US" sz="2600" dirty="0" err="1" smtClean="0">
                <a:latin typeface="Times New Roman" panose="02020603050405020304" pitchFamily="18" charset="0"/>
                <a:cs typeface="Times New Roman" panose="02020603050405020304" pitchFamily="18" charset="0"/>
              </a:rPr>
              <a:t>Salahaddin</a:t>
            </a:r>
            <a:r>
              <a:rPr lang="en-US" sz="2600" dirty="0" smtClean="0">
                <a:latin typeface="Times New Roman" panose="02020603050405020304" pitchFamily="18" charset="0"/>
                <a:cs typeface="Times New Roman" panose="02020603050405020304" pitchFamily="18" charset="0"/>
              </a:rPr>
              <a:t> University - Erbil. </a:t>
            </a:r>
          </a:p>
          <a:p>
            <a:pPr marL="109728" indent="0" algn="l" rtl="0">
              <a:buNone/>
            </a:pPr>
            <a:endParaRPr lang="en-US" sz="2600" dirty="0" smtClean="0">
              <a:latin typeface="Times New Roman" panose="02020603050405020304" pitchFamily="18" charset="0"/>
              <a:cs typeface="Times New Roman" panose="02020603050405020304" pitchFamily="18" charset="0"/>
            </a:endParaRPr>
          </a:p>
          <a:p>
            <a:pPr marL="109728" indent="0" algn="l" rtl="0">
              <a:buNone/>
            </a:pPr>
            <a:r>
              <a:rPr lang="en-US" sz="2600" dirty="0" smtClean="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 Translation is an important subject for students. </a:t>
            </a:r>
            <a:endParaRPr lang="en-US" sz="2600" dirty="0" smtClean="0">
              <a:latin typeface="Times New Roman" panose="02020603050405020304" pitchFamily="18" charset="0"/>
              <a:cs typeface="Times New Roman" panose="02020603050405020304" pitchFamily="18" charset="0"/>
            </a:endParaRPr>
          </a:p>
          <a:p>
            <a:pPr marL="109728" indent="0" algn="l" rtl="0">
              <a:buNone/>
            </a:pPr>
            <a:endParaRPr lang="en-US" sz="2600" dirty="0">
              <a:latin typeface="Times New Roman" panose="02020603050405020304" pitchFamily="18" charset="0"/>
              <a:cs typeface="Times New Roman" panose="02020603050405020304" pitchFamily="18" charset="0"/>
            </a:endParaRPr>
          </a:p>
          <a:p>
            <a:pPr marL="109728" indent="0" algn="l" rtl="0">
              <a:buNone/>
            </a:pPr>
            <a:r>
              <a:rPr lang="en-US" sz="2600" dirty="0">
                <a:latin typeface="Times New Roman" panose="02020603050405020304" pitchFamily="18" charset="0"/>
                <a:cs typeface="Times New Roman" panose="02020603050405020304" pitchFamily="18" charset="0"/>
              </a:rPr>
              <a:t>3. My </a:t>
            </a:r>
            <a:r>
              <a:rPr lang="en-US" sz="2600" dirty="0" smtClean="0">
                <a:latin typeface="Times New Roman" panose="02020603050405020304" pitchFamily="18" charset="0"/>
                <a:cs typeface="Times New Roman" panose="02020603050405020304" pitchFamily="18" charset="0"/>
              </a:rPr>
              <a:t>father </a:t>
            </a:r>
            <a:r>
              <a:rPr lang="en-US" sz="2600" dirty="0">
                <a:latin typeface="Times New Roman" panose="02020603050405020304" pitchFamily="18" charset="0"/>
                <a:cs typeface="Times New Roman" panose="02020603050405020304" pitchFamily="18" charset="0"/>
              </a:rPr>
              <a:t>searched for the car key but did not find it. </a:t>
            </a:r>
            <a:endParaRPr lang="ar-IQ"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748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33400" y="457200"/>
            <a:ext cx="8001000" cy="1295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000" b="1" dirty="0">
                <a:solidFill>
                  <a:srgbClr val="C00000"/>
                </a:solidFill>
              </a:rPr>
              <a:t>What </a:t>
            </a:r>
            <a:r>
              <a:rPr lang="en-US" sz="3000" b="1" dirty="0" smtClean="0">
                <a:solidFill>
                  <a:srgbClr val="C00000"/>
                </a:solidFill>
              </a:rPr>
              <a:t>do translators  translate?</a:t>
            </a:r>
            <a:endParaRPr lang="en-US" sz="3000" b="1" dirty="0">
              <a:solidFill>
                <a:srgbClr val="C00000"/>
              </a:solidFill>
            </a:endParaRPr>
          </a:p>
        </p:txBody>
      </p:sp>
      <p:sp>
        <p:nvSpPr>
          <p:cNvPr id="4" name="Content Placeholder 1"/>
          <p:cNvSpPr>
            <a:spLocks noGrp="1"/>
          </p:cNvSpPr>
          <p:nvPr>
            <p:ph idx="1"/>
          </p:nvPr>
        </p:nvSpPr>
        <p:spPr>
          <a:xfrm>
            <a:off x="304800" y="1874837"/>
            <a:ext cx="8229600" cy="3992563"/>
          </a:xfrm>
        </p:spPr>
        <p:txBody>
          <a:bodyPr>
            <a:noAutofit/>
          </a:bodyPr>
          <a:lstStyle/>
          <a:p>
            <a:pPr marL="109728" indent="0" algn="just" rtl="0">
              <a:lnSpc>
                <a:spcPct val="150000"/>
              </a:lnSpc>
              <a:buNone/>
            </a:pPr>
            <a:endParaRPr lang="en-US" sz="3200" dirty="0" smtClean="0">
              <a:latin typeface="Times New Roman" pitchFamily="18" charset="0"/>
              <a:cs typeface="Times New Roman" pitchFamily="18" charset="0"/>
            </a:endParaRPr>
          </a:p>
          <a:p>
            <a:pPr marL="109728" indent="0" algn="just" rtl="0">
              <a:buNone/>
            </a:pPr>
            <a:r>
              <a:rPr lang="en-US" sz="3200" dirty="0" smtClean="0">
                <a:latin typeface="Times New Roman" pitchFamily="18" charset="0"/>
                <a:cs typeface="Times New Roman" pitchFamily="18" charset="0"/>
              </a:rPr>
              <a:t>Translators translate nothing but </a:t>
            </a:r>
            <a:r>
              <a:rPr lang="en-US" sz="3200" b="1" dirty="0" smtClean="0">
                <a:solidFill>
                  <a:srgbClr val="7030A0"/>
                </a:solidFill>
                <a:latin typeface="Times New Roman" pitchFamily="18" charset="0"/>
                <a:cs typeface="Times New Roman" pitchFamily="18" charset="0"/>
              </a:rPr>
              <a:t>MEANING</a:t>
            </a:r>
            <a:r>
              <a:rPr lang="en-US" sz="3200" dirty="0" smtClean="0">
                <a:latin typeface="Times New Roman" pitchFamily="18" charset="0"/>
                <a:cs typeface="Times New Roman" pitchFamily="18" charset="0"/>
              </a:rPr>
              <a:t>.</a:t>
            </a:r>
          </a:p>
          <a:p>
            <a:pPr algn="just" rtl="0"/>
            <a:endParaRPr lang="en-US" sz="3200" dirty="0">
              <a:latin typeface="Times New Roman" pitchFamily="18" charset="0"/>
              <a:cs typeface="Times New Roman" pitchFamily="18" charset="0"/>
            </a:endParaRPr>
          </a:p>
          <a:p>
            <a:pPr marL="109728" indent="0" algn="just" rtl="0">
              <a:buNone/>
            </a:pPr>
            <a:r>
              <a:rPr lang="en-US" dirty="0">
                <a:latin typeface="Times New Roman" panose="02020603050405020304" pitchFamily="18" charset="0"/>
                <a:cs typeface="Times New Roman" panose="02020603050405020304" pitchFamily="18" charset="0"/>
              </a:rPr>
              <a:t>We translate neither grammar, words, style nor sounds. What do we translate then? We always translate one thing only: </a:t>
            </a:r>
            <a:r>
              <a:rPr lang="en-US" sz="3200" b="1" dirty="0">
                <a:solidFill>
                  <a:srgbClr val="7030A0"/>
                </a:solidFill>
                <a:latin typeface="Times New Roman" pitchFamily="18" charset="0"/>
                <a:cs typeface="Times New Roman" pitchFamily="18" charset="0"/>
              </a:rPr>
              <a:t>MEANING</a:t>
            </a:r>
            <a:r>
              <a:rPr lang="en-US" dirty="0">
                <a:latin typeface="Times New Roman" panose="02020603050405020304" pitchFamily="18" charset="0"/>
                <a:cs typeface="Times New Roman" panose="02020603050405020304" pitchFamily="18" charset="0"/>
              </a:rPr>
              <a:t>.</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pPr algn="just" rtl="0">
              <a:lnSpc>
                <a:spcPct val="150000"/>
              </a:lnSpc>
            </a:pPr>
            <a:endParaRPr lang="en-US" sz="3200" dirty="0" smtClean="0">
              <a:latin typeface="Times New Roman" pitchFamily="18" charset="0"/>
              <a:cs typeface="Times New Roman" pitchFamily="18" charset="0"/>
            </a:endParaRPr>
          </a:p>
          <a:p>
            <a:pPr algn="just" rtl="0">
              <a:lnSpc>
                <a:spcPct val="150000"/>
              </a:lnSpc>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95635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4800" y="685800"/>
            <a:ext cx="8229600" cy="4525963"/>
          </a:xfrm>
        </p:spPr>
        <p:txBody>
          <a:bodyPr>
            <a:normAutofit/>
          </a:bodyPr>
          <a:lstStyle/>
          <a:p>
            <a:pPr marL="109728" indent="0" algn="just" rtl="0">
              <a:lnSpc>
                <a:spcPct val="150000"/>
              </a:lnSpc>
              <a:buNone/>
            </a:pPr>
            <a:r>
              <a:rPr lang="en-US" sz="3600" b="1" dirty="0" smtClean="0">
                <a:solidFill>
                  <a:srgbClr val="C00000"/>
                </a:solidFill>
                <a:latin typeface="Times New Roman" panose="02020603050405020304" pitchFamily="18" charset="0"/>
                <a:cs typeface="Times New Roman" panose="02020603050405020304" pitchFamily="18" charset="0"/>
              </a:rPr>
              <a:t>Process of </a:t>
            </a:r>
            <a:r>
              <a:rPr lang="en-US" sz="3600" b="1" dirty="0">
                <a:solidFill>
                  <a:srgbClr val="C00000"/>
                </a:solidFill>
                <a:latin typeface="Times New Roman" panose="02020603050405020304" pitchFamily="18" charset="0"/>
                <a:cs typeface="Times New Roman" panose="02020603050405020304" pitchFamily="18" charset="0"/>
              </a:rPr>
              <a:t>Translation </a:t>
            </a:r>
          </a:p>
          <a:p>
            <a:pPr algn="just" rtl="0">
              <a:lnSpc>
                <a:spcPct val="150000"/>
              </a:lnSpc>
            </a:pPr>
            <a:r>
              <a:rPr lang="en-US" sz="3200" dirty="0">
                <a:latin typeface="Times New Roman" panose="02020603050405020304" pitchFamily="18" charset="0"/>
                <a:cs typeface="Times New Roman" panose="02020603050405020304" pitchFamily="18" charset="0"/>
              </a:rPr>
              <a:t>It describes how we proceed at translating something in practice, in other words, it is the STAGES of translating</a:t>
            </a:r>
          </a:p>
        </p:txBody>
      </p:sp>
    </p:spTree>
    <p:extLst>
      <p:ext uri="{BB962C8B-B14F-4D97-AF65-F5344CB8AC3E}">
        <p14:creationId xmlns:p14="http://schemas.microsoft.com/office/powerpoint/2010/main" val="209168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229600" cy="5516563"/>
          </a:xfrm>
        </p:spPr>
        <p:txBody>
          <a:bodyPr>
            <a:normAutofit/>
          </a:bodyPr>
          <a:lstStyle/>
          <a:p>
            <a:pPr marL="109728" indent="0" algn="just" rtl="0">
              <a:lnSpc>
                <a:spcPct val="150000"/>
              </a:lnSpc>
              <a:buNone/>
            </a:pPr>
            <a:r>
              <a:rPr lang="en-US" sz="3200" dirty="0" smtClean="0">
                <a:latin typeface="Times New Roman" pitchFamily="18" charset="0"/>
                <a:cs typeface="Times New Roman" pitchFamily="18" charset="0"/>
              </a:rPr>
              <a:t> As translation is a </a:t>
            </a:r>
            <a:r>
              <a:rPr lang="en-US" sz="3200" dirty="0">
                <a:latin typeface="Times New Roman" pitchFamily="18" charset="0"/>
                <a:cs typeface="Times New Roman" pitchFamily="18" charset="0"/>
              </a:rPr>
              <a:t>communicative </a:t>
            </a:r>
            <a:r>
              <a:rPr lang="en-US" sz="3200" dirty="0" smtClean="0">
                <a:latin typeface="Times New Roman" pitchFamily="18" charset="0"/>
                <a:cs typeface="Times New Roman" pitchFamily="18" charset="0"/>
              </a:rPr>
              <a:t>process, it  deals with following steps:</a:t>
            </a:r>
            <a:endParaRPr lang="en-US" sz="3200" dirty="0">
              <a:latin typeface="Times New Roman" pitchFamily="18" charset="0"/>
              <a:cs typeface="Times New Roman" pitchFamily="18" charset="0"/>
            </a:endParaRPr>
          </a:p>
          <a:p>
            <a:pPr marL="109728" indent="0" algn="just" rtl="0">
              <a:lnSpc>
                <a:spcPct val="150000"/>
              </a:lnSpc>
              <a:buNone/>
            </a:pPr>
            <a:r>
              <a:rPr lang="en-US" sz="3200" dirty="0" smtClean="0">
                <a:solidFill>
                  <a:srgbClr val="7030A0"/>
                </a:solidFill>
                <a:latin typeface="Times New Roman" pitchFamily="18" charset="0"/>
                <a:cs typeface="Times New Roman" pitchFamily="18" charset="0"/>
              </a:rPr>
              <a:t> 1. Analysis (Comprehension)</a:t>
            </a:r>
          </a:p>
          <a:p>
            <a:pPr marL="109728" indent="0" algn="just" rtl="0">
              <a:lnSpc>
                <a:spcPct val="150000"/>
              </a:lnSpc>
              <a:buNone/>
            </a:pPr>
            <a:r>
              <a:rPr lang="en-US" sz="3200" dirty="0" smtClean="0">
                <a:solidFill>
                  <a:srgbClr val="7030A0"/>
                </a:solidFill>
                <a:latin typeface="Times New Roman" pitchFamily="18" charset="0"/>
                <a:cs typeface="Times New Roman" pitchFamily="18" charset="0"/>
              </a:rPr>
              <a:t> 2. Transfer</a:t>
            </a:r>
          </a:p>
          <a:p>
            <a:pPr marL="109728" indent="0" algn="just" rtl="0">
              <a:lnSpc>
                <a:spcPct val="150000"/>
              </a:lnSpc>
              <a:buNone/>
            </a:pPr>
            <a:r>
              <a:rPr lang="en-US" sz="3200" dirty="0" smtClean="0">
                <a:solidFill>
                  <a:srgbClr val="7030A0"/>
                </a:solidFill>
                <a:latin typeface="Times New Roman" pitchFamily="18" charset="0"/>
                <a:cs typeface="Times New Roman" pitchFamily="18" charset="0"/>
              </a:rPr>
              <a:t> 3. Restructuring ( Rewriting) </a:t>
            </a:r>
            <a:endParaRPr lang="en-US" sz="32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97475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pPr marL="109728" indent="0" algn="l" rtl="0">
              <a:buNone/>
            </a:pPr>
            <a:r>
              <a:rPr lang="en-US" b="1" dirty="0">
                <a:solidFill>
                  <a:srgbClr val="C00000"/>
                </a:solidFill>
                <a:latin typeface="Times New Roman" panose="02020603050405020304" pitchFamily="18" charset="0"/>
                <a:cs typeface="Times New Roman" panose="02020603050405020304" pitchFamily="18" charset="0"/>
              </a:rPr>
              <a:t>Translate the following sentences into Kurdish.</a:t>
            </a:r>
          </a:p>
          <a:p>
            <a:pPr algn="l" rtl="0"/>
            <a:endParaRPr lang="en-US" dirty="0" smtClean="0">
              <a:latin typeface="Times New Roman" panose="02020603050405020304" pitchFamily="18" charset="0"/>
              <a:cs typeface="Times New Roman" panose="02020603050405020304" pitchFamily="18" charset="0"/>
            </a:endParaRPr>
          </a:p>
          <a:p>
            <a:pPr marL="109728" indent="0" algn="l" rtl="0">
              <a:buNone/>
            </a:pPr>
            <a:r>
              <a:rPr lang="en-US" dirty="0" smtClean="0">
                <a:latin typeface="Times New Roman" panose="02020603050405020304" pitchFamily="18" charset="0"/>
                <a:cs typeface="Times New Roman" panose="02020603050405020304" pitchFamily="18" charset="0"/>
              </a:rPr>
              <a:t>1. When </a:t>
            </a:r>
            <a:r>
              <a:rPr lang="en-US" dirty="0">
                <a:latin typeface="Times New Roman" panose="02020603050405020304" pitchFamily="18" charset="0"/>
                <a:cs typeface="Times New Roman" panose="02020603050405020304" pitchFamily="18" charset="0"/>
              </a:rPr>
              <a:t>dinner was over, the senator made a speech. </a:t>
            </a:r>
            <a:endParaRPr lang="en-US" dirty="0" smtClean="0">
              <a:latin typeface="Times New Roman" panose="02020603050405020304" pitchFamily="18" charset="0"/>
              <a:cs typeface="Times New Roman" panose="02020603050405020304" pitchFamily="18" charset="0"/>
            </a:endParaRPr>
          </a:p>
          <a:p>
            <a:pPr algn="l" rtl="0"/>
            <a:endParaRPr lang="en-US" dirty="0">
              <a:latin typeface="Times New Roman" panose="02020603050405020304" pitchFamily="18" charset="0"/>
              <a:cs typeface="Times New Roman" panose="02020603050405020304" pitchFamily="18" charset="0"/>
            </a:endParaRPr>
          </a:p>
          <a:p>
            <a:pPr marL="109728" indent="0" algn="l" rtl="0">
              <a:buNone/>
            </a:pPr>
            <a:r>
              <a:rPr lang="en-US" dirty="0" smtClean="0">
                <a:latin typeface="Times New Roman" panose="02020603050405020304" pitchFamily="18" charset="0"/>
                <a:cs typeface="Times New Roman" panose="02020603050405020304" pitchFamily="18" charset="0"/>
              </a:rPr>
              <a:t>2. A </a:t>
            </a:r>
            <a:r>
              <a:rPr lang="en-US" dirty="0">
                <a:latin typeface="Times New Roman" panose="02020603050405020304" pitchFamily="18" charset="0"/>
                <a:cs typeface="Times New Roman" panose="02020603050405020304" pitchFamily="18" charset="0"/>
              </a:rPr>
              <a:t>speech was made by the senator after dinner. </a:t>
            </a:r>
          </a:p>
          <a:p>
            <a:pPr algn="l" rtl="0"/>
            <a:endParaRPr lang="en-US" dirty="0" smtClean="0">
              <a:latin typeface="Times New Roman" panose="02020603050405020304" pitchFamily="18" charset="0"/>
              <a:cs typeface="Times New Roman" panose="02020603050405020304" pitchFamily="18" charset="0"/>
            </a:endParaRPr>
          </a:p>
          <a:p>
            <a:pPr marL="109728" indent="0" algn="l" rtl="0">
              <a:buNone/>
            </a:pPr>
            <a:r>
              <a:rPr lang="en-US" dirty="0" smtClean="0">
                <a:latin typeface="Times New Roman" panose="02020603050405020304" pitchFamily="18" charset="0"/>
                <a:cs typeface="Times New Roman" panose="02020603050405020304" pitchFamily="18" charset="0"/>
              </a:rPr>
              <a:t>3. The </a:t>
            </a:r>
            <a:r>
              <a:rPr lang="en-US" dirty="0">
                <a:latin typeface="Times New Roman" panose="02020603050405020304" pitchFamily="18" charset="0"/>
                <a:cs typeface="Times New Roman" panose="02020603050405020304" pitchFamily="18" charset="0"/>
              </a:rPr>
              <a:t>senator made a post-prandial oration. </a:t>
            </a:r>
            <a:endParaRPr lang="en-US" dirty="0" smtClean="0">
              <a:latin typeface="Times New Roman" panose="02020603050405020304" pitchFamily="18" charset="0"/>
              <a:cs typeface="Times New Roman" panose="02020603050405020304" pitchFamily="18" charset="0"/>
            </a:endParaRPr>
          </a:p>
          <a:p>
            <a:pPr algn="l" rtl="0"/>
            <a:endParaRPr lang="en-US" dirty="0">
              <a:latin typeface="Times New Roman" panose="02020603050405020304" pitchFamily="18" charset="0"/>
              <a:cs typeface="Times New Roman" panose="02020603050405020304" pitchFamily="18" charset="0"/>
            </a:endParaRPr>
          </a:p>
          <a:p>
            <a:pPr marL="109728" indent="0" algn="l" rtl="0">
              <a:buNone/>
            </a:pPr>
            <a:r>
              <a:rPr lang="en-US" b="1" dirty="0" smtClean="0">
                <a:solidFill>
                  <a:srgbClr val="7030A0"/>
                </a:solidFill>
                <a:latin typeface="Times New Roman" panose="02020603050405020304" pitchFamily="18" charset="0"/>
                <a:cs typeface="Times New Roman" panose="02020603050405020304" pitchFamily="18" charset="0"/>
              </a:rPr>
              <a:t>  Post-prandial</a:t>
            </a:r>
            <a:r>
              <a:rPr lang="en-US" dirty="0" smtClean="0">
                <a:latin typeface="Times New Roman" panose="02020603050405020304" pitchFamily="18" charset="0"/>
                <a:cs typeface="Times New Roman" panose="02020603050405020304" pitchFamily="18" charset="0"/>
              </a:rPr>
              <a:t> = </a:t>
            </a:r>
            <a:r>
              <a:rPr lang="en-US" b="1" dirty="0">
                <a:solidFill>
                  <a:srgbClr val="008000"/>
                </a:solidFill>
                <a:latin typeface="Times New Roman" panose="02020603050405020304" pitchFamily="18" charset="0"/>
                <a:cs typeface="Times New Roman" panose="02020603050405020304" pitchFamily="18" charset="0"/>
              </a:rPr>
              <a:t>done </a:t>
            </a:r>
            <a:r>
              <a:rPr lang="en-US" b="1" dirty="0" smtClean="0">
                <a:solidFill>
                  <a:srgbClr val="008000"/>
                </a:solidFill>
                <a:latin typeface="Times New Roman" panose="02020603050405020304" pitchFamily="18" charset="0"/>
                <a:cs typeface="Times New Roman" panose="02020603050405020304" pitchFamily="18" charset="0"/>
              </a:rPr>
              <a:t>just</a:t>
            </a:r>
            <a:r>
              <a:rPr lang="en-US" b="1" dirty="0">
                <a:solidFill>
                  <a:srgbClr val="008000"/>
                </a:solidFill>
                <a:latin typeface="Times New Roman" panose="02020603050405020304" pitchFamily="18" charset="0"/>
                <a:cs typeface="Times New Roman" panose="02020603050405020304" pitchFamily="18" charset="0"/>
              </a:rPr>
              <a:t> </a:t>
            </a:r>
            <a:r>
              <a:rPr lang="en-US" b="1" dirty="0" smtClean="0">
                <a:solidFill>
                  <a:srgbClr val="008000"/>
                </a:solidFill>
                <a:latin typeface="Times New Roman" panose="02020603050405020304" pitchFamily="18" charset="0"/>
                <a:cs typeface="Times New Roman" panose="02020603050405020304" pitchFamily="18" charset="0"/>
              </a:rPr>
              <a:t>after</a:t>
            </a:r>
            <a:r>
              <a:rPr lang="en-US" b="1" dirty="0">
                <a:solidFill>
                  <a:srgbClr val="008000"/>
                </a:solidFill>
                <a:latin typeface="Times New Roman" panose="02020603050405020304" pitchFamily="18" charset="0"/>
                <a:cs typeface="Times New Roman" panose="02020603050405020304" pitchFamily="18" charset="0"/>
              </a:rPr>
              <a:t> </a:t>
            </a:r>
            <a:r>
              <a:rPr lang="en-US" b="1" dirty="0" smtClean="0">
                <a:solidFill>
                  <a:srgbClr val="008000"/>
                </a:solidFill>
                <a:latin typeface="Times New Roman" panose="02020603050405020304" pitchFamily="18" charset="0"/>
                <a:cs typeface="Times New Roman" panose="02020603050405020304" pitchFamily="18" charset="0"/>
              </a:rPr>
              <a:t>eating</a:t>
            </a:r>
            <a:r>
              <a:rPr lang="en-US" b="1" dirty="0">
                <a:solidFill>
                  <a:srgbClr val="008000"/>
                </a:solidFill>
                <a:latin typeface="Times New Roman" panose="02020603050405020304" pitchFamily="18" charset="0"/>
                <a:cs typeface="Times New Roman" panose="02020603050405020304" pitchFamily="18" charset="0"/>
              </a:rPr>
              <a:t> </a:t>
            </a:r>
            <a:r>
              <a:rPr lang="en-US" b="1" dirty="0" smtClean="0">
                <a:solidFill>
                  <a:srgbClr val="008000"/>
                </a:solidFill>
                <a:latin typeface="Times New Roman" panose="02020603050405020304" pitchFamily="18" charset="0"/>
                <a:cs typeface="Times New Roman" panose="02020603050405020304" pitchFamily="18" charset="0"/>
              </a:rPr>
              <a:t>a</a:t>
            </a:r>
            <a:r>
              <a:rPr lang="en-US" b="1" dirty="0">
                <a:solidFill>
                  <a:srgbClr val="008000"/>
                </a:solidFill>
                <a:latin typeface="Times New Roman" panose="02020603050405020304" pitchFamily="18" charset="0"/>
                <a:cs typeface="Times New Roman" panose="02020603050405020304" pitchFamily="18" charset="0"/>
              </a:rPr>
              <a:t> </a:t>
            </a:r>
            <a:r>
              <a:rPr lang="en-US" b="1" dirty="0" smtClean="0">
                <a:solidFill>
                  <a:srgbClr val="008000"/>
                </a:solidFill>
                <a:latin typeface="Times New Roman" panose="02020603050405020304" pitchFamily="18" charset="0"/>
                <a:cs typeface="Times New Roman" panose="02020603050405020304" pitchFamily="18" charset="0"/>
              </a:rPr>
              <a:t>meal</a:t>
            </a:r>
          </a:p>
          <a:p>
            <a:pPr algn="l" rtl="0"/>
            <a:endParaRPr lang="en-US" sz="1000" b="1" dirty="0" smtClean="0">
              <a:solidFill>
                <a:srgbClr val="008000"/>
              </a:solidFill>
              <a:latin typeface="Times New Roman" panose="02020603050405020304" pitchFamily="18" charset="0"/>
              <a:cs typeface="Times New Roman" panose="02020603050405020304" pitchFamily="18" charset="0"/>
            </a:endParaRPr>
          </a:p>
          <a:p>
            <a:pPr marL="109728" indent="0" algn="l" rtl="0">
              <a:buNone/>
            </a:pPr>
            <a:r>
              <a:rPr lang="en-US" b="1" dirty="0" smtClean="0">
                <a:solidFill>
                  <a:srgbClr val="7030A0"/>
                </a:solidFill>
                <a:latin typeface="Times New Roman" panose="02020603050405020304" pitchFamily="18" charset="0"/>
                <a:cs typeface="Times New Roman" panose="02020603050405020304" pitchFamily="18" charset="0"/>
              </a:rPr>
              <a:t>  Oration</a:t>
            </a:r>
            <a:r>
              <a:rPr lang="en-US" b="1" dirty="0" smtClean="0">
                <a:solidFill>
                  <a:srgbClr val="008000"/>
                </a:solidFill>
                <a:latin typeface="Times New Roman" panose="02020603050405020304" pitchFamily="18" charset="0"/>
                <a:cs typeface="Times New Roman" panose="02020603050405020304" pitchFamily="18" charset="0"/>
              </a:rPr>
              <a:t> = a formal public speech </a:t>
            </a:r>
            <a:r>
              <a:rPr lang="en-US" dirty="0">
                <a:solidFill>
                  <a:srgbClr val="008000"/>
                </a:solidFill>
                <a:latin typeface="Times New Roman" panose="02020603050405020304" pitchFamily="18" charset="0"/>
                <a:cs typeface="Times New Roman" panose="02020603050405020304" pitchFamily="18" charset="0"/>
              </a:rPr>
              <a:t/>
            </a:r>
            <a:br>
              <a:rPr lang="en-US" dirty="0">
                <a:solidFill>
                  <a:srgbClr val="008000"/>
                </a:solidFill>
                <a:latin typeface="Times New Roman" panose="02020603050405020304" pitchFamily="18" charset="0"/>
                <a:cs typeface="Times New Roman" panose="02020603050405020304" pitchFamily="18" charset="0"/>
              </a:rPr>
            </a:br>
            <a:endParaRPr lang="ar-IQ" dirty="0">
              <a:solidFill>
                <a:srgbClr val="008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727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457200"/>
            <a:ext cx="8229600" cy="5715000"/>
          </a:xfrm>
        </p:spPr>
        <p:txBody>
          <a:bodyPr>
            <a:normAutofit/>
          </a:bodyPr>
          <a:lstStyle/>
          <a:p>
            <a:pPr marL="109728" indent="0" algn="just" rtl="0">
              <a:buNone/>
            </a:pPr>
            <a:r>
              <a:rPr lang="en-US" sz="3600" b="1" dirty="0" smtClean="0">
                <a:solidFill>
                  <a:srgbClr val="C00000"/>
                </a:solidFill>
                <a:latin typeface="Times New Roman" pitchFamily="18" charset="0"/>
                <a:ea typeface="+mj-ea"/>
                <a:cs typeface="Times New Roman" pitchFamily="18" charset="0"/>
              </a:rPr>
              <a:t>Types of </a:t>
            </a:r>
            <a:r>
              <a:rPr lang="en-US" sz="3600" b="1" dirty="0">
                <a:solidFill>
                  <a:srgbClr val="C00000"/>
                </a:solidFill>
                <a:latin typeface="Times New Roman" pitchFamily="18" charset="0"/>
                <a:ea typeface="+mj-ea"/>
                <a:cs typeface="Times New Roman" pitchFamily="18" charset="0"/>
              </a:rPr>
              <a:t>Translation</a:t>
            </a:r>
          </a:p>
          <a:p>
            <a:pPr marL="109728" indent="0" algn="just" rtl="0">
              <a:buNone/>
            </a:pPr>
            <a:endParaRPr lang="en-US" sz="500" b="1" dirty="0">
              <a:latin typeface="Times New Roman" pitchFamily="18" charset="0"/>
              <a:cs typeface="Times New Roman" pitchFamily="18" charset="0"/>
            </a:endParaRPr>
          </a:p>
          <a:p>
            <a:pPr marL="109728" indent="0" algn="just" rtl="0">
              <a:lnSpc>
                <a:spcPct val="150000"/>
              </a:lnSpc>
              <a:buNone/>
            </a:pPr>
            <a:r>
              <a:rPr lang="en-US" sz="2800" dirty="0">
                <a:latin typeface="Times New Roman" pitchFamily="18" charset="0"/>
                <a:cs typeface="Times New Roman" pitchFamily="18" charset="0"/>
              </a:rPr>
              <a:t>Translation theorists and researchers have made attempts to classify translation into different types. The reason behind their classification stems from the fact that they tried to show the quality of the relation established between the source text and the target text. Here we discuss some of them. </a:t>
            </a:r>
          </a:p>
          <a:p>
            <a:pPr marL="109728" indent="0" algn="just" rtl="0">
              <a:buNone/>
            </a:pP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18179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pPr marL="109728" indent="0" algn="l" rtl="0">
              <a:buNone/>
            </a:pPr>
            <a:r>
              <a:rPr lang="en-US" dirty="0" smtClean="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itchFamily="18" charset="0"/>
                <a:ea typeface="+mj-ea"/>
                <a:cs typeface="Times New Roman" pitchFamily="18" charset="0"/>
              </a:rPr>
              <a:t>Types</a:t>
            </a:r>
            <a:r>
              <a:rPr lang="en-US" dirty="0" smtClean="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itchFamily="18" charset="0"/>
                <a:ea typeface="+mj-ea"/>
                <a:cs typeface="Times New Roman" pitchFamily="18" charset="0"/>
              </a:rPr>
              <a:t>of</a:t>
            </a:r>
            <a:r>
              <a:rPr lang="en-US" dirty="0" smtClean="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itchFamily="18" charset="0"/>
                <a:ea typeface="+mj-ea"/>
                <a:cs typeface="Times New Roman" pitchFamily="18" charset="0"/>
              </a:rPr>
              <a:t>Translation</a:t>
            </a:r>
            <a:r>
              <a:rPr lang="en-US" dirty="0" smtClean="0">
                <a:latin typeface="Times New Roman" panose="02020603050405020304" pitchFamily="18" charset="0"/>
                <a:cs typeface="Times New Roman" panose="02020603050405020304" pitchFamily="18" charset="0"/>
              </a:rPr>
              <a:t> </a:t>
            </a:r>
          </a:p>
          <a:p>
            <a:pPr algn="l" rtl="0"/>
            <a:endParaRPr lang="en-US" dirty="0">
              <a:latin typeface="Times New Roman" panose="02020603050405020304" pitchFamily="18" charset="0"/>
              <a:cs typeface="Times New Roman" panose="02020603050405020304" pitchFamily="18" charset="0"/>
            </a:endParaRPr>
          </a:p>
          <a:p>
            <a:pPr algn="l" rtl="0"/>
            <a:endParaRPr lang="en-US" dirty="0" smtClean="0">
              <a:latin typeface="Times New Roman" panose="02020603050405020304" pitchFamily="18" charset="0"/>
              <a:cs typeface="Times New Roman" panose="02020603050405020304" pitchFamily="18" charset="0"/>
            </a:endParaRPr>
          </a:p>
          <a:p>
            <a:pPr marL="109728" indent="0" algn="l" rtl="0">
              <a:buNone/>
            </a:pPr>
            <a:r>
              <a:rPr lang="en-US" dirty="0" smtClean="0">
                <a:latin typeface="Times New Roman" panose="02020603050405020304" pitchFamily="18" charset="0"/>
                <a:cs typeface="Times New Roman" panose="02020603050405020304" pitchFamily="18" charset="0"/>
              </a:rPr>
              <a:t>          Literal                      Free</a:t>
            </a:r>
          </a:p>
          <a:p>
            <a:pPr algn="l" rtl="0"/>
            <a:endParaRPr lang="en-US" dirty="0" smtClean="0">
              <a:latin typeface="Times New Roman" panose="02020603050405020304" pitchFamily="18" charset="0"/>
              <a:cs typeface="Times New Roman" panose="02020603050405020304" pitchFamily="18" charset="0"/>
            </a:endParaRPr>
          </a:p>
          <a:p>
            <a:pPr marL="109728" indent="0" algn="l" rtl="0">
              <a:buNone/>
            </a:pPr>
            <a:r>
              <a:rPr lang="en-US" dirty="0" smtClean="0">
                <a:latin typeface="Times New Roman" panose="02020603050405020304" pitchFamily="18" charset="0"/>
                <a:cs typeface="Times New Roman" panose="02020603050405020304" pitchFamily="18" charset="0"/>
              </a:rPr>
              <a:t>         Semantic                  Communicative </a:t>
            </a:r>
          </a:p>
          <a:p>
            <a:pPr algn="l" rtl="0"/>
            <a:endParaRPr lang="en-US" dirty="0" smtClean="0">
              <a:latin typeface="Times New Roman" panose="02020603050405020304" pitchFamily="18" charset="0"/>
              <a:cs typeface="Times New Roman" panose="02020603050405020304" pitchFamily="18" charset="0"/>
            </a:endParaRPr>
          </a:p>
          <a:p>
            <a:pPr marL="109728" indent="0" algn="l" rtl="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Formal                     Dynamic</a:t>
            </a:r>
          </a:p>
          <a:p>
            <a:pPr algn="l" rtl="0"/>
            <a:endParaRPr lang="en-US" dirty="0" smtClean="0">
              <a:latin typeface="Times New Roman" panose="02020603050405020304" pitchFamily="18" charset="0"/>
              <a:cs typeface="Times New Roman" panose="02020603050405020304" pitchFamily="18" charset="0"/>
            </a:endParaRPr>
          </a:p>
          <a:p>
            <a:pPr marL="109728" indent="0" algn="l" rtl="0">
              <a:buNone/>
            </a:pPr>
            <a:r>
              <a:rPr lang="en-US" dirty="0" smtClean="0">
                <a:latin typeface="Times New Roman" panose="02020603050405020304" pitchFamily="18" charset="0"/>
                <a:cs typeface="Times New Roman" panose="02020603050405020304" pitchFamily="18" charset="0"/>
              </a:rPr>
              <a:t>         Form-based            Meaning-based</a:t>
            </a:r>
          </a:p>
          <a:p>
            <a:pPr marL="109728" indent="0" algn="l" rtl="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Translation             </a:t>
            </a:r>
            <a:r>
              <a:rPr lang="en-US" dirty="0" err="1" smtClean="0">
                <a:latin typeface="Times New Roman" panose="02020603050405020304" pitchFamily="18" charset="0"/>
                <a:cs typeface="Times New Roman" panose="02020603050405020304" pitchFamily="18" charset="0"/>
              </a:rPr>
              <a:t>Translation</a:t>
            </a:r>
            <a:r>
              <a:rPr lang="en-US" dirty="0" smtClean="0">
                <a:latin typeface="Times New Roman" panose="02020603050405020304" pitchFamily="18" charset="0"/>
                <a:cs typeface="Times New Roman" panose="02020603050405020304" pitchFamily="18" charset="0"/>
              </a:rPr>
              <a:t> </a:t>
            </a:r>
          </a:p>
          <a:p>
            <a:pPr algn="l" rtl="0"/>
            <a:endParaRPr lang="ar-IQ"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a:off x="2286000" y="1233055"/>
            <a:ext cx="1143000" cy="824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429000" y="1219200"/>
            <a:ext cx="838200" cy="838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13769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lnSpcReduction="10000"/>
          </a:bodyPr>
          <a:lstStyle/>
          <a:p>
            <a:pPr marL="109728" indent="0" algn="just" rtl="0">
              <a:buNone/>
            </a:pPr>
            <a:r>
              <a:rPr lang="en-US" sz="2800" b="1" dirty="0" smtClean="0">
                <a:solidFill>
                  <a:srgbClr val="C00000"/>
                </a:solidFill>
                <a:latin typeface="Times New Roman" pitchFamily="18" charset="0"/>
                <a:ea typeface="+mj-ea"/>
                <a:cs typeface="Times New Roman" pitchFamily="18" charset="0"/>
              </a:rPr>
              <a:t>1. Literal (Word-for-Word) </a:t>
            </a:r>
            <a:r>
              <a:rPr lang="en-US" sz="2800" b="1" dirty="0">
                <a:solidFill>
                  <a:srgbClr val="C00000"/>
                </a:solidFill>
                <a:latin typeface="Times New Roman" pitchFamily="18" charset="0"/>
                <a:ea typeface="+mj-ea"/>
                <a:cs typeface="Times New Roman" pitchFamily="18" charset="0"/>
              </a:rPr>
              <a:t>vs. Free </a:t>
            </a:r>
            <a:r>
              <a:rPr lang="en-US" sz="2800" b="1" dirty="0" smtClean="0">
                <a:solidFill>
                  <a:srgbClr val="C00000"/>
                </a:solidFill>
                <a:latin typeface="Times New Roman" pitchFamily="18" charset="0"/>
                <a:ea typeface="+mj-ea"/>
                <a:cs typeface="Times New Roman" pitchFamily="18" charset="0"/>
              </a:rPr>
              <a:t>Translation</a:t>
            </a:r>
            <a:endParaRPr lang="en-US" sz="2800" b="1" dirty="0">
              <a:solidFill>
                <a:srgbClr val="C00000"/>
              </a:solidFill>
              <a:latin typeface="Times New Roman" pitchFamily="18" charset="0"/>
              <a:ea typeface="+mj-ea"/>
              <a:cs typeface="Times New Roman" pitchFamily="18" charset="0"/>
            </a:endParaRPr>
          </a:p>
          <a:p>
            <a:pPr marL="109728" indent="0" algn="just" rtl="0">
              <a:lnSpc>
                <a:spcPct val="150000"/>
              </a:lnSpc>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aim of a </a:t>
            </a:r>
            <a:r>
              <a:rPr lang="en-US" sz="2800" dirty="0">
                <a:solidFill>
                  <a:srgbClr val="C00000"/>
                </a:solidFill>
                <a:latin typeface="Times New Roman" pitchFamily="18" charset="0"/>
                <a:cs typeface="Times New Roman" pitchFamily="18" charset="0"/>
              </a:rPr>
              <a:t>literal translation</a:t>
            </a:r>
            <a:r>
              <a:rPr lang="en-US" sz="2800" dirty="0">
                <a:latin typeface="Times New Roman" pitchFamily="18" charset="0"/>
                <a:cs typeface="Times New Roman" pitchFamily="18" charset="0"/>
              </a:rPr>
              <a:t> is to reproduce the form of the source text as much as possible into the target text since no translation is 'ever too literal or too close to the original' (Newmark, 1988: p137). In other words, the translator stays with </a:t>
            </a:r>
            <a:r>
              <a:rPr lang="en-US" sz="2800" b="1" i="1" dirty="0">
                <a:solidFill>
                  <a:srgbClr val="7030A0"/>
                </a:solidFill>
                <a:latin typeface="Times New Roman" pitchFamily="18" charset="0"/>
                <a:cs typeface="Times New Roman" pitchFamily="18" charset="0"/>
              </a:rPr>
              <a:t>one-to-one correspondence</a:t>
            </a:r>
            <a:r>
              <a:rPr lang="en-US" sz="2800" dirty="0">
                <a:latin typeface="Times New Roman" pitchFamily="18" charset="0"/>
                <a:cs typeface="Times New Roman" pitchFamily="18" charset="0"/>
              </a:rPr>
              <a:t> until it is necessary to alter this for the sake of meaning (Strauss, 2005: p156). </a:t>
            </a:r>
          </a:p>
        </p:txBody>
      </p:sp>
    </p:spTree>
    <p:extLst>
      <p:ext uri="{BB962C8B-B14F-4D97-AF65-F5344CB8AC3E}">
        <p14:creationId xmlns:p14="http://schemas.microsoft.com/office/powerpoint/2010/main" val="29603738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indent="0" algn="just" rtl="0">
              <a:buNone/>
            </a:pPr>
            <a:r>
              <a:rPr lang="en-US" sz="3200" b="1" dirty="0">
                <a:latin typeface="Times New Roman" pitchFamily="18" charset="0"/>
                <a:cs typeface="Times New Roman" pitchFamily="18" charset="0"/>
              </a:rPr>
              <a:t>Jack called me yesterday.</a:t>
            </a:r>
          </a:p>
          <a:p>
            <a:pPr marL="109728" indent="0" algn="just" rtl="0">
              <a:buNone/>
            </a:pPr>
            <a:endParaRPr lang="en-US" sz="2800" b="1" dirty="0" smtClean="0">
              <a:latin typeface="Times New Roman" pitchFamily="18" charset="0"/>
              <a:cs typeface="Times New Roman" pitchFamily="18" charset="0"/>
            </a:endParaRPr>
          </a:p>
          <a:p>
            <a:pPr marL="109728" indent="0" algn="just">
              <a:buNone/>
            </a:pPr>
            <a:r>
              <a:rPr lang="en-US" sz="3200" b="1" dirty="0" smtClean="0">
                <a:solidFill>
                  <a:srgbClr val="7030A0"/>
                </a:solidFill>
                <a:latin typeface="Times New Roman" pitchFamily="18" charset="0"/>
                <a:cs typeface="Ali_K_Azzam" pitchFamily="2" charset="-78"/>
              </a:rPr>
              <a:t> </a:t>
            </a:r>
            <a:r>
              <a:rPr lang="ar-IQ" sz="3200" dirty="0" smtClean="0">
                <a:solidFill>
                  <a:srgbClr val="7030A0"/>
                </a:solidFill>
                <a:latin typeface="Times New Roman" pitchFamily="18" charset="0"/>
                <a:cs typeface="Ali_K_Azzam" pitchFamily="2" charset="-78"/>
              </a:rPr>
              <a:t>جاك كردي تيَليفون بؤ من دويَنيَ</a:t>
            </a:r>
            <a:r>
              <a:rPr lang="ar-SA" sz="3200" dirty="0" smtClean="0">
                <a:solidFill>
                  <a:srgbClr val="7030A0"/>
                </a:solidFill>
                <a:latin typeface="Times New Roman" pitchFamily="18" charset="0"/>
                <a:cs typeface="Ali_K_Azzam" pitchFamily="2" charset="-78"/>
              </a:rPr>
              <a:t>.</a:t>
            </a:r>
            <a:r>
              <a:rPr lang="ar-SA" sz="3200" b="1" dirty="0" smtClean="0">
                <a:solidFill>
                  <a:srgbClr val="7030A0"/>
                </a:solidFill>
                <a:latin typeface="Times New Roman" pitchFamily="18" charset="0"/>
                <a:cs typeface="Ali_K_Azzam" pitchFamily="2" charset="-78"/>
              </a:rPr>
              <a:t> </a:t>
            </a:r>
            <a:endParaRPr lang="en-US" sz="3200" b="1" dirty="0" smtClean="0">
              <a:solidFill>
                <a:srgbClr val="7030A0"/>
              </a:solidFill>
              <a:latin typeface="Times New Roman" pitchFamily="18" charset="0"/>
              <a:cs typeface="Ali_K_Azzam" pitchFamily="2" charset="-78"/>
            </a:endParaRPr>
          </a:p>
          <a:p>
            <a:pPr marL="109728" indent="0" algn="just">
              <a:buNone/>
            </a:pPr>
            <a:endParaRPr lang="en-US" sz="3200" b="1" dirty="0">
              <a:solidFill>
                <a:srgbClr val="C00000"/>
              </a:solidFill>
              <a:latin typeface="Times New Roman" pitchFamily="18" charset="0"/>
              <a:ea typeface="+mj-ea"/>
              <a:cs typeface="Ali_K_Azzam" pitchFamily="2" charset="-78"/>
            </a:endParaRPr>
          </a:p>
          <a:p>
            <a:pPr marL="109728" indent="0" algn="just" rtl="0">
              <a:buNone/>
            </a:pPr>
            <a:r>
              <a:rPr lang="en-US" sz="3200" b="1" dirty="0" smtClean="0">
                <a:latin typeface="Times New Roman" pitchFamily="18" charset="0"/>
                <a:cs typeface="Times New Roman" pitchFamily="18" charset="0"/>
              </a:rPr>
              <a:t>John saw Jack.</a:t>
            </a:r>
          </a:p>
          <a:p>
            <a:pPr marL="109728" indent="0" algn="just">
              <a:buNone/>
            </a:pPr>
            <a:r>
              <a:rPr lang="ar-IQ" sz="3200" dirty="0" smtClean="0">
                <a:solidFill>
                  <a:srgbClr val="7030A0"/>
                </a:solidFill>
                <a:latin typeface="Times New Roman" pitchFamily="18" charset="0"/>
                <a:cs typeface="Ali_K_Azzam" pitchFamily="2" charset="-78"/>
              </a:rPr>
              <a:t>جؤن بيني جاك</a:t>
            </a:r>
            <a:r>
              <a:rPr lang="ar-EG" sz="3200" dirty="0" smtClean="0">
                <a:solidFill>
                  <a:srgbClr val="7030A0"/>
                </a:solidFill>
                <a:latin typeface="Times New Roman" pitchFamily="18" charset="0"/>
                <a:cs typeface="Ali_K_Azzam" pitchFamily="2" charset="-78"/>
              </a:rPr>
              <a:t>. </a:t>
            </a:r>
            <a:endParaRPr lang="x-none" sz="3200" dirty="0">
              <a:solidFill>
                <a:srgbClr val="7030A0"/>
              </a:solidFill>
              <a:latin typeface="Times New Roman" pitchFamily="18" charset="0"/>
              <a:cs typeface="Ali_K_Azzam" pitchFamily="2" charset="-78"/>
            </a:endParaRPr>
          </a:p>
          <a:p>
            <a:pPr marL="109728" indent="0" algn="just" rtl="0">
              <a:buNone/>
            </a:pPr>
            <a:endParaRPr lang="en-US" sz="32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1953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7"/>
            <a:ext cx="8229600" cy="4525963"/>
          </a:xfrm>
        </p:spPr>
        <p:txBody>
          <a:bodyPr>
            <a:normAutofit/>
          </a:bodyPr>
          <a:lstStyle/>
          <a:p>
            <a:pPr marL="109728" indent="0" algn="just" rtl="0">
              <a:buNone/>
            </a:pPr>
            <a:endParaRPr lang="en-US" sz="1050" dirty="0" smtClean="0">
              <a:latin typeface="Times New Roman" pitchFamily="18" charset="0"/>
              <a:cs typeface="Times New Roman" pitchFamily="18" charset="0"/>
            </a:endParaRPr>
          </a:p>
          <a:p>
            <a:pPr algn="just" rtl="0">
              <a:lnSpc>
                <a:spcPct val="150000"/>
              </a:lnSpc>
            </a:pPr>
            <a:r>
              <a:rPr lang="en-US" sz="3000" dirty="0">
                <a:latin typeface="Times New Roman" pitchFamily="18" charset="0"/>
                <a:cs typeface="Times New Roman" pitchFamily="18" charset="0"/>
              </a:rPr>
              <a:t> It is important to stress that translation deals with the transfer of </a:t>
            </a:r>
            <a:r>
              <a:rPr lang="en-US" sz="3000" b="1" dirty="0">
                <a:solidFill>
                  <a:srgbClr val="7030A0"/>
                </a:solidFill>
                <a:latin typeface="Times New Roman" pitchFamily="18" charset="0"/>
                <a:cs typeface="Times New Roman" pitchFamily="18" charset="0"/>
              </a:rPr>
              <a:t>written</a:t>
            </a:r>
            <a:r>
              <a:rPr lang="en-US" sz="3000" dirty="0">
                <a:latin typeface="Times New Roman" pitchFamily="18" charset="0"/>
                <a:cs typeface="Times New Roman" pitchFamily="18" charset="0"/>
              </a:rPr>
              <a:t> text. When the text or the medium </a:t>
            </a:r>
            <a:r>
              <a:rPr lang="en-US" sz="3000" dirty="0" smtClean="0">
                <a:latin typeface="Times New Roman" pitchFamily="18" charset="0"/>
                <a:cs typeface="Times New Roman" pitchFamily="18" charset="0"/>
              </a:rPr>
              <a:t>is </a:t>
            </a:r>
            <a:r>
              <a:rPr lang="en-US" sz="3000" b="1" dirty="0" smtClean="0">
                <a:solidFill>
                  <a:srgbClr val="7030A0"/>
                </a:solidFill>
                <a:latin typeface="Times New Roman" pitchFamily="18" charset="0"/>
                <a:cs typeface="Times New Roman" pitchFamily="18" charset="0"/>
              </a:rPr>
              <a:t>oral</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however, the term used is </a:t>
            </a:r>
            <a:r>
              <a:rPr lang="en-US" sz="3000" b="1" dirty="0" smtClean="0">
                <a:solidFill>
                  <a:srgbClr val="7030A0"/>
                </a:solidFill>
                <a:latin typeface="Times New Roman" pitchFamily="18" charset="0"/>
                <a:cs typeface="Times New Roman" pitchFamily="18" charset="0"/>
              </a:rPr>
              <a:t>interpreting</a:t>
            </a:r>
            <a:r>
              <a:rPr lang="en-US" sz="3000" dirty="0" smtClean="0">
                <a:solidFill>
                  <a:srgbClr val="7030A0"/>
                </a:solidFill>
                <a:latin typeface="Times New Roman" pitchFamily="18" charset="0"/>
                <a:cs typeface="Times New Roman" pitchFamily="18" charset="0"/>
              </a:rPr>
              <a:t> </a:t>
            </a:r>
            <a:r>
              <a:rPr lang="en-US" sz="3000" dirty="0">
                <a:latin typeface="Times New Roman" pitchFamily="18" charset="0"/>
                <a:cs typeface="Times New Roman" pitchFamily="18" charset="0"/>
              </a:rPr>
              <a:t>or </a:t>
            </a:r>
            <a:r>
              <a:rPr lang="en-US" sz="3000" b="1" dirty="0">
                <a:solidFill>
                  <a:srgbClr val="7030A0"/>
                </a:solidFill>
                <a:latin typeface="Times New Roman" pitchFamily="18" charset="0"/>
                <a:cs typeface="Times New Roman" pitchFamily="18" charset="0"/>
              </a:rPr>
              <a:t>interpretation</a:t>
            </a:r>
            <a:r>
              <a:rPr lang="en-US" sz="3000" dirty="0">
                <a:latin typeface="Times New Roman" pitchFamily="18" charset="0"/>
                <a:cs typeface="Times New Roman" pitchFamily="18" charset="0"/>
              </a:rPr>
              <a:t>. </a:t>
            </a:r>
            <a:endParaRPr lang="ar-IQ" sz="3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rtl="0"/>
            <a:r>
              <a:rPr lang="en-US" sz="3600" dirty="0">
                <a:solidFill>
                  <a:srgbClr val="C00000"/>
                </a:solidFill>
                <a:effectLst/>
                <a:latin typeface="Times New Roman" panose="02020603050405020304" pitchFamily="18" charset="0"/>
                <a:cs typeface="Times New Roman" panose="02020603050405020304" pitchFamily="18" charset="0"/>
              </a:rPr>
              <a:t>The Concept of Translation</a:t>
            </a:r>
          </a:p>
        </p:txBody>
      </p:sp>
    </p:spTree>
    <p:extLst>
      <p:ext uri="{BB962C8B-B14F-4D97-AF65-F5344CB8AC3E}">
        <p14:creationId xmlns:p14="http://schemas.microsoft.com/office/powerpoint/2010/main" val="417233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arn(inVertical)">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3237"/>
            <a:ext cx="8229600" cy="4906963"/>
          </a:xfrm>
        </p:spPr>
        <p:txBody>
          <a:bodyPr>
            <a:normAutofit lnSpcReduction="10000"/>
          </a:bodyPr>
          <a:lstStyle/>
          <a:p>
            <a:pPr marL="109728" indent="0" algn="just" rtl="0">
              <a:lnSpc>
                <a:spcPct val="150000"/>
              </a:lnSpc>
              <a:buNone/>
            </a:pPr>
            <a:r>
              <a:rPr lang="en-US" sz="2800" dirty="0" smtClean="0">
                <a:latin typeface="Times New Roman" pitchFamily="18" charset="0"/>
                <a:cs typeface="Times New Roman" pitchFamily="18" charset="0"/>
              </a:rPr>
              <a:t>Regarding </a:t>
            </a:r>
            <a:r>
              <a:rPr lang="en-US" sz="2800" b="1" dirty="0">
                <a:solidFill>
                  <a:srgbClr val="C00000"/>
                </a:solidFill>
                <a:latin typeface="Times New Roman" pitchFamily="18" charset="0"/>
                <a:cs typeface="Times New Roman" pitchFamily="18" charset="0"/>
              </a:rPr>
              <a:t>Free (Literary) translation</a:t>
            </a:r>
            <a:r>
              <a:rPr lang="en-US" sz="2800" dirty="0">
                <a:latin typeface="Times New Roman" pitchFamily="18" charset="0"/>
                <a:cs typeface="Times New Roman" pitchFamily="18" charset="0"/>
              </a:rPr>
              <a:t>, Landers (2001: p55) states that the purpose behind translation is not to render what the SL author writes but what he/she means. From this perspective, some utterances cannot be translated literally since they tend to have a figurative (metaphorical) meaning and in order to translate it literary, the translator must understand this figurative meaning. Here is an example:  </a:t>
            </a:r>
          </a:p>
        </p:txBody>
      </p:sp>
    </p:spTree>
    <p:extLst>
      <p:ext uri="{BB962C8B-B14F-4D97-AF65-F5344CB8AC3E}">
        <p14:creationId xmlns:p14="http://schemas.microsoft.com/office/powerpoint/2010/main" val="306794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indent="0" algn="just" rtl="0">
              <a:buNone/>
            </a:pPr>
            <a:r>
              <a:rPr lang="en-US" sz="2800" b="1" dirty="0" smtClean="0">
                <a:latin typeface="Times New Roman" pitchFamily="18" charset="0"/>
                <a:cs typeface="Times New Roman" pitchFamily="18" charset="0"/>
              </a:rPr>
              <a:t>Jack called me yesterday.</a:t>
            </a:r>
          </a:p>
          <a:p>
            <a:pPr marL="109728" indent="0" algn="just">
              <a:buNone/>
            </a:pPr>
            <a:r>
              <a:rPr lang="en-US" sz="3200" b="1" dirty="0">
                <a:solidFill>
                  <a:srgbClr val="7030A0"/>
                </a:solidFill>
                <a:latin typeface="Times New Roman" pitchFamily="18" charset="0"/>
                <a:cs typeface="Ali_K_Azzam" pitchFamily="2" charset="-78"/>
              </a:rPr>
              <a:t> </a:t>
            </a:r>
            <a:r>
              <a:rPr lang="ar-IQ" sz="3200" dirty="0">
                <a:solidFill>
                  <a:srgbClr val="7030A0"/>
                </a:solidFill>
                <a:latin typeface="Times New Roman" pitchFamily="18" charset="0"/>
                <a:cs typeface="Ali_K_Azzam" pitchFamily="2" charset="-78"/>
              </a:rPr>
              <a:t>جاك دويَنيَ </a:t>
            </a:r>
            <a:r>
              <a:rPr lang="ar-IQ" sz="3200" dirty="0" smtClean="0">
                <a:solidFill>
                  <a:srgbClr val="7030A0"/>
                </a:solidFill>
                <a:latin typeface="Times New Roman" pitchFamily="18" charset="0"/>
                <a:cs typeface="Ali_K_Azzam" pitchFamily="2" charset="-78"/>
              </a:rPr>
              <a:t>تيَليفوي </a:t>
            </a:r>
            <a:r>
              <a:rPr lang="ar-IQ" sz="3200" dirty="0">
                <a:solidFill>
                  <a:srgbClr val="7030A0"/>
                </a:solidFill>
                <a:latin typeface="Times New Roman" pitchFamily="18" charset="0"/>
                <a:cs typeface="Ali_K_Azzam" pitchFamily="2" charset="-78"/>
              </a:rPr>
              <a:t>بؤ </a:t>
            </a:r>
            <a:r>
              <a:rPr lang="ar-IQ" sz="3200" dirty="0" smtClean="0">
                <a:solidFill>
                  <a:srgbClr val="7030A0"/>
                </a:solidFill>
                <a:latin typeface="Times New Roman" pitchFamily="18" charset="0"/>
                <a:cs typeface="Ali_K_Azzam" pitchFamily="2" charset="-78"/>
              </a:rPr>
              <a:t>من كرد</a:t>
            </a:r>
            <a:r>
              <a:rPr lang="ar-SA" sz="3200" dirty="0" smtClean="0">
                <a:solidFill>
                  <a:srgbClr val="7030A0"/>
                </a:solidFill>
                <a:latin typeface="Times New Roman" pitchFamily="18" charset="0"/>
                <a:cs typeface="Ali_K_Azzam" pitchFamily="2" charset="-78"/>
              </a:rPr>
              <a:t>.</a:t>
            </a:r>
            <a:r>
              <a:rPr lang="ar-SA" sz="3200" b="1" dirty="0" smtClean="0">
                <a:solidFill>
                  <a:srgbClr val="7030A0"/>
                </a:solidFill>
                <a:latin typeface="Times New Roman" pitchFamily="18" charset="0"/>
                <a:cs typeface="Ali_K_Azzam" pitchFamily="2" charset="-78"/>
              </a:rPr>
              <a:t> </a:t>
            </a:r>
            <a:endParaRPr lang="en-US" sz="3200" b="1" dirty="0">
              <a:solidFill>
                <a:srgbClr val="7030A0"/>
              </a:solidFill>
              <a:latin typeface="Times New Roman" pitchFamily="18" charset="0"/>
              <a:cs typeface="Ali_K_Azzam" pitchFamily="2" charset="-78"/>
            </a:endParaRPr>
          </a:p>
          <a:p>
            <a:pPr marL="109728" indent="0" algn="just">
              <a:buNone/>
            </a:pPr>
            <a:endParaRPr lang="en-US" sz="3200" b="1" dirty="0">
              <a:solidFill>
                <a:srgbClr val="C00000"/>
              </a:solidFill>
              <a:latin typeface="Times New Roman" pitchFamily="18" charset="0"/>
              <a:ea typeface="+mj-ea"/>
              <a:cs typeface="Ali_K_Azzam" pitchFamily="2" charset="-78"/>
            </a:endParaRPr>
          </a:p>
          <a:p>
            <a:pPr marL="109728" indent="0" algn="just" rtl="0">
              <a:buNone/>
            </a:pPr>
            <a:r>
              <a:rPr lang="en-US" sz="3200" b="1" dirty="0">
                <a:latin typeface="Times New Roman" pitchFamily="18" charset="0"/>
                <a:cs typeface="Times New Roman" pitchFamily="18" charset="0"/>
              </a:rPr>
              <a:t>John saw Jack.</a:t>
            </a:r>
          </a:p>
          <a:p>
            <a:pPr marL="109728" indent="0" algn="just">
              <a:buNone/>
            </a:pPr>
            <a:r>
              <a:rPr lang="ar-IQ" sz="3200" dirty="0">
                <a:solidFill>
                  <a:srgbClr val="7030A0"/>
                </a:solidFill>
                <a:latin typeface="Times New Roman" pitchFamily="18" charset="0"/>
                <a:cs typeface="Ali_K_Azzam" pitchFamily="2" charset="-78"/>
              </a:rPr>
              <a:t>جؤن </a:t>
            </a:r>
            <a:r>
              <a:rPr lang="ar-IQ" sz="3200" dirty="0" smtClean="0">
                <a:solidFill>
                  <a:srgbClr val="7030A0"/>
                </a:solidFill>
                <a:latin typeface="Times New Roman" pitchFamily="18" charset="0"/>
                <a:cs typeface="Ali_K_Azzam" pitchFamily="2" charset="-78"/>
              </a:rPr>
              <a:t>جاكي </a:t>
            </a:r>
            <a:r>
              <a:rPr lang="ar-IQ" sz="3200" dirty="0">
                <a:solidFill>
                  <a:srgbClr val="7030A0"/>
                </a:solidFill>
                <a:latin typeface="Times New Roman" pitchFamily="18" charset="0"/>
                <a:cs typeface="Ali_K_Azzam" pitchFamily="2" charset="-78"/>
              </a:rPr>
              <a:t>بيني</a:t>
            </a:r>
            <a:r>
              <a:rPr lang="ar-EG" sz="3200" dirty="0" smtClean="0">
                <a:solidFill>
                  <a:srgbClr val="7030A0"/>
                </a:solidFill>
                <a:latin typeface="Times New Roman" pitchFamily="18" charset="0"/>
                <a:cs typeface="Ali_K_Azzam" pitchFamily="2" charset="-78"/>
              </a:rPr>
              <a:t>. </a:t>
            </a:r>
            <a:endParaRPr lang="x-none" sz="3200" dirty="0">
              <a:solidFill>
                <a:srgbClr val="7030A0"/>
              </a:solidFill>
              <a:latin typeface="Times New Roman" pitchFamily="18" charset="0"/>
              <a:cs typeface="Ali_K_Azzam" pitchFamily="2" charset="-78"/>
            </a:endParaRPr>
          </a:p>
          <a:p>
            <a:pPr marL="109728" indent="0" algn="just">
              <a:buNone/>
            </a:pPr>
            <a:endParaRPr lang="ar-EG" sz="3200" dirty="0" smtClean="0">
              <a:solidFill>
                <a:srgbClr val="7030A0"/>
              </a:solidFill>
              <a:latin typeface="Times New Roman" pitchFamily="18" charset="0"/>
              <a:cs typeface="Ali_K_Azzam" pitchFamily="2" charset="-78"/>
            </a:endParaRPr>
          </a:p>
          <a:p>
            <a:pPr marL="109728" lvl="0" indent="0" algn="just" rtl="0">
              <a:buNone/>
            </a:pPr>
            <a:r>
              <a:rPr lang="en-US" sz="3200" b="1" dirty="0">
                <a:latin typeface="Times New Roman" panose="02020603050405020304" pitchFamily="18" charset="0"/>
                <a:cs typeface="Times New Roman" panose="02020603050405020304" pitchFamily="18" charset="0"/>
              </a:rPr>
              <a:t>Eggs are $5 a dozen.</a:t>
            </a:r>
          </a:p>
          <a:p>
            <a:pPr marL="109728" indent="0" algn="just">
              <a:buNone/>
            </a:pPr>
            <a:endParaRPr lang="ar-EG" sz="3200" dirty="0" smtClean="0">
              <a:solidFill>
                <a:srgbClr val="7030A0"/>
              </a:solidFill>
              <a:latin typeface="Times New Roman" pitchFamily="18" charset="0"/>
              <a:cs typeface="Ali_K_Azzam" pitchFamily="2" charset="-78"/>
            </a:endParaRPr>
          </a:p>
          <a:p>
            <a:pPr marL="109728" indent="0" algn="just">
              <a:buNone/>
            </a:pPr>
            <a:endParaRPr lang="ar-EG" sz="3200" dirty="0">
              <a:solidFill>
                <a:srgbClr val="7030A0"/>
              </a:solidFill>
              <a:latin typeface="Times New Roman" pitchFamily="18" charset="0"/>
              <a:cs typeface="Ali_K_Azzam" pitchFamily="2" charset="-78"/>
            </a:endParaRPr>
          </a:p>
          <a:p>
            <a:pPr marL="109728" indent="0" algn="just">
              <a:buNone/>
            </a:pPr>
            <a:endParaRPr lang="x-none" sz="3200" dirty="0">
              <a:solidFill>
                <a:srgbClr val="7030A0"/>
              </a:solidFill>
              <a:latin typeface="Times New Roman" pitchFamily="18" charset="0"/>
              <a:cs typeface="Ali_K_Azzam" pitchFamily="2" charset="-78"/>
            </a:endParaRPr>
          </a:p>
          <a:p>
            <a:pPr marL="109728" indent="0" algn="just" rtl="0">
              <a:buNone/>
            </a:pPr>
            <a:endParaRPr lang="en-US" sz="32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80342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22437"/>
            <a:ext cx="8229600" cy="4525963"/>
          </a:xfrm>
        </p:spPr>
        <p:txBody>
          <a:bodyPr>
            <a:noAutofit/>
          </a:bodyPr>
          <a:lstStyle/>
          <a:p>
            <a:pPr marL="109728" indent="0" algn="just" rtl="0">
              <a:buNone/>
            </a:pPr>
            <a:r>
              <a:rPr lang="en-US" sz="2400" b="1" dirty="0">
                <a:solidFill>
                  <a:srgbClr val="00B050"/>
                </a:solidFill>
                <a:latin typeface="Times New Roman" panose="02020603050405020304" pitchFamily="18" charset="0"/>
                <a:cs typeface="Times New Roman" panose="02020603050405020304" pitchFamily="18" charset="0"/>
              </a:rPr>
              <a:t>A</a:t>
            </a:r>
            <a:r>
              <a:rPr lang="en-US" sz="2400" b="1" dirty="0" smtClean="0">
                <a:solidFill>
                  <a:srgbClr val="00B050"/>
                </a:solidFill>
                <a:latin typeface="Times New Roman" panose="02020603050405020304" pitchFamily="18" charset="0"/>
                <a:cs typeface="Times New Roman" panose="02020603050405020304" pitchFamily="18" charset="0"/>
              </a:rPr>
              <a:t>. It does not respect target language grammar.  </a:t>
            </a:r>
          </a:p>
          <a:p>
            <a:pPr marL="109728" indent="0" algn="just" rtl="0">
              <a:buNone/>
            </a:pPr>
            <a:endParaRPr lang="en-US" sz="2400" dirty="0" smtClean="0">
              <a:latin typeface="Times New Roman" panose="02020603050405020304" pitchFamily="18" charset="0"/>
              <a:cs typeface="Times New Roman" panose="02020603050405020304" pitchFamily="18" charset="0"/>
            </a:endParaRPr>
          </a:p>
          <a:p>
            <a:pPr marL="109728" indent="0" algn="just" rtl="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Anna plays tennis everyday.</a:t>
            </a:r>
          </a:p>
          <a:p>
            <a:pPr marL="109728" indent="0" algn="just" rtl="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IQ" sz="2400" dirty="0" smtClean="0">
                <a:solidFill>
                  <a:srgbClr val="7030A0"/>
                </a:solidFill>
                <a:latin typeface="Times New Roman" pitchFamily="18" charset="0"/>
                <a:cs typeface="Ali_K_Azzam" pitchFamily="2" charset="-78"/>
              </a:rPr>
              <a:t>هةموو رِؤذ تيَنس ياري دةكات ئانا</a:t>
            </a:r>
            <a:r>
              <a:rPr lang="ar-EG" sz="2400" dirty="0" smtClean="0">
                <a:solidFill>
                  <a:srgbClr val="7030A0"/>
                </a:solidFill>
                <a:latin typeface="Times New Roman" pitchFamily="18" charset="0"/>
                <a:cs typeface="Ali_K_Azzam" pitchFamily="2" charset="-78"/>
              </a:rPr>
              <a:t>. </a:t>
            </a:r>
            <a:r>
              <a:rPr lang="en-US" sz="2400" dirty="0" smtClean="0">
                <a:solidFill>
                  <a:srgbClr val="7030A0"/>
                </a:solidFill>
                <a:latin typeface="Times New Roman" pitchFamily="18" charset="0"/>
                <a:cs typeface="Ali_K_Azzam" pitchFamily="2" charset="-78"/>
              </a:rPr>
              <a:t>        </a:t>
            </a:r>
            <a:endParaRPr lang="x-none" sz="2400" dirty="0">
              <a:solidFill>
                <a:srgbClr val="7030A0"/>
              </a:solidFill>
              <a:latin typeface="Times New Roman" pitchFamily="18" charset="0"/>
              <a:cs typeface="Ali_K_Azzam" pitchFamily="2" charset="-78"/>
            </a:endParaRPr>
          </a:p>
          <a:p>
            <a:pPr marL="109728" indent="0" algn="l" rtl="0">
              <a:buNone/>
            </a:pPr>
            <a:endParaRPr lang="en-US" sz="2400" dirty="0" smtClean="0">
              <a:latin typeface="Times New Roman" panose="02020603050405020304" pitchFamily="18" charset="0"/>
              <a:cs typeface="Times New Roman" panose="02020603050405020304" pitchFamily="18" charset="0"/>
            </a:endParaRPr>
          </a:p>
          <a:p>
            <a:pPr marL="109728" indent="0" algn="l" rtl="0">
              <a:buNone/>
            </a:pPr>
            <a:r>
              <a:rPr lang="en-US" sz="2400" dirty="0">
                <a:latin typeface="Times New Roman" panose="02020603050405020304" pitchFamily="18" charset="0"/>
                <a:cs typeface="Times New Roman" panose="02020603050405020304" pitchFamily="18" charset="0"/>
              </a:rPr>
              <a:t> </a:t>
            </a:r>
            <a:r>
              <a:rPr lang="en-US" sz="2400" b="1" dirty="0">
                <a:solidFill>
                  <a:srgbClr val="00B050"/>
                </a:solidFill>
                <a:latin typeface="Times New Roman" panose="02020603050405020304" pitchFamily="18" charset="0"/>
                <a:cs typeface="Times New Roman" panose="02020603050405020304" pitchFamily="18" charset="0"/>
              </a:rPr>
              <a:t>B. Loss of idiomatic meanings</a:t>
            </a:r>
            <a:r>
              <a:rPr lang="en-US" sz="2400" dirty="0" smtClean="0">
                <a:latin typeface="Times New Roman" panose="02020603050405020304" pitchFamily="18" charset="0"/>
                <a:cs typeface="Times New Roman" panose="02020603050405020304" pitchFamily="18" charset="0"/>
              </a:rPr>
              <a:t> </a:t>
            </a:r>
          </a:p>
          <a:p>
            <a:pPr marL="109728" indent="0" algn="l" rtl="0">
              <a:buNone/>
            </a:pPr>
            <a:r>
              <a:rPr lang="en-US" sz="2400" dirty="0" smtClean="0">
                <a:latin typeface="Times New Roman" panose="02020603050405020304" pitchFamily="18" charset="0"/>
                <a:cs typeface="Times New Roman" panose="02020603050405020304" pitchFamily="18" charset="0"/>
              </a:rPr>
              <a:t>                                 He </a:t>
            </a:r>
            <a:r>
              <a:rPr lang="en-US" sz="2400" dirty="0">
                <a:latin typeface="Times New Roman" panose="02020603050405020304" pitchFamily="18" charset="0"/>
                <a:cs typeface="Times New Roman" panose="02020603050405020304" pitchFamily="18" charset="0"/>
              </a:rPr>
              <a:t>is </a:t>
            </a:r>
            <a:r>
              <a:rPr lang="en-US" sz="2400" dirty="0" smtClean="0">
                <a:latin typeface="Times New Roman" panose="02020603050405020304" pitchFamily="18" charset="0"/>
                <a:cs typeface="Times New Roman" panose="02020603050405020304" pitchFamily="18" charset="0"/>
              </a:rPr>
              <a:t>a sitting duck.</a:t>
            </a:r>
          </a:p>
          <a:p>
            <a:pPr marL="109728" indent="0" algn="l" rtl="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IQ" sz="2400" dirty="0">
                <a:solidFill>
                  <a:srgbClr val="7030A0"/>
                </a:solidFill>
                <a:latin typeface="Times New Roman" pitchFamily="18" charset="0"/>
                <a:cs typeface="Ali_K_Azzam" pitchFamily="2" charset="-78"/>
              </a:rPr>
              <a:t>ئةو </a:t>
            </a:r>
            <a:r>
              <a:rPr lang="ar-IQ" sz="2400" dirty="0" smtClean="0">
                <a:solidFill>
                  <a:srgbClr val="7030A0"/>
                </a:solidFill>
                <a:latin typeface="Times New Roman" pitchFamily="18" charset="0"/>
                <a:cs typeface="Ali_K_Azzam" pitchFamily="2" charset="-78"/>
              </a:rPr>
              <a:t>دانيشتوو مراوية</a:t>
            </a:r>
            <a:r>
              <a:rPr lang="ar-EG" sz="2400" dirty="0" smtClean="0">
                <a:solidFill>
                  <a:srgbClr val="7030A0"/>
                </a:solidFill>
                <a:latin typeface="Times New Roman" pitchFamily="18" charset="0"/>
                <a:cs typeface="Ali_K_Azzam" pitchFamily="2" charset="-78"/>
              </a:rPr>
              <a:t>. </a:t>
            </a:r>
            <a:r>
              <a:rPr lang="en-US" sz="2400" dirty="0" smtClean="0">
                <a:solidFill>
                  <a:srgbClr val="7030A0"/>
                </a:solidFill>
                <a:latin typeface="Times New Roman" pitchFamily="18" charset="0"/>
                <a:cs typeface="Ali_K_Azzam" pitchFamily="2" charset="-78"/>
              </a:rPr>
              <a:t>      </a:t>
            </a:r>
            <a:endParaRPr lang="en-US" sz="2400" dirty="0">
              <a:latin typeface="Times New Roman" panose="02020603050405020304" pitchFamily="18" charset="0"/>
              <a:cs typeface="Times New Roman" panose="02020603050405020304" pitchFamily="18" charset="0"/>
            </a:endParaRPr>
          </a:p>
          <a:p>
            <a:pPr marL="109728" indent="0" algn="l" rtl="0">
              <a:buNone/>
            </a:pPr>
            <a:endParaRPr lang="en-US" sz="2400" b="1" dirty="0" smtClean="0">
              <a:solidFill>
                <a:srgbClr val="C00000"/>
              </a:solidFill>
              <a:latin typeface="Times New Roman" pitchFamily="18" charset="0"/>
              <a:cs typeface="Times New Roman" pitchFamily="18" charset="0"/>
            </a:endParaRPr>
          </a:p>
          <a:p>
            <a:pPr marL="109728" indent="0" algn="l" rtl="0">
              <a:buNone/>
            </a:pPr>
            <a:r>
              <a:rPr lang="en-US" sz="2400" dirty="0" smtClean="0">
                <a:solidFill>
                  <a:srgbClr val="C00000"/>
                </a:solidFill>
                <a:latin typeface="Times New Roman" panose="02020603050405020304" pitchFamily="18" charset="0"/>
                <a:cs typeface="Times New Roman" panose="02020603050405020304" pitchFamily="18" charset="0"/>
              </a:rPr>
              <a:t>Sitting duck</a:t>
            </a:r>
            <a:r>
              <a:rPr lang="en-US" sz="2400" dirty="0" smtClean="0">
                <a:latin typeface="Times New Roman" panose="02020603050405020304" pitchFamily="18" charset="0"/>
                <a:cs typeface="Times New Roman" panose="02020603050405020304" pitchFamily="18" charset="0"/>
              </a:rPr>
              <a:t>: someone </a:t>
            </a:r>
            <a:r>
              <a:rPr lang="en-US" sz="2400" dirty="0">
                <a:latin typeface="Times New Roman" panose="02020603050405020304" pitchFamily="18" charset="0"/>
                <a:cs typeface="Times New Roman" panose="02020603050405020304" pitchFamily="18" charset="0"/>
              </a:rPr>
              <a:t>who is in a position in which it is easy for people to trick or attack them</a:t>
            </a:r>
            <a:br>
              <a:rPr lang="en-US" sz="2400" dirty="0">
                <a:latin typeface="Times New Roman" panose="02020603050405020304" pitchFamily="18" charset="0"/>
                <a:cs typeface="Times New Roman" panose="02020603050405020304" pitchFamily="18" charset="0"/>
              </a:rPr>
            </a:br>
            <a:endParaRPr lang="ar-IQ" sz="2400" dirty="0">
              <a:solidFill>
                <a:srgbClr val="C00000"/>
              </a:solidFill>
              <a:latin typeface="Times New Roman" pitchFamily="18" charset="0"/>
              <a:cs typeface="Times New Roman" pitchFamily="18" charset="0"/>
            </a:endParaRPr>
          </a:p>
        </p:txBody>
      </p:sp>
      <p:sp>
        <p:nvSpPr>
          <p:cNvPr id="4" name="Oval 3"/>
          <p:cNvSpPr/>
          <p:nvPr/>
        </p:nvSpPr>
        <p:spPr>
          <a:xfrm>
            <a:off x="533400" y="304800"/>
            <a:ext cx="8001000" cy="1295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marL="109728"/>
            <a:r>
              <a:rPr lang="en-US" sz="3200" b="1" dirty="0">
                <a:solidFill>
                  <a:srgbClr val="C00000"/>
                </a:solidFill>
                <a:latin typeface="Times New Roman" pitchFamily="18" charset="0"/>
                <a:cs typeface="Times New Roman" pitchFamily="18" charset="0"/>
              </a:rPr>
              <a:t>Some possible problems of literal translation</a:t>
            </a:r>
            <a:endParaRPr lang="ar-IQ" sz="32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0297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029200"/>
          </a:xfrm>
        </p:spPr>
        <p:txBody>
          <a:bodyPr/>
          <a:lstStyle/>
          <a:p>
            <a:pPr marL="109728" indent="0" algn="l" rtl="0">
              <a:buNone/>
            </a:pPr>
            <a:r>
              <a:rPr lang="en-US" b="1" dirty="0">
                <a:solidFill>
                  <a:schemeClr val="accent2"/>
                </a:solidFill>
                <a:latin typeface="Times New Roman" panose="02020603050405020304" pitchFamily="18" charset="0"/>
                <a:cs typeface="Times New Roman" panose="02020603050405020304" pitchFamily="18" charset="0"/>
              </a:rPr>
              <a:t>Translate</a:t>
            </a:r>
            <a:r>
              <a:rPr lang="en-US" b="1" dirty="0" smtClean="0">
                <a:solidFill>
                  <a:schemeClr val="accent2"/>
                </a:solidFill>
                <a:latin typeface="Times New Roman" panose="02020603050405020304" pitchFamily="18" charset="0"/>
                <a:cs typeface="Times New Roman" panose="02020603050405020304" pitchFamily="18" charset="0"/>
              </a:rPr>
              <a:t> the following idioms literally: </a:t>
            </a:r>
          </a:p>
          <a:p>
            <a:pPr marL="624078" indent="-514350" algn="l" rtl="0">
              <a:lnSpc>
                <a:spcPct val="200000"/>
              </a:lnSpc>
              <a:buClr>
                <a:schemeClr val="tx1"/>
              </a:buClr>
              <a:buSzPct val="80000"/>
              <a:buFont typeface="+mj-lt"/>
              <a:buAutoNum type="arabicPeriod"/>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a high </a:t>
            </a:r>
            <a:r>
              <a:rPr lang="en-US" dirty="0" smtClean="0">
                <a:latin typeface="Times New Roman" panose="02020603050405020304" pitchFamily="18" charset="0"/>
                <a:cs typeface="Times New Roman" panose="02020603050405020304" pitchFamily="18" charset="0"/>
              </a:rPr>
              <a:t>horse</a:t>
            </a:r>
          </a:p>
          <a:p>
            <a:pPr marL="624078" indent="-514350" algn="l" rtl="0">
              <a:lnSpc>
                <a:spcPct val="200000"/>
              </a:lnSpc>
              <a:buClr>
                <a:schemeClr val="tx1"/>
              </a:buClr>
              <a:buSzPct val="80000"/>
              <a:buFont typeface="+mj-lt"/>
              <a:buAutoNum type="arabicPeriod"/>
            </a:pPr>
            <a:r>
              <a:rPr lang="en-US" dirty="0" smtClean="0">
                <a:latin typeface="Times New Roman" panose="02020603050405020304" pitchFamily="18" charset="0"/>
                <a:cs typeface="Times New Roman" panose="02020603050405020304" pitchFamily="18" charset="0"/>
              </a:rPr>
              <a:t>smell </a:t>
            </a:r>
            <a:r>
              <a:rPr lang="en-US" dirty="0">
                <a:latin typeface="Times New Roman" panose="02020603050405020304" pitchFamily="18" charset="0"/>
                <a:cs typeface="Times New Roman" panose="02020603050405020304" pitchFamily="18" charset="0"/>
              </a:rPr>
              <a:t>a rat </a:t>
            </a:r>
            <a:r>
              <a:rPr lang="en-US" dirty="0" smtClean="0">
                <a:latin typeface="Times New Roman" panose="02020603050405020304" pitchFamily="18" charset="0"/>
                <a:cs typeface="Times New Roman" panose="02020603050405020304" pitchFamily="18" charset="0"/>
              </a:rPr>
              <a:t> </a:t>
            </a:r>
          </a:p>
          <a:p>
            <a:pPr marL="624078" indent="-514350" algn="l" rtl="0">
              <a:lnSpc>
                <a:spcPct val="200000"/>
              </a:lnSpc>
              <a:buClr>
                <a:schemeClr val="tx1"/>
              </a:buClr>
              <a:buSzPct val="80000"/>
              <a:buFont typeface="+mj-lt"/>
              <a:buAutoNum type="arabicPeriod"/>
            </a:pPr>
            <a:r>
              <a:rPr lang="en-US" dirty="0" smtClean="0">
                <a:latin typeface="Times New Roman" panose="02020603050405020304" pitchFamily="18" charset="0"/>
                <a:cs typeface="Times New Roman" panose="02020603050405020304" pitchFamily="18" charset="0"/>
              </a:rPr>
              <a:t>Beat around the bush </a:t>
            </a:r>
          </a:p>
          <a:p>
            <a:pPr marL="624078" indent="-514350" algn="l" rtl="0">
              <a:lnSpc>
                <a:spcPct val="200000"/>
              </a:lnSpc>
              <a:buClr>
                <a:schemeClr val="tx1"/>
              </a:buClr>
              <a:buSzPct val="80000"/>
              <a:buFont typeface="+mj-lt"/>
              <a:buAutoNum type="arabicPeriod"/>
            </a:pPr>
            <a:r>
              <a:rPr lang="en-US" dirty="0" smtClean="0">
                <a:latin typeface="Times New Roman" panose="02020603050405020304" pitchFamily="18" charset="0"/>
                <a:cs typeface="Times New Roman" panose="02020603050405020304" pitchFamily="18" charset="0"/>
              </a:rPr>
              <a:t>Hit the sack  </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118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229600" cy="5257800"/>
          </a:xfrm>
        </p:spPr>
        <p:txBody>
          <a:bodyPr>
            <a:noAutofit/>
          </a:bodyPr>
          <a:lstStyle/>
          <a:p>
            <a:pPr marL="109728" indent="0" algn="just" rtl="0">
              <a:buNone/>
            </a:pPr>
            <a:r>
              <a:rPr lang="en-US" sz="2400" b="1" dirty="0">
                <a:solidFill>
                  <a:srgbClr val="00B050"/>
                </a:solidFill>
                <a:latin typeface="Times New Roman" panose="02020603050405020304" pitchFamily="18" charset="0"/>
                <a:cs typeface="Times New Roman" panose="02020603050405020304" pitchFamily="18" charset="0"/>
              </a:rPr>
              <a:t>C. Loss of collocational meanings</a:t>
            </a:r>
          </a:p>
          <a:p>
            <a:pPr marL="109728" indent="0" algn="just" rtl="0">
              <a:buNone/>
            </a:pPr>
            <a:endParaRPr lang="en-US" sz="2400" dirty="0" smtClean="0">
              <a:latin typeface="Times New Roman" panose="02020603050405020304" pitchFamily="18" charset="0"/>
              <a:cs typeface="Times New Roman" panose="02020603050405020304" pitchFamily="18" charset="0"/>
            </a:endParaRPr>
          </a:p>
          <a:p>
            <a:pPr marL="109728" indent="0" algn="just" rtl="0">
              <a:buNone/>
            </a:pP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ollocations are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words that usually go together</a:t>
            </a:r>
            <a:r>
              <a:rPr lang="en-US"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109728" indent="0" algn="l" rtl="0">
              <a:buNone/>
            </a:pPr>
            <a:endParaRPr lang="en-US" sz="2400" dirty="0">
              <a:latin typeface="Times New Roman" panose="02020603050405020304" pitchFamily="18" charset="0"/>
              <a:cs typeface="Times New Roman" panose="02020603050405020304" pitchFamily="18" charset="0"/>
            </a:endParaRPr>
          </a:p>
          <a:p>
            <a:pPr marL="109728" indent="0" algn="l" rtl="0">
              <a:buNone/>
            </a:pPr>
            <a:r>
              <a:rPr lang="en-US" sz="2400" dirty="0" smtClean="0">
                <a:solidFill>
                  <a:srgbClr val="FF0000"/>
                </a:solidFill>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court passed a new law. </a:t>
            </a:r>
            <a:endParaRPr lang="en-US" sz="2400" dirty="0" smtClean="0">
              <a:solidFill>
                <a:srgbClr val="FF0000"/>
              </a:solidFill>
              <a:latin typeface="Times New Roman" panose="02020603050405020304" pitchFamily="18" charset="0"/>
              <a:cs typeface="Times New Roman" panose="02020603050405020304" pitchFamily="18" charset="0"/>
            </a:endParaRPr>
          </a:p>
          <a:p>
            <a:pPr marL="109728" indent="0" algn="l" rtl="0">
              <a:buNone/>
            </a:pPr>
            <a:r>
              <a:rPr lang="ar-IQ" sz="2400" dirty="0" smtClean="0">
                <a:solidFill>
                  <a:srgbClr val="7030A0"/>
                </a:solidFill>
                <a:latin typeface="Times New Roman" pitchFamily="18" charset="0"/>
                <a:cs typeface="Ali_K_Azzam" pitchFamily="2" charset="-78"/>
              </a:rPr>
              <a:t>دادطا رِةتكرد (تيَثةرِاند)  نويَ ياسا</a:t>
            </a:r>
            <a:r>
              <a:rPr lang="ar-EG" sz="2400" dirty="0" smtClean="0">
                <a:solidFill>
                  <a:srgbClr val="7030A0"/>
                </a:solidFill>
                <a:latin typeface="Times New Roman" pitchFamily="18" charset="0"/>
                <a:cs typeface="Ali_K_Azzam" pitchFamily="2" charset="-78"/>
              </a:rPr>
              <a:t>. </a:t>
            </a:r>
            <a:endParaRPr lang="x-none" sz="2400" dirty="0">
              <a:solidFill>
                <a:srgbClr val="7030A0"/>
              </a:solidFill>
              <a:latin typeface="Times New Roman" pitchFamily="18" charset="0"/>
              <a:cs typeface="Ali_K_Azzam" pitchFamily="2" charset="-78"/>
            </a:endParaRPr>
          </a:p>
          <a:p>
            <a:pPr marL="109728" indent="0" algn="l" rtl="0">
              <a:buNone/>
            </a:pPr>
            <a:endParaRPr lang="en-US" sz="2400" dirty="0" smtClean="0">
              <a:solidFill>
                <a:srgbClr val="FF0000"/>
              </a:solidFill>
              <a:latin typeface="Times New Roman" panose="02020603050405020304" pitchFamily="18" charset="0"/>
              <a:cs typeface="Times New Roman" panose="02020603050405020304" pitchFamily="18" charset="0"/>
            </a:endParaRPr>
          </a:p>
          <a:p>
            <a:pPr marL="109728" indent="0" algn="l" rtl="0">
              <a:buNone/>
            </a:pPr>
            <a:r>
              <a:rPr lang="en-US" sz="2400" dirty="0" smtClean="0">
                <a:latin typeface="Times New Roman" panose="02020603050405020304" pitchFamily="18" charset="0"/>
                <a:cs typeface="Times New Roman" panose="02020603050405020304" pitchFamily="18" charset="0"/>
              </a:rPr>
              <a:t> </a:t>
            </a:r>
            <a:endParaRPr lang="en-US" sz="2400" b="1" dirty="0" smtClean="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840194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943600"/>
          </a:xfrm>
        </p:spPr>
        <p:txBody>
          <a:bodyPr>
            <a:noAutofit/>
          </a:bodyPr>
          <a:lstStyle/>
          <a:p>
            <a:pPr marL="109728" indent="0" algn="just" rtl="0">
              <a:buNone/>
            </a:pPr>
            <a:r>
              <a:rPr lang="en-US" sz="2800" b="1" dirty="0">
                <a:solidFill>
                  <a:srgbClr val="C00000"/>
                </a:solidFill>
                <a:latin typeface="Times New Roman" pitchFamily="18" charset="0"/>
                <a:ea typeface="+mj-ea"/>
                <a:cs typeface="Times New Roman" pitchFamily="18" charset="0"/>
              </a:rPr>
              <a:t>2</a:t>
            </a:r>
            <a:r>
              <a:rPr lang="en-US" sz="2800" b="1" dirty="0" smtClean="0">
                <a:solidFill>
                  <a:srgbClr val="C00000"/>
                </a:solidFill>
                <a:latin typeface="Times New Roman" pitchFamily="18" charset="0"/>
                <a:ea typeface="+mj-ea"/>
                <a:cs typeface="Times New Roman" pitchFamily="18" charset="0"/>
              </a:rPr>
              <a:t>. Semantic vs</a:t>
            </a:r>
            <a:r>
              <a:rPr lang="en-US" sz="2800" b="1" dirty="0">
                <a:solidFill>
                  <a:srgbClr val="C00000"/>
                </a:solidFill>
                <a:latin typeface="Times New Roman" pitchFamily="18" charset="0"/>
                <a:ea typeface="+mj-ea"/>
                <a:cs typeface="Times New Roman" pitchFamily="18" charset="0"/>
              </a:rPr>
              <a:t>. Communicative</a:t>
            </a:r>
            <a:r>
              <a:rPr lang="en-US" sz="2800" b="1" i="1" dirty="0">
                <a:latin typeface="Times New Roman" pitchFamily="18" charset="0"/>
                <a:cs typeface="Times New Roman" pitchFamily="18" charset="0"/>
              </a:rPr>
              <a:t> </a:t>
            </a:r>
            <a:r>
              <a:rPr lang="en-US" sz="2800" b="1" dirty="0">
                <a:solidFill>
                  <a:srgbClr val="C00000"/>
                </a:solidFill>
                <a:latin typeface="Times New Roman" pitchFamily="18" charset="0"/>
                <a:ea typeface="+mj-ea"/>
                <a:cs typeface="Times New Roman" pitchFamily="18" charset="0"/>
              </a:rPr>
              <a:t>T</a:t>
            </a:r>
            <a:r>
              <a:rPr lang="en-US" sz="2800" b="1" dirty="0" smtClean="0">
                <a:solidFill>
                  <a:srgbClr val="C00000"/>
                </a:solidFill>
                <a:latin typeface="Times New Roman" pitchFamily="18" charset="0"/>
                <a:ea typeface="+mj-ea"/>
                <a:cs typeface="Times New Roman" pitchFamily="18" charset="0"/>
              </a:rPr>
              <a:t>ranslation</a:t>
            </a:r>
            <a:endParaRPr lang="en-US" sz="2800" b="1" dirty="0">
              <a:solidFill>
                <a:srgbClr val="C00000"/>
              </a:solidFill>
              <a:latin typeface="Times New Roman" pitchFamily="18" charset="0"/>
              <a:ea typeface="+mj-ea"/>
              <a:cs typeface="Times New Roman" pitchFamily="18" charset="0"/>
            </a:endParaRPr>
          </a:p>
          <a:p>
            <a:pPr marL="109728" indent="0" algn="just" rtl="0">
              <a:lnSpc>
                <a:spcPct val="150000"/>
              </a:lnSpc>
              <a:buNone/>
            </a:pPr>
            <a:r>
              <a:rPr lang="en-US" sz="2800" dirty="0">
                <a:latin typeface="Times New Roman" pitchFamily="18" charset="0"/>
                <a:cs typeface="Times New Roman" pitchFamily="18" charset="0"/>
              </a:rPr>
              <a:t>Newmark suggests ‘semantic’ and ‘communicative’ translation as follows: </a:t>
            </a:r>
            <a:endParaRPr lang="en-US" sz="2800" dirty="0" smtClean="0">
              <a:latin typeface="Times New Roman" pitchFamily="18" charset="0"/>
              <a:cs typeface="Times New Roman" pitchFamily="18" charset="0"/>
            </a:endParaRPr>
          </a:p>
          <a:p>
            <a:pPr marL="109728" indent="0" algn="just" rtl="0">
              <a:lnSpc>
                <a:spcPct val="150000"/>
              </a:lnSpc>
              <a:buNone/>
            </a:pPr>
            <a:r>
              <a:rPr lang="en-US" sz="2800" b="1" dirty="0">
                <a:solidFill>
                  <a:srgbClr val="C00000"/>
                </a:solidFill>
                <a:latin typeface="Times New Roman" pitchFamily="18" charset="0"/>
                <a:cs typeface="Times New Roman" pitchFamily="18" charset="0"/>
              </a:rPr>
              <a:t>Semantic</a:t>
            </a:r>
            <a:r>
              <a:rPr lang="en-US" sz="2800" dirty="0">
                <a:latin typeface="Times New Roman" pitchFamily="18" charset="0"/>
                <a:cs typeface="Times New Roman" pitchFamily="18" charset="0"/>
              </a:rPr>
              <a:t> </a:t>
            </a:r>
            <a:r>
              <a:rPr lang="en-US" sz="2800" b="1" dirty="0">
                <a:solidFill>
                  <a:srgbClr val="C00000"/>
                </a:solidFill>
                <a:latin typeface="Times New Roman" pitchFamily="18" charset="0"/>
                <a:cs typeface="Times New Roman" pitchFamily="18" charset="0"/>
              </a:rPr>
              <a:t>translation</a:t>
            </a:r>
            <a:r>
              <a:rPr lang="en-US" sz="2800" dirty="0">
                <a:latin typeface="Times New Roman" pitchFamily="18" charset="0"/>
                <a:cs typeface="Times New Roman" pitchFamily="18" charset="0"/>
              </a:rPr>
              <a:t> attempts to render, as closely as the semantic and syntactic structures of the second language allow, the exact contextual meaning of the original (Newmark 1981: 39). </a:t>
            </a:r>
          </a:p>
          <a:p>
            <a:pPr marL="109728" indent="0" algn="just" rtl="0">
              <a:spcBef>
                <a:spcPts val="0"/>
              </a:spcBef>
              <a:buNone/>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type of translation gives more priority to the meaning and form of the original text.  (</a:t>
            </a:r>
            <a:r>
              <a:rPr lang="en-US" sz="2800" dirty="0" smtClean="0">
                <a:solidFill>
                  <a:srgbClr val="7030A0"/>
                </a:solidFill>
                <a:latin typeface="Times New Roman" pitchFamily="18" charset="0"/>
                <a:cs typeface="Times New Roman" pitchFamily="18" charset="0"/>
              </a:rPr>
              <a:t>literary</a:t>
            </a:r>
            <a:r>
              <a:rPr lang="en-US" sz="2800" dirty="0" smtClean="0">
                <a:latin typeface="Times New Roman" pitchFamily="18" charset="0"/>
                <a:cs typeface="Times New Roman" pitchFamily="18" charset="0"/>
              </a:rPr>
              <a:t>, </a:t>
            </a:r>
            <a:r>
              <a:rPr lang="en-US" sz="2800" dirty="0" smtClean="0">
                <a:solidFill>
                  <a:srgbClr val="7030A0"/>
                </a:solidFill>
                <a:latin typeface="Times New Roman" pitchFamily="18" charset="0"/>
                <a:cs typeface="Times New Roman" pitchFamily="18" charset="0"/>
              </a:rPr>
              <a:t>religious</a:t>
            </a:r>
            <a:r>
              <a:rPr lang="en-US" sz="2800" dirty="0" smtClean="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legal</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texts</a:t>
            </a:r>
            <a:r>
              <a:rPr lang="en-US" sz="2800" dirty="0">
                <a:latin typeface="Times New Roman" pitchFamily="18" charset="0"/>
                <a:cs typeface="Times New Roman" pitchFamily="18" charset="0"/>
              </a:rPr>
              <a:t>,)</a:t>
            </a:r>
          </a:p>
          <a:p>
            <a:pPr marL="109728" indent="0" algn="just" rtl="0">
              <a:lnSpc>
                <a:spcPct val="150000"/>
              </a:lnSpc>
              <a:buNone/>
            </a:pPr>
            <a:r>
              <a:rPr lang="en-US" sz="28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65729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906963"/>
          </a:xfrm>
        </p:spPr>
        <p:txBody>
          <a:bodyPr>
            <a:normAutofit/>
          </a:bodyPr>
          <a:lstStyle/>
          <a:p>
            <a:pPr marL="109728" indent="0" algn="just" rtl="0">
              <a:lnSpc>
                <a:spcPct val="150000"/>
              </a:lnSpc>
              <a:buNone/>
            </a:pPr>
            <a:r>
              <a:rPr lang="en-US" sz="2800" b="1" dirty="0" smtClean="0">
                <a:solidFill>
                  <a:srgbClr val="C00000"/>
                </a:solidFill>
                <a:latin typeface="Times New Roman" pitchFamily="18" charset="0"/>
                <a:cs typeface="Times New Roman" pitchFamily="18" charset="0"/>
              </a:rPr>
              <a:t>Communicative </a:t>
            </a:r>
            <a:r>
              <a:rPr lang="en-US" sz="2800" b="1" dirty="0">
                <a:solidFill>
                  <a:srgbClr val="C00000"/>
                </a:solidFill>
                <a:latin typeface="Times New Roman" pitchFamily="18" charset="0"/>
                <a:cs typeface="Times New Roman" pitchFamily="18" charset="0"/>
              </a:rPr>
              <a:t>translation</a:t>
            </a:r>
            <a:r>
              <a:rPr lang="en-US" sz="2800" dirty="0">
                <a:latin typeface="Times New Roman" pitchFamily="18" charset="0"/>
                <a:cs typeface="Times New Roman" pitchFamily="18" charset="0"/>
              </a:rPr>
              <a:t> attempts to produce on its readers an effect as close as possible to that obtained on the readers of the original.</a:t>
            </a:r>
            <a:endParaRPr lang="en-US" sz="2800" dirty="0" smtClean="0">
              <a:latin typeface="Times New Roman" pitchFamily="18" charset="0"/>
              <a:cs typeface="Times New Roman" pitchFamily="18" charset="0"/>
            </a:endParaRPr>
          </a:p>
          <a:p>
            <a:pPr marL="109728" indent="0" algn="just" rtl="0">
              <a:lnSpc>
                <a:spcPct val="150000"/>
              </a:lnSpc>
              <a:buNone/>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gives priority to the effectiveness of the message to be communicated. (</a:t>
            </a:r>
            <a:r>
              <a:rPr lang="en-US" sz="2800" dirty="0">
                <a:solidFill>
                  <a:srgbClr val="7030A0"/>
                </a:solidFill>
                <a:latin typeface="Times New Roman" pitchFamily="18" charset="0"/>
                <a:cs typeface="Times New Roman" pitchFamily="18" charset="0"/>
              </a:rPr>
              <a:t>advertisements</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tourist</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brochures</a:t>
            </a:r>
            <a:r>
              <a:rPr lang="en-US" sz="2800" dirty="0">
                <a:latin typeface="Times New Roman" pitchFamily="18" charset="0"/>
                <a:cs typeface="Times New Roman" pitchFamily="18" charset="0"/>
              </a:rPr>
              <a:t>, </a:t>
            </a:r>
            <a:r>
              <a:rPr lang="en-US" sz="2800" dirty="0">
                <a:solidFill>
                  <a:srgbClr val="7030A0"/>
                </a:solidFill>
                <a:latin typeface="Times New Roman" pitchFamily="18" charset="0"/>
                <a:cs typeface="Times New Roman" pitchFamily="18" charset="0"/>
              </a:rPr>
              <a:t>manuals</a:t>
            </a:r>
            <a:r>
              <a:rPr lang="en-US" sz="2800" dirty="0">
                <a:latin typeface="Times New Roman" pitchFamily="18" charset="0"/>
                <a:cs typeface="Times New Roman" pitchFamily="18" charset="0"/>
              </a:rPr>
              <a:t>, etc</a:t>
            </a:r>
            <a:r>
              <a:rPr lang="en-US" sz="2800"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109728" indent="0" algn="just" rtl="0">
              <a:lnSpc>
                <a:spcPct val="150000"/>
              </a:lnSpc>
              <a:buNone/>
            </a:pPr>
            <a:endParaRPr lang="en-US" sz="2800" b="1"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81967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a:bodyPr>
          <a:lstStyle/>
          <a:p>
            <a:pPr algn="just" rtl="0"/>
            <a:r>
              <a:rPr lang="en-US" sz="2800" dirty="0">
                <a:latin typeface="Times New Roman" pitchFamily="18" charset="0"/>
                <a:cs typeface="Times New Roman" pitchFamily="18" charset="0"/>
              </a:rPr>
              <a:t>That dog </a:t>
            </a:r>
            <a:r>
              <a:rPr lang="en-US" sz="2800" dirty="0" smtClean="0">
                <a:latin typeface="Times New Roman" pitchFamily="18" charset="0"/>
                <a:cs typeface="Times New Roman" pitchFamily="18" charset="0"/>
              </a:rPr>
              <a:t>bites. </a:t>
            </a:r>
          </a:p>
          <a:p>
            <a:pPr marL="109728" indent="0" algn="just" rtl="0">
              <a:buNone/>
            </a:pPr>
            <a:endParaRPr lang="en-US" sz="11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Communicative translation:    </a:t>
            </a:r>
            <a:r>
              <a:rPr lang="ar-SA" sz="2800" dirty="0">
                <a:solidFill>
                  <a:srgbClr val="7030A0"/>
                </a:solidFill>
                <a:latin typeface="Times New Roman" pitchFamily="18" charset="0"/>
                <a:cs typeface="Ali_K_Azzam" pitchFamily="2" charset="-78"/>
              </a:rPr>
              <a:t>ورياي ئةو سةطة بة. </a:t>
            </a:r>
            <a:endParaRPr lang="en-US" sz="2800" dirty="0" smtClean="0">
              <a:solidFill>
                <a:srgbClr val="7030A0"/>
              </a:solidFill>
              <a:latin typeface="Times New Roman" pitchFamily="18" charset="0"/>
              <a:cs typeface="Ali_K_Azzam" pitchFamily="2" charset="-78"/>
            </a:endParaRPr>
          </a:p>
          <a:p>
            <a:pPr marL="109728" indent="0" algn="just" rtl="0">
              <a:buNone/>
            </a:pPr>
            <a:endParaRPr lang="en-US" sz="1000" dirty="0">
              <a:solidFill>
                <a:srgbClr val="7030A0"/>
              </a:solidFill>
              <a:latin typeface="Times New Roman" pitchFamily="18" charset="0"/>
              <a:cs typeface="Ali_K_Azzam" pitchFamily="2" charset="-78"/>
            </a:endParaRPr>
          </a:p>
          <a:p>
            <a:pPr algn="just" rtl="0"/>
            <a:r>
              <a:rPr lang="en-US" sz="2800" dirty="0">
                <a:latin typeface="Times New Roman" pitchFamily="18" charset="0"/>
                <a:cs typeface="Times New Roman" pitchFamily="18" charset="0"/>
              </a:rPr>
              <a:t>Semantic Translation:  </a:t>
            </a:r>
            <a:r>
              <a:rPr lang="ar-SA" sz="2800" dirty="0">
                <a:solidFill>
                  <a:srgbClr val="7030A0"/>
                </a:solidFill>
                <a:latin typeface="Times New Roman" pitchFamily="18" charset="0"/>
                <a:cs typeface="Ali_K_Azzam" pitchFamily="2" charset="-78"/>
              </a:rPr>
              <a:t>ئةو سةطة طاز دةطريَت. </a:t>
            </a:r>
            <a:endParaRPr lang="en-US" sz="2800" dirty="0">
              <a:solidFill>
                <a:srgbClr val="7030A0"/>
              </a:solidFill>
              <a:latin typeface="Times New Roman" pitchFamily="18" charset="0"/>
              <a:cs typeface="Ali_K_Azzam" pitchFamily="2" charset="-78"/>
            </a:endParaRPr>
          </a:p>
          <a:p>
            <a:pPr marL="109728" indent="0" algn="just" rtl="0">
              <a:buNone/>
            </a:pPr>
            <a:r>
              <a:rPr lang="en-US" sz="2800" b="1" dirty="0" smtClean="0">
                <a:solidFill>
                  <a:srgbClr val="C00000"/>
                </a:solidFill>
                <a:latin typeface="Times New Roman" pitchFamily="18" charset="0"/>
                <a:ea typeface="+mj-ea"/>
                <a:cs typeface="Times New Roman" pitchFamily="18" charset="0"/>
              </a:rPr>
              <a:t>-----------------------------------------------------------------</a:t>
            </a:r>
          </a:p>
          <a:p>
            <a:pPr marL="109728" indent="0" algn="just" rtl="0">
              <a:buNone/>
            </a:pPr>
            <a:endParaRPr lang="en-US" sz="2800" b="1" dirty="0">
              <a:solidFill>
                <a:srgbClr val="C00000"/>
              </a:solidFill>
              <a:latin typeface="Times New Roman" pitchFamily="18" charset="0"/>
              <a:ea typeface="+mj-ea"/>
              <a:cs typeface="Times New Roman" pitchFamily="18" charset="0"/>
            </a:endParaRPr>
          </a:p>
          <a:p>
            <a:pPr marL="109728" indent="0" algn="ctr">
              <a:buNone/>
            </a:pPr>
            <a:r>
              <a:rPr lang="ar-EG" sz="2800" dirty="0" smtClean="0">
                <a:solidFill>
                  <a:srgbClr val="7030A0"/>
                </a:solidFill>
                <a:latin typeface="Times New Roman" pitchFamily="18" charset="0"/>
                <a:cs typeface="Ali_K_Azzam" pitchFamily="2" charset="-78"/>
              </a:rPr>
              <a:t>        - </a:t>
            </a:r>
            <a:r>
              <a:rPr lang="x-none" sz="2800" smtClean="0">
                <a:solidFill>
                  <a:srgbClr val="7030A0"/>
                </a:solidFill>
                <a:latin typeface="Times New Roman" pitchFamily="18" charset="0"/>
                <a:cs typeface="Ali_K_Azzam" pitchFamily="2" charset="-78"/>
              </a:rPr>
              <a:t>دوور </a:t>
            </a:r>
            <a:r>
              <a:rPr lang="ar-EG" sz="2800" dirty="0" smtClean="0">
                <a:solidFill>
                  <a:srgbClr val="7030A0"/>
                </a:solidFill>
                <a:latin typeface="Times New Roman" pitchFamily="18" charset="0"/>
                <a:cs typeface="Ali_K_Azzam" pitchFamily="2" charset="-78"/>
              </a:rPr>
              <a:t>كة</a:t>
            </a:r>
            <a:r>
              <a:rPr lang="x-none" sz="2800" smtClean="0">
                <a:solidFill>
                  <a:srgbClr val="7030A0"/>
                </a:solidFill>
                <a:latin typeface="Times New Roman" pitchFamily="18" charset="0"/>
                <a:cs typeface="Ali_K_Azzam" pitchFamily="2" charset="-78"/>
              </a:rPr>
              <a:t>و</a:t>
            </a:r>
            <a:r>
              <a:rPr lang="ar-EG" sz="2800" dirty="0" smtClean="0">
                <a:solidFill>
                  <a:srgbClr val="7030A0"/>
                </a:solidFill>
                <a:latin typeface="Times New Roman" pitchFamily="18" charset="0"/>
                <a:cs typeface="Ali_K_Azzam" pitchFamily="2" charset="-78"/>
              </a:rPr>
              <a:t>ة</a:t>
            </a:r>
            <a:r>
              <a:rPr lang="x-none" sz="2800" smtClean="0">
                <a:solidFill>
                  <a:srgbClr val="7030A0"/>
                </a:solidFill>
                <a:latin typeface="Times New Roman" pitchFamily="18" charset="0"/>
                <a:cs typeface="Ali_K_Azzam" pitchFamily="2" charset="-78"/>
              </a:rPr>
              <a:t> ل</a:t>
            </a:r>
            <a:r>
              <a:rPr lang="ar-EG" sz="2800" dirty="0" smtClean="0">
                <a:solidFill>
                  <a:srgbClr val="7030A0"/>
                </a:solidFill>
                <a:latin typeface="Times New Roman" pitchFamily="18" charset="0"/>
                <a:cs typeface="Ali_K_Azzam" pitchFamily="2" charset="-78"/>
              </a:rPr>
              <a:t>ة</a:t>
            </a:r>
            <a:r>
              <a:rPr lang="x-none" sz="2800" smtClean="0">
                <a:solidFill>
                  <a:srgbClr val="7030A0"/>
                </a:solidFill>
                <a:latin typeface="Times New Roman" pitchFamily="18" charset="0"/>
                <a:cs typeface="Ali_K_Azzam" pitchFamily="2" charset="-78"/>
              </a:rPr>
              <a:t> </a:t>
            </a:r>
            <a:r>
              <a:rPr lang="ar-EG" sz="2800" dirty="0" smtClean="0">
                <a:solidFill>
                  <a:srgbClr val="7030A0"/>
                </a:solidFill>
                <a:latin typeface="Times New Roman" pitchFamily="18" charset="0"/>
                <a:cs typeface="Ali_K_Azzam" pitchFamily="2" charset="-78"/>
              </a:rPr>
              <a:t>طذ</a:t>
            </a:r>
            <a:r>
              <a:rPr lang="x-none" sz="2800" smtClean="0">
                <a:solidFill>
                  <a:srgbClr val="7030A0"/>
                </a:solidFill>
                <a:latin typeface="Times New Roman" pitchFamily="18" charset="0"/>
                <a:cs typeface="Ali_K_Azzam" pitchFamily="2" charset="-78"/>
              </a:rPr>
              <a:t>و</a:t>
            </a:r>
            <a:r>
              <a:rPr lang="ar-EG" sz="2800" dirty="0" smtClean="0">
                <a:solidFill>
                  <a:srgbClr val="7030A0"/>
                </a:solidFill>
                <a:latin typeface="Times New Roman" pitchFamily="18" charset="0"/>
                <a:cs typeface="Ali_K_Azzam" pitchFamily="2" charset="-78"/>
              </a:rPr>
              <a:t>طي</a:t>
            </a:r>
            <a:r>
              <a:rPr lang="x-none" sz="2800" smtClean="0">
                <a:solidFill>
                  <a:srgbClr val="7030A0"/>
                </a:solidFill>
                <a:latin typeface="Times New Roman" pitchFamily="18" charset="0"/>
                <a:cs typeface="Ali_K_Azzam" pitchFamily="2" charset="-78"/>
              </a:rPr>
              <a:t>ا</a:t>
            </a:r>
            <a:r>
              <a:rPr lang="ar-EG" sz="2800" dirty="0" smtClean="0">
                <a:solidFill>
                  <a:srgbClr val="7030A0"/>
                </a:solidFill>
                <a:latin typeface="Times New Roman" pitchFamily="18" charset="0"/>
                <a:cs typeface="Ali_K_Azzam" pitchFamily="2" charset="-78"/>
              </a:rPr>
              <a:t>      </a:t>
            </a:r>
            <a:r>
              <a:rPr lang="en-US" sz="2000" b="1" dirty="0" smtClean="0">
                <a:latin typeface="Times New Roman" pitchFamily="18" charset="0"/>
                <a:cs typeface="Ali_K_Azzam" pitchFamily="2" charset="-78"/>
              </a:rPr>
              <a:t>(Semantic)</a:t>
            </a:r>
            <a:r>
              <a:rPr lang="ar-EG" sz="2800" dirty="0" smtClean="0">
                <a:solidFill>
                  <a:srgbClr val="7030A0"/>
                </a:solidFill>
                <a:latin typeface="Times New Roman" pitchFamily="18" charset="0"/>
                <a:cs typeface="Ali_K_Azzam" pitchFamily="2" charset="-78"/>
              </a:rPr>
              <a:t>  </a:t>
            </a:r>
          </a:p>
          <a:p>
            <a:pPr marL="109728" indent="0" algn="ctr">
              <a:buNone/>
            </a:pPr>
            <a:endParaRPr lang="x-none" sz="2800">
              <a:solidFill>
                <a:srgbClr val="7030A0"/>
              </a:solidFill>
              <a:latin typeface="Times New Roman" pitchFamily="18" charset="0"/>
              <a:cs typeface="Ali_K_Azzam" pitchFamily="2" charset="-78"/>
            </a:endParaRPr>
          </a:p>
          <a:p>
            <a:pPr marL="109728" indent="0" algn="ctr">
              <a:buNone/>
            </a:pPr>
            <a:r>
              <a:rPr lang="ar-EG" sz="2800" dirty="0" smtClean="0">
                <a:solidFill>
                  <a:srgbClr val="7030A0"/>
                </a:solidFill>
                <a:cs typeface="Ali_K_Azzam" pitchFamily="2" charset="-78"/>
              </a:rPr>
              <a:t>                       - </a:t>
            </a:r>
            <a:r>
              <a:rPr lang="x-none" sz="2800" smtClean="0">
                <a:solidFill>
                  <a:srgbClr val="7030A0"/>
                </a:solidFill>
                <a:cs typeface="Ali_K_Azzam" pitchFamily="2" charset="-78"/>
              </a:rPr>
              <a:t>ت</a:t>
            </a:r>
            <a:r>
              <a:rPr lang="ar-EG" sz="2800" dirty="0" smtClean="0">
                <a:solidFill>
                  <a:srgbClr val="7030A0"/>
                </a:solidFill>
                <a:cs typeface="Ali_K_Azzam" pitchFamily="2" charset="-78"/>
              </a:rPr>
              <a:t>كاية</a:t>
            </a:r>
            <a:r>
              <a:rPr lang="x-none" sz="2800" smtClean="0">
                <a:solidFill>
                  <a:srgbClr val="7030A0"/>
                </a:solidFill>
                <a:cs typeface="Ali_K_Azzam" pitchFamily="2" charset="-78"/>
              </a:rPr>
              <a:t> ب</a:t>
            </a:r>
            <a:r>
              <a:rPr lang="ar-EG" sz="2800" dirty="0" smtClean="0">
                <a:solidFill>
                  <a:srgbClr val="7030A0"/>
                </a:solidFill>
                <a:cs typeface="Ali_K_Azzam" pitchFamily="2" charset="-78"/>
              </a:rPr>
              <a:t>ة</a:t>
            </a:r>
            <a:r>
              <a:rPr lang="x-none" sz="2800" smtClean="0">
                <a:solidFill>
                  <a:srgbClr val="7030A0"/>
                </a:solidFill>
                <a:cs typeface="Ali_K_Azzam" pitchFamily="2" charset="-78"/>
              </a:rPr>
              <a:t>ناو </a:t>
            </a:r>
            <a:r>
              <a:rPr lang="ar-EG" sz="2800" dirty="0" smtClean="0">
                <a:solidFill>
                  <a:srgbClr val="7030A0"/>
                </a:solidFill>
                <a:cs typeface="Ali_K_Azzam" pitchFamily="2" charset="-78"/>
              </a:rPr>
              <a:t>طذ</a:t>
            </a:r>
            <a:r>
              <a:rPr lang="x-none" sz="2800" smtClean="0">
                <a:solidFill>
                  <a:srgbClr val="7030A0"/>
                </a:solidFill>
                <a:cs typeface="Ali_K_Azzam" pitchFamily="2" charset="-78"/>
              </a:rPr>
              <a:t>و</a:t>
            </a:r>
            <a:r>
              <a:rPr lang="ar-EG" sz="2800" dirty="0" smtClean="0">
                <a:solidFill>
                  <a:srgbClr val="7030A0"/>
                </a:solidFill>
                <a:cs typeface="Ali_K_Azzam" pitchFamily="2" charset="-78"/>
              </a:rPr>
              <a:t>طي</a:t>
            </a:r>
            <a:r>
              <a:rPr lang="x-none" sz="2800" smtClean="0">
                <a:solidFill>
                  <a:srgbClr val="7030A0"/>
                </a:solidFill>
                <a:cs typeface="Ali_K_Azzam" pitchFamily="2" charset="-78"/>
              </a:rPr>
              <a:t>ا </a:t>
            </a:r>
            <a:r>
              <a:rPr lang="x-none" sz="2800">
                <a:solidFill>
                  <a:srgbClr val="7030A0"/>
                </a:solidFill>
                <a:cs typeface="Ali_K_Azzam" pitchFamily="2" charset="-78"/>
              </a:rPr>
              <a:t>دا </a:t>
            </a:r>
            <a:r>
              <a:rPr lang="x-none" sz="2800" smtClean="0">
                <a:solidFill>
                  <a:srgbClr val="7030A0"/>
                </a:solidFill>
                <a:cs typeface="Ali_K_Azzam" pitchFamily="2" charset="-78"/>
              </a:rPr>
              <a:t>م</a:t>
            </a:r>
            <a:r>
              <a:rPr lang="ar-EG" sz="2800" dirty="0" smtClean="0">
                <a:solidFill>
                  <a:srgbClr val="7030A0"/>
                </a:solidFill>
                <a:cs typeface="Ali_K_Azzam" pitchFamily="2" charset="-78"/>
              </a:rPr>
              <a:t>ةرِؤ    </a:t>
            </a:r>
            <a:r>
              <a:rPr lang="en-US" sz="2800" b="1" dirty="0" smtClean="0">
                <a:latin typeface="Times New Roman" pitchFamily="18" charset="0"/>
                <a:cs typeface="Ali_K_Azzam" pitchFamily="2" charset="-78"/>
              </a:rPr>
              <a:t>(</a:t>
            </a:r>
            <a:r>
              <a:rPr lang="en-US" sz="2000" b="1" dirty="0" smtClean="0">
                <a:latin typeface="Times New Roman" pitchFamily="18" charset="0"/>
                <a:cs typeface="Ali_K_Azzam" pitchFamily="2" charset="-78"/>
              </a:rPr>
              <a:t>Communicative</a:t>
            </a:r>
            <a:r>
              <a:rPr lang="en-US" sz="2800" b="1" dirty="0" smtClean="0">
                <a:latin typeface="Times New Roman" pitchFamily="18" charset="0"/>
                <a:cs typeface="Ali_K_Azzam" pitchFamily="2" charset="-78"/>
              </a:rPr>
              <a:t>)</a:t>
            </a:r>
            <a:endParaRPr lang="x-none" sz="2800">
              <a:solidFill>
                <a:srgbClr val="7030A0"/>
              </a:solidFill>
              <a:cs typeface="Ali_K_Azzam" pitchFamily="2" charset="-78"/>
            </a:endParaRPr>
          </a:p>
          <a:p>
            <a:pPr marL="109728" indent="0" algn="just" rtl="0">
              <a:buNone/>
            </a:pPr>
            <a:endParaRPr lang="en-US" sz="2800" b="1" dirty="0">
              <a:solidFill>
                <a:srgbClr val="C00000"/>
              </a:solidFill>
              <a:latin typeface="Times New Roman" pitchFamily="18" charset="0"/>
              <a:ea typeface="+mj-ea"/>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8910" y="2823384"/>
            <a:ext cx="2225842" cy="3124200"/>
          </a:xfrm>
          <a:prstGeom prst="rect">
            <a:avLst/>
          </a:prstGeom>
        </p:spPr>
      </p:pic>
    </p:spTree>
    <p:extLst>
      <p:ext uri="{BB962C8B-B14F-4D97-AF65-F5344CB8AC3E}">
        <p14:creationId xmlns:p14="http://schemas.microsoft.com/office/powerpoint/2010/main" val="249312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9016"/>
            <a:ext cx="8229600" cy="5402184"/>
          </a:xfrm>
        </p:spPr>
        <p:txBody>
          <a:bodyPr>
            <a:noAutofit/>
          </a:bodyPr>
          <a:lstStyle/>
          <a:p>
            <a:pPr marL="109728" lvl="0" indent="0" algn="just" rtl="0">
              <a:buNone/>
            </a:pPr>
            <a:r>
              <a:rPr lang="en-US" sz="2800" b="1" dirty="0" smtClean="0">
                <a:solidFill>
                  <a:srgbClr val="C00000"/>
                </a:solidFill>
                <a:latin typeface="Times New Roman" pitchFamily="18" charset="0"/>
                <a:ea typeface="+mj-ea"/>
                <a:cs typeface="Times New Roman" pitchFamily="18" charset="0"/>
              </a:rPr>
              <a:t>3. Form-based </a:t>
            </a:r>
            <a:r>
              <a:rPr lang="en-US" sz="2800" b="1" dirty="0">
                <a:solidFill>
                  <a:srgbClr val="C00000"/>
                </a:solidFill>
                <a:latin typeface="Times New Roman" pitchFamily="18" charset="0"/>
                <a:ea typeface="+mj-ea"/>
                <a:cs typeface="Times New Roman" pitchFamily="18" charset="0"/>
              </a:rPr>
              <a:t>translation and </a:t>
            </a:r>
            <a:r>
              <a:rPr lang="en-US" sz="2800" b="1" dirty="0" smtClean="0">
                <a:solidFill>
                  <a:srgbClr val="C00000"/>
                </a:solidFill>
                <a:latin typeface="Times New Roman" pitchFamily="18" charset="0"/>
                <a:ea typeface="+mj-ea"/>
                <a:cs typeface="Times New Roman" pitchFamily="18" charset="0"/>
              </a:rPr>
              <a:t>Meaning-based translation</a:t>
            </a:r>
          </a:p>
          <a:p>
            <a:pPr marL="109728" lvl="0" indent="0" algn="just" rtl="0">
              <a:buNone/>
            </a:pPr>
            <a:endParaRPr lang="en-US" sz="1400" b="1" dirty="0">
              <a:solidFill>
                <a:srgbClr val="C00000"/>
              </a:solidFill>
              <a:latin typeface="Times New Roman" pitchFamily="18" charset="0"/>
              <a:ea typeface="+mj-ea"/>
              <a:cs typeface="Times New Roman" pitchFamily="18" charset="0"/>
            </a:endParaRPr>
          </a:p>
          <a:p>
            <a:pPr algn="just" rtl="0">
              <a:buFontTx/>
              <a:buChar char="-"/>
            </a:pPr>
            <a:r>
              <a:rPr lang="en-US" sz="2400" dirty="0" smtClean="0">
                <a:latin typeface="Times New Roman" pitchFamily="18" charset="0"/>
                <a:cs typeface="Times New Roman" pitchFamily="18" charset="0"/>
              </a:rPr>
              <a:t>According </a:t>
            </a:r>
            <a:r>
              <a:rPr lang="en-US" sz="2400" dirty="0">
                <a:latin typeface="Times New Roman" pitchFamily="18" charset="0"/>
                <a:cs typeface="Times New Roman" pitchFamily="18" charset="0"/>
              </a:rPr>
              <a:t>to Larson (1984: 15) translation is classified into two main types, </a:t>
            </a:r>
            <a:r>
              <a:rPr lang="en-US" sz="2400" dirty="0" smtClean="0">
                <a:latin typeface="Times New Roman" pitchFamily="18" charset="0"/>
                <a:cs typeface="Times New Roman" pitchFamily="18" charset="0"/>
              </a:rPr>
              <a:t>namely </a:t>
            </a:r>
            <a:r>
              <a:rPr lang="en-US" sz="2400" b="1" i="1" dirty="0" smtClean="0">
                <a:solidFill>
                  <a:srgbClr val="C00000"/>
                </a:solidFill>
                <a:latin typeface="Times New Roman" pitchFamily="18" charset="0"/>
                <a:cs typeface="Times New Roman" pitchFamily="18" charset="0"/>
              </a:rPr>
              <a:t>form-based </a:t>
            </a:r>
            <a:r>
              <a:rPr lang="en-US" sz="2400" b="1" i="1" dirty="0">
                <a:solidFill>
                  <a:srgbClr val="C00000"/>
                </a:solidFill>
                <a:latin typeface="Times New Roman" pitchFamily="18" charset="0"/>
                <a:cs typeface="Times New Roman" pitchFamily="18" charset="0"/>
              </a:rPr>
              <a:t>translation</a:t>
            </a:r>
            <a:r>
              <a:rPr lang="en-US" sz="2400" dirty="0">
                <a:latin typeface="Times New Roman" pitchFamily="18" charset="0"/>
                <a:cs typeface="Times New Roman" pitchFamily="18" charset="0"/>
              </a:rPr>
              <a:t> and </a:t>
            </a:r>
            <a:r>
              <a:rPr lang="en-US" sz="2400" b="1" i="1" dirty="0">
                <a:solidFill>
                  <a:srgbClr val="C00000"/>
                </a:solidFill>
                <a:latin typeface="Times New Roman" pitchFamily="18" charset="0"/>
                <a:cs typeface="Times New Roman" pitchFamily="18" charset="0"/>
              </a:rPr>
              <a:t>meaning-based translation</a:t>
            </a:r>
            <a:r>
              <a:rPr lang="en-US" sz="2400" dirty="0" smtClean="0">
                <a:latin typeface="Times New Roman" pitchFamily="18" charset="0"/>
                <a:cs typeface="Times New Roman" pitchFamily="18" charset="0"/>
              </a:rPr>
              <a:t>.</a:t>
            </a:r>
          </a:p>
          <a:p>
            <a:pPr algn="just" rtl="0">
              <a:buFontTx/>
              <a:buChar char="-"/>
            </a:pPr>
            <a:endParaRPr lang="en-US" sz="2400" dirty="0" smtClean="0">
              <a:latin typeface="Times New Roman" pitchFamily="18" charset="0"/>
              <a:cs typeface="Times New Roman" pitchFamily="18" charset="0"/>
            </a:endParaRPr>
          </a:p>
          <a:p>
            <a:pPr algn="just" rtl="0">
              <a:buFontTx/>
              <a:buChar char="-"/>
            </a:pPr>
            <a:r>
              <a:rPr lang="en-US" sz="2400" b="1" dirty="0">
                <a:solidFill>
                  <a:srgbClr val="C00000"/>
                </a:solidFill>
                <a:latin typeface="Times New Roman" pitchFamily="18" charset="0"/>
                <a:cs typeface="Times New Roman" pitchFamily="18" charset="0"/>
              </a:rPr>
              <a:t>Forms-based translation</a:t>
            </a:r>
            <a:r>
              <a:rPr lang="en-US" sz="2400" dirty="0">
                <a:latin typeface="Times New Roman" pitchFamily="18" charset="0"/>
                <a:cs typeface="Times New Roman" pitchFamily="18" charset="0"/>
              </a:rPr>
              <a:t> attempts to follow the form of the source language (SL) and it is known as literal </a:t>
            </a:r>
            <a:r>
              <a:rPr lang="en-US" sz="2400" dirty="0" smtClean="0">
                <a:latin typeface="Times New Roman" pitchFamily="18" charset="0"/>
                <a:cs typeface="Times New Roman" pitchFamily="18" charset="0"/>
              </a:rPr>
              <a:t>translation.</a:t>
            </a:r>
          </a:p>
          <a:p>
            <a:pPr marL="109728" indent="0" algn="just" rtl="0">
              <a:buNone/>
            </a:pPr>
            <a:r>
              <a:rPr lang="en-US" sz="2400" dirty="0" smtClean="0">
                <a:latin typeface="Times New Roman" pitchFamily="18" charset="0"/>
                <a:cs typeface="Times New Roman" pitchFamily="18" charset="0"/>
              </a:rPr>
              <a:t> </a:t>
            </a:r>
          </a:p>
          <a:p>
            <a:pPr algn="just" rtl="0">
              <a:buFontTx/>
              <a:buChar char="-"/>
            </a:pPr>
            <a:r>
              <a:rPr lang="en-US" sz="2400" b="1" dirty="0">
                <a:solidFill>
                  <a:srgbClr val="C00000"/>
                </a:solidFill>
                <a:latin typeface="Times New Roman" pitchFamily="18" charset="0"/>
                <a:cs typeface="Times New Roman" pitchFamily="18" charset="0"/>
              </a:rPr>
              <a:t>M</a:t>
            </a:r>
            <a:r>
              <a:rPr lang="en-US" sz="2400" b="1" dirty="0" smtClean="0">
                <a:solidFill>
                  <a:srgbClr val="C00000"/>
                </a:solidFill>
                <a:latin typeface="Times New Roman" pitchFamily="18" charset="0"/>
                <a:cs typeface="Times New Roman" pitchFamily="18" charset="0"/>
              </a:rPr>
              <a:t>eaning-based </a:t>
            </a:r>
            <a:r>
              <a:rPr lang="en-US" sz="2400" b="1" dirty="0">
                <a:solidFill>
                  <a:srgbClr val="C00000"/>
                </a:solidFill>
                <a:latin typeface="Times New Roman" pitchFamily="18" charset="0"/>
                <a:cs typeface="Times New Roman" pitchFamily="18" charset="0"/>
              </a:rPr>
              <a:t>translation</a:t>
            </a:r>
            <a:r>
              <a:rPr lang="en-US" sz="2400" dirty="0">
                <a:latin typeface="Times New Roman" pitchFamily="18" charset="0"/>
                <a:cs typeface="Times New Roman" pitchFamily="18" charset="0"/>
              </a:rPr>
              <a:t> makes every effort to communicate the meaning of the SL text in the natural forms of the receptor language. </a:t>
            </a:r>
          </a:p>
        </p:txBody>
      </p:sp>
    </p:spTree>
    <p:extLst>
      <p:ext uri="{BB962C8B-B14F-4D97-AF65-F5344CB8AC3E}">
        <p14:creationId xmlns:p14="http://schemas.microsoft.com/office/powerpoint/2010/main" val="90280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a:bodyPr>
          <a:lstStyle/>
          <a:p>
            <a:pPr marL="109728" indent="0" algn="just" rtl="0">
              <a:buNone/>
            </a:pPr>
            <a:r>
              <a:rPr lang="en-US" sz="3200" dirty="0" smtClean="0">
                <a:latin typeface="Times New Roman" pitchFamily="18" charset="0"/>
                <a:cs typeface="Times New Roman" pitchFamily="18" charset="0"/>
              </a:rPr>
              <a:t>Anna </a:t>
            </a:r>
            <a:r>
              <a:rPr lang="en-US" sz="3200" dirty="0">
                <a:latin typeface="Times New Roman" pitchFamily="18" charset="0"/>
                <a:cs typeface="Times New Roman" pitchFamily="18" charset="0"/>
              </a:rPr>
              <a:t>bought a </a:t>
            </a:r>
            <a:r>
              <a:rPr lang="en-US" sz="3200" dirty="0" smtClean="0">
                <a:latin typeface="Times New Roman" pitchFamily="18" charset="0"/>
                <a:cs typeface="Times New Roman" pitchFamily="18" charset="0"/>
              </a:rPr>
              <a:t>big house </a:t>
            </a:r>
            <a:r>
              <a:rPr lang="en-US" sz="3200" dirty="0">
                <a:latin typeface="Times New Roman" pitchFamily="18" charset="0"/>
                <a:cs typeface="Times New Roman" pitchFamily="18" charset="0"/>
              </a:rPr>
              <a:t>in </a:t>
            </a:r>
            <a:r>
              <a:rPr lang="en-US" sz="3200" dirty="0" smtClean="0">
                <a:latin typeface="Times New Roman" pitchFamily="18" charset="0"/>
                <a:cs typeface="Times New Roman" pitchFamily="18" charset="0"/>
              </a:rPr>
              <a:t>Liverpool </a:t>
            </a:r>
            <a:r>
              <a:rPr lang="en-US" sz="3200" dirty="0">
                <a:latin typeface="Times New Roman" pitchFamily="18" charset="0"/>
                <a:cs typeface="Times New Roman" pitchFamily="18" charset="0"/>
              </a:rPr>
              <a:t>two </a:t>
            </a:r>
            <a:r>
              <a:rPr lang="en-US" sz="3200" dirty="0" smtClean="0">
                <a:latin typeface="Times New Roman" pitchFamily="18" charset="0"/>
                <a:cs typeface="Times New Roman" pitchFamily="18" charset="0"/>
              </a:rPr>
              <a:t>months </a:t>
            </a:r>
            <a:r>
              <a:rPr lang="en-US" sz="3200" dirty="0">
                <a:latin typeface="Times New Roman" pitchFamily="18" charset="0"/>
                <a:cs typeface="Times New Roman" pitchFamily="18" charset="0"/>
              </a:rPr>
              <a:t>ago.</a:t>
            </a:r>
          </a:p>
          <a:p>
            <a:pPr marL="109728" indent="0" algn="just" rtl="0">
              <a:buNone/>
            </a:pPr>
            <a:endParaRPr lang="en-US" sz="3200" dirty="0">
              <a:latin typeface="Times New Roman" pitchFamily="18" charset="0"/>
              <a:cs typeface="Times New Roman" pitchFamily="18" charset="0"/>
            </a:endParaRPr>
          </a:p>
          <a:p>
            <a:pPr algn="just" rtl="0"/>
            <a:r>
              <a:rPr lang="en-US" sz="3200" dirty="0" smtClean="0">
                <a:latin typeface="Times New Roman" pitchFamily="18" charset="0"/>
                <a:cs typeface="Times New Roman" pitchFamily="18" charset="0"/>
              </a:rPr>
              <a:t>Form-based:   </a:t>
            </a:r>
          </a:p>
          <a:p>
            <a:pPr marL="109728" indent="0" algn="just" rtl="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ar-IQ" sz="3200" dirty="0" smtClean="0">
                <a:solidFill>
                  <a:srgbClr val="7030A0"/>
                </a:solidFill>
                <a:latin typeface="Times New Roman" pitchFamily="18" charset="0"/>
                <a:cs typeface="Ali_K_Azzam" pitchFamily="2" charset="-78"/>
              </a:rPr>
              <a:t>ئا</a:t>
            </a:r>
            <a:r>
              <a:rPr lang="ar-EG" sz="3200" dirty="0" smtClean="0">
                <a:solidFill>
                  <a:srgbClr val="7030A0"/>
                </a:solidFill>
                <a:latin typeface="Times New Roman" pitchFamily="18" charset="0"/>
                <a:cs typeface="Ali_K_Azzam" pitchFamily="2" charset="-78"/>
              </a:rPr>
              <a:t>ن</a:t>
            </a:r>
            <a:r>
              <a:rPr lang="ar-IQ" sz="3200" dirty="0" smtClean="0">
                <a:solidFill>
                  <a:srgbClr val="7030A0"/>
                </a:solidFill>
                <a:latin typeface="Times New Roman" pitchFamily="18" charset="0"/>
                <a:cs typeface="Ali_K_Azzam" pitchFamily="2" charset="-78"/>
              </a:rPr>
              <a:t>ا</a:t>
            </a:r>
            <a:r>
              <a:rPr lang="ar-EG" sz="3200" dirty="0" smtClean="0">
                <a:solidFill>
                  <a:srgbClr val="7030A0"/>
                </a:solidFill>
                <a:latin typeface="Times New Roman" pitchFamily="18" charset="0"/>
                <a:cs typeface="Ali_K_Azzam" pitchFamily="2" charset="-78"/>
              </a:rPr>
              <a:t> </a:t>
            </a:r>
            <a:r>
              <a:rPr lang="ar-IQ" sz="3200" dirty="0" smtClean="0">
                <a:solidFill>
                  <a:srgbClr val="7030A0"/>
                </a:solidFill>
                <a:latin typeface="Times New Roman" pitchFamily="18" charset="0"/>
                <a:cs typeface="Ali_K_Azzam" pitchFamily="2" charset="-78"/>
              </a:rPr>
              <a:t>خانو</a:t>
            </a:r>
            <a:r>
              <a:rPr lang="ar-EG" sz="3200" dirty="0" smtClean="0">
                <a:solidFill>
                  <a:srgbClr val="7030A0"/>
                </a:solidFill>
                <a:latin typeface="Times New Roman" pitchFamily="18" charset="0"/>
                <a:cs typeface="Ali_K_Azzam" pitchFamily="2" charset="-78"/>
              </a:rPr>
              <a:t>يةكي نويَي كرِي لة لةندةن دوو مانط لةمةوبةر. </a:t>
            </a:r>
            <a:endParaRPr lang="en-US" sz="3200" dirty="0" smtClean="0">
              <a:solidFill>
                <a:srgbClr val="7030A0"/>
              </a:solidFill>
              <a:latin typeface="Times New Roman" pitchFamily="18" charset="0"/>
              <a:cs typeface="Times New Roman" pitchFamily="18" charset="0"/>
            </a:endParaRPr>
          </a:p>
          <a:p>
            <a:pPr marL="109728" indent="0" algn="just" rtl="0">
              <a:buNone/>
            </a:pPr>
            <a:endParaRPr lang="en-US" sz="3200" dirty="0">
              <a:solidFill>
                <a:srgbClr val="7030A0"/>
              </a:solidFill>
              <a:latin typeface="Times New Roman" pitchFamily="18" charset="0"/>
              <a:cs typeface="Times New Roman" pitchFamily="18" charset="0"/>
            </a:endParaRPr>
          </a:p>
          <a:p>
            <a:pPr algn="just" rtl="0"/>
            <a:r>
              <a:rPr lang="en-US" sz="3200" dirty="0" smtClean="0">
                <a:latin typeface="Times New Roman" pitchFamily="18" charset="0"/>
                <a:cs typeface="Times New Roman" pitchFamily="18" charset="0"/>
              </a:rPr>
              <a:t>Meaning-based:   </a:t>
            </a:r>
            <a:endParaRPr lang="en-US" sz="3200" dirty="0">
              <a:latin typeface="Times New Roman" pitchFamily="18" charset="0"/>
              <a:cs typeface="Times New Roman" pitchFamily="18" charset="0"/>
            </a:endParaRPr>
          </a:p>
          <a:p>
            <a:pPr marL="109728" indent="0" algn="just">
              <a:buNone/>
            </a:pPr>
            <a:r>
              <a:rPr lang="en-US" sz="3200" dirty="0" smtClean="0">
                <a:solidFill>
                  <a:srgbClr val="7030A0"/>
                </a:solidFill>
                <a:latin typeface="Times New Roman" pitchFamily="18" charset="0"/>
                <a:cs typeface="Ali_K_Azzam" pitchFamily="2" charset="-78"/>
              </a:rPr>
              <a:t> </a:t>
            </a:r>
            <a:r>
              <a:rPr lang="ar-EG" sz="3200" dirty="0">
                <a:solidFill>
                  <a:srgbClr val="7030A0"/>
                </a:solidFill>
                <a:latin typeface="Times New Roman" pitchFamily="18" charset="0"/>
                <a:cs typeface="Ali_K_Azzam" pitchFamily="2" charset="-78"/>
              </a:rPr>
              <a:t>دوو مانط </a:t>
            </a:r>
            <a:r>
              <a:rPr lang="ar-EG" sz="3200" dirty="0" smtClean="0">
                <a:solidFill>
                  <a:srgbClr val="7030A0"/>
                </a:solidFill>
                <a:latin typeface="Times New Roman" pitchFamily="18" charset="0"/>
                <a:cs typeface="Ali_K_Azzam" pitchFamily="2" charset="-78"/>
              </a:rPr>
              <a:t>لةمةوبةر </a:t>
            </a:r>
            <a:r>
              <a:rPr lang="ar-EG" sz="3200" dirty="0">
                <a:solidFill>
                  <a:srgbClr val="7030A0"/>
                </a:solidFill>
                <a:latin typeface="Times New Roman" pitchFamily="18" charset="0"/>
                <a:cs typeface="Ali_K_Azzam" pitchFamily="2" charset="-78"/>
              </a:rPr>
              <a:t>لة </a:t>
            </a:r>
            <a:r>
              <a:rPr lang="ar-EG" sz="3200" dirty="0" smtClean="0">
                <a:solidFill>
                  <a:srgbClr val="7030A0"/>
                </a:solidFill>
                <a:latin typeface="Times New Roman" pitchFamily="18" charset="0"/>
                <a:cs typeface="Ali_K_Azzam" pitchFamily="2" charset="-78"/>
              </a:rPr>
              <a:t>لةندةن </a:t>
            </a:r>
            <a:r>
              <a:rPr lang="ar-IQ" sz="3200" dirty="0">
                <a:solidFill>
                  <a:srgbClr val="7030A0"/>
                </a:solidFill>
                <a:latin typeface="Times New Roman" pitchFamily="18" charset="0"/>
                <a:cs typeface="Ali_K_Azzam" pitchFamily="2" charset="-78"/>
              </a:rPr>
              <a:t>ئا</a:t>
            </a:r>
            <a:r>
              <a:rPr lang="ar-EG" sz="3200" dirty="0">
                <a:solidFill>
                  <a:srgbClr val="7030A0"/>
                </a:solidFill>
                <a:latin typeface="Times New Roman" pitchFamily="18" charset="0"/>
                <a:cs typeface="Ali_K_Azzam" pitchFamily="2" charset="-78"/>
              </a:rPr>
              <a:t>ن</a:t>
            </a:r>
            <a:r>
              <a:rPr lang="ar-IQ" sz="3200" dirty="0">
                <a:solidFill>
                  <a:srgbClr val="7030A0"/>
                </a:solidFill>
                <a:latin typeface="Times New Roman" pitchFamily="18" charset="0"/>
                <a:cs typeface="Ali_K_Azzam" pitchFamily="2" charset="-78"/>
              </a:rPr>
              <a:t>ا</a:t>
            </a:r>
            <a:r>
              <a:rPr lang="ar-EG" sz="3200" dirty="0" smtClean="0">
                <a:solidFill>
                  <a:srgbClr val="7030A0"/>
                </a:solidFill>
                <a:latin typeface="Times New Roman" pitchFamily="18" charset="0"/>
                <a:cs typeface="Ali_K_Azzam" pitchFamily="2" charset="-78"/>
              </a:rPr>
              <a:t> </a:t>
            </a:r>
            <a:r>
              <a:rPr lang="ar-IQ" sz="3200" dirty="0">
                <a:solidFill>
                  <a:srgbClr val="7030A0"/>
                </a:solidFill>
                <a:latin typeface="Times New Roman" pitchFamily="18" charset="0"/>
                <a:cs typeface="Ali_K_Azzam" pitchFamily="2" charset="-78"/>
              </a:rPr>
              <a:t>خانو</a:t>
            </a:r>
            <a:r>
              <a:rPr lang="ar-EG" sz="3200" dirty="0">
                <a:solidFill>
                  <a:srgbClr val="7030A0"/>
                </a:solidFill>
                <a:latin typeface="Times New Roman" pitchFamily="18" charset="0"/>
                <a:cs typeface="Ali_K_Azzam" pitchFamily="2" charset="-78"/>
              </a:rPr>
              <a:t>يةكي </a:t>
            </a:r>
            <a:r>
              <a:rPr lang="ar-EG" sz="3200" dirty="0" smtClean="0">
                <a:solidFill>
                  <a:srgbClr val="7030A0"/>
                </a:solidFill>
                <a:latin typeface="Times New Roman" pitchFamily="18" charset="0"/>
                <a:cs typeface="Ali_K_Azzam" pitchFamily="2" charset="-78"/>
              </a:rPr>
              <a:t>نويَي</a:t>
            </a:r>
            <a:r>
              <a:rPr lang="ar-IQ" sz="3200" dirty="0" smtClean="0">
                <a:solidFill>
                  <a:srgbClr val="7030A0"/>
                </a:solidFill>
                <a:latin typeface="Times New Roman" pitchFamily="18" charset="0"/>
                <a:cs typeface="Ali_K_Azzam" pitchFamily="2" charset="-78"/>
              </a:rPr>
              <a:t> </a:t>
            </a:r>
            <a:r>
              <a:rPr lang="ar-EG" sz="3200" dirty="0" smtClean="0">
                <a:solidFill>
                  <a:srgbClr val="7030A0"/>
                </a:solidFill>
                <a:latin typeface="Times New Roman" pitchFamily="18" charset="0"/>
                <a:cs typeface="Ali_K_Azzam" pitchFamily="2" charset="-78"/>
              </a:rPr>
              <a:t>كرِي</a:t>
            </a:r>
            <a:r>
              <a:rPr lang="ar-IQ" sz="3200" dirty="0" smtClean="0">
                <a:solidFill>
                  <a:srgbClr val="7030A0"/>
                </a:solidFill>
                <a:latin typeface="Times New Roman" pitchFamily="18" charset="0"/>
                <a:cs typeface="Ali_K_Azzam" pitchFamily="2" charset="-78"/>
              </a:rPr>
              <a:t>.</a:t>
            </a:r>
            <a:endParaRPr lang="en-US"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a:p>
            <a:pPr marL="109728" indent="0" algn="ctr">
              <a:buNone/>
            </a:pPr>
            <a:endParaRPr lang="x-none" sz="3200" dirty="0">
              <a:solidFill>
                <a:srgbClr val="7030A0"/>
              </a:solidFill>
              <a:latin typeface="Times New Roman" pitchFamily="18" charset="0"/>
              <a:cs typeface="Times New Roman" pitchFamily="18" charset="0"/>
            </a:endParaRPr>
          </a:p>
          <a:p>
            <a:pPr marL="109728" indent="0" algn="just" rtl="0">
              <a:buNone/>
            </a:pPr>
            <a:endParaRPr lang="en-US" sz="3200" dirty="0">
              <a:solidFill>
                <a:srgbClr val="C0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26346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0">
              <a:lnSpc>
                <a:spcPct val="150000"/>
              </a:lnSpc>
            </a:pPr>
            <a:r>
              <a:rPr lang="en-US" sz="3200" dirty="0">
                <a:latin typeface="Times New Roman" pitchFamily="18" charset="0"/>
                <a:cs typeface="Times New Roman" pitchFamily="18" charset="0"/>
              </a:rPr>
              <a:t> Etymologically, </a:t>
            </a:r>
            <a:r>
              <a:rPr lang="en-US" sz="3200" dirty="0" smtClean="0">
                <a:latin typeface="Times New Roman" pitchFamily="18" charset="0"/>
                <a:cs typeface="Times New Roman" pitchFamily="18" charset="0"/>
              </a:rPr>
              <a:t>The English</a:t>
            </a:r>
            <a:r>
              <a:rPr lang="en-US" sz="3200" dirty="0">
                <a:latin typeface="Times New Roman" pitchFamily="18" charset="0"/>
                <a:cs typeface="Times New Roman" pitchFamily="18" charset="0"/>
              </a:rPr>
              <a:t> term "</a:t>
            </a:r>
            <a:r>
              <a:rPr lang="en-US" sz="3200" b="1" dirty="0">
                <a:solidFill>
                  <a:srgbClr val="7030A0"/>
                </a:solidFill>
                <a:latin typeface="Times New Roman" pitchFamily="18" charset="0"/>
                <a:cs typeface="Times New Roman" pitchFamily="18" charset="0"/>
              </a:rPr>
              <a:t>translation</a:t>
            </a:r>
            <a:r>
              <a:rPr lang="en-US" sz="3200" dirty="0">
                <a:latin typeface="Times New Roman" pitchFamily="18" charset="0"/>
                <a:cs typeface="Times New Roman" pitchFamily="18" charset="0"/>
              </a:rPr>
              <a:t>" derives either from the Old French </a:t>
            </a:r>
            <a:r>
              <a:rPr lang="en-US" sz="3200" i="1" dirty="0">
                <a:latin typeface="Times New Roman" pitchFamily="18" charset="0"/>
                <a:cs typeface="Times New Roman" pitchFamily="18" charset="0"/>
              </a:rPr>
              <a:t>translation </a:t>
            </a:r>
            <a:r>
              <a:rPr lang="en-US" sz="3200" dirty="0">
                <a:latin typeface="Times New Roman" pitchFamily="18" charset="0"/>
                <a:cs typeface="Times New Roman" pitchFamily="18" charset="0"/>
              </a:rPr>
              <a:t>or more directly from </a:t>
            </a:r>
            <a:r>
              <a:rPr lang="en-US" sz="3200" dirty="0" smtClean="0">
                <a:latin typeface="Times New Roman" pitchFamily="18" charset="0"/>
                <a:cs typeface="Times New Roman" pitchFamily="18" charset="0"/>
              </a:rPr>
              <a:t>the Latin</a:t>
            </a:r>
            <a:r>
              <a:rPr lang="en-US" sz="3200" i="1"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la-Latn" sz="3200" i="1" dirty="0">
                <a:latin typeface="Times New Roman" pitchFamily="18" charset="0"/>
                <a:cs typeface="Times New Roman" pitchFamily="18" charset="0"/>
              </a:rPr>
              <a:t>translatio</a:t>
            </a:r>
            <a:r>
              <a:rPr lang="la-Latn" sz="3200" dirty="0">
                <a:latin typeface="Times New Roman" pitchFamily="18" charset="0"/>
                <a:cs typeface="Times New Roman" pitchFamily="18" charset="0"/>
              </a:rPr>
              <a:t> (</a:t>
            </a:r>
            <a:r>
              <a:rPr lang="en-US" sz="3200" b="1" dirty="0">
                <a:solidFill>
                  <a:srgbClr val="7030A0"/>
                </a:solidFill>
                <a:latin typeface="Times New Roman" pitchFamily="18" charset="0"/>
                <a:cs typeface="Times New Roman" pitchFamily="18" charset="0"/>
              </a:rPr>
              <a:t>'transporting</a:t>
            </a:r>
            <a:r>
              <a:rPr lang="en-US" sz="3200" dirty="0">
                <a:latin typeface="Times New Roman" pitchFamily="18" charset="0"/>
                <a:cs typeface="Times New Roman" pitchFamily="18" charset="0"/>
              </a:rPr>
              <a:t>'), itself coming from the participle of the verb </a:t>
            </a:r>
            <a:r>
              <a:rPr lang="en-US" sz="3200" i="1" dirty="0" err="1">
                <a:latin typeface="Times New Roman" pitchFamily="18" charset="0"/>
                <a:cs typeface="Times New Roman" pitchFamily="18" charset="0"/>
              </a:rPr>
              <a:t>transferre</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a:t>
            </a:r>
            <a:r>
              <a:rPr lang="en-US" sz="3200" b="1" dirty="0">
                <a:solidFill>
                  <a:srgbClr val="7030A0"/>
                </a:solidFill>
                <a:latin typeface="Times New Roman" pitchFamily="18" charset="0"/>
                <a:cs typeface="Times New Roman" pitchFamily="18" charset="0"/>
              </a:rPr>
              <a:t>to carry over</a:t>
            </a:r>
            <a:r>
              <a:rPr lang="en-US" sz="3200" dirty="0">
                <a:latin typeface="Times New Roman" pitchFamily="18" charset="0"/>
                <a:cs typeface="Times New Roman" pitchFamily="18" charset="0"/>
              </a:rPr>
              <a:t>'). </a:t>
            </a:r>
            <a:endParaRPr lang="ar-IQ" sz="32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4000" dirty="0" smtClean="0">
                <a:solidFill>
                  <a:srgbClr val="C00000"/>
                </a:solidFill>
                <a:effectLst/>
                <a:latin typeface="Times New Roman" panose="02020603050405020304" pitchFamily="18" charset="0"/>
                <a:cs typeface="Times New Roman" panose="02020603050405020304" pitchFamily="18" charset="0"/>
              </a:rPr>
              <a:t>Etymology (Origin of Word)</a:t>
            </a:r>
            <a:endParaRPr lang="ar-IQ" sz="4000" dirty="0">
              <a:solidFill>
                <a:srgbClr val="C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47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9016"/>
            <a:ext cx="8229600" cy="5402184"/>
          </a:xfrm>
        </p:spPr>
        <p:txBody>
          <a:bodyPr>
            <a:noAutofit/>
          </a:bodyPr>
          <a:lstStyle/>
          <a:p>
            <a:pPr marL="109728" lvl="0" indent="0" algn="just" rtl="0">
              <a:buNone/>
            </a:pPr>
            <a:r>
              <a:rPr lang="en-US" sz="2800" b="1" dirty="0">
                <a:solidFill>
                  <a:srgbClr val="C00000"/>
                </a:solidFill>
                <a:latin typeface="Times New Roman" pitchFamily="18" charset="0"/>
                <a:ea typeface="+mj-ea"/>
                <a:cs typeface="Times New Roman" pitchFamily="18" charset="0"/>
              </a:rPr>
              <a:t>4</a:t>
            </a:r>
            <a:r>
              <a:rPr lang="en-US" sz="2800" b="1" dirty="0" smtClean="0">
                <a:solidFill>
                  <a:srgbClr val="C00000"/>
                </a:solidFill>
                <a:latin typeface="Times New Roman" pitchFamily="18" charset="0"/>
                <a:ea typeface="+mj-ea"/>
                <a:cs typeface="Times New Roman" pitchFamily="18" charset="0"/>
              </a:rPr>
              <a:t>. Formal equivalence</a:t>
            </a:r>
            <a:r>
              <a:rPr lang="en-US" sz="2800" b="1" dirty="0">
                <a:solidFill>
                  <a:srgbClr val="C00000"/>
                </a:solidFill>
                <a:latin typeface="Times New Roman" pitchFamily="18" charset="0"/>
                <a:ea typeface="+mj-ea"/>
                <a:cs typeface="Times New Roman" pitchFamily="18" charset="0"/>
              </a:rPr>
              <a:t> </a:t>
            </a:r>
            <a:r>
              <a:rPr lang="en-US" sz="2800" b="1" dirty="0" smtClean="0">
                <a:solidFill>
                  <a:srgbClr val="C00000"/>
                </a:solidFill>
                <a:latin typeface="Times New Roman" pitchFamily="18" charset="0"/>
                <a:ea typeface="+mj-ea"/>
                <a:cs typeface="Times New Roman" pitchFamily="18" charset="0"/>
              </a:rPr>
              <a:t>and</a:t>
            </a:r>
            <a:r>
              <a:rPr lang="en-US" sz="2800" b="1" dirty="0">
                <a:solidFill>
                  <a:srgbClr val="C00000"/>
                </a:solidFill>
                <a:latin typeface="Times New Roman" pitchFamily="18" charset="0"/>
                <a:ea typeface="+mj-ea"/>
                <a:cs typeface="Times New Roman" pitchFamily="18" charset="0"/>
              </a:rPr>
              <a:t> </a:t>
            </a:r>
            <a:r>
              <a:rPr lang="en-US" sz="2800" b="1" dirty="0" smtClean="0">
                <a:solidFill>
                  <a:srgbClr val="C00000"/>
                </a:solidFill>
                <a:latin typeface="Times New Roman" pitchFamily="18" charset="0"/>
                <a:ea typeface="+mj-ea"/>
                <a:cs typeface="Times New Roman" pitchFamily="18" charset="0"/>
              </a:rPr>
              <a:t>Dynamic equivalence</a:t>
            </a:r>
          </a:p>
          <a:p>
            <a:pPr marL="109728" indent="0" algn="just" rtl="0">
              <a:buNone/>
            </a:pPr>
            <a:r>
              <a:rPr lang="en-US" sz="2400" dirty="0" smtClean="0">
                <a:latin typeface="Times New Roman" pitchFamily="18" charset="0"/>
                <a:cs typeface="Times New Roman" pitchFamily="18" charset="0"/>
              </a:rPr>
              <a:t> </a:t>
            </a:r>
          </a:p>
          <a:p>
            <a:pPr algn="just" rtl="0">
              <a:lnSpc>
                <a:spcPct val="200000"/>
              </a:lnSpc>
              <a:buFontTx/>
              <a:buChar char="-"/>
            </a:pPr>
            <a:r>
              <a:rPr lang="en-US" sz="2400" b="1" dirty="0">
                <a:solidFill>
                  <a:srgbClr val="C00000"/>
                </a:solidFill>
                <a:latin typeface="Times New Roman" panose="02020603050405020304" pitchFamily="18" charset="0"/>
                <a:cs typeface="Times New Roman" pitchFamily="18" charset="0"/>
              </a:rPr>
              <a:t>Formal equivalence</a:t>
            </a:r>
            <a:r>
              <a:rPr lang="en-US" sz="2400" dirty="0">
                <a:latin typeface="Times New Roman" panose="02020603050405020304" pitchFamily="18" charset="0"/>
                <a:cs typeface="Times New Roman" panose="02020603050405020304" pitchFamily="18" charset="0"/>
              </a:rPr>
              <a:t>: Formal equivalence focuses attention on the message itself, in both form and content . . . One is concerned that the message in the receptor language should match as closely as possible the different elements in the source language</a:t>
            </a:r>
          </a:p>
        </p:txBody>
      </p:sp>
    </p:spTree>
    <p:extLst>
      <p:ext uri="{BB962C8B-B14F-4D97-AF65-F5344CB8AC3E}">
        <p14:creationId xmlns:p14="http://schemas.microsoft.com/office/powerpoint/2010/main" val="398436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9016"/>
            <a:ext cx="8229600" cy="5783184"/>
          </a:xfrm>
        </p:spPr>
        <p:txBody>
          <a:bodyPr>
            <a:noAutofit/>
          </a:bodyPr>
          <a:lstStyle/>
          <a:p>
            <a:pPr marL="109728" indent="0" algn="just" rtl="0">
              <a:buNone/>
            </a:pPr>
            <a:r>
              <a:rPr lang="en-US" sz="2400" dirty="0" smtClean="0">
                <a:latin typeface="Times New Roman" pitchFamily="18" charset="0"/>
                <a:cs typeface="Times New Roman" pitchFamily="18" charset="0"/>
              </a:rPr>
              <a:t> </a:t>
            </a:r>
          </a:p>
          <a:p>
            <a:pPr marL="109728" indent="0" algn="just" rtl="0">
              <a:lnSpc>
                <a:spcPct val="200000"/>
              </a:lnSpc>
              <a:buNone/>
            </a:pPr>
            <a:r>
              <a:rPr lang="en-US" sz="2400" b="1" dirty="0" smtClean="0">
                <a:solidFill>
                  <a:srgbClr val="C00000"/>
                </a:solidFill>
                <a:latin typeface="Times New Roman" pitchFamily="18" charset="0"/>
                <a:ea typeface="+mj-ea"/>
                <a:cs typeface="Times New Roman" pitchFamily="18" charset="0"/>
              </a:rPr>
              <a:t> Dynamic equivalence:</a:t>
            </a:r>
            <a:r>
              <a:rPr lang="en-US" sz="2800" b="1" dirty="0" smtClean="0">
                <a:solidFill>
                  <a:srgbClr val="C00000"/>
                </a:solidFill>
                <a:latin typeface="Times New Roman" pitchFamily="18" charset="0"/>
                <a:ea typeface="+mj-ea"/>
                <a:cs typeface="Times New Roman" pitchFamily="18" charset="0"/>
              </a:rPr>
              <a:t> </a:t>
            </a:r>
            <a:r>
              <a:rPr lang="en-US" sz="2400" dirty="0" smtClean="0">
                <a:latin typeface="Times New Roman" panose="02020603050405020304" pitchFamily="18" charset="0"/>
                <a:cs typeface="Times New Roman" panose="02020603050405020304" pitchFamily="18" charset="0"/>
              </a:rPr>
              <a:t>Dynamic, later ‘functional’, equivalence is based on what </a:t>
            </a:r>
            <a:r>
              <a:rPr lang="en-US" sz="2400" dirty="0" err="1" smtClean="0">
                <a:latin typeface="Times New Roman" panose="02020603050405020304" pitchFamily="18" charset="0"/>
                <a:cs typeface="Times New Roman" panose="02020603050405020304" pitchFamily="18" charset="0"/>
              </a:rPr>
              <a:t>Nida</a:t>
            </a:r>
            <a:r>
              <a:rPr lang="en-US" sz="2400" dirty="0" smtClean="0">
                <a:latin typeface="Times New Roman" panose="02020603050405020304" pitchFamily="18" charset="0"/>
                <a:cs typeface="Times New Roman" panose="02020603050405020304" pitchFamily="18" charset="0"/>
              </a:rPr>
              <a:t> calls ‘the principle of equivalent effect’, where ‘the relationship between receptor and message should be substantially the same as that which existed between the original receptors and the message’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777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9016"/>
            <a:ext cx="8229600" cy="5402184"/>
          </a:xfrm>
        </p:spPr>
        <p:txBody>
          <a:bodyPr>
            <a:noAutofit/>
          </a:bodyPr>
          <a:lstStyle/>
          <a:p>
            <a:pPr marL="109728" lvl="0" indent="0" algn="just" rtl="0">
              <a:buNone/>
            </a:pPr>
            <a:r>
              <a:rPr lang="en-US" sz="2800" b="1" dirty="0" smtClean="0">
                <a:solidFill>
                  <a:srgbClr val="C00000"/>
                </a:solidFill>
                <a:latin typeface="Times New Roman" panose="02020603050405020304" pitchFamily="18" charset="0"/>
                <a:ea typeface="+mj-ea"/>
                <a:cs typeface="Times New Roman" pitchFamily="18" charset="0"/>
              </a:rPr>
              <a:t>5. Intralingual, Interlingual and Intersemiotic </a:t>
            </a:r>
          </a:p>
          <a:p>
            <a:pPr marL="109728" indent="0" algn="just" rtl="0">
              <a:buNone/>
            </a:pPr>
            <a:r>
              <a:rPr lang="en-US" sz="2400" dirty="0" smtClean="0">
                <a:latin typeface="Times New Roman" pitchFamily="18" charset="0"/>
                <a:cs typeface="Times New Roman" pitchFamily="18" charset="0"/>
              </a:rPr>
              <a:t> </a:t>
            </a:r>
          </a:p>
          <a:p>
            <a:pPr algn="just" rtl="0">
              <a:lnSpc>
                <a:spcPct val="200000"/>
              </a:lnSpc>
              <a:buFontTx/>
              <a:buChar char="-"/>
            </a:pPr>
            <a:r>
              <a:rPr lang="en-US" sz="2400" dirty="0" smtClean="0">
                <a:latin typeface="Times New Roman" pitchFamily="18" charset="0"/>
                <a:cs typeface="Times New Roman" pitchFamily="18" charset="0"/>
              </a:rPr>
              <a:t>The </a:t>
            </a:r>
            <a:r>
              <a:rPr lang="en-US" sz="2400" dirty="0">
                <a:latin typeface="Times New Roman" panose="02020603050405020304" pitchFamily="18" charset="0"/>
                <a:cs typeface="Times New Roman" panose="02020603050405020304" pitchFamily="18" charset="0"/>
              </a:rPr>
              <a:t>Russian–American </a:t>
            </a:r>
            <a:r>
              <a:rPr lang="en-US" sz="2400" dirty="0" err="1">
                <a:latin typeface="Times New Roman" panose="02020603050405020304" pitchFamily="18" charset="0"/>
                <a:cs typeface="Times New Roman" panose="02020603050405020304" pitchFamily="18" charset="0"/>
              </a:rPr>
              <a:t>structuralist</a:t>
            </a:r>
            <a:r>
              <a:rPr lang="en-US" sz="2400" dirty="0">
                <a:latin typeface="Times New Roman" panose="02020603050405020304" pitchFamily="18" charset="0"/>
                <a:cs typeface="Times New Roman" panose="02020603050405020304" pitchFamily="18" charset="0"/>
              </a:rPr>
              <a:t> Roman </a:t>
            </a:r>
            <a:r>
              <a:rPr lang="en-US" sz="2400" dirty="0" err="1">
                <a:latin typeface="Times New Roman" panose="02020603050405020304" pitchFamily="18" charset="0"/>
                <a:cs typeface="Times New Roman" panose="02020603050405020304" pitchFamily="18" charset="0"/>
              </a:rPr>
              <a:t>Jakobson</a:t>
            </a:r>
            <a:r>
              <a:rPr lang="en-US" sz="2400" dirty="0">
                <a:latin typeface="Times New Roman" panose="02020603050405020304" pitchFamily="18" charset="0"/>
                <a:cs typeface="Times New Roman" panose="02020603050405020304" pitchFamily="18" charset="0"/>
              </a:rPr>
              <a:t> (2004), </a:t>
            </a:r>
            <a:r>
              <a:rPr lang="en-US" sz="2400" dirty="0" smtClean="0">
                <a:latin typeface="Times New Roman" panose="02020603050405020304" pitchFamily="18" charset="0"/>
                <a:cs typeface="Times New Roman" panose="02020603050405020304" pitchFamily="18" charset="0"/>
              </a:rPr>
              <a:t>one </a:t>
            </a:r>
            <a:r>
              <a:rPr lang="en-US" sz="2400" dirty="0">
                <a:latin typeface="Times New Roman" panose="02020603050405020304" pitchFamily="18" charset="0"/>
                <a:cs typeface="Times New Roman" panose="02020603050405020304" pitchFamily="18" charset="0"/>
              </a:rPr>
              <a:t>of the most eminent linguists in the twentieth century, proposes three types of translation: </a:t>
            </a:r>
            <a:r>
              <a:rPr lang="en-US" sz="2400" b="1" dirty="0">
                <a:solidFill>
                  <a:srgbClr val="C00000"/>
                </a:solidFill>
                <a:latin typeface="Times New Roman" pitchFamily="18" charset="0"/>
                <a:ea typeface="+mj-ea"/>
                <a:cs typeface="Times New Roman" pitchFamily="18" charset="0"/>
              </a:rPr>
              <a:t>intralingual</a:t>
            </a:r>
            <a:r>
              <a:rPr lang="en-US" sz="2400" dirty="0">
                <a:latin typeface="Times New Roman" panose="02020603050405020304" pitchFamily="18" charset="0"/>
                <a:cs typeface="Times New Roman" panose="02020603050405020304" pitchFamily="18" charset="0"/>
              </a:rPr>
              <a:t> (rewording), </a:t>
            </a:r>
            <a:r>
              <a:rPr lang="en-US" sz="2400" b="1" dirty="0">
                <a:solidFill>
                  <a:srgbClr val="C00000"/>
                </a:solidFill>
                <a:latin typeface="Times New Roman" pitchFamily="18" charset="0"/>
                <a:ea typeface="+mj-ea"/>
                <a:cs typeface="Times New Roman" pitchFamily="18" charset="0"/>
              </a:rPr>
              <a:t>interlingual</a:t>
            </a:r>
            <a:r>
              <a:rPr lang="en-US" sz="2400" dirty="0">
                <a:latin typeface="Times New Roman" panose="02020603050405020304" pitchFamily="18" charset="0"/>
                <a:cs typeface="Times New Roman" panose="02020603050405020304" pitchFamily="18" charset="0"/>
              </a:rPr>
              <a:t> (translation proper) and </a:t>
            </a:r>
            <a:r>
              <a:rPr lang="en-US" sz="2400" b="1" dirty="0">
                <a:solidFill>
                  <a:srgbClr val="C00000"/>
                </a:solidFill>
                <a:latin typeface="Times New Roman" pitchFamily="18" charset="0"/>
                <a:ea typeface="+mj-ea"/>
                <a:cs typeface="Times New Roman" pitchFamily="18" charset="0"/>
              </a:rPr>
              <a:t>intersemiotic</a:t>
            </a:r>
            <a:r>
              <a:rPr lang="en-US" sz="2400" dirty="0">
                <a:latin typeface="Times New Roman" panose="02020603050405020304" pitchFamily="18" charset="0"/>
                <a:cs typeface="Times New Roman" panose="02020603050405020304" pitchFamily="18" charset="0"/>
              </a:rPr>
              <a:t> (transmutation).</a:t>
            </a:r>
          </a:p>
        </p:txBody>
      </p:sp>
    </p:spTree>
    <p:extLst>
      <p:ext uri="{BB962C8B-B14F-4D97-AF65-F5344CB8AC3E}">
        <p14:creationId xmlns:p14="http://schemas.microsoft.com/office/powerpoint/2010/main" val="313665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228600" y="389016"/>
            <a:ext cx="8686800" cy="5935584"/>
          </a:xfrm>
        </p:spPr>
        <p:txBody>
          <a:bodyPr>
            <a:noAutofit/>
          </a:bodyPr>
          <a:lstStyle/>
          <a:p>
            <a:pPr marL="109728" lvl="0" indent="0" algn="just" rtl="0">
              <a:buNone/>
            </a:pPr>
            <a:r>
              <a:rPr lang="en-US" sz="2800" b="1" dirty="0">
                <a:solidFill>
                  <a:srgbClr val="C00000"/>
                </a:solidFill>
                <a:latin typeface="Times New Roman" panose="02020603050405020304" pitchFamily="18" charset="0"/>
                <a:ea typeface="+mj-ea"/>
                <a:cs typeface="Times New Roman" pitchFamily="18" charset="0"/>
              </a:rPr>
              <a:t>A</a:t>
            </a:r>
            <a:r>
              <a:rPr lang="en-US" sz="2800" b="1" dirty="0" smtClean="0">
                <a:solidFill>
                  <a:srgbClr val="C00000"/>
                </a:solidFill>
                <a:latin typeface="Times New Roman" pitchFamily="18" charset="0"/>
                <a:ea typeface="+mj-ea"/>
                <a:cs typeface="Times New Roman" pitchFamily="18" charset="0"/>
              </a:rPr>
              <a:t>. Intralingual translation  </a:t>
            </a:r>
            <a:endParaRPr lang="en-US" sz="2400" dirty="0" smtClean="0">
              <a:latin typeface="Times New Roman" pitchFamily="18" charset="0"/>
              <a:cs typeface="Times New Roman" pitchFamily="18" charset="0"/>
            </a:endParaRPr>
          </a:p>
          <a:p>
            <a:pPr marL="109728" indent="0" algn="just" rtl="0">
              <a:lnSpc>
                <a:spcPct val="200000"/>
              </a:lnSpc>
              <a:buNone/>
            </a:pPr>
            <a:r>
              <a:rPr lang="en-US" sz="2400" b="1" dirty="0" smtClean="0">
                <a:solidFill>
                  <a:srgbClr val="C00000"/>
                </a:solidFill>
                <a:latin typeface="Times New Roman" pitchFamily="18" charset="0"/>
                <a:ea typeface="+mj-ea"/>
                <a:cs typeface="Times New Roman" pitchFamily="18" charset="0"/>
              </a:rPr>
              <a:t>Intralingual</a:t>
            </a:r>
            <a:r>
              <a:rPr lang="en-US" sz="2400" dirty="0" smtClean="0">
                <a:latin typeface="Times New Roman" panose="02020603050405020304" pitchFamily="18" charset="0"/>
                <a:cs typeface="Times New Roman" panose="02020603050405020304" pitchFamily="18" charset="0"/>
              </a:rPr>
              <a:t> translation, or ‘rewording’ – ‘an interpretation of verbal signs by means of other signs of the same language’.</a:t>
            </a:r>
          </a:p>
          <a:p>
            <a:pPr marL="109728" indent="0" algn="just" rtl="0">
              <a:lnSpc>
                <a:spcPct val="200000"/>
              </a:lnSpc>
              <a:buNone/>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pertains to the process of translation performed within the same language</a:t>
            </a:r>
            <a:r>
              <a:rPr lang="en-US" sz="2400" dirty="0" smtClean="0">
                <a:latin typeface="Times New Roman" panose="02020603050405020304" pitchFamily="18" charset="0"/>
                <a:cs typeface="Times New Roman" panose="02020603050405020304" pitchFamily="18" charset="0"/>
              </a:rPr>
              <a:t>. For example:</a:t>
            </a:r>
          </a:p>
          <a:p>
            <a:pPr marL="109728" indent="0" algn="just" rtl="0">
              <a:lnSpc>
                <a:spcPct val="200000"/>
              </a:lnSpc>
              <a:buNone/>
            </a:pP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smtClean="0">
                <a:solidFill>
                  <a:srgbClr val="7030A0"/>
                </a:solidFill>
                <a:latin typeface="Times New Roman" pitchFamily="18" charset="0"/>
                <a:ea typeface="+mj-ea"/>
                <a:cs typeface="Times New Roman" pitchFamily="18" charset="0"/>
              </a:rPr>
              <a:t>Facepalm</a:t>
            </a:r>
            <a:r>
              <a:rPr lang="en-US" sz="2400" b="1" dirty="0" smtClean="0">
                <a:solidFill>
                  <a:srgbClr val="C00000"/>
                </a:solidFill>
                <a:latin typeface="Times New Roman" pitchFamily="18" charset="0"/>
                <a:ea typeface="+mj-ea"/>
                <a:cs typeface="Times New Roman" pitchFamily="18" charset="0"/>
              </a:rPr>
              <a:t>:</a:t>
            </a:r>
            <a:r>
              <a:rPr lang="en-US" sz="2400" dirty="0" smtClean="0">
                <a:latin typeface="Times New Roman" panose="02020603050405020304" pitchFamily="18" charset="0"/>
                <a:cs typeface="Times New Roman" panose="02020603050405020304" pitchFamily="18" charset="0"/>
              </a:rPr>
              <a:t> the action</a:t>
            </a:r>
            <a:r>
              <a:rPr lang="en-US" sz="2400" dirty="0">
                <a:latin typeface="Times New Roman" panose="02020603050405020304" pitchFamily="18" charset="0"/>
                <a:cs typeface="Times New Roman" panose="02020603050405020304" pitchFamily="18" charset="0"/>
              </a:rPr>
              <a:t> of covering your face with your hand to show that you are embarrassed, annoyed, or shocked </a:t>
            </a:r>
            <a:r>
              <a:rPr lang="en-US" sz="2400" dirty="0" smtClean="0">
                <a:latin typeface="Times New Roman" panose="02020603050405020304" pitchFamily="18" charset="0"/>
                <a:cs typeface="Times New Roman" panose="02020603050405020304" pitchFamily="18" charset="0"/>
              </a:rPr>
              <a:t>about something</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p>
          <a:p>
            <a:pPr marL="109728" indent="0" algn="just" rtl="0">
              <a:lnSpc>
                <a:spcPct val="200000"/>
              </a:lnSpc>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9685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91200"/>
          </a:xfrm>
        </p:spPr>
        <p:txBody>
          <a:bodyPr>
            <a:normAutofit fontScale="92500" lnSpcReduction="20000"/>
          </a:bodyPr>
          <a:lstStyle/>
          <a:p>
            <a:pPr marL="109728" indent="0" algn="just" rtl="0">
              <a:buNone/>
            </a:pPr>
            <a:endParaRPr lang="en-US" dirty="0">
              <a:latin typeface="Times New Roman" panose="02020603050405020304" pitchFamily="18" charset="0"/>
              <a:cs typeface="Times New Roman" panose="02020603050405020304" pitchFamily="18" charset="0"/>
            </a:endParaRPr>
          </a:p>
          <a:p>
            <a:pPr marL="109728" indent="0" algn="just" rtl="0">
              <a:buNone/>
            </a:pPr>
            <a:r>
              <a:rPr lang="en-US" b="1" dirty="0" smtClean="0">
                <a:solidFill>
                  <a:srgbClr val="C00000"/>
                </a:solidFill>
                <a:latin typeface="Times New Roman" panose="02020603050405020304" pitchFamily="18" charset="0"/>
                <a:cs typeface="Times New Roman" panose="02020603050405020304" pitchFamily="18" charset="0"/>
              </a:rPr>
              <a:t>Translate </a:t>
            </a:r>
            <a:r>
              <a:rPr lang="en-US" b="1" dirty="0">
                <a:solidFill>
                  <a:srgbClr val="C00000"/>
                </a:solidFill>
                <a:latin typeface="Times New Roman" panose="02020603050405020304" pitchFamily="18" charset="0"/>
                <a:cs typeface="Times New Roman" panose="02020603050405020304" pitchFamily="18" charset="0"/>
              </a:rPr>
              <a:t>the following using intralingual method</a:t>
            </a:r>
            <a:r>
              <a:rPr lang="en-US" b="1" dirty="0" smtClean="0">
                <a:solidFill>
                  <a:srgbClr val="C00000"/>
                </a:solidFill>
                <a:latin typeface="Times New Roman" panose="02020603050405020304" pitchFamily="18" charset="0"/>
                <a:cs typeface="Times New Roman" panose="02020603050405020304" pitchFamily="18" charset="0"/>
              </a:rPr>
              <a:t>.</a:t>
            </a:r>
          </a:p>
          <a:p>
            <a:pPr marL="109728" indent="0" algn="just" rtl="0">
              <a:buNone/>
            </a:pPr>
            <a:r>
              <a:rPr lang="en-US" dirty="0" smtClean="0"/>
              <a:t> </a:t>
            </a:r>
            <a:endParaRPr lang="en-US" dirty="0" smtClean="0">
              <a:latin typeface="Times New Roman" panose="02020603050405020304" pitchFamily="18" charset="0"/>
              <a:cs typeface="Times New Roman" panose="02020603050405020304" pitchFamily="18" charset="0"/>
            </a:endParaRPr>
          </a:p>
          <a:p>
            <a:pPr marL="109728" indent="0" algn="just" rtl="0">
              <a:buNone/>
            </a:pPr>
            <a:r>
              <a:rPr lang="en-US" dirty="0" smtClean="0">
                <a:latin typeface="Times New Roman" panose="02020603050405020304" pitchFamily="18" charset="0"/>
                <a:cs typeface="Times New Roman" panose="02020603050405020304" pitchFamily="18" charset="0"/>
              </a:rPr>
              <a:t>Do </a:t>
            </a:r>
            <a:r>
              <a:rPr lang="en-US" dirty="0">
                <a:latin typeface="Times New Roman" panose="02020603050405020304" pitchFamily="18" charset="0"/>
                <a:cs typeface="Times New Roman" panose="02020603050405020304" pitchFamily="18" charset="0"/>
              </a:rPr>
              <a:t>not stick your nose into my business. </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b="1" dirty="0" smtClean="0">
              <a:latin typeface="Times New Roman" panose="02020603050405020304" pitchFamily="18" charset="0"/>
              <a:cs typeface="Times New Roman" panose="02020603050405020304" pitchFamily="18" charset="0"/>
            </a:endParaRPr>
          </a:p>
          <a:p>
            <a:pPr marL="109728" indent="0" algn="just" rtl="0">
              <a:buNone/>
            </a:pPr>
            <a:endParaRPr lang="en-US" b="1" dirty="0">
              <a:latin typeface="Times New Roman" panose="02020603050405020304" pitchFamily="18" charset="0"/>
              <a:cs typeface="Times New Roman" panose="02020603050405020304" pitchFamily="18" charset="0"/>
            </a:endParaRPr>
          </a:p>
          <a:p>
            <a:pPr marL="109728" indent="0" algn="just" rtl="0">
              <a:buNone/>
            </a:pPr>
            <a:r>
              <a:rPr lang="en-US" b="1" dirty="0" smtClean="0">
                <a:solidFill>
                  <a:srgbClr val="7030A0"/>
                </a:solidFill>
                <a:latin typeface="Times New Roman" panose="02020603050405020304" pitchFamily="18" charset="0"/>
                <a:cs typeface="Times New Roman" panose="02020603050405020304" pitchFamily="18" charset="0"/>
              </a:rPr>
              <a:t>stick nose into</a:t>
            </a:r>
            <a:r>
              <a:rPr lang="en-US" b="1" dirty="0" smtClean="0">
                <a:latin typeface="Times New Roman" panose="02020603050405020304" pitchFamily="18" charset="0"/>
                <a:cs typeface="Times New Roman" panose="02020603050405020304" pitchFamily="18" charset="0"/>
              </a:rPr>
              <a:t>:</a:t>
            </a:r>
          </a:p>
          <a:p>
            <a:pPr marL="109728" indent="0" algn="just" rtl="0">
              <a:buNone/>
            </a:pPr>
            <a:r>
              <a:rPr lang="en-US" b="1" dirty="0" smtClean="0">
                <a:latin typeface="Times New Roman" panose="02020603050405020304" pitchFamily="18" charset="0"/>
                <a:cs typeface="Times New Roman" panose="02020603050405020304" pitchFamily="18" charset="0"/>
              </a:rPr>
              <a:t>-  to </a:t>
            </a:r>
            <a:r>
              <a:rPr lang="en-US" b="1" dirty="0">
                <a:latin typeface="Times New Roman" panose="02020603050405020304" pitchFamily="18" charset="0"/>
                <a:cs typeface="Times New Roman" panose="02020603050405020304" pitchFamily="18" charset="0"/>
              </a:rPr>
              <a:t>try to discover things that are not really related to you</a:t>
            </a:r>
            <a:r>
              <a:rPr lang="en-US" dirty="0" smtClean="0">
                <a:latin typeface="Times New Roman" panose="02020603050405020304" pitchFamily="18" charset="0"/>
                <a:cs typeface="Times New Roman" panose="02020603050405020304" pitchFamily="18" charset="0"/>
              </a:rPr>
              <a:t>:</a:t>
            </a:r>
          </a:p>
          <a:p>
            <a:pPr marL="109728" indent="0" algn="l" rtl="0">
              <a:buNone/>
            </a:pPr>
            <a:endParaRPr lang="en-US" dirty="0">
              <a:latin typeface="Times New Roman" panose="02020603050405020304" pitchFamily="18" charset="0"/>
              <a:cs typeface="Times New Roman" panose="02020603050405020304" pitchFamily="18" charset="0"/>
            </a:endParaRPr>
          </a:p>
          <a:p>
            <a:pPr marL="109728" indent="0" algn="l" rtl="0">
              <a:buNone/>
            </a:pPr>
            <a:r>
              <a:rPr lang="en-US" b="1" dirty="0" smtClean="0">
                <a:latin typeface="Times New Roman" panose="02020603050405020304" pitchFamily="18" charset="0"/>
                <a:cs typeface="Times New Roman" panose="02020603050405020304" pitchFamily="18" charset="0"/>
              </a:rPr>
              <a:t>-  to </a:t>
            </a:r>
            <a:r>
              <a:rPr lang="en-US" b="1" dirty="0">
                <a:latin typeface="Times New Roman" panose="02020603050405020304" pitchFamily="18" charset="0"/>
                <a:cs typeface="Times New Roman" panose="02020603050405020304" pitchFamily="18" charset="0"/>
              </a:rPr>
              <a:t>get involved in or want information about (something that does not concern one</a:t>
            </a:r>
            <a:r>
              <a:rPr lang="en-US" b="1" dirty="0" smtClean="0">
                <a:latin typeface="Times New Roman" panose="02020603050405020304" pitchFamily="18" charset="0"/>
                <a:cs typeface="Times New Roman" panose="02020603050405020304" pitchFamily="18" charset="0"/>
              </a:rPr>
              <a:t>)</a:t>
            </a:r>
          </a:p>
          <a:p>
            <a:pPr marL="109728" indent="0" algn="l" rtl="0">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He's </a:t>
            </a:r>
            <a:r>
              <a:rPr lang="en-US" dirty="0">
                <a:latin typeface="Times New Roman" panose="02020603050405020304" pitchFamily="18" charset="0"/>
                <a:cs typeface="Times New Roman" panose="02020603050405020304" pitchFamily="18" charset="0"/>
              </a:rPr>
              <a:t>always poking his nose into other people's business.</a:t>
            </a:r>
          </a:p>
          <a:p>
            <a:r>
              <a:rPr lang="en-US" dirty="0"/>
              <a:t/>
            </a:r>
            <a:br>
              <a:rPr lang="en-US" dirty="0"/>
            </a:b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26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6096000"/>
          </a:xfrm>
        </p:spPr>
        <p:txBody>
          <a:bodyPr>
            <a:normAutofit/>
          </a:bodyPr>
          <a:lstStyle/>
          <a:p>
            <a:pPr marL="109728" lvl="0" indent="0" algn="l" rtl="0">
              <a:lnSpc>
                <a:spcPct val="150000"/>
              </a:lnSpc>
              <a:buNone/>
            </a:pPr>
            <a:r>
              <a:rPr lang="en-US" sz="2800" b="1" dirty="0">
                <a:solidFill>
                  <a:srgbClr val="C00000"/>
                </a:solidFill>
                <a:latin typeface="Times New Roman" panose="02020603050405020304" pitchFamily="18" charset="0"/>
                <a:cs typeface="Times New Roman" pitchFamily="18" charset="0"/>
              </a:rPr>
              <a:t>B</a:t>
            </a:r>
            <a:r>
              <a:rPr lang="en-US" sz="2800" b="1" dirty="0" smtClean="0">
                <a:solidFill>
                  <a:srgbClr val="C00000"/>
                </a:solidFill>
                <a:latin typeface="Times New Roman" panose="02020603050405020304" pitchFamily="18" charset="0"/>
                <a:cs typeface="Times New Roman" pitchFamily="18" charset="0"/>
              </a:rPr>
              <a:t>. Interlingual </a:t>
            </a:r>
            <a:r>
              <a:rPr lang="en-US" sz="2800" b="1" dirty="0">
                <a:solidFill>
                  <a:srgbClr val="C00000"/>
                </a:solidFill>
                <a:latin typeface="Times New Roman" panose="02020603050405020304" pitchFamily="18" charset="0"/>
                <a:cs typeface="Times New Roman" pitchFamily="18" charset="0"/>
              </a:rPr>
              <a:t>translation  </a:t>
            </a:r>
            <a:endParaRPr lang="en-US" b="1"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smtClean="0">
                <a:solidFill>
                  <a:srgbClr val="C00000"/>
                </a:solidFill>
                <a:latin typeface="Times New Roman" panose="02020603050405020304" pitchFamily="18" charset="0"/>
                <a:cs typeface="Times New Roman" panose="02020603050405020304" pitchFamily="18" charset="0"/>
              </a:rPr>
              <a:t>Interlingual translation</a:t>
            </a:r>
            <a:r>
              <a:rPr lang="en-US" sz="2400" dirty="0" smtClean="0">
                <a:latin typeface="Times New Roman" panose="02020603050405020304" pitchFamily="18" charset="0"/>
                <a:cs typeface="Times New Roman" panose="02020603050405020304" pitchFamily="18" charset="0"/>
              </a:rPr>
              <a:t>, or ‘</a:t>
            </a:r>
            <a:r>
              <a:rPr lang="en-US" sz="2400" b="1" dirty="0" smtClean="0">
                <a:solidFill>
                  <a:srgbClr val="C00000"/>
                </a:solidFill>
                <a:latin typeface="Times New Roman" panose="02020603050405020304" pitchFamily="18" charset="0"/>
                <a:cs typeface="Times New Roman" panose="02020603050405020304" pitchFamily="18" charset="0"/>
              </a:rPr>
              <a:t>translation proper</a:t>
            </a:r>
            <a:r>
              <a:rPr lang="en-US" sz="2400" dirty="0" smtClean="0">
                <a:latin typeface="Times New Roman" panose="02020603050405020304" pitchFamily="18" charset="0"/>
                <a:cs typeface="Times New Roman" panose="02020603050405020304" pitchFamily="18" charset="0"/>
              </a:rPr>
              <a:t>’ – ‘an interpretation of verbal signs by means of some other language’.</a:t>
            </a:r>
            <a:endParaRPr lang="en-US" sz="24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―substituting messages in one language not for separate codes but for inter messages in some other language. It consists of two equivalent texts in two different codes‖ (ibid., p. 139), namely a </a:t>
            </a:r>
            <a:r>
              <a:rPr lang="en-US" sz="2400" dirty="0" smtClean="0">
                <a:solidFill>
                  <a:srgbClr val="7030A0"/>
                </a:solidFill>
                <a:latin typeface="Times New Roman" panose="02020603050405020304" pitchFamily="18" charset="0"/>
                <a:cs typeface="Times New Roman" panose="02020603050405020304" pitchFamily="18" charset="0"/>
              </a:rPr>
              <a:t>natural produced</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(source language) and a </a:t>
            </a:r>
            <a:r>
              <a:rPr lang="en-US" sz="2400" dirty="0">
                <a:solidFill>
                  <a:srgbClr val="7030A0"/>
                </a:solidFill>
                <a:latin typeface="Times New Roman" panose="02020603050405020304" pitchFamily="18" charset="0"/>
                <a:cs typeface="Times New Roman" panose="02020603050405020304" pitchFamily="18" charset="0"/>
              </a:rPr>
              <a:t>translator-produced </a:t>
            </a:r>
            <a:r>
              <a:rPr lang="en-US" sz="2400" dirty="0">
                <a:latin typeface="Times New Roman" panose="02020603050405020304" pitchFamily="18" charset="0"/>
                <a:cs typeface="Times New Roman" panose="02020603050405020304" pitchFamily="18" charset="0"/>
              </a:rPr>
              <a:t>(target language). </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93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397691"/>
          </a:xfrm>
        </p:spPr>
        <p:txBody>
          <a:bodyPr>
            <a:normAutofit fontScale="92500"/>
          </a:bodyPr>
          <a:lstStyle/>
          <a:p>
            <a:pPr marL="109728" indent="0" algn="just" rtl="0">
              <a:buNone/>
            </a:pPr>
            <a:r>
              <a:rPr lang="en-US" sz="2500" b="1" dirty="0">
                <a:solidFill>
                  <a:srgbClr val="C00000"/>
                </a:solidFill>
                <a:latin typeface="Times New Roman" panose="02020603050405020304" pitchFamily="18" charset="0"/>
                <a:cs typeface="Times New Roman" panose="02020603050405020304" pitchFamily="18" charset="0"/>
              </a:rPr>
              <a:t>Translate the following sentences </a:t>
            </a:r>
            <a:r>
              <a:rPr lang="en-US" sz="2500" b="1" dirty="0" smtClean="0">
                <a:solidFill>
                  <a:srgbClr val="C00000"/>
                </a:solidFill>
                <a:latin typeface="Times New Roman" panose="02020603050405020304" pitchFamily="18" charset="0"/>
                <a:cs typeface="Times New Roman" panose="02020603050405020304" pitchFamily="18" charset="0"/>
              </a:rPr>
              <a:t>interlingually from </a:t>
            </a:r>
            <a:r>
              <a:rPr lang="en-US" sz="2500" b="1" dirty="0">
                <a:solidFill>
                  <a:srgbClr val="C00000"/>
                </a:solidFill>
                <a:latin typeface="Times New Roman" panose="02020603050405020304" pitchFamily="18" charset="0"/>
                <a:cs typeface="Times New Roman" panose="02020603050405020304" pitchFamily="18" charset="0"/>
              </a:rPr>
              <a:t>English into </a:t>
            </a:r>
            <a:r>
              <a:rPr lang="en-US" sz="2500" b="1" dirty="0" smtClean="0">
                <a:solidFill>
                  <a:srgbClr val="C00000"/>
                </a:solidFill>
                <a:latin typeface="Times New Roman" panose="02020603050405020304" pitchFamily="18" charset="0"/>
                <a:cs typeface="Times New Roman" panose="02020603050405020304" pitchFamily="18" charset="0"/>
              </a:rPr>
              <a:t>Kurdish. </a:t>
            </a:r>
          </a:p>
          <a:p>
            <a:pPr marL="109728" indent="0" algn="just" rtl="0">
              <a:buNone/>
            </a:pPr>
            <a:endParaRPr lang="en-US" sz="2500" b="1" dirty="0">
              <a:solidFill>
                <a:srgbClr val="C00000"/>
              </a:solidFill>
              <a:latin typeface="Times New Roman" panose="02020603050405020304" pitchFamily="18" charset="0"/>
              <a:cs typeface="Times New Roman" panose="02020603050405020304" pitchFamily="18" charset="0"/>
            </a:endParaRPr>
          </a:p>
          <a:p>
            <a:pPr marL="624078" lvl="0" indent="-514350" algn="just" rtl="0">
              <a:lnSpc>
                <a:spcPct val="150000"/>
              </a:lnSpc>
              <a:buClrTx/>
              <a:buSzPct val="78000"/>
              <a:buAutoNum type="arabicPeriod"/>
            </a:pPr>
            <a:r>
              <a:rPr lang="en-US" dirty="0" smtClean="0">
                <a:latin typeface="Times New Roman" panose="02020603050405020304" pitchFamily="18" charset="0"/>
                <a:cs typeface="Times New Roman" panose="02020603050405020304" pitchFamily="18" charset="0"/>
              </a:rPr>
              <a:t>Two </a:t>
            </a:r>
            <a:r>
              <a:rPr lang="en-US" dirty="0">
                <a:latin typeface="Times New Roman" panose="02020603050405020304" pitchFamily="18" charset="0"/>
                <a:cs typeface="Times New Roman" panose="02020603050405020304" pitchFamily="18" charset="0"/>
              </a:rPr>
              <a:t>weeks from now he will be in Liverpool. </a:t>
            </a:r>
            <a:endParaRPr lang="en-US" dirty="0" smtClean="0">
              <a:latin typeface="Times New Roman" panose="02020603050405020304" pitchFamily="18" charset="0"/>
              <a:cs typeface="Times New Roman" panose="02020603050405020304" pitchFamily="18" charset="0"/>
            </a:endParaRPr>
          </a:p>
          <a:p>
            <a:pPr marL="624078" lvl="0" indent="-514350" algn="just" rtl="0">
              <a:lnSpc>
                <a:spcPct val="150000"/>
              </a:lnSpc>
              <a:buClrTx/>
              <a:buSzPct val="78000"/>
              <a:buAutoNum type="arabicPeriod"/>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machine is out of </a:t>
            </a:r>
            <a:r>
              <a:rPr lang="en-US" dirty="0" smtClean="0">
                <a:latin typeface="Times New Roman" panose="02020603050405020304" pitchFamily="18" charset="0"/>
                <a:cs typeface="Times New Roman" panose="02020603050405020304" pitchFamily="18" charset="0"/>
              </a:rPr>
              <a:t>action.</a:t>
            </a:r>
          </a:p>
          <a:p>
            <a:pPr marL="624078" lvl="0" indent="-514350" algn="just" rtl="0">
              <a:lnSpc>
                <a:spcPct val="150000"/>
              </a:lnSpc>
              <a:buClrTx/>
              <a:buSzPct val="78000"/>
              <a:buAutoNum type="arabicPeriod"/>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the doctor who treated my mother in the hospital. </a:t>
            </a:r>
            <a:endParaRPr lang="en-US" dirty="0" smtClean="0">
              <a:latin typeface="Times New Roman" panose="02020603050405020304" pitchFamily="18" charset="0"/>
              <a:cs typeface="Times New Roman" panose="02020603050405020304" pitchFamily="18" charset="0"/>
            </a:endParaRPr>
          </a:p>
          <a:p>
            <a:pPr marL="624078" lvl="0" indent="-514350" algn="just" rtl="0">
              <a:lnSpc>
                <a:spcPct val="150000"/>
              </a:lnSpc>
              <a:buClrTx/>
              <a:buSzPct val="78000"/>
              <a:buAutoNum type="arabicPeriod"/>
            </a:pP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opened an account of the </a:t>
            </a:r>
            <a:r>
              <a:rPr lang="en-US" dirty="0" smtClean="0">
                <a:latin typeface="Times New Roman" panose="02020603050405020304" pitchFamily="18" charset="0"/>
                <a:cs typeface="Times New Roman" panose="02020603050405020304" pitchFamily="18" charset="0"/>
              </a:rPr>
              <a:t>bank.</a:t>
            </a:r>
          </a:p>
          <a:p>
            <a:pPr marL="624078" lvl="0" indent="-514350" algn="just" rtl="0">
              <a:lnSpc>
                <a:spcPct val="150000"/>
              </a:lnSpc>
              <a:buClrTx/>
              <a:buSzPct val="78000"/>
              <a:buAutoNum type="arabicPeriod"/>
            </a:pPr>
            <a:r>
              <a:rPr lang="en-US" dirty="0" smtClean="0">
                <a:latin typeface="Times New Roman" panose="02020603050405020304" pitchFamily="18" charset="0"/>
                <a:cs typeface="Times New Roman" panose="02020603050405020304" pitchFamily="18" charset="0"/>
              </a:rPr>
              <a:t>Politicians </a:t>
            </a:r>
            <a:r>
              <a:rPr lang="en-US" dirty="0">
                <a:latin typeface="Times New Roman" panose="02020603050405020304" pitchFamily="18" charset="0"/>
                <a:cs typeface="Times New Roman" panose="02020603050405020304" pitchFamily="18" charset="0"/>
              </a:rPr>
              <a:t>always abuse their </a:t>
            </a:r>
            <a:r>
              <a:rPr lang="en-US" dirty="0" smtClean="0">
                <a:latin typeface="Times New Roman" panose="02020603050405020304" pitchFamily="18" charset="0"/>
                <a:cs typeface="Times New Roman" panose="02020603050405020304" pitchFamily="18" charset="0"/>
              </a:rPr>
              <a:t>opponents.</a:t>
            </a:r>
          </a:p>
          <a:p>
            <a:pPr marL="624078" lvl="0" indent="-514350" algn="just" rtl="0">
              <a:lnSpc>
                <a:spcPct val="150000"/>
              </a:lnSpc>
              <a:buClrTx/>
              <a:buSzPct val="78000"/>
              <a:buAutoNum type="arabicPeriod"/>
            </a:pPr>
            <a:r>
              <a:rPr lang="en-US" dirty="0" smtClean="0">
                <a:latin typeface="Times New Roman" panose="02020603050405020304" pitchFamily="18" charset="0"/>
                <a:cs typeface="Times New Roman" panose="02020603050405020304" pitchFamily="18" charset="0"/>
              </a:rPr>
              <a:t>Quite </a:t>
            </a:r>
            <a:r>
              <a:rPr lang="en-US" dirty="0">
                <a:latin typeface="Times New Roman" panose="02020603050405020304" pitchFamily="18" charset="0"/>
                <a:cs typeface="Times New Roman" panose="02020603050405020304" pitchFamily="18" charset="0"/>
              </a:rPr>
              <a:t>by accident I met Jane in the </a:t>
            </a:r>
            <a:r>
              <a:rPr lang="en-US" dirty="0" smtClean="0">
                <a:latin typeface="Times New Roman" panose="02020603050405020304" pitchFamily="18" charset="0"/>
                <a:cs typeface="Times New Roman" panose="02020603050405020304" pitchFamily="18" charset="0"/>
              </a:rPr>
              <a:t>street.</a:t>
            </a:r>
          </a:p>
          <a:p>
            <a:pPr marL="109728" indent="0" algn="just" rtl="0">
              <a:buNone/>
            </a:pPr>
            <a:endParaRPr lang="en-US" sz="2500" b="1" dirty="0" smtClean="0">
              <a:solidFill>
                <a:srgbClr val="C00000"/>
              </a:solidFill>
              <a:latin typeface="Times New Roman" panose="02020603050405020304" pitchFamily="18" charset="0"/>
              <a:cs typeface="Times New Roman" panose="02020603050405020304" pitchFamily="18" charset="0"/>
            </a:endParaRPr>
          </a:p>
          <a:p>
            <a:pPr marL="109728" indent="0" algn="just" rtl="0">
              <a:buNone/>
            </a:pPr>
            <a:endParaRPr lang="ar-IQ" sz="25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41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04800"/>
            <a:ext cx="8229600" cy="5943600"/>
          </a:xfrm>
        </p:spPr>
        <p:txBody>
          <a:bodyPr>
            <a:noAutofit/>
          </a:bodyPr>
          <a:lstStyle/>
          <a:p>
            <a:pPr marL="109728" indent="0" algn="ctr" rtl="0">
              <a:buNone/>
            </a:pPr>
            <a:r>
              <a:rPr lang="en-US" sz="2400" b="1" dirty="0" smtClean="0">
                <a:solidFill>
                  <a:srgbClr val="008000"/>
                </a:solidFill>
                <a:latin typeface="Times New Roman" panose="02020603050405020304" pitchFamily="18" charset="0"/>
                <a:cs typeface="Times New Roman" panose="02020603050405020304" pitchFamily="18" charset="0"/>
              </a:rPr>
              <a:t>Assignment</a:t>
            </a:r>
          </a:p>
          <a:p>
            <a:pPr marL="109728" indent="0" algn="just" rtl="0">
              <a:buNone/>
            </a:pPr>
            <a:endParaRPr lang="en-US" sz="400" b="1" dirty="0" smtClean="0">
              <a:solidFill>
                <a:srgbClr val="008000"/>
              </a:solidFill>
              <a:latin typeface="Times New Roman" panose="02020603050405020304" pitchFamily="18" charset="0"/>
              <a:cs typeface="Times New Roman" panose="02020603050405020304" pitchFamily="18" charset="0"/>
            </a:endParaRPr>
          </a:p>
          <a:p>
            <a:pPr marL="109728" indent="0" algn="just" rtl="0">
              <a:buNone/>
            </a:pPr>
            <a:r>
              <a:rPr lang="en-US" sz="2400" b="1" dirty="0" smtClean="0">
                <a:solidFill>
                  <a:srgbClr val="C00000"/>
                </a:solidFill>
                <a:latin typeface="Times New Roman" panose="02020603050405020304" pitchFamily="18" charset="0"/>
                <a:cs typeface="Times New Roman" panose="02020603050405020304" pitchFamily="18" charset="0"/>
              </a:rPr>
              <a:t>Translate </a:t>
            </a:r>
            <a:r>
              <a:rPr lang="en-US" sz="2400" b="1" dirty="0">
                <a:solidFill>
                  <a:srgbClr val="C00000"/>
                </a:solidFill>
                <a:latin typeface="Times New Roman" panose="02020603050405020304" pitchFamily="18" charset="0"/>
                <a:cs typeface="Times New Roman" panose="02020603050405020304" pitchFamily="18" charset="0"/>
              </a:rPr>
              <a:t>the following sentences interlingually (from English into Kurdish</a:t>
            </a:r>
            <a:r>
              <a:rPr lang="en-US" sz="2400" b="1" dirty="0" smtClean="0">
                <a:solidFill>
                  <a:srgbClr val="C00000"/>
                </a:solidFill>
                <a:latin typeface="Times New Roman" panose="02020603050405020304" pitchFamily="18" charset="0"/>
                <a:cs typeface="Times New Roman" panose="02020603050405020304" pitchFamily="18" charset="0"/>
              </a:rPr>
              <a:t>). </a:t>
            </a:r>
          </a:p>
          <a:p>
            <a:pPr marL="109728" indent="0" algn="just" rtl="0">
              <a:buNone/>
            </a:pPr>
            <a:endParaRPr lang="en-US" sz="2400" b="1" dirty="0">
              <a:solidFill>
                <a:srgbClr val="C00000"/>
              </a:solidFill>
              <a:latin typeface="Times New Roman" panose="02020603050405020304" pitchFamily="18" charset="0"/>
              <a:cs typeface="Times New Roman" panose="02020603050405020304" pitchFamily="18" charset="0"/>
            </a:endParaRPr>
          </a:p>
          <a:p>
            <a:pPr marL="624078" lvl="0" indent="-514350" algn="just" rtl="0">
              <a:lnSpc>
                <a:spcPct val="150000"/>
              </a:lnSpc>
              <a:buClrTx/>
              <a:buSzPct val="78000"/>
              <a:buAutoNum type="arabicPeriod"/>
            </a:pPr>
            <a:r>
              <a:rPr lang="en-US" sz="2400" dirty="0">
                <a:latin typeface="Times New Roman" panose="02020603050405020304" pitchFamily="18" charset="0"/>
                <a:cs typeface="Times New Roman" panose="02020603050405020304" pitchFamily="18" charset="0"/>
              </a:rPr>
              <a:t>We have to abandon the car and walk the rest of the </a:t>
            </a:r>
            <a:r>
              <a:rPr lang="en-US" sz="2400" dirty="0" smtClean="0">
                <a:latin typeface="Times New Roman" panose="02020603050405020304" pitchFamily="18" charset="0"/>
                <a:cs typeface="Times New Roman" panose="02020603050405020304" pitchFamily="18" charset="0"/>
              </a:rPr>
              <a:t>way.</a:t>
            </a:r>
          </a:p>
          <a:p>
            <a:pPr marL="624078" lvl="0" indent="-514350" algn="just" rtl="0">
              <a:lnSpc>
                <a:spcPct val="150000"/>
              </a:lnSpc>
              <a:buClrTx/>
              <a:buSzPct val="78000"/>
              <a:buAutoNum type="arabicPeriod"/>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large number of tourists visit the pyramids in Egypt every year. </a:t>
            </a:r>
          </a:p>
          <a:p>
            <a:pPr marL="624078" lvl="0" indent="-514350" algn="just" rtl="0">
              <a:lnSpc>
                <a:spcPct val="150000"/>
              </a:lnSpc>
              <a:buClrTx/>
              <a:buSzPct val="78000"/>
              <a:buAutoNum type="arabicPeriod"/>
            </a:pPr>
            <a:r>
              <a:rPr lang="en-US" sz="2400" dirty="0" smtClean="0">
                <a:latin typeface="Times New Roman" panose="02020603050405020304" pitchFamily="18" charset="0"/>
                <a:cs typeface="Times New Roman" panose="02020603050405020304" pitchFamily="18" charset="0"/>
              </a:rPr>
              <a:t>Are there a </a:t>
            </a:r>
            <a:r>
              <a:rPr lang="en-US" sz="2400" dirty="0">
                <a:latin typeface="Times New Roman" panose="02020603050405020304" pitchFamily="18" charset="0"/>
                <a:cs typeface="Times New Roman" panose="02020603050405020304" pitchFamily="18" charset="0"/>
              </a:rPr>
              <a:t>big number of people at the party</a:t>
            </a:r>
            <a:r>
              <a:rPr lang="en-US" sz="2400" dirty="0" smtClean="0">
                <a:latin typeface="Times New Roman" panose="02020603050405020304" pitchFamily="18" charset="0"/>
                <a:cs typeface="Times New Roman" panose="02020603050405020304" pitchFamily="18" charset="0"/>
              </a:rPr>
              <a:t>?</a:t>
            </a:r>
          </a:p>
          <a:p>
            <a:pPr marL="624078" indent="-514350" algn="just" rtl="0">
              <a:lnSpc>
                <a:spcPct val="150000"/>
              </a:lnSpc>
              <a:buClrTx/>
              <a:buSzPct val="78000"/>
              <a:buFont typeface="Wingdings 3"/>
              <a:buAutoNum type="arabicPeriod"/>
            </a:pPr>
            <a:r>
              <a:rPr lang="en-US" sz="2400" dirty="0">
                <a:latin typeface="Times New Roman" panose="02020603050405020304" pitchFamily="18" charset="0"/>
                <a:cs typeface="Times New Roman" panose="02020603050405020304" pitchFamily="18" charset="0"/>
              </a:rPr>
              <a:t>Nothing can </a:t>
            </a:r>
            <a:r>
              <a:rPr lang="en-US" sz="2400" dirty="0" smtClean="0">
                <a:latin typeface="Times New Roman" panose="02020603050405020304" pitchFamily="18" charset="0"/>
                <a:cs typeface="Times New Roman" panose="02020603050405020304" pitchFamily="18" charset="0"/>
              </a:rPr>
              <a:t>make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up </a:t>
            </a:r>
            <a:r>
              <a:rPr lang="en-US" sz="2400" dirty="0">
                <a:latin typeface="Times New Roman" panose="02020603050405020304" pitchFamily="18" charset="0"/>
                <a:cs typeface="Times New Roman" panose="02020603050405020304" pitchFamily="18" charset="0"/>
              </a:rPr>
              <a:t>for </a:t>
            </a:r>
            <a:r>
              <a:rPr lang="en-US" sz="2400" dirty="0" smtClean="0">
                <a:latin typeface="Times New Roman" panose="02020603050405020304" pitchFamily="18" charset="0"/>
                <a:cs typeface="Times New Roman" panose="02020603050405020304" pitchFamily="18" charset="0"/>
              </a:rPr>
              <a:t>the loss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a child. </a:t>
            </a:r>
            <a:endParaRPr lang="en-US" sz="2400" dirty="0" smtClean="0">
              <a:latin typeface="Times New Roman" panose="02020603050405020304" pitchFamily="18" charset="0"/>
              <a:cs typeface="Times New Roman" panose="02020603050405020304" pitchFamily="18" charset="0"/>
            </a:endParaRPr>
          </a:p>
          <a:p>
            <a:pPr marL="624078" lvl="0" indent="-514350" algn="just" rtl="0">
              <a:lnSpc>
                <a:spcPct val="150000"/>
              </a:lnSpc>
              <a:buClrTx/>
              <a:buSzPct val="78000"/>
              <a:buFont typeface="Wingdings 3"/>
              <a:buAutoNum type="arabicPeriod"/>
            </a:pPr>
            <a:r>
              <a:rPr lang="en-US" sz="2400" dirty="0">
                <a:latin typeface="Times New Roman" panose="02020603050405020304" pitchFamily="18" charset="0"/>
                <a:cs typeface="Times New Roman" panose="02020603050405020304" pitchFamily="18" charset="0"/>
              </a:rPr>
              <a:t>Without a good infrastructure we cannot attract foreign capital. </a:t>
            </a:r>
          </a:p>
          <a:p>
            <a:pPr marL="624078" indent="-514350" algn="just" rtl="0">
              <a:lnSpc>
                <a:spcPct val="150000"/>
              </a:lnSpc>
              <a:buClrTx/>
              <a:buSzPct val="78000"/>
              <a:buFont typeface="Wingdings 3"/>
              <a:buAutoNum type="arabicPeriod"/>
            </a:pPr>
            <a:endParaRPr lang="en-US" sz="2400" dirty="0">
              <a:latin typeface="Times New Roman" panose="02020603050405020304" pitchFamily="18" charset="0"/>
              <a:cs typeface="Times New Roman" panose="02020603050405020304" pitchFamily="18" charset="0"/>
            </a:endParaRPr>
          </a:p>
          <a:p>
            <a:pPr marL="624078" lvl="0" indent="-514350" algn="just" rtl="0">
              <a:lnSpc>
                <a:spcPct val="150000"/>
              </a:lnSpc>
              <a:buClrTx/>
              <a:buSzPct val="78000"/>
              <a:buAutoNum type="arabicPeriod"/>
            </a:pPr>
            <a:endParaRPr lang="en-US" sz="2400" dirty="0">
              <a:latin typeface="Times New Roman" panose="02020603050405020304" pitchFamily="18" charset="0"/>
              <a:cs typeface="Times New Roman" panose="02020603050405020304" pitchFamily="18" charset="0"/>
            </a:endParaRPr>
          </a:p>
          <a:p>
            <a:pPr marL="109728" indent="0" algn="just" rtl="0">
              <a:buNone/>
            </a:pPr>
            <a:endParaRPr lang="en-US" sz="2400" b="1" dirty="0" smtClean="0">
              <a:solidFill>
                <a:srgbClr val="C00000"/>
              </a:solidFill>
              <a:latin typeface="Times New Roman" panose="02020603050405020304" pitchFamily="18" charset="0"/>
              <a:cs typeface="Times New Roman" panose="02020603050405020304" pitchFamily="18" charset="0"/>
            </a:endParaRPr>
          </a:p>
          <a:p>
            <a:pPr marL="109728" indent="0" algn="just" rtl="0">
              <a:buNone/>
            </a:pPr>
            <a:endParaRPr lang="ar-IQ"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49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229600" cy="6096000"/>
          </a:xfrm>
        </p:spPr>
        <p:txBody>
          <a:bodyPr>
            <a:normAutofit/>
          </a:bodyPr>
          <a:lstStyle/>
          <a:p>
            <a:pPr marL="109728" lvl="0" indent="0" algn="l" rtl="0">
              <a:lnSpc>
                <a:spcPct val="150000"/>
              </a:lnSpc>
              <a:buNone/>
            </a:pPr>
            <a:r>
              <a:rPr lang="en-US" sz="2800" b="1" dirty="0">
                <a:solidFill>
                  <a:srgbClr val="C00000"/>
                </a:solidFill>
                <a:latin typeface="Times New Roman" panose="02020603050405020304" pitchFamily="18" charset="0"/>
                <a:cs typeface="Times New Roman" pitchFamily="18" charset="0"/>
              </a:rPr>
              <a:t>C</a:t>
            </a:r>
            <a:r>
              <a:rPr lang="en-US" sz="2800" b="1" dirty="0" smtClean="0">
                <a:solidFill>
                  <a:srgbClr val="C00000"/>
                </a:solidFill>
                <a:latin typeface="Times New Roman" panose="02020603050405020304" pitchFamily="18" charset="0"/>
                <a:cs typeface="Times New Roman" pitchFamily="18" charset="0"/>
              </a:rPr>
              <a:t>. Intersemiotic </a:t>
            </a:r>
            <a:r>
              <a:rPr lang="en-US" sz="2800" b="1" dirty="0">
                <a:solidFill>
                  <a:srgbClr val="C00000"/>
                </a:solidFill>
                <a:latin typeface="Times New Roman" panose="02020603050405020304" pitchFamily="18" charset="0"/>
                <a:cs typeface="Times New Roman" pitchFamily="18" charset="0"/>
              </a:rPr>
              <a:t>translation  </a:t>
            </a:r>
            <a:endParaRPr lang="en-US" b="1"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smtClean="0">
                <a:solidFill>
                  <a:srgbClr val="C00000"/>
                </a:solidFill>
                <a:latin typeface="Times New Roman" panose="02020603050405020304" pitchFamily="18" charset="0"/>
                <a:cs typeface="Times New Roman" panose="02020603050405020304" pitchFamily="18" charset="0"/>
              </a:rPr>
              <a:t>Intersemiotic</a:t>
            </a:r>
            <a:r>
              <a:rPr lang="en-US" sz="2400" dirty="0" smtClean="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translation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understood to refer to ―an interpretation of verbal signs by means of signs of nonverbal sign systems‖ (ibid.), and translation here is performed among different modes, </a:t>
            </a: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instance, a written text is translated into music, film or painting (</a:t>
            </a:r>
            <a:r>
              <a:rPr lang="en-US" sz="2400" dirty="0" err="1">
                <a:latin typeface="Times New Roman" panose="02020603050405020304" pitchFamily="18" charset="0"/>
                <a:cs typeface="Times New Roman" panose="02020603050405020304" pitchFamily="18" charset="0"/>
              </a:rPr>
              <a:t>Munday</a:t>
            </a:r>
            <a:r>
              <a:rPr lang="en-US" sz="2400" dirty="0">
                <a:latin typeface="Times New Roman" panose="02020603050405020304" pitchFamily="18" charset="0"/>
                <a:cs typeface="Times New Roman" panose="02020603050405020304" pitchFamily="18" charset="0"/>
              </a:rPr>
              <a:t>, 2016, p. 9). </a:t>
            </a: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endParaRPr lang="en-US" sz="10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a:solidFill>
                  <a:srgbClr val="7030A0"/>
                </a:solidFill>
                <a:latin typeface="Times New Roman" panose="02020603050405020304" pitchFamily="18" charset="0"/>
                <a:cs typeface="Times New Roman" panose="02020603050405020304" pitchFamily="18" charset="0"/>
              </a:rPr>
              <a:t>Acting one of Shakespeare plays can be one example of this type of </a:t>
            </a:r>
            <a:r>
              <a:rPr lang="en-US" sz="2400" dirty="0" smtClean="0">
                <a:solidFill>
                  <a:srgbClr val="7030A0"/>
                </a:solidFill>
                <a:latin typeface="Times New Roman" panose="02020603050405020304" pitchFamily="18" charset="0"/>
                <a:cs typeface="Times New Roman" panose="02020603050405020304" pitchFamily="18" charset="0"/>
              </a:rPr>
              <a:t>translation</a:t>
            </a:r>
            <a:r>
              <a:rPr lang="en-US" sz="2400" dirty="0">
                <a:solidFill>
                  <a:srgbClr val="7030A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8523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321491"/>
          </a:xfrm>
        </p:spPr>
        <p:txBody>
          <a:bodyPr/>
          <a:lstStyle/>
          <a:p>
            <a:pPr marL="109728" indent="0" algn="l" rtl="0">
              <a:lnSpc>
                <a:spcPct val="150000"/>
              </a:lnSpc>
              <a:buNone/>
            </a:pPr>
            <a:r>
              <a:rPr lang="en-US" sz="2800" b="1" dirty="0" smtClean="0">
                <a:solidFill>
                  <a:srgbClr val="C00000"/>
                </a:solidFill>
                <a:latin typeface="Times New Roman" panose="02020603050405020304" pitchFamily="18" charset="0"/>
                <a:ea typeface="+mj-ea"/>
                <a:cs typeface="Times New Roman" pitchFamily="18" charset="0"/>
              </a:rPr>
              <a:t>6. </a:t>
            </a:r>
            <a:r>
              <a:rPr lang="en-US" sz="2800" b="1" dirty="0" err="1" smtClean="0">
                <a:solidFill>
                  <a:srgbClr val="C00000"/>
                </a:solidFill>
                <a:latin typeface="Times New Roman" panose="02020603050405020304" pitchFamily="18" charset="0"/>
                <a:ea typeface="+mj-ea"/>
                <a:cs typeface="Times New Roman" pitchFamily="18" charset="0"/>
              </a:rPr>
              <a:t>Catford’s</a:t>
            </a:r>
            <a:r>
              <a:rPr lang="en-US" dirty="0" smtClean="0">
                <a:latin typeface="Times New Roman" panose="02020603050405020304" pitchFamily="18" charset="0"/>
                <a:cs typeface="Times New Roman" panose="02020603050405020304" pitchFamily="18" charset="0"/>
              </a:rPr>
              <a:t> </a:t>
            </a:r>
            <a:r>
              <a:rPr lang="en-US" sz="2800" b="1" dirty="0">
                <a:solidFill>
                  <a:srgbClr val="C00000"/>
                </a:solidFill>
                <a:latin typeface="Times New Roman" panose="02020603050405020304" pitchFamily="18" charset="0"/>
                <a:ea typeface="+mj-ea"/>
                <a:cs typeface="Times New Roman" pitchFamily="18" charset="0"/>
              </a:rPr>
              <a:t>classification</a:t>
            </a:r>
          </a:p>
          <a:p>
            <a:pPr marL="109728" indent="0" algn="just" rtl="0">
              <a:lnSpc>
                <a:spcPct val="150000"/>
              </a:lnSpc>
              <a:buNone/>
            </a:pPr>
            <a:r>
              <a:rPr lang="en-US" dirty="0" smtClean="0">
                <a:latin typeface="Times New Roman" panose="02020603050405020304" pitchFamily="18" charset="0"/>
                <a:cs typeface="Times New Roman" panose="02020603050405020304" pitchFamily="18" charset="0"/>
              </a:rPr>
              <a:t>Catford </a:t>
            </a:r>
            <a:r>
              <a:rPr lang="en-US" dirty="0">
                <a:latin typeface="Times New Roman" panose="02020603050405020304" pitchFamily="18" charset="0"/>
                <a:cs typeface="Times New Roman" panose="02020603050405020304" pitchFamily="18" charset="0"/>
              </a:rPr>
              <a:t>classifies translation on the basic of </a:t>
            </a:r>
            <a:r>
              <a:rPr lang="en-US" b="1" dirty="0">
                <a:solidFill>
                  <a:srgbClr val="7030A0"/>
                </a:solidFill>
                <a:latin typeface="Times New Roman" panose="02020603050405020304" pitchFamily="18" charset="0"/>
                <a:cs typeface="Times New Roman" panose="02020603050405020304" pitchFamily="18" charset="0"/>
              </a:rPr>
              <a:t>extent</a:t>
            </a:r>
            <a:r>
              <a:rPr lang="en-US" dirty="0">
                <a:latin typeface="Times New Roman" panose="02020603050405020304" pitchFamily="18" charset="0"/>
                <a:cs typeface="Times New Roman" panose="02020603050405020304" pitchFamily="18" charset="0"/>
              </a:rPr>
              <a:t>, </a:t>
            </a:r>
            <a:r>
              <a:rPr lang="en-US" b="1" dirty="0">
                <a:solidFill>
                  <a:srgbClr val="7030A0"/>
                </a:solidFill>
                <a:latin typeface="Times New Roman" panose="02020603050405020304" pitchFamily="18" charset="0"/>
                <a:cs typeface="Times New Roman" panose="02020603050405020304" pitchFamily="18" charset="0"/>
              </a:rPr>
              <a:t>levels</a:t>
            </a:r>
            <a:r>
              <a:rPr lang="en-US" dirty="0">
                <a:latin typeface="Times New Roman" panose="02020603050405020304" pitchFamily="18" charset="0"/>
                <a:cs typeface="Times New Roman" panose="02020603050405020304" pitchFamily="18" charset="0"/>
              </a:rPr>
              <a:t> and </a:t>
            </a:r>
            <a:r>
              <a:rPr lang="en-US" b="1" dirty="0">
                <a:solidFill>
                  <a:srgbClr val="7030A0"/>
                </a:solidFill>
                <a:latin typeface="Times New Roman" panose="02020603050405020304" pitchFamily="18" charset="0"/>
                <a:cs typeface="Times New Roman" panose="02020603050405020304" pitchFamily="18" charset="0"/>
              </a:rPr>
              <a:t>rank</a:t>
            </a:r>
            <a:r>
              <a:rPr lang="en-US" dirty="0">
                <a:latin typeface="Times New Roman" panose="02020603050405020304" pitchFamily="18" charset="0"/>
                <a:cs typeface="Times New Roman" panose="02020603050405020304" pitchFamily="18" charset="0"/>
              </a:rPr>
              <a:t> as </a:t>
            </a:r>
            <a:endParaRPr lang="en-US" dirty="0" smtClean="0">
              <a:latin typeface="Times New Roman" panose="02020603050405020304" pitchFamily="18" charset="0"/>
              <a:cs typeface="Times New Roman" panose="02020603050405020304" pitchFamily="18" charset="0"/>
            </a:endParaRPr>
          </a:p>
          <a:p>
            <a:pPr marL="624078" indent="-514350" algn="just" rtl="0">
              <a:lnSpc>
                <a:spcPct val="150000"/>
              </a:lnSpc>
              <a:buClr>
                <a:srgbClr val="C00000"/>
              </a:buClr>
              <a:buSzPct val="80000"/>
              <a:buFont typeface="+mj-lt"/>
              <a:buAutoNum type="arabicPeriod"/>
            </a:pPr>
            <a:r>
              <a:rPr lang="en-US" dirty="0" smtClean="0">
                <a:latin typeface="Times New Roman" panose="02020603050405020304" pitchFamily="18" charset="0"/>
                <a:cs typeface="Times New Roman" panose="02020603050405020304" pitchFamily="18" charset="0"/>
              </a:rPr>
              <a:t>Full </a:t>
            </a:r>
            <a:r>
              <a:rPr lang="en-US" dirty="0">
                <a:latin typeface="Times New Roman" panose="02020603050405020304" pitchFamily="18" charset="0"/>
                <a:cs typeface="Times New Roman" panose="02020603050405020304" pitchFamily="18" charset="0"/>
              </a:rPr>
              <a:t>Translation and Partial translation </a:t>
            </a:r>
          </a:p>
          <a:p>
            <a:pPr marL="624078" indent="-514350" algn="just" rtl="0">
              <a:lnSpc>
                <a:spcPct val="150000"/>
              </a:lnSpc>
              <a:buClr>
                <a:srgbClr val="C00000"/>
              </a:buClr>
              <a:buSzPct val="80000"/>
              <a:buFont typeface="+mj-lt"/>
              <a:buAutoNum type="arabicPeriod"/>
            </a:pPr>
            <a:r>
              <a:rPr lang="en-US" dirty="0" smtClean="0">
                <a:latin typeface="Times New Roman" panose="02020603050405020304" pitchFamily="18" charset="0"/>
                <a:cs typeface="Times New Roman" panose="02020603050405020304" pitchFamily="18" charset="0"/>
              </a:rPr>
              <a:t>Total </a:t>
            </a:r>
            <a:r>
              <a:rPr lang="en-US" dirty="0">
                <a:latin typeface="Times New Roman" panose="02020603050405020304" pitchFamily="18" charset="0"/>
                <a:cs typeface="Times New Roman" panose="02020603050405020304" pitchFamily="18" charset="0"/>
              </a:rPr>
              <a:t>translation and </a:t>
            </a:r>
            <a:r>
              <a:rPr lang="en-US" dirty="0" smtClean="0">
                <a:latin typeface="Times New Roman" panose="02020603050405020304" pitchFamily="18" charset="0"/>
                <a:cs typeface="Times New Roman" panose="02020603050405020304" pitchFamily="18" charset="0"/>
              </a:rPr>
              <a:t>Restricted translation</a:t>
            </a:r>
          </a:p>
          <a:p>
            <a:pPr marL="624078" indent="-514350" algn="just" rtl="0">
              <a:lnSpc>
                <a:spcPct val="150000"/>
              </a:lnSpc>
              <a:buClr>
                <a:srgbClr val="C00000"/>
              </a:buClr>
              <a:buSzPct val="80000"/>
              <a:buFont typeface="+mj-lt"/>
              <a:buAutoNum type="arabicPeriod"/>
            </a:pPr>
            <a:r>
              <a:rPr lang="en-US" dirty="0" smtClean="0">
                <a:latin typeface="Times New Roman" panose="02020603050405020304" pitchFamily="18" charset="0"/>
                <a:cs typeface="Times New Roman" panose="02020603050405020304" pitchFamily="18" charset="0"/>
              </a:rPr>
              <a:t>Rank </a:t>
            </a:r>
            <a:r>
              <a:rPr lang="en-US" dirty="0">
                <a:latin typeface="Times New Roman" panose="02020603050405020304" pitchFamily="18" charset="0"/>
                <a:cs typeface="Times New Roman" panose="02020603050405020304" pitchFamily="18" charset="0"/>
              </a:rPr>
              <a:t>bound translation and </a:t>
            </a:r>
            <a:r>
              <a:rPr lang="en-US" dirty="0" smtClean="0">
                <a:latin typeface="Times New Roman" panose="02020603050405020304" pitchFamily="18" charset="0"/>
                <a:cs typeface="Times New Roman" panose="02020603050405020304" pitchFamily="18" charset="0"/>
              </a:rPr>
              <a:t>unbound </a:t>
            </a:r>
            <a:r>
              <a:rPr lang="en-US" dirty="0">
                <a:latin typeface="Times New Roman" panose="02020603050405020304" pitchFamily="18" charset="0"/>
                <a:cs typeface="Times New Roman" panose="02020603050405020304" pitchFamily="18" charset="0"/>
              </a:rPr>
              <a:t>translation.</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630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22437"/>
            <a:ext cx="8229600" cy="4525963"/>
          </a:xfrm>
        </p:spPr>
        <p:txBody>
          <a:bodyPr>
            <a:normAutofit/>
          </a:bodyPr>
          <a:lstStyle/>
          <a:p>
            <a:pPr algn="just" rtl="0">
              <a:lnSpc>
                <a:spcPct val="150000"/>
              </a:lnSpc>
            </a:pPr>
            <a:r>
              <a:rPr lang="en-US" sz="3200" dirty="0">
                <a:latin typeface="Times New Roman" panose="02020603050405020304" pitchFamily="18" charset="0"/>
                <a:cs typeface="Times New Roman" panose="02020603050405020304" pitchFamily="18" charset="0"/>
              </a:rPr>
              <a:t>Translation is a procedure where an original text, often called ‘</a:t>
            </a:r>
            <a:r>
              <a:rPr lang="en-US" sz="3200" dirty="0">
                <a:solidFill>
                  <a:srgbClr val="7030A0"/>
                </a:solidFill>
                <a:latin typeface="Times New Roman" panose="02020603050405020304" pitchFamily="18" charset="0"/>
                <a:cs typeface="Times New Roman" panose="02020603050405020304" pitchFamily="18" charset="0"/>
              </a:rPr>
              <a:t>the source text</a:t>
            </a:r>
            <a:r>
              <a:rPr lang="en-US" sz="3200" dirty="0">
                <a:latin typeface="Times New Roman" panose="02020603050405020304" pitchFamily="18" charset="0"/>
                <a:cs typeface="Times New Roman" panose="02020603050405020304" pitchFamily="18" charset="0"/>
              </a:rPr>
              <a:t>’, is replaced by another text in a different language, often called the ‘</a:t>
            </a:r>
            <a:r>
              <a:rPr lang="en-US" sz="3200" dirty="0">
                <a:solidFill>
                  <a:srgbClr val="7030A0"/>
                </a:solidFill>
                <a:latin typeface="Times New Roman" panose="02020603050405020304" pitchFamily="18" charset="0"/>
                <a:cs typeface="Times New Roman" panose="02020603050405020304" pitchFamily="18" charset="0"/>
              </a:rPr>
              <a:t>the target text</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lnSpc>
                <a:spcPct val="150000"/>
              </a:lnSpc>
            </a:pPr>
            <a:r>
              <a:rPr lang="en-US" sz="3200" b="1" dirty="0" smtClean="0">
                <a:solidFill>
                  <a:srgbClr val="C00000"/>
                </a:solidFill>
                <a:latin typeface="Times New Roman" panose="02020603050405020304" pitchFamily="18" charset="0"/>
                <a:cs typeface="Times New Roman" panose="02020603050405020304" pitchFamily="18" charset="0"/>
              </a:rPr>
              <a:t>(House, 2018) </a:t>
            </a:r>
          </a:p>
          <a:p>
            <a:pPr algn="just" rtl="0">
              <a:lnSpc>
                <a:spcPct val="150000"/>
              </a:lnSpc>
            </a:pPr>
            <a:endParaRPr lang="ar-IQ" sz="3200" dirty="0">
              <a:latin typeface="Times New Roman" pitchFamily="18" charset="0"/>
              <a:cs typeface="Times New Roman" pitchFamily="18" charset="0"/>
            </a:endParaRPr>
          </a:p>
        </p:txBody>
      </p:sp>
      <p:sp>
        <p:nvSpPr>
          <p:cNvPr id="4" name="Oval 3"/>
          <p:cNvSpPr/>
          <p:nvPr/>
        </p:nvSpPr>
        <p:spPr>
          <a:xfrm>
            <a:off x="533400" y="228600"/>
            <a:ext cx="6934200" cy="1295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buFont typeface="Arial" panose="020B0604020202020204" pitchFamily="34" charset="0"/>
              <a:buChar char="•"/>
            </a:pPr>
            <a:r>
              <a:rPr lang="en-US" sz="3000" b="1" dirty="0">
                <a:solidFill>
                  <a:srgbClr val="C00000"/>
                </a:solidFill>
              </a:rPr>
              <a:t>What is translation?</a:t>
            </a:r>
          </a:p>
        </p:txBody>
      </p:sp>
    </p:spTree>
    <p:extLst>
      <p:ext uri="{BB962C8B-B14F-4D97-AF65-F5344CB8AC3E}">
        <p14:creationId xmlns:p14="http://schemas.microsoft.com/office/powerpoint/2010/main" val="310517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321491"/>
          </a:xfrm>
        </p:spPr>
        <p:txBody>
          <a:bodyPr/>
          <a:lstStyle/>
          <a:p>
            <a:pPr marL="109728" indent="0" algn="just" rtl="0">
              <a:lnSpc>
                <a:spcPct val="150000"/>
              </a:lnSpc>
              <a:buNone/>
            </a:pPr>
            <a:r>
              <a:rPr lang="en-US" b="1" dirty="0" smtClean="0">
                <a:solidFill>
                  <a:srgbClr val="7030A0"/>
                </a:solidFill>
                <a:latin typeface="Times New Roman" panose="02020603050405020304" pitchFamily="18" charset="0"/>
                <a:cs typeface="Times New Roman" panose="02020603050405020304" pitchFamily="18" charset="0"/>
              </a:rPr>
              <a:t>A. According extent</a:t>
            </a:r>
            <a:r>
              <a:rPr lang="en-US" dirty="0" smtClean="0">
                <a:latin typeface="Times New Roman" panose="02020603050405020304" pitchFamily="18" charset="0"/>
                <a:cs typeface="Times New Roman" panose="02020603050405020304" pitchFamily="18" charset="0"/>
              </a:rPr>
              <a:t>, Catford classifies translation into two types. </a:t>
            </a:r>
            <a:r>
              <a:rPr lang="en-US" dirty="0">
                <a:latin typeface="Times New Roman" panose="02020603050405020304" pitchFamily="18" charset="0"/>
                <a:cs typeface="Times New Roman" panose="02020603050405020304" pitchFamily="18" charset="0"/>
              </a:rPr>
              <a:t>In Full translation, the whole text is translated whereas in partial translation some parts of the original text are left untranslated.</a:t>
            </a:r>
            <a:r>
              <a:rPr lang="en-US" dirty="0" smtClean="0">
                <a:latin typeface="Times New Roman" panose="02020603050405020304" pitchFamily="18" charset="0"/>
                <a:cs typeface="Times New Roman" panose="02020603050405020304" pitchFamily="18" charset="0"/>
              </a:rPr>
              <a:t> </a:t>
            </a:r>
          </a:p>
          <a:p>
            <a:pPr marL="624078" indent="-514350" algn="just" rtl="0">
              <a:lnSpc>
                <a:spcPct val="150000"/>
              </a:lnSpc>
              <a:buClr>
                <a:srgbClr val="C00000"/>
              </a:buClr>
              <a:buSzPct val="80000"/>
              <a:buFont typeface="+mj-lt"/>
              <a:buAutoNum type="arabicPeriod"/>
            </a:pPr>
            <a:r>
              <a:rPr lang="en-US" b="1" dirty="0" smtClean="0">
                <a:solidFill>
                  <a:srgbClr val="C00000"/>
                </a:solidFill>
                <a:latin typeface="Times New Roman" panose="02020603050405020304" pitchFamily="18" charset="0"/>
                <a:cs typeface="Times New Roman" panose="02020603050405020304" pitchFamily="18" charset="0"/>
              </a:rPr>
              <a:t>Full Translation</a:t>
            </a:r>
          </a:p>
          <a:p>
            <a:pPr marL="109728" indent="0" algn="just" rtl="0">
              <a:lnSpc>
                <a:spcPct val="150000"/>
              </a:lnSpc>
              <a:buClr>
                <a:srgbClr val="C00000"/>
              </a:buClr>
              <a:buSzPct val="80000"/>
              <a:buNone/>
            </a:pPr>
            <a:r>
              <a:rPr lang="en-US" sz="1000" dirty="0">
                <a:latin typeface="Times New Roman" panose="02020603050405020304" pitchFamily="18" charset="0"/>
                <a:cs typeface="Times New Roman" panose="02020603050405020304" pitchFamily="18" charset="0"/>
              </a:rPr>
              <a:t>In Full translation, the whole text is translated</a:t>
            </a:r>
            <a:endParaRPr lang="en-US" sz="1000" b="1" dirty="0" smtClean="0">
              <a:solidFill>
                <a:srgbClr val="C00000"/>
              </a:solidFill>
              <a:latin typeface="Times New Roman" panose="02020603050405020304" pitchFamily="18" charset="0"/>
              <a:cs typeface="Times New Roman" panose="02020603050405020304" pitchFamily="18" charset="0"/>
            </a:endParaRPr>
          </a:p>
          <a:p>
            <a:pPr algn="l" rtl="0"/>
            <a:r>
              <a:rPr lang="en-US" sz="2800" dirty="0">
                <a:solidFill>
                  <a:srgbClr val="008000"/>
                </a:solidFill>
                <a:latin typeface="Times New Roman" panose="02020603050405020304" pitchFamily="18" charset="0"/>
                <a:cs typeface="Times New Roman" panose="02020603050405020304" pitchFamily="18" charset="0"/>
              </a:rPr>
              <a:t> </a:t>
            </a:r>
            <a:r>
              <a:rPr lang="en-US" sz="2800" dirty="0" smtClean="0">
                <a:solidFill>
                  <a:srgbClr val="008000"/>
                </a:solidFill>
                <a:latin typeface="Times New Roman" panose="02020603050405020304" pitchFamily="18" charset="0"/>
                <a:cs typeface="Times New Roman" panose="02020603050405020304" pitchFamily="18" charset="0"/>
              </a:rPr>
              <a:t>Anna </a:t>
            </a:r>
            <a:r>
              <a:rPr lang="en-US" sz="2800" dirty="0">
                <a:solidFill>
                  <a:srgbClr val="008000"/>
                </a:solidFill>
                <a:latin typeface="Times New Roman" panose="02020603050405020304" pitchFamily="18" charset="0"/>
                <a:cs typeface="Times New Roman" panose="02020603050405020304" pitchFamily="18" charset="0"/>
              </a:rPr>
              <a:t>holds an M.A. degree in </a:t>
            </a:r>
            <a:r>
              <a:rPr lang="en-US" sz="2800" dirty="0" smtClean="0">
                <a:solidFill>
                  <a:srgbClr val="008000"/>
                </a:solidFill>
                <a:latin typeface="Times New Roman" panose="02020603050405020304" pitchFamily="18" charset="0"/>
                <a:cs typeface="Times New Roman" panose="02020603050405020304" pitchFamily="18" charset="0"/>
              </a:rPr>
              <a:t>Chemistry.</a:t>
            </a:r>
            <a:endParaRPr lang="en-US" sz="2800" dirty="0">
              <a:solidFill>
                <a:srgbClr val="008000"/>
              </a:solidFill>
              <a:latin typeface="Times New Roman" panose="02020603050405020304" pitchFamily="18" charset="0"/>
              <a:cs typeface="Times New Roman" panose="02020603050405020304" pitchFamily="18" charset="0"/>
            </a:endParaRPr>
          </a:p>
          <a:p>
            <a:r>
              <a:rPr lang="ar-IQ" sz="2800" dirty="0" smtClean="0">
                <a:solidFill>
                  <a:srgbClr val="7030A0"/>
                </a:solidFill>
              </a:rPr>
              <a:t>ئانا</a:t>
            </a:r>
            <a:r>
              <a:rPr lang="ku-Arab-IQ" sz="2800" dirty="0" smtClean="0">
                <a:solidFill>
                  <a:srgbClr val="7030A0"/>
                </a:solidFill>
              </a:rPr>
              <a:t> </a:t>
            </a:r>
            <a:r>
              <a:rPr lang="ku-Arab-IQ" sz="2800" dirty="0">
                <a:solidFill>
                  <a:srgbClr val="7030A0"/>
                </a:solidFill>
              </a:rPr>
              <a:t>هەڵگری بروانامەی ماستەرە لە </a:t>
            </a:r>
            <a:r>
              <a:rPr lang="ar-IQ" sz="2800" dirty="0" smtClean="0">
                <a:solidFill>
                  <a:srgbClr val="7030A0"/>
                </a:solidFill>
              </a:rPr>
              <a:t>كيميا</a:t>
            </a:r>
            <a:r>
              <a:rPr lang="ku-Arab-IQ" sz="2800" dirty="0" smtClean="0">
                <a:solidFill>
                  <a:srgbClr val="7030A0"/>
                </a:solidFill>
              </a:rPr>
              <a:t>            </a:t>
            </a:r>
            <a:endParaRPr lang="en-US"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85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lstStyle/>
          <a:p>
            <a:pPr marL="109728" indent="0" algn="l" rtl="0">
              <a:buNone/>
            </a:pPr>
            <a:r>
              <a:rPr lang="en-US" b="1" dirty="0">
                <a:solidFill>
                  <a:srgbClr val="C00000"/>
                </a:solidFill>
                <a:latin typeface="Times New Roman" panose="02020603050405020304" pitchFamily="18" charset="0"/>
                <a:cs typeface="Times New Roman" panose="02020603050405020304" pitchFamily="18" charset="0"/>
              </a:rPr>
              <a:t>2. Partial translation: </a:t>
            </a:r>
            <a:endParaRPr lang="en-US" b="1" dirty="0" smtClean="0">
              <a:solidFill>
                <a:srgbClr val="C00000"/>
              </a:solidFill>
              <a:latin typeface="Times New Roman" panose="02020603050405020304" pitchFamily="18" charset="0"/>
              <a:cs typeface="Times New Roman" panose="02020603050405020304" pitchFamily="18" charset="0"/>
            </a:endParaRPr>
          </a:p>
          <a:p>
            <a:pPr marL="109728" indent="0" algn="l" rtl="0">
              <a:buNone/>
            </a:pPr>
            <a:endParaRPr lang="en-US" sz="1500" b="1" dirty="0">
              <a:solidFill>
                <a:srgbClr val="C00000"/>
              </a:solidFill>
              <a:latin typeface="Times New Roman" panose="02020603050405020304" pitchFamily="18" charset="0"/>
              <a:cs typeface="Times New Roman" panose="02020603050405020304" pitchFamily="18" charset="0"/>
            </a:endParaRPr>
          </a:p>
          <a:p>
            <a:pPr marL="109728" indent="0" algn="l" rtl="0">
              <a:buNone/>
            </a:pP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P</a:t>
            </a: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artially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translated as some parts do not have an equivalent in TL</a:t>
            </a: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109728" indent="0" algn="l" rtl="0">
              <a:buNone/>
            </a:pPr>
            <a:endParaRPr lang="en-US" sz="10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109728" indent="0" algn="l" rtl="0">
              <a:buNone/>
            </a:pPr>
            <a:r>
              <a:rPr lang="en-US" sz="2800" dirty="0" smtClean="0">
                <a:solidFill>
                  <a:srgbClr val="008000"/>
                </a:solidFill>
                <a:latin typeface="Times New Roman" panose="02020603050405020304" pitchFamily="18" charset="0"/>
                <a:cs typeface="Times New Roman" panose="02020603050405020304" pitchFamily="18" charset="0"/>
              </a:rPr>
              <a:t>My </a:t>
            </a:r>
            <a:r>
              <a:rPr lang="en-US" sz="2800" dirty="0">
                <a:solidFill>
                  <a:srgbClr val="008000"/>
                </a:solidFill>
                <a:latin typeface="Times New Roman" panose="02020603050405020304" pitchFamily="18" charset="0"/>
                <a:cs typeface="Times New Roman" panose="02020603050405020304" pitchFamily="18" charset="0"/>
              </a:rPr>
              <a:t>father always says that the night of al-Qadir is very important. </a:t>
            </a:r>
          </a:p>
          <a:p>
            <a:pPr marL="109728" indent="0" algn="r">
              <a:buNone/>
            </a:pPr>
            <a:r>
              <a:rPr lang="ku-Arab-IQ" sz="2800" dirty="0" smtClean="0">
                <a:solidFill>
                  <a:schemeClr val="tx1">
                    <a:lumMod val="95000"/>
                    <a:lumOff val="5000"/>
                  </a:schemeClr>
                </a:solidFill>
                <a:latin typeface="Times New Roman" panose="02020603050405020304" pitchFamily="18" charset="0"/>
                <a:cs typeface="Times New Roman" panose="02020603050405020304" pitchFamily="18" charset="0"/>
              </a:rPr>
              <a:t>باوکم </a:t>
            </a:r>
            <a:r>
              <a:rPr lang="ku-Arab-IQ" sz="2800" dirty="0">
                <a:solidFill>
                  <a:schemeClr val="tx1">
                    <a:lumMod val="95000"/>
                    <a:lumOff val="5000"/>
                  </a:schemeClr>
                </a:solidFill>
                <a:latin typeface="Times New Roman" panose="02020603050405020304" pitchFamily="18" charset="0"/>
                <a:cs typeface="Times New Roman" panose="02020603050405020304" pitchFamily="18" charset="0"/>
              </a:rPr>
              <a:t>هەموو کات دەڵی شەوی </a:t>
            </a:r>
            <a:r>
              <a:rPr lang="ku-Arab-IQ" sz="2800" u="sng" dirty="0">
                <a:solidFill>
                  <a:schemeClr val="tx1">
                    <a:lumMod val="95000"/>
                    <a:lumOff val="5000"/>
                  </a:schemeClr>
                </a:solidFill>
                <a:latin typeface="Times New Roman" panose="02020603050405020304" pitchFamily="18" charset="0"/>
                <a:cs typeface="Times New Roman" panose="02020603050405020304" pitchFamily="18" charset="0"/>
              </a:rPr>
              <a:t>قەدر</a:t>
            </a:r>
            <a:r>
              <a:rPr lang="ku-Arab-IQ" sz="2800" dirty="0">
                <a:solidFill>
                  <a:schemeClr val="tx1">
                    <a:lumMod val="95000"/>
                    <a:lumOff val="5000"/>
                  </a:schemeClr>
                </a:solidFill>
                <a:latin typeface="Times New Roman" panose="02020603050405020304" pitchFamily="18" charset="0"/>
                <a:cs typeface="Times New Roman" panose="02020603050405020304" pitchFamily="18" charset="0"/>
              </a:rPr>
              <a:t> زۆر گرنگە</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109728" indent="0" algn="r">
              <a:buNone/>
            </a:pP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r>
              <a:rPr lang="en-US" sz="2800" dirty="0">
                <a:solidFill>
                  <a:srgbClr val="008000"/>
                </a:solidFill>
                <a:latin typeface="Times New Roman" panose="02020603050405020304" pitchFamily="18" charset="0"/>
                <a:cs typeface="Times New Roman" panose="02020603050405020304" pitchFamily="18" charset="0"/>
              </a:rPr>
              <a:t> We make an attempt to apply the international ISO system at our university.</a:t>
            </a:r>
          </a:p>
          <a:p>
            <a:pPr marL="457200" indent="-457200" algn="just">
              <a:buFont typeface="Arial" panose="020B0604020202020204" pitchFamily="34" charset="0"/>
              <a:buChar char="•"/>
            </a:pPr>
            <a:r>
              <a:rPr lang="ku-Arab-IQ" sz="2800" dirty="0">
                <a:solidFill>
                  <a:srgbClr val="7030A0"/>
                </a:solidFill>
                <a:latin typeface="Times New Roman" panose="02020603050405020304" pitchFamily="18" charset="0"/>
                <a:cs typeface="Times New Roman" panose="02020603050405020304" pitchFamily="18" charset="0"/>
              </a:rPr>
              <a:t>ئێمە هەوڵدەدەین سیستەمی ئایزۆ   </a:t>
            </a:r>
            <a:r>
              <a:rPr lang="en-US" sz="2800" dirty="0">
                <a:solidFill>
                  <a:srgbClr val="7030A0"/>
                </a:solidFill>
                <a:latin typeface="Times New Roman" panose="02020603050405020304" pitchFamily="18" charset="0"/>
                <a:cs typeface="Times New Roman" panose="02020603050405020304" pitchFamily="18" charset="0"/>
              </a:rPr>
              <a:t>(ISO)</a:t>
            </a:r>
            <a:r>
              <a:rPr lang="ku-Arab-IQ" sz="2800" dirty="0">
                <a:solidFill>
                  <a:srgbClr val="7030A0"/>
                </a:solidFill>
                <a:latin typeface="Times New Roman" panose="02020603050405020304" pitchFamily="18" charset="0"/>
                <a:cs typeface="Times New Roman" panose="02020603050405020304" pitchFamily="18" charset="0"/>
              </a:rPr>
              <a:t>ی نێودەوڵەتی لە زانکۆکەمان پەیڕەوبکەین </a:t>
            </a:r>
            <a:endParaRPr lang="en-US" sz="2800" dirty="0">
              <a:solidFill>
                <a:srgbClr val="7030A0"/>
              </a:solidFill>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56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469709"/>
            <a:ext cx="8229600" cy="5854891"/>
          </a:xfrm>
        </p:spPr>
        <p:txBody>
          <a:bodyPr>
            <a:normAutofit fontScale="92500" lnSpcReduction="10000"/>
          </a:bodyPr>
          <a:lstStyle/>
          <a:p>
            <a:pPr marL="109728" indent="0" algn="just" rtl="0">
              <a:lnSpc>
                <a:spcPct val="150000"/>
              </a:lnSpc>
              <a:buNone/>
            </a:pPr>
            <a:r>
              <a:rPr lang="en-US" b="1" dirty="0" smtClean="0">
                <a:solidFill>
                  <a:srgbClr val="7030A0"/>
                </a:solidFill>
                <a:latin typeface="Times New Roman" panose="02020603050405020304" pitchFamily="18" charset="0"/>
                <a:cs typeface="Times New Roman" panose="02020603050405020304" pitchFamily="18" charset="0"/>
              </a:rPr>
              <a:t>B. In </a:t>
            </a:r>
            <a:r>
              <a:rPr lang="en-US" b="1" dirty="0">
                <a:solidFill>
                  <a:srgbClr val="7030A0"/>
                </a:solidFill>
                <a:latin typeface="Times New Roman" panose="02020603050405020304" pitchFamily="18" charset="0"/>
                <a:cs typeface="Times New Roman" panose="02020603050405020304" pitchFamily="18" charset="0"/>
              </a:rPr>
              <a:t>terms of the levels</a:t>
            </a:r>
            <a:r>
              <a:rPr lang="en-US" dirty="0">
                <a:latin typeface="Times New Roman" panose="02020603050405020304" pitchFamily="18" charset="0"/>
                <a:cs typeface="Times New Roman" panose="02020603050405020304" pitchFamily="18" charset="0"/>
              </a:rPr>
              <a:t> of language involved in translation, Catford classifies translation into total and restricted translation</a:t>
            </a:r>
            <a:r>
              <a:rPr lang="en-US" dirty="0" smtClean="0">
                <a:latin typeface="Times New Roman" panose="02020603050405020304" pitchFamily="18" charset="0"/>
                <a:cs typeface="Times New Roman" panose="02020603050405020304" pitchFamily="18" charset="0"/>
              </a:rPr>
              <a:t>.</a:t>
            </a:r>
          </a:p>
          <a:p>
            <a:pPr marL="624078" indent="-514350" algn="just" rtl="0">
              <a:lnSpc>
                <a:spcPct val="150000"/>
              </a:lnSpc>
              <a:buClr>
                <a:srgbClr val="C00000"/>
              </a:buClr>
              <a:buSzPct val="80000"/>
              <a:buFont typeface="+mj-lt"/>
              <a:buAutoNum type="arabicPeriod"/>
            </a:pPr>
            <a:r>
              <a:rPr lang="en-US" b="1" dirty="0" smtClean="0">
                <a:solidFill>
                  <a:srgbClr val="C00000"/>
                </a:solidFill>
                <a:latin typeface="Times New Roman" panose="02020603050405020304" pitchFamily="18" charset="0"/>
                <a:cs typeface="Times New Roman" panose="02020603050405020304" pitchFamily="18" charset="0"/>
              </a:rPr>
              <a:t>Total Translation</a:t>
            </a:r>
          </a:p>
          <a:p>
            <a:pPr marL="109728" indent="0" algn="just" rtl="0">
              <a:lnSpc>
                <a:spcPct val="150000"/>
              </a:lnSpc>
              <a:buClr>
                <a:srgbClr val="C00000"/>
              </a:buClr>
              <a:buSzPct val="80000"/>
              <a:buNone/>
            </a:pPr>
            <a:r>
              <a:rPr lang="en-US" dirty="0">
                <a:latin typeface="Times New Roman" panose="02020603050405020304" pitchFamily="18" charset="0"/>
                <a:cs typeface="Times New Roman" panose="02020603050405020304" pitchFamily="18" charset="0"/>
              </a:rPr>
              <a:t>Total translation is the replacement of SL grammar and SL lexis by TL grammar and TL lexis with the consequent replacement of SL phonology and Graphology by TL SL phonology and Graphology Phonology cannot be separated from lexis and grammar. It is the coming together of all these that make a meaningful sentence. </a:t>
            </a:r>
            <a:endParaRPr lang="en-US" b="1"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50000"/>
              </a:lnSpc>
              <a:buClr>
                <a:srgbClr val="C00000"/>
              </a:buClr>
              <a:buSzPct val="80000"/>
              <a:buNone/>
            </a:pPr>
            <a:endParaRPr lang="ar-IQ" sz="1000" b="1"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50000"/>
              </a:lnSpc>
              <a:buClr>
                <a:srgbClr val="C00000"/>
              </a:buClr>
              <a:buSzPct val="80000"/>
              <a:buNone/>
            </a:pPr>
            <a:endParaRPr lang="en-US" sz="1000" b="1"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33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229600" cy="6096000"/>
          </a:xfrm>
        </p:spPr>
        <p:txBody>
          <a:bodyPr/>
          <a:lstStyle/>
          <a:p>
            <a:pPr marL="109728" indent="0" algn="l" rtl="0">
              <a:buNone/>
            </a:pPr>
            <a:r>
              <a:rPr lang="en-US" b="1" dirty="0">
                <a:solidFill>
                  <a:srgbClr val="C00000"/>
                </a:solidFill>
                <a:latin typeface="Times New Roman" panose="02020603050405020304" pitchFamily="18" charset="0"/>
                <a:cs typeface="Times New Roman" panose="02020603050405020304" pitchFamily="18" charset="0"/>
              </a:rPr>
              <a:t>2. </a:t>
            </a:r>
            <a:r>
              <a:rPr lang="en-US" b="1" dirty="0" smtClean="0">
                <a:solidFill>
                  <a:srgbClr val="C00000"/>
                </a:solidFill>
                <a:latin typeface="Times New Roman" panose="02020603050405020304" pitchFamily="18" charset="0"/>
                <a:cs typeface="Times New Roman" panose="02020603050405020304" pitchFamily="18" charset="0"/>
              </a:rPr>
              <a:t>Restricted translation</a:t>
            </a:r>
            <a:endParaRPr lang="en-US" b="1" dirty="0">
              <a:solidFill>
                <a:srgbClr val="C00000"/>
              </a:solidFill>
              <a:latin typeface="Times New Roman" panose="02020603050405020304" pitchFamily="18" charset="0"/>
              <a:cs typeface="Times New Roman" panose="02020603050405020304" pitchFamily="18" charset="0"/>
            </a:endParaRPr>
          </a:p>
          <a:p>
            <a:pPr marL="109728" indent="0" algn="l" rtl="0">
              <a:buNone/>
            </a:pPr>
            <a:endParaRPr lang="en-US" sz="800" b="1"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a:latin typeface="Times New Roman" panose="02020603050405020304" pitchFamily="18" charset="0"/>
                <a:cs typeface="Times New Roman" panose="02020603050405020304" pitchFamily="18" charset="0"/>
              </a:rPr>
              <a:t>In restricted translation there is replacement only at one level. Restricted translation is impossible because features like lexis cannot be separated from all others.</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846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469709"/>
            <a:ext cx="8229600" cy="5854891"/>
          </a:xfrm>
        </p:spPr>
        <p:txBody>
          <a:bodyPr>
            <a:normAutofit/>
          </a:bodyPr>
          <a:lstStyle/>
          <a:p>
            <a:pPr marL="109728" indent="0" algn="just" rtl="0">
              <a:lnSpc>
                <a:spcPct val="150000"/>
              </a:lnSpc>
              <a:buNone/>
            </a:pPr>
            <a:r>
              <a:rPr lang="en-US" b="1" dirty="0" smtClean="0">
                <a:solidFill>
                  <a:srgbClr val="7030A0"/>
                </a:solidFill>
                <a:latin typeface="Times New Roman" panose="02020603050405020304" pitchFamily="18" charset="0"/>
                <a:cs typeface="Times New Roman" panose="02020603050405020304" pitchFamily="18" charset="0"/>
              </a:rPr>
              <a:t>C. In terms of Rank</a:t>
            </a:r>
            <a:r>
              <a:rPr lang="en-US" dirty="0" smtClean="0">
                <a:latin typeface="Times New Roman" panose="02020603050405020304" pitchFamily="18" charset="0"/>
                <a:cs typeface="Times New Roman" panose="02020603050405020304" pitchFamily="18" charset="0"/>
              </a:rPr>
              <a:t>, Catford divides translation into</a:t>
            </a:r>
            <a:r>
              <a:rPr lang="en-US" dirty="0">
                <a:latin typeface="Times New Roman" panose="02020603050405020304" pitchFamily="18" charset="0"/>
                <a:cs typeface="Times New Roman" panose="02020603050405020304" pitchFamily="18" charset="0"/>
              </a:rPr>
              <a:t>:</a:t>
            </a:r>
          </a:p>
          <a:p>
            <a:pPr marL="109728" indent="0">
              <a:buNone/>
            </a:pPr>
            <a:endParaRPr lang="en-US" sz="500" dirty="0" smtClean="0">
              <a:latin typeface="Times New Roman" panose="02020603050405020304" pitchFamily="18" charset="0"/>
              <a:cs typeface="Times New Roman" panose="02020603050405020304" pitchFamily="18" charset="0"/>
            </a:endParaRPr>
          </a:p>
          <a:p>
            <a:pPr marL="624078" indent="-514350" algn="just" rtl="0">
              <a:lnSpc>
                <a:spcPct val="150000"/>
              </a:lnSpc>
              <a:buClr>
                <a:srgbClr val="C00000"/>
              </a:buClr>
              <a:buSzPct val="80000"/>
              <a:buFont typeface="+mj-lt"/>
              <a:buAutoNum type="arabicPeriod"/>
            </a:pPr>
            <a:r>
              <a:rPr lang="en-US" b="1" dirty="0" smtClean="0">
                <a:solidFill>
                  <a:srgbClr val="C00000"/>
                </a:solidFill>
                <a:latin typeface="Times New Roman" panose="02020603050405020304" pitchFamily="18" charset="0"/>
                <a:cs typeface="Times New Roman" panose="02020603050405020304" pitchFamily="18" charset="0"/>
              </a:rPr>
              <a:t>Rank bound </a:t>
            </a:r>
            <a:r>
              <a:rPr lang="en-US" b="1" dirty="0">
                <a:solidFill>
                  <a:srgbClr val="C00000"/>
                </a:solidFill>
                <a:latin typeface="Times New Roman" panose="02020603050405020304" pitchFamily="18" charset="0"/>
                <a:cs typeface="Times New Roman" panose="02020603050405020304" pitchFamily="18" charset="0"/>
              </a:rPr>
              <a:t>t</a:t>
            </a:r>
            <a:r>
              <a:rPr lang="en-US" b="1" dirty="0" smtClean="0">
                <a:solidFill>
                  <a:srgbClr val="C00000"/>
                </a:solidFill>
                <a:latin typeface="Times New Roman" panose="02020603050405020304" pitchFamily="18" charset="0"/>
                <a:cs typeface="Times New Roman" panose="02020603050405020304" pitchFamily="18" charset="0"/>
              </a:rPr>
              <a:t>ranslation</a:t>
            </a:r>
          </a:p>
          <a:p>
            <a:pPr marL="109728" indent="0" algn="just" rtl="0">
              <a:lnSpc>
                <a:spcPct val="150000"/>
              </a:lnSpc>
              <a:buClr>
                <a:srgbClr val="C00000"/>
              </a:buClr>
              <a:buSzPct val="80000"/>
              <a:buNone/>
            </a:pPr>
            <a:r>
              <a:rPr lang="en-US" dirty="0" smtClean="0">
                <a:latin typeface="Times New Roman" panose="02020603050405020304" pitchFamily="18" charset="0"/>
                <a:cs typeface="Times New Roman" panose="02020603050405020304" pitchFamily="18" charset="0"/>
              </a:rPr>
              <a:t>Rank-bound </a:t>
            </a:r>
            <a:r>
              <a:rPr lang="en-US" dirty="0">
                <a:latin typeface="Times New Roman" panose="02020603050405020304" pitchFamily="18" charset="0"/>
                <a:cs typeface="Times New Roman" panose="02020603050405020304" pitchFamily="18" charset="0"/>
              </a:rPr>
              <a:t>translation, it means that the selection of TL text equivalent is limited at only one rank, such as word-for-word equivalence, morpheme-for-morpheme equivalence, etc.</a:t>
            </a:r>
            <a:endParaRPr lang="ar-IQ" sz="1000" b="1"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50000"/>
              </a:lnSpc>
              <a:buClr>
                <a:srgbClr val="C00000"/>
              </a:buClr>
              <a:buSzPct val="80000"/>
              <a:buNone/>
            </a:pPr>
            <a:endParaRPr lang="en-US" sz="1000" b="1"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19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469709"/>
            <a:ext cx="8229600" cy="5854891"/>
          </a:xfrm>
        </p:spPr>
        <p:txBody>
          <a:bodyPr>
            <a:normAutofit/>
          </a:bodyPr>
          <a:lstStyle/>
          <a:p>
            <a:pPr marL="109728" indent="0">
              <a:buNone/>
            </a:pPr>
            <a:endParaRPr lang="en-US" sz="500" dirty="0" smtClean="0">
              <a:latin typeface="Times New Roman" panose="02020603050405020304" pitchFamily="18" charset="0"/>
              <a:cs typeface="Times New Roman" panose="02020603050405020304" pitchFamily="18" charset="0"/>
            </a:endParaRPr>
          </a:p>
          <a:p>
            <a:pPr marL="109728" indent="0" algn="just" rtl="0">
              <a:lnSpc>
                <a:spcPct val="150000"/>
              </a:lnSpc>
              <a:buClr>
                <a:srgbClr val="C00000"/>
              </a:buClr>
              <a:buSzPct val="80000"/>
              <a:buNone/>
            </a:pPr>
            <a:r>
              <a:rPr lang="en-US" b="1" dirty="0" smtClean="0">
                <a:solidFill>
                  <a:srgbClr val="C00000"/>
                </a:solidFill>
                <a:latin typeface="Times New Roman" panose="02020603050405020304" pitchFamily="18" charset="0"/>
                <a:cs typeface="Times New Roman" panose="02020603050405020304" pitchFamily="18" charset="0"/>
              </a:rPr>
              <a:t>2. Unbound </a:t>
            </a:r>
            <a:r>
              <a:rPr lang="en-US" b="1" dirty="0">
                <a:solidFill>
                  <a:srgbClr val="C00000"/>
                </a:solidFill>
                <a:latin typeface="Times New Roman" panose="02020603050405020304" pitchFamily="18" charset="0"/>
                <a:cs typeface="Times New Roman" panose="02020603050405020304" pitchFamily="18" charset="0"/>
              </a:rPr>
              <a:t>t</a:t>
            </a:r>
            <a:r>
              <a:rPr lang="en-US" b="1" dirty="0" smtClean="0">
                <a:solidFill>
                  <a:srgbClr val="C00000"/>
                </a:solidFill>
                <a:latin typeface="Times New Roman" panose="02020603050405020304" pitchFamily="18" charset="0"/>
                <a:cs typeface="Times New Roman" panose="02020603050405020304" pitchFamily="18" charset="0"/>
              </a:rPr>
              <a:t>ranslation</a:t>
            </a:r>
          </a:p>
          <a:p>
            <a:pPr marL="109728" indent="0" algn="just" rtl="0">
              <a:buNone/>
            </a:pPr>
            <a:r>
              <a:rPr lang="en-US" dirty="0" smtClean="0">
                <a:latin typeface="Times New Roman" panose="02020603050405020304" pitchFamily="18" charset="0"/>
                <a:cs typeface="Times New Roman" panose="02020603050405020304" pitchFamily="18" charset="0"/>
              </a:rPr>
              <a:t>Unbounded </a:t>
            </a:r>
            <a:r>
              <a:rPr lang="en-US" dirty="0">
                <a:latin typeface="Times New Roman" panose="02020603050405020304" pitchFamily="18" charset="0"/>
                <a:cs typeface="Times New Roman" panose="02020603050405020304" pitchFamily="18" charset="0"/>
              </a:rPr>
              <a:t>translation, it can move freely up and down the rank-scale.</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sz="1000" b="1"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39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469709"/>
            <a:ext cx="8229600" cy="5854891"/>
          </a:xfrm>
        </p:spPr>
        <p:txBody>
          <a:bodyPr>
            <a:normAutofit fontScale="85000" lnSpcReduction="20000"/>
          </a:bodyPr>
          <a:lstStyle/>
          <a:p>
            <a:pPr marL="109728" indent="0">
              <a:buNone/>
            </a:pPr>
            <a:endParaRPr lang="en-US" sz="500" dirty="0" smtClean="0">
              <a:latin typeface="Times New Roman" panose="02020603050405020304" pitchFamily="18" charset="0"/>
              <a:cs typeface="Times New Roman" panose="02020603050405020304" pitchFamily="18" charset="0"/>
            </a:endParaRPr>
          </a:p>
          <a:p>
            <a:pPr marL="109728" indent="0" algn="just" rtl="0">
              <a:buNone/>
            </a:pPr>
            <a:r>
              <a:rPr lang="en-US" sz="2800" b="1" dirty="0">
                <a:solidFill>
                  <a:srgbClr val="C00000"/>
                </a:solidFill>
                <a:latin typeface="Times New Roman" panose="02020603050405020304" pitchFamily="18" charset="0"/>
                <a:cs typeface="Times New Roman" panose="02020603050405020304" pitchFamily="18" charset="0"/>
              </a:rPr>
              <a:t>Translate the following </a:t>
            </a:r>
            <a:r>
              <a:rPr lang="en-US" sz="2800" b="1" dirty="0" smtClean="0">
                <a:solidFill>
                  <a:srgbClr val="C00000"/>
                </a:solidFill>
                <a:latin typeface="Times New Roman" panose="02020603050405020304" pitchFamily="18" charset="0"/>
                <a:cs typeface="Times New Roman" panose="02020603050405020304" pitchFamily="18" charset="0"/>
              </a:rPr>
              <a:t>paragraph (</a:t>
            </a:r>
            <a:r>
              <a:rPr lang="en-US" sz="2800" b="1" dirty="0">
                <a:solidFill>
                  <a:srgbClr val="C00000"/>
                </a:solidFill>
                <a:latin typeface="Times New Roman" panose="02020603050405020304" pitchFamily="18" charset="0"/>
                <a:cs typeface="Times New Roman" panose="02020603050405020304" pitchFamily="18" charset="0"/>
              </a:rPr>
              <a:t>from English into Kurdish). </a:t>
            </a:r>
          </a:p>
          <a:p>
            <a:pPr marL="109728" indent="0" algn="just" rtl="0">
              <a:buNone/>
            </a:pPr>
            <a:endParaRPr lang="en-US" dirty="0" smtClean="0">
              <a:latin typeface="Times New Roman" panose="02020603050405020304" pitchFamily="18" charset="0"/>
              <a:cs typeface="Times New Roman" panose="02020603050405020304" pitchFamily="18" charset="0"/>
            </a:endParaRPr>
          </a:p>
          <a:p>
            <a:pPr marL="109728" indent="0" algn="just" rtl="0">
              <a:lnSpc>
                <a:spcPct val="170000"/>
              </a:lnSpc>
              <a:buNone/>
            </a:pPr>
            <a:r>
              <a:rPr lang="en-US" sz="3300" dirty="0">
                <a:latin typeface="Times New Roman" panose="02020603050405020304" pitchFamily="18" charset="0"/>
                <a:cs typeface="Times New Roman" panose="02020603050405020304" pitchFamily="18" charset="0"/>
              </a:rPr>
              <a:t>Reading provides us with general knowledge. As a result of the slogan “Reading for all”, libraries are open everywhere all the year around and especially in summer vacation. You can borrow any book in whatever branch you are interested in and read not only indoors but outdoors as well.   </a:t>
            </a:r>
          </a:p>
          <a:p>
            <a:pPr marL="109728" indent="0" algn="just" rtl="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sz="1000" b="1"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33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96000"/>
          </a:xfrm>
        </p:spPr>
        <p:txBody>
          <a:bodyPr>
            <a:normAutofit/>
          </a:bodyPr>
          <a:lstStyle/>
          <a:p>
            <a:pPr marL="109728" lvl="0" indent="0" algn="l" rtl="0">
              <a:lnSpc>
                <a:spcPct val="150000"/>
              </a:lnSpc>
              <a:buNone/>
            </a:pPr>
            <a:r>
              <a:rPr lang="en-US" sz="2800" b="1" dirty="0" smtClean="0">
                <a:solidFill>
                  <a:srgbClr val="C00000"/>
                </a:solidFill>
                <a:latin typeface="Times New Roman" panose="02020603050405020304" pitchFamily="18" charset="0"/>
                <a:cs typeface="Times New Roman" pitchFamily="18" charset="0"/>
              </a:rPr>
              <a:t>Characteristics of a Good </a:t>
            </a:r>
            <a:r>
              <a:rPr lang="en-US" sz="2800" b="1" dirty="0">
                <a:solidFill>
                  <a:srgbClr val="C00000"/>
                </a:solidFill>
                <a:latin typeface="Times New Roman" panose="02020603050405020304" pitchFamily="18" charset="0"/>
                <a:cs typeface="Times New Roman" pitchFamily="18" charset="0"/>
              </a:rPr>
              <a:t>T</a:t>
            </a:r>
            <a:r>
              <a:rPr lang="en-US" sz="2800" b="1" dirty="0" smtClean="0">
                <a:solidFill>
                  <a:srgbClr val="C00000"/>
                </a:solidFill>
                <a:latin typeface="Times New Roman" panose="02020603050405020304" pitchFamily="18" charset="0"/>
                <a:cs typeface="Times New Roman" pitchFamily="18" charset="0"/>
              </a:rPr>
              <a:t>ranslation </a:t>
            </a:r>
            <a:endParaRPr lang="en-US" b="1" dirty="0" smtClean="0">
              <a:solidFill>
                <a:srgbClr val="C00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Several translation theorists and translators have written on the characteristics of a goof translation and given many different opinions. Here are the most important ones. </a:t>
            </a: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A good translation should:</a:t>
            </a:r>
          </a:p>
          <a:p>
            <a:pPr marL="109728" indent="0" algn="just" rtl="0">
              <a:lnSpc>
                <a:spcPct val="150000"/>
              </a:lnSpc>
              <a:buNone/>
            </a:pPr>
            <a:endParaRPr lang="en-US" sz="24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1. Preserve the image of the source text (Horace, 1</a:t>
            </a:r>
            <a:r>
              <a:rPr lang="en-US" sz="2400" baseline="30000" dirty="0" smtClean="0">
                <a:latin typeface="Times New Roman" panose="02020603050405020304" pitchFamily="18" charset="0"/>
                <a:cs typeface="Times New Roman" panose="02020603050405020304" pitchFamily="18" charset="0"/>
              </a:rPr>
              <a:t>st</a:t>
            </a:r>
            <a:r>
              <a:rPr lang="en-US" sz="2400" dirty="0" smtClean="0">
                <a:latin typeface="Times New Roman" panose="02020603050405020304" pitchFamily="18" charset="0"/>
                <a:cs typeface="Times New Roman" panose="02020603050405020304" pitchFamily="18" charset="0"/>
              </a:rPr>
              <a:t> century B.C)</a:t>
            </a: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2. Transfer the total understanding from the SL to the TL but must, at the same time, be embellished with elegance. </a:t>
            </a: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 </a:t>
            </a:r>
          </a:p>
          <a:p>
            <a:pPr marL="109728" indent="0" algn="just" rtl="0">
              <a:lnSpc>
                <a:spcPct val="150000"/>
              </a:lnSpc>
              <a:buNone/>
            </a:pP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36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96000"/>
          </a:xfrm>
        </p:spPr>
        <p:txBody>
          <a:bodyPr>
            <a:normAutofit fontScale="92500"/>
          </a:bodyPr>
          <a:lstStyle/>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3. Translate exactly and appropriately what is written in the SL into TL (</a:t>
            </a:r>
            <a:r>
              <a:rPr lang="en-US" sz="2400" b="1" dirty="0" smtClean="0">
                <a:solidFill>
                  <a:srgbClr val="C00000"/>
                </a:solidFill>
                <a:latin typeface="Times New Roman" panose="02020603050405020304" pitchFamily="18" charset="0"/>
                <a:cs typeface="Times New Roman" panose="02020603050405020304" pitchFamily="18" charset="0"/>
              </a:rPr>
              <a:t>Accuracy</a:t>
            </a:r>
            <a:r>
              <a:rPr lang="en-US" sz="2400" dirty="0" smtClean="0">
                <a:latin typeface="Times New Roman" panose="02020603050405020304" pitchFamily="18" charset="0"/>
                <a:cs typeface="Times New Roman" panose="02020603050405020304" pitchFamily="18" charset="0"/>
              </a:rPr>
              <a:t>).  Accuracy means the TT should convey the same meaning as the ST</a:t>
            </a:r>
          </a:p>
          <a:p>
            <a:pPr marL="109728" indent="0" algn="just" rtl="0">
              <a:lnSpc>
                <a:spcPct val="150000"/>
              </a:lnSpc>
              <a:buNone/>
            </a:pPr>
            <a:endParaRPr lang="en-US" sz="24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4. Be </a:t>
            </a:r>
            <a:r>
              <a:rPr lang="en-US" sz="2400" b="1" dirty="0" smtClean="0">
                <a:solidFill>
                  <a:srgbClr val="C00000"/>
                </a:solidFill>
                <a:latin typeface="Times New Roman" panose="02020603050405020304" pitchFamily="18" charset="0"/>
                <a:cs typeface="Times New Roman" panose="02020603050405020304" pitchFamily="18" charset="0"/>
              </a:rPr>
              <a:t>eloquent</a:t>
            </a:r>
            <a:r>
              <a:rPr lang="en-US" sz="2400" dirty="0" smtClean="0">
                <a:latin typeface="Times New Roman" panose="02020603050405020304" pitchFamily="18" charset="0"/>
                <a:cs typeface="Times New Roman" panose="02020603050405020304" pitchFamily="18" charset="0"/>
              </a:rPr>
              <a:t> enough to evoke the same reaction in the TL as it did in its original form in the SL.</a:t>
            </a:r>
          </a:p>
          <a:p>
            <a:pPr marL="109728" indent="0" algn="just" rtl="0">
              <a:lnSpc>
                <a:spcPct val="150000"/>
              </a:lnSpc>
              <a:buNone/>
            </a:pPr>
            <a:endParaRPr lang="en-US" sz="24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a:latin typeface="Times New Roman" panose="02020603050405020304" pitchFamily="18" charset="0"/>
                <a:cs typeface="Times New Roman" panose="02020603050405020304" pitchFamily="18" charset="0"/>
              </a:rPr>
              <a:t>5</a:t>
            </a:r>
            <a:r>
              <a:rPr lang="en-US" sz="2400" dirty="0" smtClean="0">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Clarity</a:t>
            </a:r>
            <a:r>
              <a:rPr lang="en-US" sz="2400" dirty="0" smtClean="0">
                <a:latin typeface="Times New Roman" panose="02020603050405020304" pitchFamily="18" charset="0"/>
                <a:cs typeface="Times New Roman" panose="02020603050405020304" pitchFamily="18" charset="0"/>
              </a:rPr>
              <a:t> (comprehending the text easily).</a:t>
            </a: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6. </a:t>
            </a:r>
            <a:r>
              <a:rPr lang="en-US" sz="2400" b="1" dirty="0" smtClean="0">
                <a:solidFill>
                  <a:srgbClr val="C00000"/>
                </a:solidFill>
                <a:latin typeface="Times New Roman" panose="02020603050405020304" pitchFamily="18" charset="0"/>
                <a:cs typeface="Times New Roman" panose="02020603050405020304" pitchFamily="18" charset="0"/>
              </a:rPr>
              <a:t>Authenticity</a:t>
            </a:r>
            <a:r>
              <a:rPr lang="en-US" sz="2400"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here should be no signs that the target text is a translation of another one.</a:t>
            </a: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 </a:t>
            </a:r>
          </a:p>
          <a:p>
            <a:pPr marL="109728" indent="0" algn="just" rtl="0">
              <a:lnSpc>
                <a:spcPct val="150000"/>
              </a:lnSpc>
              <a:buNone/>
            </a:pP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9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pPr marL="109728" indent="0" algn="l" rtl="0" fontAlgn="base">
              <a:buNone/>
            </a:pPr>
            <a:r>
              <a:rPr lang="en-US" sz="2200" b="1" dirty="0" smtClean="0">
                <a:latin typeface="Times New Roman" panose="02020603050405020304" pitchFamily="18" charset="0"/>
                <a:cs typeface="Times New Roman" panose="02020603050405020304" pitchFamily="18" charset="0"/>
              </a:rPr>
              <a:t>7. </a:t>
            </a:r>
            <a:r>
              <a:rPr lang="en-US" sz="2200" b="1" dirty="0" smtClean="0">
                <a:solidFill>
                  <a:srgbClr val="C00000"/>
                </a:solidFill>
                <a:latin typeface="Times New Roman" panose="02020603050405020304" pitchFamily="18" charset="0"/>
                <a:cs typeface="Times New Roman" panose="02020603050405020304" pitchFamily="18" charset="0"/>
              </a:rPr>
              <a:t>Cultural</a:t>
            </a:r>
            <a:r>
              <a:rPr lang="en-US" dirty="0" smtClean="0">
                <a:latin typeface="Times New Roman" panose="02020603050405020304" pitchFamily="18" charset="0"/>
                <a:cs typeface="Times New Roman" panose="02020603050405020304" pitchFamily="18" charset="0"/>
              </a:rPr>
              <a:t> </a:t>
            </a:r>
            <a:r>
              <a:rPr lang="en-US" sz="2200" b="1" dirty="0" smtClean="0">
                <a:solidFill>
                  <a:srgbClr val="C00000"/>
                </a:solidFill>
                <a:latin typeface="Times New Roman" panose="02020603050405020304" pitchFamily="18" charset="0"/>
                <a:cs typeface="Times New Roman" panose="02020603050405020304" pitchFamily="18" charset="0"/>
              </a:rPr>
              <a:t>appropriateness: </a:t>
            </a:r>
          </a:p>
          <a:p>
            <a:pPr marL="109728" indent="0" algn="l" rtl="0" fontAlgn="base">
              <a:lnSpc>
                <a:spcPct val="150000"/>
              </a:lnSpc>
              <a:buNone/>
            </a:pP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content of TT should </a:t>
            </a:r>
            <a:r>
              <a:rPr lang="en-US" dirty="0">
                <a:latin typeface="Times New Roman" panose="02020603050405020304" pitchFamily="18" charset="0"/>
                <a:cs typeface="Times New Roman" panose="02020603050405020304" pitchFamily="18" charset="0"/>
              </a:rPr>
              <a:t>be appropriately adapted to the cultural background of </a:t>
            </a:r>
            <a:r>
              <a:rPr lang="en-US" dirty="0" smtClean="0">
                <a:latin typeface="Times New Roman" panose="02020603050405020304" pitchFamily="18" charset="0"/>
                <a:cs typeface="Times New Roman" panose="02020603050405020304" pitchFamily="18" charset="0"/>
              </a:rPr>
              <a:t>TL readers.</a:t>
            </a:r>
            <a:r>
              <a:rPr lang="en-US" dirty="0">
                <a:latin typeface="Times New Roman" panose="02020603050405020304" pitchFamily="18" charset="0"/>
                <a:cs typeface="Times New Roman" panose="02020603050405020304" pitchFamily="18" charset="0"/>
              </a:rPr>
              <a:t> </a:t>
            </a:r>
            <a:endParaRPr lang="en-US" sz="2200" b="1" dirty="0">
              <a:solidFill>
                <a:srgbClr val="C00000"/>
              </a:solidFill>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67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08037"/>
            <a:ext cx="8229600" cy="4754563"/>
          </a:xfrm>
        </p:spPr>
        <p:txBody>
          <a:bodyPr>
            <a:normAutofit/>
          </a:bodyPr>
          <a:lstStyle/>
          <a:p>
            <a:pPr algn="just" rtl="0">
              <a:lnSpc>
                <a:spcPct val="200000"/>
              </a:lnSpc>
            </a:pPr>
            <a:r>
              <a:rPr lang="en-US" sz="3000" dirty="0" smtClean="0">
                <a:latin typeface="Times New Roman" panose="02020603050405020304" pitchFamily="18" charset="0"/>
                <a:cs typeface="Times New Roman" panose="02020603050405020304" pitchFamily="18" charset="0"/>
              </a:rPr>
              <a:t>Translation refers to the process of rendering/transferring the </a:t>
            </a:r>
            <a:r>
              <a:rPr lang="en-US" sz="3000" dirty="0">
                <a:latin typeface="Times New Roman" panose="02020603050405020304" pitchFamily="18" charset="0"/>
                <a:cs typeface="Times New Roman" panose="02020603050405020304" pitchFamily="18" charset="0"/>
              </a:rPr>
              <a:t>meaning of the </a:t>
            </a:r>
            <a:r>
              <a:rPr lang="en-US" sz="3000" dirty="0">
                <a:solidFill>
                  <a:srgbClr val="7030A0"/>
                </a:solidFill>
                <a:latin typeface="Times New Roman" panose="02020603050405020304" pitchFamily="18" charset="0"/>
                <a:cs typeface="Times New Roman" panose="02020603050405020304" pitchFamily="18" charset="0"/>
              </a:rPr>
              <a:t>source language text</a:t>
            </a:r>
            <a:r>
              <a:rPr lang="en-US" sz="3000" dirty="0">
                <a:latin typeface="Times New Roman" panose="02020603050405020304" pitchFamily="18" charset="0"/>
                <a:cs typeface="Times New Roman" panose="02020603050405020304" pitchFamily="18" charset="0"/>
              </a:rPr>
              <a:t> into the </a:t>
            </a:r>
            <a:r>
              <a:rPr lang="en-US" sz="3000" dirty="0">
                <a:solidFill>
                  <a:srgbClr val="7030A0"/>
                </a:solidFill>
                <a:latin typeface="Times New Roman" panose="02020603050405020304" pitchFamily="18" charset="0"/>
                <a:cs typeface="Times New Roman" panose="02020603050405020304" pitchFamily="18" charset="0"/>
              </a:rPr>
              <a:t>target </a:t>
            </a:r>
            <a:r>
              <a:rPr lang="en-US" sz="3000" dirty="0" smtClean="0">
                <a:solidFill>
                  <a:srgbClr val="7030A0"/>
                </a:solidFill>
                <a:latin typeface="Times New Roman" panose="02020603050405020304" pitchFamily="18" charset="0"/>
                <a:cs typeface="Times New Roman" panose="02020603050405020304" pitchFamily="18" charset="0"/>
              </a:rPr>
              <a:t>language</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as closely, completely and accurately as possible,</a:t>
            </a:r>
            <a:endParaRPr lang="ar-IQ"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349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marL="109728" indent="0" algn="l" rtl="0">
              <a:buNone/>
            </a:pPr>
            <a:r>
              <a:rPr lang="en-US" sz="3600" b="1" dirty="0" smtClean="0">
                <a:solidFill>
                  <a:srgbClr val="C00000"/>
                </a:solidFill>
                <a:latin typeface="Times New Roman" pitchFamily="18" charset="0"/>
                <a:ea typeface="+mj-ea"/>
                <a:cs typeface="Times New Roman" pitchFamily="18" charset="0"/>
              </a:rPr>
              <a:t>Translation</a:t>
            </a:r>
            <a:r>
              <a:rPr lang="en-US" sz="2800" dirty="0" smtClean="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itchFamily="18" charset="0"/>
                <a:ea typeface="+mj-ea"/>
                <a:cs typeface="Times New Roman" pitchFamily="18" charset="0"/>
              </a:rPr>
              <a:t>Procedures</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algn="l" rtl="0"/>
            <a:endParaRPr lang="en-US" sz="2800" dirty="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translation procedure is “a method applied by translators when they formulate an equivalence for the purpose of transferring elements of meaning from the source text (ST) to the target text (TT)”. </a:t>
            </a:r>
          </a:p>
          <a:p>
            <a:pPr algn="l" rtl="0"/>
            <a:endParaRPr lang="ar-IQ" dirty="0"/>
          </a:p>
        </p:txBody>
      </p:sp>
      <p:sp>
        <p:nvSpPr>
          <p:cNvPr id="4" name="Oval 3"/>
          <p:cNvSpPr/>
          <p:nvPr/>
        </p:nvSpPr>
        <p:spPr>
          <a:xfrm>
            <a:off x="381000" y="1447800"/>
            <a:ext cx="8229600" cy="1295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800" b="1" dirty="0">
                <a:solidFill>
                  <a:srgbClr val="7030A0"/>
                </a:solidFill>
              </a:rPr>
              <a:t>What is </a:t>
            </a:r>
            <a:r>
              <a:rPr lang="en-US" sz="2800" b="1" dirty="0" smtClean="0">
                <a:solidFill>
                  <a:srgbClr val="7030A0"/>
                </a:solidFill>
              </a:rPr>
              <a:t>a translation procedure?</a:t>
            </a:r>
            <a:endParaRPr lang="en-US" sz="2800" b="1" dirty="0">
              <a:solidFill>
                <a:srgbClr val="7030A0"/>
              </a:solidFill>
            </a:endParaRPr>
          </a:p>
        </p:txBody>
      </p:sp>
    </p:spTree>
    <p:extLst>
      <p:ext uri="{BB962C8B-B14F-4D97-AF65-F5344CB8AC3E}">
        <p14:creationId xmlns:p14="http://schemas.microsoft.com/office/powerpoint/2010/main" val="104278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5473891"/>
          </a:xfrm>
        </p:spPr>
        <p:txBody>
          <a:bodyPr/>
          <a:lstStyle/>
          <a:p>
            <a:pPr marL="109728" indent="0" algn="l" rtl="0">
              <a:buNone/>
            </a:pPr>
            <a:r>
              <a:rPr lang="en-US" sz="3600" b="1" dirty="0" smtClean="0">
                <a:solidFill>
                  <a:srgbClr val="C00000"/>
                </a:solidFill>
                <a:latin typeface="Times New Roman" pitchFamily="18" charset="0"/>
                <a:ea typeface="+mj-ea"/>
                <a:cs typeface="Times New Roman" pitchFamily="18" charset="0"/>
              </a:rPr>
              <a:t>Translation</a:t>
            </a:r>
            <a:r>
              <a:rPr lang="en-US" sz="2800" dirty="0" smtClean="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itchFamily="18" charset="0"/>
                <a:ea typeface="+mj-ea"/>
                <a:cs typeface="Times New Roman" pitchFamily="18" charset="0"/>
              </a:rPr>
              <a:t>Procedures</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l" rtl="0"/>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800" dirty="0">
                <a:latin typeface="Times New Roman" panose="02020603050405020304" pitchFamily="18" charset="0"/>
                <a:cs typeface="Times New Roman" panose="02020603050405020304" pitchFamily="18" charset="0"/>
              </a:rPr>
              <a:t>Vinay and </a:t>
            </a:r>
            <a:r>
              <a:rPr lang="en-US" sz="2800" dirty="0" err="1">
                <a:latin typeface="Times New Roman" panose="02020603050405020304" pitchFamily="18" charset="0"/>
                <a:cs typeface="Times New Roman" panose="02020603050405020304" pitchFamily="18" charset="0"/>
              </a:rPr>
              <a:t>Darbelnet</a:t>
            </a:r>
            <a:r>
              <a:rPr lang="en-US" sz="2800" dirty="0">
                <a:latin typeface="Times New Roman" panose="02020603050405020304" pitchFamily="18" charset="0"/>
                <a:cs typeface="Times New Roman" panose="02020603050405020304" pitchFamily="18" charset="0"/>
              </a:rPr>
              <a:t> (1958/1995) propose the two methods of ‘direct/literal’ translation and ‘oblique’ translation to refer to the global strategy of translation. They distinguish three procedures in the </a:t>
            </a:r>
            <a:r>
              <a:rPr lang="en-US" sz="2800" dirty="0">
                <a:solidFill>
                  <a:srgbClr val="C00000"/>
                </a:solidFill>
                <a:latin typeface="Times New Roman" panose="02020603050405020304" pitchFamily="18" charset="0"/>
                <a:cs typeface="Times New Roman" panose="02020603050405020304" pitchFamily="18" charset="0"/>
              </a:rPr>
              <a:t>direct method</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borrowing</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calque</a:t>
            </a:r>
            <a:r>
              <a:rPr lang="en-US" sz="2800" dirty="0">
                <a:latin typeface="Times New Roman" panose="02020603050405020304" pitchFamily="18" charset="0"/>
                <a:cs typeface="Times New Roman" panose="02020603050405020304" pitchFamily="18" charset="0"/>
              </a:rPr>
              <a:t>’ and ‘</a:t>
            </a:r>
            <a:r>
              <a:rPr lang="en-US" sz="2800" dirty="0">
                <a:solidFill>
                  <a:srgbClr val="7030A0"/>
                </a:solidFill>
                <a:latin typeface="Times New Roman" panose="02020603050405020304" pitchFamily="18" charset="0"/>
                <a:cs typeface="Times New Roman" panose="02020603050405020304" pitchFamily="18" charset="0"/>
              </a:rPr>
              <a:t>literal</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translation</a:t>
            </a:r>
            <a:r>
              <a:rPr lang="en-US" sz="2800" dirty="0">
                <a:latin typeface="Times New Roman" panose="02020603050405020304" pitchFamily="18" charset="0"/>
                <a:cs typeface="Times New Roman" panose="02020603050405020304" pitchFamily="18" charset="0"/>
              </a:rPr>
              <a:t>’, and four procedures in the </a:t>
            </a:r>
            <a:r>
              <a:rPr lang="en-US" sz="2800" dirty="0">
                <a:solidFill>
                  <a:srgbClr val="C00000"/>
                </a:solidFill>
                <a:latin typeface="Times New Roman" panose="02020603050405020304" pitchFamily="18" charset="0"/>
                <a:cs typeface="Times New Roman" panose="02020603050405020304" pitchFamily="18" charset="0"/>
              </a:rPr>
              <a:t>oblique method</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transposition</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modulation</a:t>
            </a:r>
            <a:r>
              <a:rPr lang="en-US" sz="2800" dirty="0">
                <a:latin typeface="Times New Roman" panose="02020603050405020304" pitchFamily="18" charset="0"/>
                <a:cs typeface="Times New Roman" panose="02020603050405020304" pitchFamily="18" charset="0"/>
              </a:rPr>
              <a:t>’, ‘</a:t>
            </a:r>
            <a:r>
              <a:rPr lang="en-US" sz="2800" dirty="0">
                <a:solidFill>
                  <a:srgbClr val="7030A0"/>
                </a:solidFill>
                <a:latin typeface="Times New Roman" panose="02020603050405020304" pitchFamily="18" charset="0"/>
                <a:cs typeface="Times New Roman" panose="02020603050405020304" pitchFamily="18" charset="0"/>
              </a:rPr>
              <a:t>equivalence</a:t>
            </a:r>
            <a:r>
              <a:rPr lang="en-US" sz="2800" dirty="0">
                <a:latin typeface="Times New Roman" panose="02020603050405020304" pitchFamily="18" charset="0"/>
                <a:cs typeface="Times New Roman" panose="02020603050405020304" pitchFamily="18" charset="0"/>
              </a:rPr>
              <a:t>’ and ‘</a:t>
            </a:r>
            <a:r>
              <a:rPr lang="en-US" sz="2800" dirty="0">
                <a:solidFill>
                  <a:srgbClr val="7030A0"/>
                </a:solidFill>
                <a:latin typeface="Times New Roman" panose="02020603050405020304" pitchFamily="18" charset="0"/>
                <a:cs typeface="Times New Roman" panose="02020603050405020304" pitchFamily="18" charset="0"/>
              </a:rPr>
              <a:t>adaptation</a:t>
            </a:r>
            <a:r>
              <a:rPr lang="en-US" sz="2800" dirty="0">
                <a:latin typeface="Times New Roman" panose="02020603050405020304" pitchFamily="18" charset="0"/>
                <a:cs typeface="Times New Roman" panose="02020603050405020304" pitchFamily="18" charset="0"/>
              </a:rPr>
              <a:t>’ </a:t>
            </a:r>
          </a:p>
          <a:p>
            <a:pPr algn="l" rtl="0"/>
            <a:endParaRPr lang="en-US" sz="2800" dirty="0" smtClean="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3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19800"/>
          </a:xfrm>
        </p:spPr>
        <p:txBody>
          <a:bodyPr>
            <a:normAutofit lnSpcReduction="10000"/>
          </a:bodyPr>
          <a:lstStyle/>
          <a:p>
            <a:pPr marL="109728" indent="0" algn="l" rtl="0">
              <a:buNone/>
            </a:pPr>
            <a:r>
              <a:rPr lang="en-US" sz="3200" b="1" dirty="0" smtClean="0">
                <a:solidFill>
                  <a:srgbClr val="008000"/>
                </a:solidFill>
                <a:latin typeface="Times New Roman" panose="02020603050405020304" pitchFamily="18" charset="0"/>
                <a:cs typeface="Times New Roman" panose="02020603050405020304" pitchFamily="18" charset="0"/>
              </a:rPr>
              <a:t>1. Borrowing </a:t>
            </a:r>
          </a:p>
          <a:p>
            <a:pPr marL="109728" indent="0" algn="l" rtl="0">
              <a:buNone/>
            </a:pPr>
            <a:endParaRPr lang="en-US" sz="1000" b="1" dirty="0" smtClean="0">
              <a:solidFill>
                <a:srgbClr val="008000"/>
              </a:solidFill>
              <a:latin typeface="Times New Roman" panose="02020603050405020304" pitchFamily="18" charset="0"/>
              <a:cs typeface="Times New Roman" panose="02020603050405020304" pitchFamily="18" charset="0"/>
            </a:endParaRPr>
          </a:p>
          <a:p>
            <a:pPr marL="109728" indent="0" algn="l" rtl="0">
              <a:lnSpc>
                <a:spcPct val="150000"/>
              </a:lnSpc>
              <a:buNone/>
            </a:pPr>
            <a:r>
              <a:rPr lang="en-US" sz="2600" dirty="0" smtClean="0">
                <a:solidFill>
                  <a:schemeClr val="accent2"/>
                </a:solidFill>
                <a:latin typeface="Times New Roman" panose="02020603050405020304" pitchFamily="18" charset="0"/>
                <a:cs typeface="Times New Roman" panose="02020603050405020304" pitchFamily="18" charset="0"/>
              </a:rPr>
              <a:t>In this procedure, the </a:t>
            </a:r>
            <a:r>
              <a:rPr lang="en-US" sz="2600" dirty="0">
                <a:solidFill>
                  <a:schemeClr val="accent2"/>
                </a:solidFill>
                <a:latin typeface="Times New Roman" panose="02020603050405020304" pitchFamily="18" charset="0"/>
                <a:cs typeface="Times New Roman" panose="02020603050405020304" pitchFamily="18" charset="0"/>
              </a:rPr>
              <a:t>SL word is transferred directly to the TL</a:t>
            </a:r>
            <a:r>
              <a:rPr lang="en-US" sz="2600" dirty="0" smtClean="0">
                <a:solidFill>
                  <a:schemeClr val="accent2"/>
                </a:solidFill>
                <a:latin typeface="Times New Roman" panose="02020603050405020304" pitchFamily="18" charset="0"/>
                <a:cs typeface="Times New Roman" panose="02020603050405020304" pitchFamily="18" charset="0"/>
              </a:rPr>
              <a:t>.</a:t>
            </a:r>
          </a:p>
          <a:p>
            <a:pPr marL="109728" indent="0" algn="l" rtl="0">
              <a:lnSpc>
                <a:spcPct val="150000"/>
              </a:lnSpc>
              <a:buNone/>
            </a:pPr>
            <a:endParaRPr lang="en-US" sz="1000" b="1" dirty="0">
              <a:solidFill>
                <a:srgbClr val="008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Borrowing’ refers </a:t>
            </a:r>
            <a:r>
              <a:rPr lang="en-US" sz="2800" dirty="0">
                <a:latin typeface="Times New Roman" panose="02020603050405020304" pitchFamily="18" charset="0"/>
                <a:cs typeface="Times New Roman" panose="02020603050405020304" pitchFamily="18" charset="0"/>
              </a:rPr>
              <a:t>to the use of foreign terms in the TT either to fill a lexical gap or create a stylistic effect or introduce the </a:t>
            </a:r>
            <a:r>
              <a:rPr lang="en-US" sz="2800" dirty="0" err="1">
                <a:latin typeface="Times New Roman" panose="02020603050405020304" pitchFamily="18" charset="0"/>
                <a:cs typeface="Times New Roman" panose="02020603050405020304" pitchFamily="18" charset="0"/>
              </a:rPr>
              <a:t>flavour</a:t>
            </a:r>
            <a:r>
              <a:rPr lang="en-US" sz="2800" dirty="0">
                <a:latin typeface="Times New Roman" panose="02020603050405020304" pitchFamily="18" charset="0"/>
                <a:cs typeface="Times New Roman" panose="02020603050405020304" pitchFamily="18" charset="0"/>
              </a:rPr>
              <a:t> of the SL culture or avoid a more or less satisfying equivalent </a:t>
            </a:r>
            <a:r>
              <a:rPr lang="en-US" sz="2800" dirty="0" smtClean="0">
                <a:latin typeface="Times New Roman" panose="02020603050405020304" pitchFamily="18" charset="0"/>
                <a:cs typeface="Times New Roman" panose="02020603050405020304" pitchFamily="18" charset="0"/>
              </a:rPr>
              <a:t>term. </a:t>
            </a:r>
            <a:r>
              <a:rPr lang="en-US" sz="2800" dirty="0">
                <a:latin typeface="Times New Roman" panose="02020603050405020304" pitchFamily="18" charset="0"/>
                <a:cs typeface="Times New Roman" panose="02020603050405020304" pitchFamily="18" charset="0"/>
              </a:rPr>
              <a:t>Borrowing is regarded as the simplest of all translation procedures to overcome encountered lexical gaps in the </a:t>
            </a:r>
            <a:r>
              <a:rPr lang="en-US" sz="2800" dirty="0" smtClean="0">
                <a:latin typeface="Times New Roman" panose="02020603050405020304" pitchFamily="18" charset="0"/>
                <a:cs typeface="Times New Roman" panose="02020603050405020304" pitchFamily="18" charset="0"/>
              </a:rPr>
              <a:t>TL. </a:t>
            </a:r>
            <a:endParaRPr lang="en-US" sz="2800" b="1" dirty="0" smtClean="0">
              <a:solidFill>
                <a:srgbClr val="008000"/>
              </a:solidFill>
              <a:latin typeface="Times New Roman" panose="02020603050405020304" pitchFamily="18" charset="0"/>
              <a:cs typeface="Times New Roman" panose="02020603050405020304" pitchFamily="18" charset="0"/>
            </a:endParaRPr>
          </a:p>
          <a:p>
            <a:pPr algn="l" rtl="0">
              <a:lnSpc>
                <a:spcPct val="150000"/>
              </a:lnSpc>
            </a:pPr>
            <a:endParaRPr lang="en-US" sz="2800" dirty="0" smtClean="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34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19800"/>
          </a:xfrm>
        </p:spPr>
        <p:txBody>
          <a:bodyPr>
            <a:normAutofit/>
          </a:bodyPr>
          <a:lstStyle/>
          <a:p>
            <a:pPr marL="109728" indent="0" algn="l" rtl="0">
              <a:buNone/>
            </a:pPr>
            <a:endParaRPr lang="en-US" sz="3200" b="1" dirty="0" smtClean="0">
              <a:solidFill>
                <a:srgbClr val="008000"/>
              </a:solidFill>
              <a:latin typeface="Times New Roman" panose="02020603050405020304" pitchFamily="18" charset="0"/>
              <a:cs typeface="Times New Roman" panose="02020603050405020304" pitchFamily="18" charset="0"/>
            </a:endParaRPr>
          </a:p>
          <a:p>
            <a:pPr marL="109728" indent="0" algn="l" rtl="0">
              <a:lnSpc>
                <a:spcPct val="150000"/>
              </a:lnSpc>
              <a:buNone/>
            </a:pPr>
            <a:r>
              <a:rPr lang="en-US" sz="3200" b="1" dirty="0" smtClean="0">
                <a:solidFill>
                  <a:srgbClr val="C00000"/>
                </a:solidFill>
                <a:latin typeface="Times New Roman" panose="02020603050405020304" pitchFamily="18" charset="0"/>
                <a:cs typeface="Times New Roman" panose="02020603050405020304" pitchFamily="18" charset="0"/>
              </a:rPr>
              <a:t>Examples</a:t>
            </a:r>
            <a:r>
              <a:rPr lang="en-US" sz="3200" dirty="0" smtClean="0">
                <a:solidFill>
                  <a:srgbClr val="C00000"/>
                </a:solidFill>
                <a:latin typeface="Times New Roman" panose="02020603050405020304" pitchFamily="18" charset="0"/>
                <a:cs typeface="Times New Roman" panose="02020603050405020304" pitchFamily="18" charset="0"/>
              </a:rPr>
              <a:t> </a:t>
            </a:r>
          </a:p>
          <a:p>
            <a:pPr marL="109728" indent="0" algn="l" rtl="0">
              <a:lnSpc>
                <a:spcPct val="150000"/>
              </a:lnSpc>
              <a:buNone/>
            </a:pPr>
            <a:r>
              <a:rPr lang="en-US" sz="3200" dirty="0" smtClean="0">
                <a:latin typeface="Times New Roman" panose="02020603050405020304" pitchFamily="18" charset="0"/>
                <a:cs typeface="Times New Roman" panose="02020603050405020304" pitchFamily="18" charset="0"/>
              </a:rPr>
              <a:t>modern </a:t>
            </a:r>
            <a:r>
              <a:rPr lang="en-US" sz="3200" dirty="0">
                <a:latin typeface="Times New Roman" panose="02020603050405020304" pitchFamily="18" charset="0"/>
                <a:cs typeface="Times New Roman" panose="02020603050405020304" pitchFamily="18" charset="0"/>
              </a:rPr>
              <a:t>&gt; </a:t>
            </a:r>
            <a:r>
              <a:rPr lang="ar-IQ" sz="3200" dirty="0">
                <a:solidFill>
                  <a:srgbClr val="7030A0"/>
                </a:solidFill>
                <a:latin typeface="Times New Roman" panose="02020603050405020304" pitchFamily="18" charset="0"/>
                <a:cs typeface="Times New Roman" panose="02020603050405020304" pitchFamily="18" charset="0"/>
              </a:rPr>
              <a:t>مۆدێرن</a:t>
            </a:r>
            <a:r>
              <a:rPr lang="ar-IQ"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marL="109728" indent="0" algn="l" rtl="0">
              <a:lnSpc>
                <a:spcPct val="150000"/>
              </a:lnSpc>
              <a:buNone/>
            </a:pPr>
            <a:r>
              <a:rPr lang="en-US" sz="3200" dirty="0">
                <a:latin typeface="Times New Roman" panose="02020603050405020304" pitchFamily="18" charset="0"/>
                <a:cs typeface="Times New Roman" panose="02020603050405020304" pitchFamily="18" charset="0"/>
              </a:rPr>
              <a:t>scenario &gt; </a:t>
            </a:r>
            <a:r>
              <a:rPr lang="ar-IQ" sz="3200" dirty="0">
                <a:solidFill>
                  <a:srgbClr val="7030A0"/>
                </a:solidFill>
                <a:latin typeface="Times New Roman" panose="02020603050405020304" pitchFamily="18" charset="0"/>
                <a:cs typeface="Times New Roman" panose="02020603050405020304" pitchFamily="18" charset="0"/>
              </a:rPr>
              <a:t>سیناریۆ</a:t>
            </a:r>
            <a:r>
              <a:rPr lang="ar-IQ" sz="3200" dirty="0">
                <a:latin typeface="Times New Roman" panose="02020603050405020304" pitchFamily="18" charset="0"/>
                <a:cs typeface="Times New Roman" panose="02020603050405020304" pitchFamily="18" charset="0"/>
              </a:rPr>
              <a:t> </a:t>
            </a:r>
            <a:r>
              <a:rPr lang="ar-IQ"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109728" indent="0" algn="l" rtl="0">
              <a:lnSpc>
                <a:spcPct val="150000"/>
              </a:lnSpc>
              <a:buNone/>
            </a:pPr>
            <a:r>
              <a:rPr lang="en-US" sz="3200" dirty="0">
                <a:latin typeface="Times New Roman" panose="02020603050405020304" pitchFamily="18" charset="0"/>
                <a:cs typeface="Times New Roman" panose="02020603050405020304" pitchFamily="18" charset="0"/>
              </a:rPr>
              <a:t>Pentagon &gt; </a:t>
            </a:r>
            <a:r>
              <a:rPr lang="ar-IQ" sz="3200" dirty="0">
                <a:solidFill>
                  <a:srgbClr val="7030A0"/>
                </a:solidFill>
                <a:latin typeface="Times New Roman" panose="02020603050405020304" pitchFamily="18" charset="0"/>
                <a:cs typeface="Times New Roman" panose="02020603050405020304" pitchFamily="18" charset="0"/>
              </a:rPr>
              <a:t>پنتاگۆن</a:t>
            </a:r>
            <a:endParaRPr lang="en-US" sz="3200" dirty="0">
              <a:solidFill>
                <a:srgbClr val="7030A0"/>
              </a:solidFill>
              <a:latin typeface="Times New Roman" panose="02020603050405020304" pitchFamily="18" charset="0"/>
              <a:cs typeface="Times New Roman" panose="02020603050405020304" pitchFamily="18" charset="0"/>
            </a:endParaRPr>
          </a:p>
          <a:p>
            <a:pPr algn="l" rtl="0">
              <a:lnSpc>
                <a:spcPct val="150000"/>
              </a:lnSpc>
            </a:pPr>
            <a:endParaRPr lang="en-US" sz="3200" dirty="0" smtClean="0">
              <a:latin typeface="Times New Roman" panose="02020603050405020304" pitchFamily="18" charset="0"/>
              <a:cs typeface="Times New Roman" panose="02020603050405020304" pitchFamily="18" charset="0"/>
            </a:endParaRPr>
          </a:p>
          <a:p>
            <a:pPr algn="l" rtl="0"/>
            <a:endParaRPr lang="en-US" sz="3200" dirty="0" smtClean="0">
              <a:latin typeface="Times New Roman" panose="02020603050405020304" pitchFamily="18" charset="0"/>
              <a:cs typeface="Times New Roman" panose="02020603050405020304" pitchFamily="18" charset="0"/>
            </a:endParaRPr>
          </a:p>
          <a:p>
            <a:pPr algn="l" rtl="0"/>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25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381000"/>
            <a:ext cx="8382000" cy="6019800"/>
          </a:xfrm>
        </p:spPr>
        <p:txBody>
          <a:bodyPr>
            <a:normAutofit/>
          </a:bodyPr>
          <a:lstStyle/>
          <a:p>
            <a:pPr marL="109728" indent="0" algn="l" rtl="0">
              <a:buNone/>
            </a:pPr>
            <a:r>
              <a:rPr lang="en-US" sz="3200" b="1" dirty="0">
                <a:solidFill>
                  <a:srgbClr val="008000"/>
                </a:solidFill>
                <a:latin typeface="Times New Roman" panose="02020603050405020304" pitchFamily="18" charset="0"/>
                <a:cs typeface="Times New Roman" panose="02020603050405020304" pitchFamily="18" charset="0"/>
              </a:rPr>
              <a:t>2</a:t>
            </a:r>
            <a:r>
              <a:rPr lang="en-US" sz="3200" b="1" dirty="0" smtClean="0">
                <a:solidFill>
                  <a:srgbClr val="008000"/>
                </a:solidFill>
                <a:latin typeface="Times New Roman" panose="02020603050405020304" pitchFamily="18" charset="0"/>
                <a:cs typeface="Times New Roman" panose="02020603050405020304" pitchFamily="18" charset="0"/>
              </a:rPr>
              <a:t>. Calque</a:t>
            </a:r>
          </a:p>
          <a:p>
            <a:pPr marL="109728" indent="0" algn="l" rtl="0">
              <a:buNone/>
            </a:pPr>
            <a:endParaRPr lang="en-US" sz="1000" b="1" dirty="0" smtClean="0">
              <a:solidFill>
                <a:srgbClr val="008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600" dirty="0" smtClean="0">
                <a:latin typeface="Times New Roman" panose="02020603050405020304" pitchFamily="18" charset="0"/>
                <a:cs typeface="Times New Roman" panose="02020603050405020304" pitchFamily="18" charset="0"/>
              </a:rPr>
              <a:t>This is ‘a special kind of borrowing’ (1995: 32–3; 2004: 129–30) where the SL expression or structure is transferred in a literal translation. </a:t>
            </a:r>
          </a:p>
          <a:p>
            <a:pPr marL="109728" indent="0" algn="l" rtl="0">
              <a:lnSpc>
                <a:spcPct val="150000"/>
              </a:lnSpc>
              <a:buNone/>
            </a:pPr>
            <a:endParaRPr lang="en-US" sz="2600" b="1" dirty="0" smtClean="0">
              <a:solidFill>
                <a:srgbClr val="008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600" dirty="0" smtClean="0">
                <a:latin typeface="Times New Roman" panose="02020603050405020304" pitchFamily="18" charset="0"/>
                <a:cs typeface="Times New Roman" panose="02020603050405020304" pitchFamily="18" charset="0"/>
              </a:rPr>
              <a:t>Dickins et al. (2002: 31) refer to calque as “an expression that consists of TL words and respects TL syntax, [which] is modelled on the structure of an SL expression”.</a:t>
            </a:r>
          </a:p>
          <a:p>
            <a:pPr algn="l" rtl="0"/>
            <a:endParaRPr lang="en-US" sz="2800" dirty="0" smtClean="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79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19800"/>
          </a:xfrm>
        </p:spPr>
        <p:txBody>
          <a:bodyPr>
            <a:normAutofit/>
          </a:bodyPr>
          <a:lstStyle/>
          <a:p>
            <a:pPr marL="109728" indent="0" algn="l" rtl="0">
              <a:buNone/>
            </a:pPr>
            <a:endParaRPr lang="en-US" sz="1000" b="1" dirty="0" smtClean="0">
              <a:solidFill>
                <a:srgbClr val="008000"/>
              </a:solidFill>
              <a:latin typeface="Times New Roman" panose="02020603050405020304" pitchFamily="18" charset="0"/>
              <a:cs typeface="Times New Roman" panose="02020603050405020304" pitchFamily="18" charset="0"/>
            </a:endParaRPr>
          </a:p>
          <a:p>
            <a:pPr marL="109728" indent="0" algn="l" rtl="0">
              <a:lnSpc>
                <a:spcPct val="150000"/>
              </a:lnSpc>
              <a:buNone/>
            </a:pPr>
            <a:r>
              <a:rPr lang="en-US" sz="2800" b="1" dirty="0" smtClean="0">
                <a:solidFill>
                  <a:srgbClr val="C00000"/>
                </a:solidFill>
                <a:latin typeface="Times New Roman" panose="02020603050405020304" pitchFamily="18" charset="0"/>
                <a:cs typeface="Times New Roman" panose="02020603050405020304" pitchFamily="18" charset="0"/>
              </a:rPr>
              <a:t>Examples</a:t>
            </a:r>
            <a:r>
              <a:rPr lang="en-US" sz="2800" dirty="0" smtClean="0">
                <a:latin typeface="Times New Roman" panose="02020603050405020304" pitchFamily="18" charset="0"/>
                <a:cs typeface="Times New Roman" panose="02020603050405020304" pitchFamily="18" charset="0"/>
              </a:rPr>
              <a:t> </a:t>
            </a:r>
          </a:p>
          <a:p>
            <a:pPr marL="109728" indent="0" algn="l" rtl="0">
              <a:lnSpc>
                <a:spcPct val="150000"/>
              </a:lnSpc>
              <a:buNone/>
            </a:pPr>
            <a:r>
              <a:rPr lang="en-US" sz="2800" dirty="0" smtClean="0">
                <a:latin typeface="Times New Roman" panose="02020603050405020304" pitchFamily="18" charset="0"/>
                <a:cs typeface="Times New Roman" panose="02020603050405020304" pitchFamily="18" charset="0"/>
              </a:rPr>
              <a:t>international </a:t>
            </a:r>
            <a:r>
              <a:rPr lang="en-US" sz="2800" dirty="0">
                <a:latin typeface="Times New Roman" panose="02020603050405020304" pitchFamily="18" charset="0"/>
                <a:cs typeface="Times New Roman" panose="02020603050405020304" pitchFamily="18" charset="0"/>
              </a:rPr>
              <a:t>relations </a:t>
            </a:r>
            <a:r>
              <a:rPr lang="en-US" sz="2800" dirty="0" smtClean="0">
                <a:latin typeface="Times New Roman" panose="02020603050405020304" pitchFamily="18" charset="0"/>
                <a:cs typeface="Times New Roman" panose="02020603050405020304" pitchFamily="18" charset="0"/>
              </a:rPr>
              <a:t> </a:t>
            </a:r>
          </a:p>
          <a:p>
            <a:pPr marL="109728" indent="0" algn="l" rtl="0">
              <a:lnSpc>
                <a:spcPct val="150000"/>
              </a:lnSpc>
              <a:buNone/>
            </a:pPr>
            <a:r>
              <a:rPr lang="ar-IQ" sz="2800" b="1" dirty="0" smtClean="0">
                <a:solidFill>
                  <a:srgbClr val="7030A0"/>
                </a:solidFill>
                <a:latin typeface="Times New Roman" panose="02020603050405020304" pitchFamily="18" charset="0"/>
                <a:cs typeface="Times New Roman" panose="02020603050405020304" pitchFamily="18" charset="0"/>
              </a:rPr>
              <a:t>پەیوەندیە نێودەوڵەتیەكان                                    </a:t>
            </a:r>
          </a:p>
          <a:p>
            <a:pPr marL="109728" indent="0" algn="l" rtl="0">
              <a:lnSpc>
                <a:spcPct val="150000"/>
              </a:lnSpc>
              <a:buNone/>
            </a:pPr>
            <a:endParaRPr lang="ar-IQ" sz="2800" dirty="0">
              <a:latin typeface="Times New Roman" panose="02020603050405020304" pitchFamily="18" charset="0"/>
              <a:cs typeface="Times New Roman" panose="02020603050405020304" pitchFamily="18" charset="0"/>
            </a:endParaRPr>
          </a:p>
          <a:p>
            <a:pPr marL="109728" indent="0" algn="l" rtl="0">
              <a:lnSpc>
                <a:spcPct val="150000"/>
              </a:lnSpc>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three-day trip </a:t>
            </a:r>
            <a:r>
              <a:rPr lang="en-US" sz="2800" dirty="0" smtClean="0">
                <a:latin typeface="Times New Roman" panose="02020603050405020304" pitchFamily="18" charset="0"/>
                <a:cs typeface="Times New Roman" panose="02020603050405020304" pitchFamily="18" charset="0"/>
              </a:rPr>
              <a:t> </a:t>
            </a:r>
          </a:p>
          <a:p>
            <a:pPr marL="109728" indent="0" algn="l" rtl="0">
              <a:lnSpc>
                <a:spcPct val="150000"/>
              </a:lnSpc>
              <a:buNone/>
            </a:pPr>
            <a:r>
              <a:rPr lang="ar-IQ" sz="2800" b="1" dirty="0" smtClean="0">
                <a:solidFill>
                  <a:srgbClr val="7030A0"/>
                </a:solidFill>
                <a:latin typeface="Times New Roman" panose="02020603050405020304" pitchFamily="18" charset="0"/>
                <a:cs typeface="Times New Roman" panose="02020603050405020304" pitchFamily="18" charset="0"/>
              </a:rPr>
              <a:t>گەشتێكی</a:t>
            </a:r>
            <a:r>
              <a:rPr lang="ar-IQ" sz="2800" b="1" dirty="0" smtClean="0">
                <a:latin typeface="Times New Roman" panose="02020603050405020304" pitchFamily="18" charset="0"/>
                <a:cs typeface="Times New Roman" panose="02020603050405020304" pitchFamily="18" charset="0"/>
              </a:rPr>
              <a:t> </a:t>
            </a:r>
            <a:r>
              <a:rPr lang="ar-IQ" sz="2800" b="1" dirty="0" smtClean="0">
                <a:solidFill>
                  <a:srgbClr val="7030A0"/>
                </a:solidFill>
                <a:latin typeface="Times New Roman" panose="02020603050405020304" pitchFamily="18" charset="0"/>
                <a:cs typeface="Times New Roman" panose="02020603050405020304" pitchFamily="18" charset="0"/>
              </a:rPr>
              <a:t>سێ ڕۆژە                         </a:t>
            </a:r>
            <a:endParaRPr lang="ar-IQ" sz="2800" b="1" dirty="0" smtClean="0">
              <a:latin typeface="Times New Roman" panose="02020603050405020304" pitchFamily="18" charset="0"/>
              <a:cs typeface="Times New Roman" panose="02020603050405020304" pitchFamily="18" charset="0"/>
            </a:endParaRPr>
          </a:p>
          <a:p>
            <a:pPr marL="109728" indent="0" algn="l" rtl="0">
              <a:lnSpc>
                <a:spcPct val="150000"/>
              </a:lnSpc>
              <a:buNone/>
            </a:pPr>
            <a:r>
              <a:rPr lang="ar-IQ"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30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381000"/>
            <a:ext cx="8382000" cy="6019800"/>
          </a:xfrm>
        </p:spPr>
        <p:txBody>
          <a:bodyPr>
            <a:normAutofit/>
          </a:bodyPr>
          <a:lstStyle/>
          <a:p>
            <a:pPr marL="109728" indent="0" algn="l" rtl="0">
              <a:buNone/>
            </a:pPr>
            <a:r>
              <a:rPr lang="en-US" sz="3200" b="1" dirty="0" smtClean="0">
                <a:solidFill>
                  <a:srgbClr val="008000"/>
                </a:solidFill>
                <a:latin typeface="Times New Roman" panose="02020603050405020304" pitchFamily="18" charset="0"/>
                <a:cs typeface="Times New Roman" panose="02020603050405020304" pitchFamily="18" charset="0"/>
              </a:rPr>
              <a:t>3. Literal </a:t>
            </a:r>
            <a:r>
              <a:rPr lang="en-US" sz="3200" b="1" dirty="0">
                <a:solidFill>
                  <a:srgbClr val="008000"/>
                </a:solidFill>
                <a:latin typeface="Times New Roman" panose="02020603050405020304" pitchFamily="18" charset="0"/>
                <a:cs typeface="Times New Roman" panose="02020603050405020304" pitchFamily="18" charset="0"/>
              </a:rPr>
              <a:t>translation </a:t>
            </a:r>
            <a:endParaRPr lang="en-US" sz="3200" b="1" dirty="0" smtClean="0">
              <a:solidFill>
                <a:srgbClr val="008000"/>
              </a:solidFill>
              <a:latin typeface="Times New Roman" panose="02020603050405020304" pitchFamily="18" charset="0"/>
              <a:cs typeface="Times New Roman" panose="02020603050405020304" pitchFamily="18" charset="0"/>
            </a:endParaRPr>
          </a:p>
          <a:p>
            <a:pPr marL="109728" indent="0" algn="l" rtl="0">
              <a:buNone/>
            </a:pPr>
            <a:endParaRPr lang="en-US" sz="2000" b="1" dirty="0">
              <a:solidFill>
                <a:srgbClr val="008000"/>
              </a:solidFill>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600" dirty="0">
                <a:latin typeface="Times New Roman" panose="02020603050405020304" pitchFamily="18" charset="0"/>
                <a:cs typeface="Times New Roman" panose="02020603050405020304" pitchFamily="18" charset="0"/>
              </a:rPr>
              <a:t>(1995: 33–5; 2004: 130–2): This is ‘word-for-word’ translation, which Vinay and </a:t>
            </a:r>
            <a:r>
              <a:rPr lang="en-US" sz="2600" dirty="0" err="1">
                <a:latin typeface="Times New Roman" panose="02020603050405020304" pitchFamily="18" charset="0"/>
                <a:cs typeface="Times New Roman" panose="02020603050405020304" pitchFamily="18" charset="0"/>
              </a:rPr>
              <a:t>Darbelnet</a:t>
            </a:r>
            <a:r>
              <a:rPr lang="en-US" sz="2600" dirty="0">
                <a:latin typeface="Times New Roman" panose="02020603050405020304" pitchFamily="18" charset="0"/>
                <a:cs typeface="Times New Roman" panose="02020603050405020304" pitchFamily="18" charset="0"/>
              </a:rPr>
              <a:t> describe as being most common between languages of the same family and culture. </a:t>
            </a:r>
            <a:endParaRPr lang="en-US" sz="26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endParaRPr lang="en-US" sz="2600" dirty="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92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381000"/>
            <a:ext cx="8382000" cy="6019800"/>
          </a:xfrm>
        </p:spPr>
        <p:txBody>
          <a:bodyPr>
            <a:normAutofit/>
          </a:bodyPr>
          <a:lstStyle/>
          <a:p>
            <a:pPr marL="109728" indent="0" algn="just" rtl="0">
              <a:lnSpc>
                <a:spcPct val="150000"/>
              </a:lnSpc>
              <a:buNone/>
            </a:pPr>
            <a:r>
              <a:rPr lang="en-US" sz="2800" dirty="0" smtClean="0">
                <a:latin typeface="Times New Roman" panose="02020603050405020304" pitchFamily="18" charset="0"/>
                <a:cs typeface="Times New Roman" panose="02020603050405020304" pitchFamily="18" charset="0"/>
              </a:rPr>
              <a:t>One </a:t>
            </a:r>
            <a:r>
              <a:rPr lang="en-US" sz="2800" dirty="0">
                <a:latin typeface="Times New Roman" panose="02020603050405020304" pitchFamily="18" charset="0"/>
                <a:cs typeface="Times New Roman" panose="02020603050405020304" pitchFamily="18" charset="0"/>
              </a:rPr>
              <a:t>of the characteristics of literal translation is that, under certain circumstances, it is reversible, i.e. the back-translation would produce an exact version of the source text. </a:t>
            </a:r>
            <a:endParaRPr lang="en-US" sz="28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endParaRPr lang="en-US" sz="10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procedure is particularly common between languages of the same family and common cultural values, such as English and German. </a:t>
            </a:r>
          </a:p>
          <a:p>
            <a:pPr marL="109728" indent="0" algn="just" rtl="0">
              <a:lnSpc>
                <a:spcPct val="150000"/>
              </a:lnSpc>
              <a:buNone/>
            </a:pPr>
            <a:endParaRPr lang="en-US" sz="2800" dirty="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algn="l" rtl="0"/>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724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6019800"/>
          </a:xfrm>
        </p:spPr>
        <p:txBody>
          <a:bodyPr>
            <a:normAutofit lnSpcReduction="10000"/>
          </a:bodyPr>
          <a:lstStyle/>
          <a:p>
            <a:pPr marL="109728" indent="0" algn="l" rtl="0">
              <a:buNone/>
            </a:pPr>
            <a:r>
              <a:rPr lang="en-US" sz="3200" b="1" dirty="0" smtClean="0">
                <a:solidFill>
                  <a:srgbClr val="008000"/>
                </a:solidFill>
                <a:latin typeface="Times New Roman" panose="02020603050405020304" pitchFamily="18" charset="0"/>
                <a:cs typeface="Times New Roman" panose="02020603050405020304" pitchFamily="18" charset="0"/>
              </a:rPr>
              <a:t>4. Transposition </a:t>
            </a:r>
          </a:p>
          <a:p>
            <a:pPr marL="109728" indent="0" algn="just" rtl="0">
              <a:lnSpc>
                <a:spcPct val="150000"/>
              </a:lnSpc>
              <a:buNone/>
            </a:pPr>
            <a:r>
              <a:rPr lang="en-US" sz="2600" dirty="0">
                <a:solidFill>
                  <a:schemeClr val="accent2"/>
                </a:solidFill>
                <a:latin typeface="Times New Roman" panose="02020603050405020304" pitchFamily="18" charset="0"/>
                <a:cs typeface="Times New Roman" panose="02020603050405020304" pitchFamily="18" charset="0"/>
              </a:rPr>
              <a:t>This is a change of one part of speech for another (e.g. noun for verb) without changing the sense. </a:t>
            </a:r>
          </a:p>
          <a:p>
            <a:pPr algn="l" rtl="0"/>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600" dirty="0">
                <a:latin typeface="Times New Roman" panose="02020603050405020304" pitchFamily="18" charset="0"/>
                <a:cs typeface="Times New Roman" panose="02020603050405020304" pitchFamily="18" charset="0"/>
              </a:rPr>
              <a:t>Vinay and </a:t>
            </a:r>
            <a:r>
              <a:rPr lang="en-US" sz="2600" dirty="0" err="1">
                <a:latin typeface="Times New Roman" panose="02020603050405020304" pitchFamily="18" charset="0"/>
                <a:cs typeface="Times New Roman" panose="02020603050405020304" pitchFamily="18" charset="0"/>
              </a:rPr>
              <a:t>Darbelnet</a:t>
            </a:r>
            <a:r>
              <a:rPr lang="en-US" sz="2600" dirty="0">
                <a:latin typeface="Times New Roman" panose="02020603050405020304" pitchFamily="18" charset="0"/>
                <a:cs typeface="Times New Roman" panose="02020603050405020304" pitchFamily="18" charset="0"/>
              </a:rPr>
              <a:t> (1995: 94) see transposition as ‘probably the most common structural change undertaken by translators’. They list at least ten different categories, such as: </a:t>
            </a:r>
            <a:endParaRPr lang="en-US" sz="2600" dirty="0" smtClean="0">
              <a:latin typeface="Times New Roman" panose="02020603050405020304" pitchFamily="18" charset="0"/>
              <a:cs typeface="Times New Roman" panose="02020603050405020304" pitchFamily="18" charset="0"/>
            </a:endParaRPr>
          </a:p>
          <a:p>
            <a:pPr marL="109728" indent="0" algn="just" rtl="0">
              <a:buNone/>
            </a:pPr>
            <a:r>
              <a:rPr lang="en-US" sz="2600" dirty="0" smtClean="0">
                <a:solidFill>
                  <a:srgbClr val="7030A0"/>
                </a:solidFill>
                <a:latin typeface="Times New Roman" panose="02020603050405020304" pitchFamily="18" charset="0"/>
                <a:cs typeface="Times New Roman" panose="02020603050405020304" pitchFamily="18" charset="0"/>
              </a:rPr>
              <a:t>Verb      </a:t>
            </a:r>
            <a:r>
              <a:rPr lang="en-US" sz="2600" dirty="0">
                <a:solidFill>
                  <a:srgbClr val="7030A0"/>
                </a:solidFill>
                <a:latin typeface="Times New Roman" panose="02020603050405020304" pitchFamily="18" charset="0"/>
                <a:cs typeface="Times New Roman" panose="02020603050405020304" pitchFamily="18" charset="0"/>
              </a:rPr>
              <a:t>noun: </a:t>
            </a:r>
            <a:r>
              <a:rPr lang="en-US" sz="2600" dirty="0" smtClean="0">
                <a:latin typeface="Times New Roman" panose="02020603050405020304" pitchFamily="18" charset="0"/>
                <a:cs typeface="Times New Roman" panose="02020603050405020304" pitchFamily="18" charset="0"/>
              </a:rPr>
              <a:t>They </a:t>
            </a:r>
            <a:r>
              <a:rPr lang="en-US" sz="2600" dirty="0">
                <a:latin typeface="Times New Roman" panose="02020603050405020304" pitchFamily="18" charset="0"/>
                <a:cs typeface="Times New Roman" panose="02020603050405020304" pitchFamily="18" charset="0"/>
              </a:rPr>
              <a:t>have </a:t>
            </a:r>
            <a:r>
              <a:rPr lang="en-US" sz="2600" dirty="0" smtClean="0">
                <a:latin typeface="Times New Roman" panose="02020603050405020304" pitchFamily="18" charset="0"/>
                <a:cs typeface="Times New Roman" panose="02020603050405020304" pitchFamily="18" charset="0"/>
              </a:rPr>
              <a:t>pioneered        they </a:t>
            </a:r>
            <a:r>
              <a:rPr lang="en-US" sz="2600" dirty="0">
                <a:latin typeface="Times New Roman" panose="02020603050405020304" pitchFamily="18" charset="0"/>
                <a:cs typeface="Times New Roman" panose="02020603050405020304" pitchFamily="18" charset="0"/>
              </a:rPr>
              <a:t>have been the first; </a:t>
            </a:r>
            <a:endParaRPr lang="en-US" sz="2600" dirty="0" smtClean="0">
              <a:latin typeface="Times New Roman" panose="02020603050405020304" pitchFamily="18" charset="0"/>
              <a:cs typeface="Times New Roman" panose="02020603050405020304" pitchFamily="18" charset="0"/>
            </a:endParaRPr>
          </a:p>
          <a:p>
            <a:pPr marL="109728" indent="0" algn="just" rtl="0">
              <a:buNone/>
            </a:pPr>
            <a:r>
              <a:rPr lang="en-US" sz="2600" dirty="0" smtClean="0">
                <a:solidFill>
                  <a:srgbClr val="7030A0"/>
                </a:solidFill>
                <a:latin typeface="Times New Roman" panose="02020603050405020304" pitchFamily="18" charset="0"/>
                <a:cs typeface="Times New Roman" panose="02020603050405020304" pitchFamily="18" charset="0"/>
              </a:rPr>
              <a:t>Adverb     </a:t>
            </a:r>
            <a:r>
              <a:rPr lang="en-US" sz="2600" dirty="0">
                <a:solidFill>
                  <a:srgbClr val="7030A0"/>
                </a:solidFill>
                <a:latin typeface="Times New Roman" panose="02020603050405020304" pitchFamily="18" charset="0"/>
                <a:cs typeface="Times New Roman" panose="02020603050405020304" pitchFamily="18" charset="0"/>
              </a:rPr>
              <a:t>verb: </a:t>
            </a:r>
            <a:r>
              <a:rPr lang="en-US" sz="2600" dirty="0">
                <a:latin typeface="Times New Roman" panose="02020603050405020304" pitchFamily="18" charset="0"/>
                <a:cs typeface="Times New Roman" panose="02020603050405020304" pitchFamily="18" charset="0"/>
              </a:rPr>
              <a:t>He will soon be </a:t>
            </a:r>
            <a:r>
              <a:rPr lang="en-US" sz="2600" dirty="0" smtClean="0">
                <a:latin typeface="Times New Roman" panose="02020603050405020304" pitchFamily="18" charset="0"/>
                <a:cs typeface="Times New Roman" panose="02020603050405020304" pitchFamily="18" charset="0"/>
              </a:rPr>
              <a:t>back     </a:t>
            </a:r>
            <a:r>
              <a:rPr lang="en-US" sz="2600" dirty="0">
                <a:latin typeface="Times New Roman" panose="02020603050405020304" pitchFamily="18" charset="0"/>
                <a:cs typeface="Times New Roman" panose="02020603050405020304" pitchFamily="18" charset="0"/>
              </a:rPr>
              <a:t>He will hurry to be bac</a:t>
            </a:r>
            <a:r>
              <a:rPr lang="en-US" dirty="0">
                <a:latin typeface="Times New Roman" panose="02020603050405020304" pitchFamily="18" charset="0"/>
                <a:cs typeface="Times New Roman" panose="02020603050405020304" pitchFamily="18" charset="0"/>
              </a:rPr>
              <a:t>k.</a:t>
            </a:r>
            <a:endParaRPr lang="ar-IQ" dirty="0">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a:off x="1344768" y="4755518"/>
            <a:ext cx="381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a:off x="1688205" y="5486400"/>
            <a:ext cx="381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5689242" y="4742639"/>
            <a:ext cx="381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5786904" y="5477817"/>
            <a:ext cx="381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297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82000" cy="6019800"/>
          </a:xfrm>
        </p:spPr>
        <p:txBody>
          <a:bodyPr>
            <a:normAutofit/>
          </a:bodyPr>
          <a:lstStyle/>
          <a:p>
            <a:pPr marL="109728" indent="0" algn="just" rtl="0">
              <a:lnSpc>
                <a:spcPct val="150000"/>
              </a:lnSpc>
              <a:buNone/>
            </a:pPr>
            <a:r>
              <a:rPr lang="en-US" dirty="0">
                <a:latin typeface="Times New Roman" panose="02020603050405020304" pitchFamily="18" charset="0"/>
                <a:cs typeface="Times New Roman" panose="02020603050405020304" pitchFamily="18" charset="0"/>
              </a:rPr>
              <a:t>‘Transposition’ is defined in Vinay and </a:t>
            </a:r>
            <a:r>
              <a:rPr lang="en-US" dirty="0" err="1">
                <a:latin typeface="Times New Roman" panose="02020603050405020304" pitchFamily="18" charset="0"/>
                <a:cs typeface="Times New Roman" panose="02020603050405020304" pitchFamily="18" charset="0"/>
              </a:rPr>
              <a:t>Darbelnet’s</a:t>
            </a:r>
            <a:r>
              <a:rPr lang="en-US" dirty="0">
                <a:latin typeface="Times New Roman" panose="02020603050405020304" pitchFamily="18" charset="0"/>
                <a:cs typeface="Times New Roman" panose="02020603050405020304" pitchFamily="18" charset="0"/>
              </a:rPr>
              <a:t> (1995: 36) model as a translation procedure that simply involves a change in the word class without affecting the meaning of the message. </a:t>
            </a:r>
          </a:p>
          <a:p>
            <a:pPr algn="l" rtl="0"/>
            <a:endParaRPr lang="en-US" sz="1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00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562600"/>
          </a:xfrm>
        </p:spPr>
        <p:txBody>
          <a:bodyPr>
            <a:normAutofit fontScale="85000" lnSpcReduction="10000"/>
          </a:bodyPr>
          <a:lstStyle/>
          <a:p>
            <a:pPr algn="just" rtl="0">
              <a:lnSpc>
                <a:spcPct val="150000"/>
              </a:lnSpc>
            </a:pPr>
            <a:r>
              <a:rPr lang="en-US" dirty="0">
                <a:latin typeface="Times New Roman" panose="02020603050405020304" pitchFamily="18" charset="0"/>
                <a:cs typeface="Times New Roman" panose="02020603050405020304" pitchFamily="18" charset="0"/>
              </a:rPr>
              <a:t>The process of translation between two different written languages involves the changing of an original written text (</a:t>
            </a:r>
            <a:r>
              <a:rPr lang="en-US" dirty="0">
                <a:solidFill>
                  <a:srgbClr val="7030A0"/>
                </a:solidFill>
                <a:latin typeface="Times New Roman" panose="02020603050405020304" pitchFamily="18" charset="0"/>
                <a:cs typeface="Times New Roman" panose="02020603050405020304" pitchFamily="18" charset="0"/>
              </a:rPr>
              <a:t>the source text</a:t>
            </a:r>
            <a:r>
              <a:rPr lang="en-US" dirty="0">
                <a:latin typeface="Times New Roman" panose="02020603050405020304" pitchFamily="18" charset="0"/>
                <a:cs typeface="Times New Roman" panose="02020603050405020304" pitchFamily="18" charset="0"/>
              </a:rPr>
              <a:t> or </a:t>
            </a:r>
            <a:r>
              <a:rPr lang="en-US" dirty="0">
                <a:solidFill>
                  <a:srgbClr val="7030A0"/>
                </a:solidFill>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in the original verbal language (</a:t>
            </a:r>
            <a:r>
              <a:rPr lang="en-US" dirty="0">
                <a:solidFill>
                  <a:srgbClr val="7030A0"/>
                </a:solidFill>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source</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language</a:t>
            </a:r>
            <a:r>
              <a:rPr lang="en-US" dirty="0">
                <a:latin typeface="Times New Roman" panose="02020603050405020304" pitchFamily="18" charset="0"/>
                <a:cs typeface="Times New Roman" panose="02020603050405020304" pitchFamily="18" charset="0"/>
              </a:rPr>
              <a:t> or </a:t>
            </a:r>
            <a:r>
              <a:rPr lang="en-US" dirty="0">
                <a:solidFill>
                  <a:srgbClr val="7030A0"/>
                </a:solidFill>
                <a:latin typeface="Times New Roman" panose="02020603050405020304" pitchFamily="18" charset="0"/>
                <a:cs typeface="Times New Roman" panose="02020603050405020304" pitchFamily="18" charset="0"/>
              </a:rPr>
              <a:t>SL</a:t>
            </a:r>
            <a:r>
              <a:rPr lang="en-US" dirty="0">
                <a:latin typeface="Times New Roman" panose="02020603050405020304" pitchFamily="18" charset="0"/>
                <a:cs typeface="Times New Roman" panose="02020603050405020304" pitchFamily="18" charset="0"/>
              </a:rPr>
              <a:t>) into a written text (</a:t>
            </a:r>
            <a:r>
              <a:rPr lang="en-US" dirty="0">
                <a:solidFill>
                  <a:srgbClr val="7030A0"/>
                </a:solidFill>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target</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text</a:t>
            </a:r>
            <a:r>
              <a:rPr lang="en-US" dirty="0">
                <a:latin typeface="Times New Roman" panose="02020603050405020304" pitchFamily="18" charset="0"/>
                <a:cs typeface="Times New Roman" panose="02020603050405020304" pitchFamily="18" charset="0"/>
              </a:rPr>
              <a:t> or </a:t>
            </a:r>
            <a:r>
              <a:rPr lang="en-US" dirty="0">
                <a:solidFill>
                  <a:srgbClr val="7030A0"/>
                </a:solidFill>
                <a:latin typeface="Times New Roman" panose="02020603050405020304" pitchFamily="18" charset="0"/>
                <a:cs typeface="Times New Roman" panose="02020603050405020304" pitchFamily="18" charset="0"/>
              </a:rPr>
              <a:t>TT</a:t>
            </a:r>
            <a:r>
              <a:rPr lang="en-US" dirty="0">
                <a:latin typeface="Times New Roman" panose="02020603050405020304" pitchFamily="18" charset="0"/>
                <a:cs typeface="Times New Roman" panose="02020603050405020304" pitchFamily="18" charset="0"/>
              </a:rPr>
              <a:t>) in a different verbal language (</a:t>
            </a:r>
            <a:r>
              <a:rPr lang="en-US" dirty="0">
                <a:solidFill>
                  <a:srgbClr val="7030A0"/>
                </a:solidFill>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target</a:t>
            </a: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language</a:t>
            </a:r>
            <a:r>
              <a:rPr lang="en-US" dirty="0">
                <a:latin typeface="Times New Roman" panose="02020603050405020304" pitchFamily="18" charset="0"/>
                <a:cs typeface="Times New Roman" panose="02020603050405020304" pitchFamily="18" charset="0"/>
              </a:rPr>
              <a:t> or </a:t>
            </a:r>
            <a:r>
              <a:rPr lang="en-US" dirty="0">
                <a:solidFill>
                  <a:srgbClr val="7030A0"/>
                </a:solidFill>
                <a:latin typeface="Times New Roman" panose="02020603050405020304" pitchFamily="18" charset="0"/>
                <a:cs typeface="Times New Roman" panose="02020603050405020304" pitchFamily="18" charset="0"/>
              </a:rPr>
              <a:t>TL</a:t>
            </a:r>
            <a:r>
              <a:rPr lang="en-US" dirty="0" smtClean="0">
                <a:latin typeface="Times New Roman" panose="02020603050405020304" pitchFamily="18" charset="0"/>
                <a:cs typeface="Times New Roman" panose="02020603050405020304" pitchFamily="18" charset="0"/>
              </a:rPr>
              <a:t>):</a:t>
            </a:r>
          </a:p>
          <a:p>
            <a:pPr algn="just" rtl="0">
              <a:lnSpc>
                <a:spcPct val="150000"/>
              </a:lnSpc>
            </a:pPr>
            <a:endParaRPr lang="en-US" dirty="0">
              <a:latin typeface="Times New Roman" panose="02020603050405020304" pitchFamily="18" charset="0"/>
              <a:cs typeface="Times New Roman" panose="02020603050405020304" pitchFamily="18" charset="0"/>
            </a:endParaRPr>
          </a:p>
          <a:p>
            <a:pPr algn="just" rtl="0">
              <a:lnSpc>
                <a:spcPct val="150000"/>
              </a:lnSpc>
            </a:pPr>
            <a:r>
              <a:rPr lang="en-US" sz="2600" b="1" dirty="0">
                <a:solidFill>
                  <a:srgbClr val="7030A0"/>
                </a:solidFill>
              </a:rPr>
              <a:t>Source text</a:t>
            </a:r>
            <a:r>
              <a:rPr lang="en-US" sz="2600" b="1" dirty="0"/>
              <a:t> (ST</a:t>
            </a:r>
            <a:r>
              <a:rPr lang="en-US" sz="2600" b="1" dirty="0" smtClean="0"/>
              <a:t>)        </a:t>
            </a:r>
            <a:r>
              <a:rPr lang="en-US" sz="2600" b="1" dirty="0" smtClean="0">
                <a:solidFill>
                  <a:srgbClr val="7030A0"/>
                </a:solidFill>
              </a:rPr>
              <a:t>Target </a:t>
            </a:r>
            <a:r>
              <a:rPr lang="en-US" sz="2600" b="1" dirty="0">
                <a:solidFill>
                  <a:srgbClr val="7030A0"/>
                </a:solidFill>
              </a:rPr>
              <a:t>text</a:t>
            </a:r>
            <a:r>
              <a:rPr lang="en-US" sz="2600" b="1" dirty="0"/>
              <a:t> (TT) </a:t>
            </a:r>
            <a:r>
              <a:rPr lang="en-US" sz="2600" b="1" dirty="0" smtClean="0"/>
              <a:t>                           in </a:t>
            </a:r>
            <a:r>
              <a:rPr lang="en-US" sz="2600" b="1" dirty="0"/>
              <a:t>source language (SL) </a:t>
            </a:r>
            <a:r>
              <a:rPr lang="en-US" sz="2600" b="1" dirty="0" smtClean="0"/>
              <a:t>              in </a:t>
            </a:r>
            <a:r>
              <a:rPr lang="en-US" sz="2600" b="1" dirty="0"/>
              <a:t>target language (TL)</a:t>
            </a:r>
            <a:endParaRPr lang="en-US" sz="2600" b="1" dirty="0" smtClean="0">
              <a:latin typeface="Times New Roman" panose="02020603050405020304" pitchFamily="18" charset="0"/>
              <a:cs typeface="Times New Roman" panose="02020603050405020304" pitchFamily="18" charset="0"/>
            </a:endParaRPr>
          </a:p>
          <a:p>
            <a:pPr algn="just" rtl="0">
              <a:lnSpc>
                <a:spcPct val="150000"/>
              </a:lnSpc>
            </a:pP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sz="3200" b="1" dirty="0">
                <a:solidFill>
                  <a:srgbClr val="C00000"/>
                </a:solidFill>
                <a:latin typeface="Times New Roman" panose="02020603050405020304" pitchFamily="18" charset="0"/>
                <a:cs typeface="Times New Roman" panose="02020603050405020304" pitchFamily="18" charset="0"/>
              </a:rPr>
              <a:t>(</a:t>
            </a:r>
            <a:r>
              <a:rPr lang="en-US" sz="3200" b="1" dirty="0" err="1">
                <a:solidFill>
                  <a:srgbClr val="C00000"/>
                </a:solidFill>
                <a:latin typeface="Times New Roman" panose="02020603050405020304" pitchFamily="18" charset="0"/>
                <a:cs typeface="Times New Roman" panose="02020603050405020304" pitchFamily="18" charset="0"/>
              </a:rPr>
              <a:t>Munday</a:t>
            </a:r>
            <a:r>
              <a:rPr lang="en-US" sz="3200" b="1" dirty="0">
                <a:solidFill>
                  <a:srgbClr val="C00000"/>
                </a:solidFill>
                <a:latin typeface="Times New Roman" panose="02020603050405020304" pitchFamily="18" charset="0"/>
                <a:cs typeface="Times New Roman" panose="02020603050405020304" pitchFamily="18" charset="0"/>
              </a:rPr>
              <a:t>, 2016)</a:t>
            </a:r>
            <a:endParaRPr lang="ar-IQ" sz="3200" b="1" dirty="0">
              <a:solidFill>
                <a:srgbClr val="C00000"/>
              </a:solidFill>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a:off x="3899079" y="4063284"/>
            <a:ext cx="1752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9294279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19800"/>
          </a:xfrm>
        </p:spPr>
        <p:txBody>
          <a:bodyPr>
            <a:normAutofit/>
          </a:bodyPr>
          <a:lstStyle/>
          <a:p>
            <a:pPr marL="109728" indent="0" algn="l" rtl="0">
              <a:buNone/>
            </a:pPr>
            <a:r>
              <a:rPr lang="en-US" sz="3200" b="1" dirty="0">
                <a:solidFill>
                  <a:srgbClr val="008000"/>
                </a:solidFill>
                <a:latin typeface="Times New Roman" panose="02020603050405020304" pitchFamily="18" charset="0"/>
                <a:cs typeface="Times New Roman" panose="02020603050405020304" pitchFamily="18" charset="0"/>
              </a:rPr>
              <a:t>5</a:t>
            </a:r>
            <a:r>
              <a:rPr lang="en-US" sz="3200" b="1" dirty="0" smtClean="0">
                <a:solidFill>
                  <a:srgbClr val="008000"/>
                </a:solidFill>
                <a:latin typeface="Times New Roman" panose="02020603050405020304" pitchFamily="18" charset="0"/>
                <a:cs typeface="Times New Roman" panose="02020603050405020304" pitchFamily="18" charset="0"/>
              </a:rPr>
              <a:t>. Modulation </a:t>
            </a: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600" dirty="0">
                <a:latin typeface="Times New Roman" panose="02020603050405020304" pitchFamily="18" charset="0"/>
                <a:cs typeface="Times New Roman" panose="02020603050405020304" pitchFamily="18" charset="0"/>
              </a:rPr>
              <a:t>Vinay and </a:t>
            </a:r>
            <a:r>
              <a:rPr lang="en-US" sz="2600" dirty="0" err="1">
                <a:latin typeface="Times New Roman" panose="02020603050405020304" pitchFamily="18" charset="0"/>
                <a:cs typeface="Times New Roman" panose="02020603050405020304" pitchFamily="18" charset="0"/>
              </a:rPr>
              <a:t>Darbelnet</a:t>
            </a:r>
            <a:r>
              <a:rPr lang="en-US" sz="2600" dirty="0">
                <a:latin typeface="Times New Roman" panose="02020603050405020304" pitchFamily="18" charset="0"/>
                <a:cs typeface="Times New Roman" panose="02020603050405020304" pitchFamily="18" charset="0"/>
              </a:rPr>
              <a:t> (1995: 36) define ‘modulation’ as “a variation of the form of the message, obtained by a change in the point of view”. Similarly, </a:t>
            </a:r>
            <a:r>
              <a:rPr lang="en-US" sz="2600" dirty="0" err="1">
                <a:latin typeface="Times New Roman" panose="02020603050405020304" pitchFamily="18" charset="0"/>
                <a:cs typeface="Times New Roman" panose="02020603050405020304" pitchFamily="18" charset="0"/>
              </a:rPr>
              <a:t>Newmark</a:t>
            </a:r>
            <a:r>
              <a:rPr lang="en-US" sz="2600" dirty="0">
                <a:latin typeface="Times New Roman" panose="02020603050405020304" pitchFamily="18" charset="0"/>
                <a:cs typeface="Times New Roman" panose="02020603050405020304" pitchFamily="18" charset="0"/>
              </a:rPr>
              <a:t> (1988: 88) refers to modulation as “a variation through a change of viewpoint, of perspective and 49 very often of category of thought”. </a:t>
            </a:r>
            <a:endParaRPr lang="en-US" sz="26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endParaRPr lang="en-US" sz="10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600" dirty="0">
                <a:latin typeface="Times New Roman" panose="02020603050405020304" pitchFamily="18" charset="0"/>
                <a:cs typeface="Times New Roman" panose="02020603050405020304" pitchFamily="18" charset="0"/>
              </a:rPr>
              <a:t>Modulation at the level of message is subdivided (ibid.: 246–55) along the following lines:</a:t>
            </a:r>
            <a:endParaRPr lang="ar-IQ"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9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19800"/>
          </a:xfrm>
        </p:spPr>
        <p:txBody>
          <a:bodyPr>
            <a:normAutofit/>
          </a:bodyPr>
          <a:lstStyle/>
          <a:p>
            <a:pPr marL="109728" indent="0" algn="l" rtl="0">
              <a:buNone/>
            </a:pP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smtClean="0">
                <a:solidFill>
                  <a:srgbClr val="C00000"/>
                </a:solidFill>
                <a:latin typeface="Times New Roman" panose="02020603050405020304" pitchFamily="18" charset="0"/>
                <a:cs typeface="Times New Roman" panose="02020603050405020304" pitchFamily="18" charset="0"/>
              </a:rPr>
              <a:t>1) Abstract </a:t>
            </a:r>
            <a:r>
              <a:rPr lang="en-US" sz="2400" b="1" dirty="0">
                <a:solidFill>
                  <a:srgbClr val="C00000"/>
                </a:solidFill>
                <a:latin typeface="Times New Roman" panose="02020603050405020304" pitchFamily="18" charset="0"/>
                <a:cs typeface="Times New Roman" panose="02020603050405020304" pitchFamily="18" charset="0"/>
              </a:rPr>
              <a:t>&lt; &gt; concrete:</a:t>
            </a:r>
            <a:r>
              <a:rPr lang="en-US" sz="2400" dirty="0">
                <a:latin typeface="Times New Roman" panose="02020603050405020304" pitchFamily="18" charset="0"/>
                <a:cs typeface="Times New Roman" panose="02020603050405020304" pitchFamily="18" charset="0"/>
              </a:rPr>
              <a:t> e.g. You can see his house on Google Maps &gt; </a:t>
            </a:r>
            <a:r>
              <a:rPr lang="ar-IQ" sz="2400" dirty="0" smtClean="0">
                <a:solidFill>
                  <a:srgbClr val="7030A0"/>
                </a:solidFill>
                <a:latin typeface="Arez_K_ Press 01" panose="02000000000000000000" pitchFamily="2" charset="-78"/>
                <a:cs typeface="Arez_K_ Press 01" panose="02000000000000000000" pitchFamily="2" charset="-78"/>
              </a:rPr>
              <a:t>دةتوانى مالَةكةي لةسةر نةخشةي طوطلَ ببيني</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(You </a:t>
            </a:r>
            <a:r>
              <a:rPr lang="en-US" sz="2400" dirty="0">
                <a:latin typeface="Times New Roman" panose="02020603050405020304" pitchFamily="18" charset="0"/>
                <a:cs typeface="Times New Roman" panose="02020603050405020304" pitchFamily="18" charset="0"/>
              </a:rPr>
              <a:t>can see his home on Google Maps</a:t>
            </a:r>
            <a:r>
              <a:rPr lang="en-US" sz="2400" dirty="0" smtClean="0">
                <a:latin typeface="Times New Roman" panose="02020603050405020304" pitchFamily="18" charset="0"/>
                <a:cs typeface="Times New Roman" panose="02020603050405020304" pitchFamily="18" charset="0"/>
              </a:rPr>
              <a:t>’). </a:t>
            </a:r>
          </a:p>
          <a:p>
            <a:pPr marL="109728" indent="0" algn="just" rtl="0">
              <a:lnSpc>
                <a:spcPct val="150000"/>
              </a:lnSpc>
              <a:buNone/>
            </a:pP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2) Explicative modulation (effect &lt; &gt; cause): </a:t>
            </a:r>
            <a:r>
              <a:rPr lang="en-US" sz="2400" dirty="0">
                <a:latin typeface="Times New Roman" panose="02020603050405020304" pitchFamily="18" charset="0"/>
                <a:cs typeface="Times New Roman" panose="02020603050405020304" pitchFamily="18" charset="0"/>
              </a:rPr>
              <a:t>e.g. He is clever &gt; </a:t>
            </a:r>
            <a:r>
              <a:rPr lang="ar-IQ" sz="2400" dirty="0">
                <a:solidFill>
                  <a:srgbClr val="7030A0"/>
                </a:solidFill>
                <a:latin typeface="Arez_K_ Press 01" panose="02000000000000000000" pitchFamily="2" charset="-78"/>
                <a:cs typeface="Arez_K_ Press 01" panose="02000000000000000000" pitchFamily="2" charset="-78"/>
              </a:rPr>
              <a:t>ئةو زؤر هةولَدةدات[‘</a:t>
            </a:r>
            <a:r>
              <a:rPr lang="en-US" sz="2400" dirty="0">
                <a:latin typeface="Times New Roman" panose="02020603050405020304" pitchFamily="18" charset="0"/>
                <a:cs typeface="Times New Roman" panose="02020603050405020304" pitchFamily="18" charset="0"/>
              </a:rPr>
              <a:t>He studies hard</a:t>
            </a:r>
            <a:r>
              <a:rPr lang="en-US" sz="2400" dirty="0" smtClean="0">
                <a:latin typeface="Times New Roman" panose="02020603050405020304" pitchFamily="18" charset="0"/>
                <a:cs typeface="Times New Roman" panose="02020603050405020304" pitchFamily="18" charset="0"/>
              </a:rPr>
              <a:t>’].</a:t>
            </a:r>
          </a:p>
          <a:p>
            <a:pPr marL="109728" indent="0" algn="just" rtl="0">
              <a:lnSpc>
                <a:spcPct val="150000"/>
              </a:lnSpc>
              <a:buNone/>
            </a:pPr>
            <a:endParaRPr lang="en-US" sz="24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3) Part &lt; &gt; whole: </a:t>
            </a:r>
            <a:r>
              <a:rPr lang="en-US" sz="2400" dirty="0">
                <a:latin typeface="Times New Roman" panose="02020603050405020304" pitchFamily="18" charset="0"/>
                <a:cs typeface="Times New Roman" panose="02020603050405020304" pitchFamily="18" charset="0"/>
              </a:rPr>
              <a:t>e.g. a new chapter in their relations &gt; </a:t>
            </a:r>
            <a:r>
              <a:rPr lang="ar-IQ" sz="2400" dirty="0" smtClean="0">
                <a:solidFill>
                  <a:srgbClr val="7030A0"/>
                </a:solidFill>
                <a:latin typeface="Arez_K_ Press 01" panose="02000000000000000000" pitchFamily="2" charset="-78"/>
                <a:cs typeface="Arez_K_ Press 01" panose="02000000000000000000" pitchFamily="2" charset="-78"/>
              </a:rPr>
              <a:t>لاثةرِةيةكي </a:t>
            </a:r>
            <a:r>
              <a:rPr lang="ar-IQ" sz="2400" dirty="0">
                <a:solidFill>
                  <a:srgbClr val="7030A0"/>
                </a:solidFill>
                <a:latin typeface="Arez_K_ Press 01" panose="02000000000000000000" pitchFamily="2" charset="-78"/>
                <a:cs typeface="Arez_K_ Press 01" panose="02000000000000000000" pitchFamily="2" charset="-78"/>
              </a:rPr>
              <a:t>تازة لة ثةيوةندييةكانيان[‘</a:t>
            </a:r>
            <a:r>
              <a:rPr lang="en-US" sz="2400" dirty="0">
                <a:latin typeface="Times New Roman" panose="02020603050405020304" pitchFamily="18" charset="0"/>
                <a:cs typeface="Times New Roman" panose="02020603050405020304" pitchFamily="18" charset="0"/>
              </a:rPr>
              <a:t>a new page in their relations’].</a:t>
            </a:r>
            <a:endParaRPr lang="ar-IQ"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75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19800"/>
          </a:xfrm>
        </p:spPr>
        <p:txBody>
          <a:bodyPr>
            <a:normAutofit/>
          </a:bodyPr>
          <a:lstStyle/>
          <a:p>
            <a:pPr marL="109728" indent="0" algn="l" rtl="0">
              <a:buNone/>
            </a:pP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4)Part &lt; &gt; another part: </a:t>
            </a:r>
            <a:r>
              <a:rPr lang="en-US" sz="2400" dirty="0">
                <a:latin typeface="Times New Roman" panose="02020603050405020304" pitchFamily="18" charset="0"/>
                <a:cs typeface="Times New Roman" panose="02020603050405020304" pitchFamily="18" charset="0"/>
              </a:rPr>
              <a:t>e.g. from head to toe </a:t>
            </a:r>
            <a:r>
              <a:rPr lang="en-US" sz="2400" dirty="0" smtClean="0">
                <a:latin typeface="Times New Roman" panose="02020603050405020304" pitchFamily="18" charset="0"/>
                <a:cs typeface="Times New Roman" panose="02020603050405020304" pitchFamily="18" charset="0"/>
              </a:rPr>
              <a:t>&gt;</a:t>
            </a: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 </a:t>
            </a:r>
            <a:r>
              <a:rPr lang="ar-IQ" sz="2400" dirty="0" smtClean="0">
                <a:solidFill>
                  <a:srgbClr val="7030A0"/>
                </a:solidFill>
                <a:latin typeface="Arez_K_ Press 01" panose="02000000000000000000" pitchFamily="2" charset="-78"/>
                <a:cs typeface="Arez_K_ Press 01" panose="02000000000000000000" pitchFamily="2" charset="-78"/>
              </a:rPr>
              <a:t>لةسةرةوة بؤ خوارةوة</a:t>
            </a:r>
            <a:r>
              <a:rPr lang="ar-IQ"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[from top to bottom’]. </a:t>
            </a:r>
          </a:p>
          <a:p>
            <a:pPr marL="109728" indent="0" algn="just" rtl="0">
              <a:lnSpc>
                <a:spcPct val="150000"/>
              </a:lnSpc>
              <a:buNone/>
            </a:pPr>
            <a:endParaRPr lang="en-US" sz="24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5) Reversal of terms: </a:t>
            </a:r>
            <a:r>
              <a:rPr lang="en-US" sz="2400" dirty="0">
                <a:latin typeface="Times New Roman" panose="02020603050405020304" pitchFamily="18" charset="0"/>
                <a:cs typeface="Times New Roman" panose="02020603050405020304" pitchFamily="18" charset="0"/>
              </a:rPr>
              <a:t>e.g. the Iraqi people own the oil &gt; </a:t>
            </a:r>
            <a:r>
              <a:rPr lang="ar-IQ" sz="2400" dirty="0">
                <a:solidFill>
                  <a:srgbClr val="7030A0"/>
                </a:solidFill>
                <a:latin typeface="Arez_K_ Press 01" panose="02000000000000000000" pitchFamily="2" charset="-78"/>
                <a:cs typeface="Arez_K_ Press 01" panose="02000000000000000000" pitchFamily="2" charset="-78"/>
              </a:rPr>
              <a:t>نةوت ) </a:t>
            </a:r>
          </a:p>
          <a:p>
            <a:pPr marL="109728" indent="0" algn="just" rtl="0">
              <a:lnSpc>
                <a:spcPct val="150000"/>
              </a:lnSpc>
              <a:buNone/>
            </a:pPr>
            <a:r>
              <a:rPr lang="ar-IQ" sz="2400" dirty="0">
                <a:solidFill>
                  <a:srgbClr val="7030A0"/>
                </a:solidFill>
                <a:latin typeface="Arez_K_ Press 01" panose="02000000000000000000" pitchFamily="2" charset="-78"/>
                <a:cs typeface="Arez_K_ Press 01" panose="02000000000000000000" pitchFamily="2" charset="-78"/>
              </a:rPr>
              <a:t> (مولَكي خةلَكي </a:t>
            </a:r>
            <a:r>
              <a:rPr lang="ar-IQ" sz="2400" dirty="0" smtClean="0">
                <a:solidFill>
                  <a:srgbClr val="7030A0"/>
                </a:solidFill>
                <a:latin typeface="Arez_K_ Press 01" panose="02000000000000000000" pitchFamily="2" charset="-78"/>
                <a:cs typeface="Arez_K_ Press 01" panose="02000000000000000000" pitchFamily="2" charset="-78"/>
              </a:rPr>
              <a:t>عيَرافة</a:t>
            </a:r>
            <a:r>
              <a:rPr lang="en-US" sz="2400" dirty="0" smtClean="0">
                <a:latin typeface="Times New Roman" panose="02020603050405020304" pitchFamily="18" charset="0"/>
                <a:cs typeface="Times New Roman" panose="02020603050405020304" pitchFamily="18" charset="0"/>
              </a:rPr>
              <a:t>[The oil belongs to </a:t>
            </a:r>
            <a:r>
              <a:rPr lang="en-US" sz="2400" dirty="0">
                <a:latin typeface="Times New Roman" panose="02020603050405020304" pitchFamily="18" charset="0"/>
                <a:cs typeface="Times New Roman" panose="02020603050405020304" pitchFamily="18" charset="0"/>
              </a:rPr>
              <a:t>the Iraqi people’]. </a:t>
            </a: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endParaRPr lang="en-US" sz="24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6) Negation of the </a:t>
            </a:r>
            <a:r>
              <a:rPr lang="en-US" sz="2400" b="1" dirty="0" smtClean="0">
                <a:solidFill>
                  <a:srgbClr val="C00000"/>
                </a:solidFill>
                <a:latin typeface="Times New Roman" panose="02020603050405020304" pitchFamily="18" charset="0"/>
                <a:cs typeface="Times New Roman" panose="02020603050405020304" pitchFamily="18" charset="0"/>
              </a:rPr>
              <a:t>opposite: </a:t>
            </a:r>
            <a:r>
              <a:rPr lang="en-US" sz="2400" dirty="0" smtClean="0">
                <a:latin typeface="Times New Roman" panose="02020603050405020304" pitchFamily="18" charset="0"/>
                <a:cs typeface="Times New Roman" panose="02020603050405020304" pitchFamily="18" charset="0"/>
              </a:rPr>
              <a:t>e.g. The </a:t>
            </a:r>
            <a:r>
              <a:rPr lang="en-US" sz="2400" dirty="0">
                <a:latin typeface="Times New Roman" panose="02020603050405020304" pitchFamily="18" charset="0"/>
                <a:cs typeface="Times New Roman" panose="02020603050405020304" pitchFamily="18" charset="0"/>
              </a:rPr>
              <a:t>reaction was not </a:t>
            </a:r>
            <a:r>
              <a:rPr lang="en-US" sz="2400" dirty="0" smtClean="0">
                <a:latin typeface="Times New Roman" panose="02020603050405020304" pitchFamily="18" charset="0"/>
                <a:cs typeface="Times New Roman" panose="02020603050405020304" pitchFamily="18" charset="0"/>
              </a:rPr>
              <a:t>unexpected &gt; </a:t>
            </a:r>
            <a:r>
              <a:rPr lang="ar-IQ" sz="2400" dirty="0" smtClean="0">
                <a:latin typeface="Times New Roman" panose="02020603050405020304" pitchFamily="18" charset="0"/>
                <a:cs typeface="Times New Roman" panose="02020603050405020304" pitchFamily="18" charset="0"/>
              </a:rPr>
              <a:t> (</a:t>
            </a:r>
            <a:r>
              <a:rPr lang="ar-IQ" sz="2400" dirty="0" smtClean="0">
                <a:solidFill>
                  <a:srgbClr val="7030A0"/>
                </a:solidFill>
                <a:latin typeface="Arez_K_ Press 01" panose="02000000000000000000" pitchFamily="2" charset="-78"/>
                <a:cs typeface="Arez_K_ Press 01" panose="02000000000000000000" pitchFamily="2" charset="-78"/>
              </a:rPr>
              <a:t>كاردنةوةكة ضاوةرِوانكراو بوو</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reaction was expected’].</a:t>
            </a:r>
            <a:endParaRPr lang="ar-IQ"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07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228600" y="381000"/>
            <a:ext cx="8763000" cy="6019800"/>
          </a:xfrm>
        </p:spPr>
        <p:txBody>
          <a:bodyPr>
            <a:normAutofit/>
          </a:bodyPr>
          <a:lstStyle/>
          <a:p>
            <a:pPr marL="109728" indent="0" algn="just" rtl="0">
              <a:lnSpc>
                <a:spcPct val="150000"/>
              </a:lnSpc>
              <a:buNone/>
            </a:pPr>
            <a:endParaRPr lang="en-US" sz="2800" dirty="0">
              <a:latin typeface="Times New Roman" panose="02020603050405020304" pitchFamily="18" charset="0"/>
              <a:cs typeface="Times New Roman" panose="02020603050405020304" pitchFamily="18" charset="0"/>
            </a:endParaRPr>
          </a:p>
          <a:p>
            <a:pPr algn="l" rtl="0"/>
            <a:endParaRPr lang="en-US" sz="2800" dirty="0" smtClean="0">
              <a:latin typeface="Times New Roman" panose="02020603050405020304" pitchFamily="18" charset="0"/>
              <a:cs typeface="Times New Roman" panose="02020603050405020304" pitchFamily="18" charset="0"/>
            </a:endParaRPr>
          </a:p>
          <a:p>
            <a:pPr marL="109728" indent="0" algn="l" rtl="0">
              <a:buNone/>
            </a:pPr>
            <a:endParaRPr lang="ar-IQ" sz="2800" dirty="0">
              <a:latin typeface="Times New Roman" panose="02020603050405020304" pitchFamily="18" charset="0"/>
              <a:cs typeface="Times New Roman" panose="02020603050405020304" pitchFamily="18" charset="0"/>
            </a:endParaRPr>
          </a:p>
        </p:txBody>
      </p:sp>
      <p:sp>
        <p:nvSpPr>
          <p:cNvPr id="6" name="Content Placeholder 1"/>
          <p:cNvSpPr txBox="1">
            <a:spLocks/>
          </p:cNvSpPr>
          <p:nvPr/>
        </p:nvSpPr>
        <p:spPr>
          <a:xfrm>
            <a:off x="381000" y="381000"/>
            <a:ext cx="8382000" cy="6019800"/>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l" rtl="0">
              <a:buFont typeface="Wingdings 3"/>
              <a:buNone/>
            </a:pP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7) Active &lt; &gt; passive: </a:t>
            </a:r>
            <a:r>
              <a:rPr lang="en-US" sz="2400" dirty="0">
                <a:latin typeface="Times New Roman" panose="02020603050405020304" pitchFamily="18" charset="0"/>
                <a:cs typeface="Times New Roman" panose="02020603050405020304" pitchFamily="18" charset="0"/>
              </a:rPr>
              <a:t>e.g. the criminal was punished </a:t>
            </a:r>
            <a:r>
              <a:rPr lang="en-US" sz="2400" dirty="0" smtClean="0">
                <a:latin typeface="Times New Roman" panose="02020603050405020304" pitchFamily="18" charset="0"/>
                <a:cs typeface="Times New Roman" panose="02020603050405020304" pitchFamily="18" charset="0"/>
              </a:rPr>
              <a:t>&gt;</a:t>
            </a:r>
          </a:p>
          <a:p>
            <a:pPr marL="109728" indent="0" algn="just" rtl="0">
              <a:lnSpc>
                <a:spcPct val="150000"/>
              </a:lnSpc>
              <a:buNone/>
            </a:pPr>
            <a:r>
              <a:rPr lang="en-US" sz="2400" dirty="0" smtClean="0">
                <a:latin typeface="Times New Roman" panose="02020603050405020304" pitchFamily="18" charset="0"/>
                <a:cs typeface="Times New Roman" panose="02020603050405020304" pitchFamily="18" charset="0"/>
              </a:rPr>
              <a:t> </a:t>
            </a:r>
            <a:r>
              <a:rPr lang="ar-IQ" sz="2400" dirty="0" smtClean="0">
                <a:solidFill>
                  <a:srgbClr val="7030A0"/>
                </a:solidFill>
                <a:latin typeface="Arez_K_ Press 01" panose="02000000000000000000" pitchFamily="2" charset="-78"/>
                <a:cs typeface="Arez_K_ Press 01" panose="02000000000000000000" pitchFamily="2" charset="-78"/>
              </a:rPr>
              <a:t>تاوانبارةكة سزاي وةرطرت) </a:t>
            </a:r>
            <a:r>
              <a:rPr lang="en-US" sz="2400" dirty="0" smtClean="0">
                <a:solidFill>
                  <a:srgbClr val="7030A0"/>
                </a:solidFill>
                <a:latin typeface="Arez_K_ Press 01" panose="02000000000000000000" pitchFamily="2" charset="-78"/>
                <a:cs typeface="Arez_K_ Press 01" panose="02000000000000000000" pitchFamily="2" charset="-78"/>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criminal received punishment’]. </a:t>
            </a: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endParaRPr lang="en-US" sz="5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8) Space for time: </a:t>
            </a:r>
            <a:r>
              <a:rPr lang="en-US" sz="2400" dirty="0">
                <a:latin typeface="Times New Roman" panose="02020603050405020304" pitchFamily="18" charset="0"/>
                <a:cs typeface="Times New Roman" panose="02020603050405020304" pitchFamily="18" charset="0"/>
              </a:rPr>
              <a:t>e.g. at some point &gt; </a:t>
            </a:r>
            <a:r>
              <a:rPr lang="ar-IQ" sz="2400" dirty="0" smtClean="0">
                <a:solidFill>
                  <a:srgbClr val="7030A0"/>
                </a:solidFill>
                <a:latin typeface="Arez_K_ Press 01" panose="02000000000000000000" pitchFamily="2" charset="-78"/>
                <a:cs typeface="Arez_K_ Press 01" panose="02000000000000000000" pitchFamily="2" charset="-78"/>
              </a:rPr>
              <a:t>رِؤذيَك ديَت</a:t>
            </a:r>
            <a:r>
              <a:rPr lang="ar-IQ"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 </a:t>
            </a:r>
            <a:r>
              <a:rPr lang="ar-IQ"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day comes’]. </a:t>
            </a: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endParaRPr lang="en-US" sz="5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9) Exchange of intervals for limits (in space and time):</a:t>
            </a:r>
            <a:r>
              <a:rPr lang="en-US" sz="2400" dirty="0">
                <a:latin typeface="Times New Roman" panose="02020603050405020304" pitchFamily="18" charset="0"/>
                <a:cs typeface="Times New Roman" panose="02020603050405020304" pitchFamily="18" charset="0"/>
              </a:rPr>
              <a:t> e.g. No parking between signs &gt; </a:t>
            </a:r>
            <a:r>
              <a:rPr lang="ar-IQ" sz="2400" dirty="0" smtClean="0">
                <a:solidFill>
                  <a:srgbClr val="7030A0"/>
                </a:solidFill>
                <a:latin typeface="Arez_K_ Press 01" panose="02000000000000000000" pitchFamily="2" charset="-78"/>
                <a:cs typeface="Arez_K_ Press 01" panose="02000000000000000000" pitchFamily="2" charset="-78"/>
              </a:rPr>
              <a:t>وةستاني سةيارة سنووردارة</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[limit </a:t>
            </a:r>
            <a:r>
              <a:rPr lang="en-US" sz="2400" dirty="0">
                <a:latin typeface="Times New Roman" panose="02020603050405020304" pitchFamily="18" charset="0"/>
                <a:cs typeface="Times New Roman" panose="02020603050405020304" pitchFamily="18" charset="0"/>
              </a:rPr>
              <a:t>of parking’]. </a:t>
            </a:r>
            <a:endParaRPr lang="en-US" sz="24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10) Change of symbol: </a:t>
            </a:r>
            <a:r>
              <a:rPr lang="en-US" sz="2400" dirty="0">
                <a:latin typeface="Times New Roman" panose="02020603050405020304" pitchFamily="18" charset="0"/>
                <a:cs typeface="Times New Roman" panose="02020603050405020304" pitchFamily="18" charset="0"/>
              </a:rPr>
              <a:t>e.g. behind the scenes &gt; </a:t>
            </a:r>
            <a:r>
              <a:rPr lang="ar-IQ" sz="2400" smtClean="0">
                <a:latin typeface="Times New Roman" panose="02020603050405020304" pitchFamily="18" charset="0"/>
                <a:cs typeface="Times New Roman" panose="02020603050405020304" pitchFamily="18" charset="0"/>
              </a:rPr>
              <a:t>(</a:t>
            </a:r>
            <a:r>
              <a:rPr lang="ar-IQ" sz="2400" smtClean="0">
                <a:solidFill>
                  <a:srgbClr val="7030A0"/>
                </a:solidFill>
                <a:latin typeface="Arez_K_ Press 01" panose="02000000000000000000" pitchFamily="2" charset="-78"/>
                <a:cs typeface="Arez_K_ Press 01" panose="02000000000000000000" pitchFamily="2" charset="-78"/>
              </a:rPr>
              <a:t>لة </a:t>
            </a:r>
            <a:r>
              <a:rPr lang="ar-IQ" sz="2400" dirty="0" smtClean="0">
                <a:solidFill>
                  <a:srgbClr val="7030A0"/>
                </a:solidFill>
                <a:latin typeface="Arez_K_ Press 01" panose="02000000000000000000" pitchFamily="2" charset="-78"/>
                <a:cs typeface="Arez_K_ Press 01" panose="02000000000000000000" pitchFamily="2" charset="-78"/>
              </a:rPr>
              <a:t>ثشت ثةردةوة</a:t>
            </a:r>
            <a:r>
              <a:rPr lang="ar-IQ"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behind </a:t>
            </a:r>
            <a:r>
              <a:rPr lang="en-US" sz="2400" dirty="0">
                <a:latin typeface="Times New Roman" panose="02020603050405020304" pitchFamily="18" charset="0"/>
                <a:cs typeface="Times New Roman" panose="02020603050405020304" pitchFamily="18" charset="0"/>
              </a:rPr>
              <a:t>the curtain’].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11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 calcmode="lin" valueType="num">
                                      <p:cBhvr additive="base">
                                        <p:cTn id="2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381000"/>
            <a:ext cx="8382000" cy="6019800"/>
          </a:xfrm>
        </p:spPr>
        <p:txBody>
          <a:bodyPr>
            <a:normAutofit/>
          </a:bodyPr>
          <a:lstStyle/>
          <a:p>
            <a:pPr marL="109728" indent="0" algn="l" rtl="0">
              <a:buNone/>
            </a:pPr>
            <a:r>
              <a:rPr lang="en-US" sz="3200" b="1" dirty="0" smtClean="0">
                <a:solidFill>
                  <a:srgbClr val="008000"/>
                </a:solidFill>
                <a:latin typeface="Times New Roman" panose="02020603050405020304" pitchFamily="18" charset="0"/>
                <a:cs typeface="Times New Roman" panose="02020603050405020304" pitchFamily="18" charset="0"/>
              </a:rPr>
              <a:t>6. Equivalence or Idiomatic Translation  </a:t>
            </a: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600" dirty="0">
                <a:latin typeface="Times New Roman" panose="02020603050405020304" pitchFamily="18" charset="0"/>
                <a:cs typeface="Times New Roman" panose="02020603050405020304" pitchFamily="18" charset="0"/>
              </a:rPr>
              <a:t>Vinay and </a:t>
            </a:r>
            <a:r>
              <a:rPr lang="en-US" sz="2600" dirty="0" err="1">
                <a:latin typeface="Times New Roman" panose="02020603050405020304" pitchFamily="18" charset="0"/>
                <a:cs typeface="Times New Roman" panose="02020603050405020304" pitchFamily="18" charset="0"/>
              </a:rPr>
              <a:t>Darbelnet</a:t>
            </a:r>
            <a:r>
              <a:rPr lang="en-US" sz="2600" dirty="0">
                <a:latin typeface="Times New Roman" panose="02020603050405020304" pitchFamily="18" charset="0"/>
                <a:cs typeface="Times New Roman" panose="02020603050405020304" pitchFamily="18" charset="0"/>
              </a:rPr>
              <a:t> use this term (1995: 38–9; 2004: 134) to refer to cases where languages describe the same situation by different stylistic or structural means. </a:t>
            </a:r>
            <a:r>
              <a:rPr lang="en-US" sz="2600" dirty="0" smtClean="0">
                <a:latin typeface="Times New Roman" panose="02020603050405020304" pitchFamily="18" charset="0"/>
                <a:cs typeface="Times New Roman" panose="02020603050405020304" pitchFamily="18" charset="0"/>
              </a:rPr>
              <a:t>Equivalence </a:t>
            </a:r>
            <a:r>
              <a:rPr lang="en-US" sz="2600" dirty="0">
                <a:latin typeface="Times New Roman" panose="02020603050405020304" pitchFamily="18" charset="0"/>
                <a:cs typeface="Times New Roman" panose="02020603050405020304" pitchFamily="18" charset="0"/>
              </a:rPr>
              <a:t>is particularly useful in translating idioms and proverbs</a:t>
            </a:r>
            <a:r>
              <a:rPr lang="en-US" sz="2600" dirty="0" smtClean="0">
                <a:latin typeface="Times New Roman" panose="02020603050405020304" pitchFamily="18" charset="0"/>
                <a:cs typeface="Times New Roman" panose="02020603050405020304" pitchFamily="18" charset="0"/>
              </a:rPr>
              <a:t>:</a:t>
            </a:r>
          </a:p>
          <a:p>
            <a:pPr marL="109728" indent="0" algn="just" rtl="0">
              <a:lnSpc>
                <a:spcPct val="150000"/>
              </a:lnSpc>
              <a:buNone/>
            </a:pP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sz="2400" dirty="0">
                <a:latin typeface="Times New Roman" panose="02020603050405020304" pitchFamily="18" charset="0"/>
                <a:cs typeface="Times New Roman" panose="02020603050405020304" pitchFamily="18" charset="0"/>
              </a:rPr>
              <a:t>Thus, the English idiom </a:t>
            </a:r>
            <a:r>
              <a:rPr lang="en-US" sz="2400" b="1" i="1" dirty="0">
                <a:solidFill>
                  <a:srgbClr val="C00000"/>
                </a:solidFill>
                <a:latin typeface="Times New Roman" panose="02020603050405020304" pitchFamily="18" charset="0"/>
                <a:cs typeface="Times New Roman" panose="02020603050405020304" pitchFamily="18" charset="0"/>
              </a:rPr>
              <a:t>I’m rushed off my feet</a:t>
            </a:r>
            <a:r>
              <a:rPr lang="en-US" sz="2400" b="1" dirty="0">
                <a:solidFill>
                  <a:srgbClr val="C0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can be best translated as </a:t>
            </a:r>
            <a:r>
              <a:rPr lang="ar-IQ" sz="2400" b="1" dirty="0">
                <a:solidFill>
                  <a:srgbClr val="7030A0"/>
                </a:solidFill>
                <a:latin typeface="Times New Roman" panose="02020603050405020304" pitchFamily="18" charset="0"/>
                <a:cs typeface="Times New Roman" panose="02020603050405020304" pitchFamily="18" charset="0"/>
              </a:rPr>
              <a:t>سەری </a:t>
            </a:r>
            <a:r>
              <a:rPr lang="ar-IQ" sz="2400" b="1" dirty="0" smtClean="0">
                <a:solidFill>
                  <a:srgbClr val="7030A0"/>
                </a:solidFill>
                <a:latin typeface="Times New Roman" panose="02020603050405020304" pitchFamily="18" charset="0"/>
                <a:cs typeface="Times New Roman" panose="02020603050405020304" pitchFamily="18" charset="0"/>
              </a:rPr>
              <a:t>خۆم بۆ </a:t>
            </a:r>
            <a:r>
              <a:rPr lang="ar-IQ" sz="2400" b="1" dirty="0">
                <a:solidFill>
                  <a:srgbClr val="7030A0"/>
                </a:solidFill>
                <a:latin typeface="Times New Roman" panose="02020603050405020304" pitchFamily="18" charset="0"/>
                <a:cs typeface="Times New Roman" panose="02020603050405020304" pitchFamily="18" charset="0"/>
              </a:rPr>
              <a:t>ناخورێ</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 </a:t>
            </a:r>
            <a:r>
              <a:rPr lang="ar-IQ" sz="2400" dirty="0">
                <a:latin typeface="Times New Roman" panose="02020603050405020304" pitchFamily="18" charset="0"/>
                <a:cs typeface="Times New Roman" panose="02020603050405020304" pitchFamily="18" charset="0"/>
              </a:rPr>
              <a:t>] </a:t>
            </a:r>
            <a:r>
              <a:rPr lang="en-US" sz="2400" b="1" i="1" dirty="0" smtClean="0">
                <a:solidFill>
                  <a:srgbClr val="C00000"/>
                </a:solidFill>
                <a:latin typeface="Times New Roman" panose="02020603050405020304" pitchFamily="18" charset="0"/>
                <a:cs typeface="Times New Roman" panose="02020603050405020304" pitchFamily="18" charset="0"/>
              </a:rPr>
              <a:t>I </a:t>
            </a:r>
            <a:r>
              <a:rPr lang="en-US" sz="2400" b="1" i="1" dirty="0">
                <a:solidFill>
                  <a:srgbClr val="C00000"/>
                </a:solidFill>
                <a:latin typeface="Times New Roman" panose="02020603050405020304" pitchFamily="18" charset="0"/>
                <a:cs typeface="Times New Roman" panose="02020603050405020304" pitchFamily="18" charset="0"/>
              </a:rPr>
              <a:t>can’t scratch my head</a:t>
            </a:r>
            <a:r>
              <a:rPr lang="en-US" sz="2400" dirty="0">
                <a:latin typeface="Times New Roman" panose="02020603050405020304" pitchFamily="18" charset="0"/>
                <a:cs typeface="Times New Roman" panose="02020603050405020304" pitchFamily="18" charset="0"/>
              </a:rPr>
              <a:t>’], which is an equivalent Kurdish idiom describing the same situation in the TL culture.</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043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109728" indent="0" algn="l" rtl="0">
              <a:buNone/>
            </a:pPr>
            <a:r>
              <a:rPr lang="en-US" sz="2800" b="1" dirty="0">
                <a:solidFill>
                  <a:srgbClr val="C00000"/>
                </a:solidFill>
                <a:latin typeface="Times New Roman" pitchFamily="18" charset="0"/>
                <a:ea typeface="+mj-ea"/>
                <a:cs typeface="Times New Roman" pitchFamily="18" charset="0"/>
              </a:rPr>
              <a:t>Supplementary</a:t>
            </a:r>
            <a:r>
              <a:rPr lang="en-US" sz="2800" dirty="0" smtClean="0"/>
              <a:t> </a:t>
            </a:r>
            <a:r>
              <a:rPr lang="en-US" sz="2800" b="1" dirty="0">
                <a:solidFill>
                  <a:srgbClr val="C00000"/>
                </a:solidFill>
                <a:latin typeface="Times New Roman" pitchFamily="18" charset="0"/>
                <a:ea typeface="+mj-ea"/>
                <a:cs typeface="Times New Roman" pitchFamily="18" charset="0"/>
              </a:rPr>
              <a:t>translation</a:t>
            </a:r>
            <a:r>
              <a:rPr lang="en-US" sz="2800" dirty="0"/>
              <a:t> </a:t>
            </a:r>
            <a:r>
              <a:rPr lang="en-US" sz="2800" b="1" dirty="0">
                <a:solidFill>
                  <a:srgbClr val="C00000"/>
                </a:solidFill>
                <a:latin typeface="Times New Roman" pitchFamily="18" charset="0"/>
                <a:ea typeface="+mj-ea"/>
                <a:cs typeface="Times New Roman" pitchFamily="18" charset="0"/>
              </a:rPr>
              <a:t>procedures</a:t>
            </a:r>
            <a:r>
              <a:rPr lang="en-US" sz="2800" dirty="0"/>
              <a:t> </a:t>
            </a:r>
            <a:endParaRPr lang="en-US" sz="2800" dirty="0" smtClean="0"/>
          </a:p>
          <a:p>
            <a:pPr marL="109728" indent="0" algn="just" rtl="0">
              <a:buNone/>
            </a:pPr>
            <a:r>
              <a:rPr lang="en-US" dirty="0">
                <a:latin typeface="Times New Roman" panose="02020603050405020304" pitchFamily="18" charset="0"/>
                <a:cs typeface="Times New Roman" panose="02020603050405020304" pitchFamily="18" charset="0"/>
              </a:rPr>
              <a:t>There are a large number of other techniques exemplified by Vinay and </a:t>
            </a:r>
            <a:r>
              <a:rPr lang="en-US" dirty="0" err="1">
                <a:latin typeface="Times New Roman" panose="02020603050405020304" pitchFamily="18" charset="0"/>
                <a:cs typeface="Times New Roman" panose="02020603050405020304" pitchFamily="18" charset="0"/>
              </a:rPr>
              <a:t>Darbelnet</a:t>
            </a:r>
            <a:r>
              <a:rPr lang="en-US" dirty="0">
                <a:latin typeface="Times New Roman" panose="02020603050405020304" pitchFamily="18" charset="0"/>
                <a:cs typeface="Times New Roman" panose="02020603050405020304" pitchFamily="18" charset="0"/>
              </a:rPr>
              <a:t>. Among those that have maintained currency in translation theory are the following: </a:t>
            </a:r>
            <a:endParaRPr lang="en-US" dirty="0" smtClean="0">
              <a:latin typeface="Times New Roman" panose="02020603050405020304" pitchFamily="18" charset="0"/>
              <a:cs typeface="Times New Roman" panose="02020603050405020304" pitchFamily="18" charset="0"/>
            </a:endParaRPr>
          </a:p>
          <a:p>
            <a:pPr marL="109728" indent="0" algn="l" rtl="0">
              <a:buNone/>
            </a:pPr>
            <a:endParaRPr lang="en-US" dirty="0"/>
          </a:p>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1. Amplification</a:t>
            </a:r>
            <a:r>
              <a:rPr lang="en-US" dirty="0">
                <a:latin typeface="Times New Roman" panose="02020603050405020304" pitchFamily="18" charset="0"/>
                <a:cs typeface="Times New Roman" panose="02020603050405020304" pitchFamily="18" charset="0"/>
              </a:rPr>
              <a:t>: The TL uses more words, often because of syntactic expansion</a:t>
            </a:r>
            <a:r>
              <a:rPr lang="en-US" dirty="0" smtClean="0">
                <a:latin typeface="Times New Roman" panose="02020603050405020304" pitchFamily="18" charset="0"/>
                <a:cs typeface="Times New Roman" panose="02020603050405020304" pitchFamily="18" charset="0"/>
              </a:rPr>
              <a:t>,</a:t>
            </a:r>
          </a:p>
          <a:p>
            <a:pPr marL="109728" indent="0" algn="just" rtl="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e.g. </a:t>
            </a:r>
            <a:r>
              <a:rPr lang="en-US" i="1" dirty="0">
                <a:solidFill>
                  <a:srgbClr val="7030A0"/>
                </a:solidFill>
                <a:latin typeface="Times New Roman" panose="02020603050405020304" pitchFamily="18" charset="0"/>
                <a:cs typeface="Times New Roman" panose="02020603050405020304" pitchFamily="18" charset="0"/>
              </a:rPr>
              <a:t>the charge against him</a:t>
            </a:r>
            <a:r>
              <a:rPr lang="en-US" dirty="0">
                <a:latin typeface="Times New Roman" panose="02020603050405020304" pitchFamily="18" charset="0"/>
                <a:cs typeface="Times New Roman" panose="02020603050405020304" pitchFamily="18" charset="0"/>
              </a:rPr>
              <a:t> &gt; </a:t>
            </a:r>
            <a:r>
              <a:rPr lang="en-US" i="1" dirty="0">
                <a:solidFill>
                  <a:srgbClr val="7030A0"/>
                </a:solidFill>
                <a:latin typeface="Times New Roman" panose="02020603050405020304" pitchFamily="18" charset="0"/>
                <a:cs typeface="Times New Roman" panose="02020603050405020304" pitchFamily="18" charset="0"/>
              </a:rPr>
              <a:t>the charge brought against him.</a:t>
            </a:r>
            <a:r>
              <a:rPr lang="en-US" dirty="0">
                <a:latin typeface="Times New Roman" panose="02020603050405020304" pitchFamily="18" charset="0"/>
                <a:cs typeface="Times New Roman" panose="02020603050405020304" pitchFamily="18" charset="0"/>
              </a:rPr>
              <a:t> The opposite of amplification is economy. </a:t>
            </a:r>
            <a:endParaRPr lang="en-US" dirty="0" smtClean="0">
              <a:latin typeface="Times New Roman" panose="02020603050405020304" pitchFamily="18" charset="0"/>
              <a:cs typeface="Times New Roman" panose="02020603050405020304" pitchFamily="18" charset="0"/>
            </a:endParaRPr>
          </a:p>
          <a:p>
            <a:pPr marL="109728" indent="0" algn="l" rtl="0">
              <a:buNone/>
            </a:pPr>
            <a:endParaRPr lang="en-US" dirty="0" smtClean="0"/>
          </a:p>
        </p:txBody>
      </p:sp>
    </p:spTree>
    <p:extLst>
      <p:ext uri="{BB962C8B-B14F-4D97-AF65-F5344CB8AC3E}">
        <p14:creationId xmlns:p14="http://schemas.microsoft.com/office/powerpoint/2010/main" val="27729062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754563"/>
          </a:xfrm>
        </p:spPr>
        <p:txBody>
          <a:bodyPr/>
          <a:lstStyle/>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2. False</a:t>
            </a:r>
            <a:r>
              <a:rPr lang="en-US" dirty="0" smtClean="0">
                <a:latin typeface="Times New Roman" panose="02020603050405020304" pitchFamily="18" charset="0"/>
                <a:cs typeface="Times New Roman" panose="02020603050405020304" pitchFamily="18" charset="0"/>
              </a:rPr>
              <a:t> </a:t>
            </a:r>
            <a:r>
              <a:rPr lang="en-US" sz="3200" b="1" dirty="0">
                <a:solidFill>
                  <a:srgbClr val="008000"/>
                </a:solidFill>
                <a:latin typeface="Times New Roman" panose="02020603050405020304" pitchFamily="18" charset="0"/>
                <a:cs typeface="Times New Roman" panose="02020603050405020304" pitchFamily="18" charset="0"/>
              </a:rPr>
              <a:t>friend</a:t>
            </a:r>
            <a:r>
              <a:rPr lang="en-US" dirty="0">
                <a:latin typeface="Times New Roman" panose="02020603050405020304" pitchFamily="18" charset="0"/>
                <a:cs typeface="Times New Roman" panose="02020603050405020304" pitchFamily="18" charset="0"/>
              </a:rPr>
              <a:t>: A structurally similar term in SL and TL which deceives the user into thinking the meaning is the same, e.g. French </a:t>
            </a:r>
            <a:r>
              <a:rPr lang="en-US" dirty="0" err="1">
                <a:latin typeface="Times New Roman" panose="02020603050405020304" pitchFamily="18" charset="0"/>
                <a:cs typeface="Times New Roman" panose="02020603050405020304" pitchFamily="18" charset="0"/>
              </a:rPr>
              <a:t>librarie</a:t>
            </a:r>
            <a:r>
              <a:rPr lang="en-US" dirty="0">
                <a:latin typeface="Times New Roman" panose="02020603050405020304" pitchFamily="18" charset="0"/>
                <a:cs typeface="Times New Roman" panose="02020603050405020304" pitchFamily="18" charset="0"/>
              </a:rPr>
              <a:t> means not English library but bookstore</a:t>
            </a:r>
            <a:endParaRPr lang="ar-IQ" dirty="0">
              <a:latin typeface="Times New Roman" panose="02020603050405020304" pitchFamily="18" charset="0"/>
              <a:cs typeface="Times New Roman" panose="02020603050405020304" pitchFamily="18" charset="0"/>
            </a:endParaRPr>
          </a:p>
          <a:p>
            <a:pPr algn="l" rtl="0"/>
            <a:endParaRPr lang="ar-IQ" dirty="0"/>
          </a:p>
        </p:txBody>
      </p:sp>
    </p:spTree>
    <p:extLst>
      <p:ext uri="{BB962C8B-B14F-4D97-AF65-F5344CB8AC3E}">
        <p14:creationId xmlns:p14="http://schemas.microsoft.com/office/powerpoint/2010/main" val="28131536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marL="109728" indent="0" algn="l" rtl="0">
              <a:buNone/>
            </a:pPr>
            <a:r>
              <a:rPr lang="en-US" sz="3200" b="1" dirty="0" smtClean="0">
                <a:solidFill>
                  <a:srgbClr val="008000"/>
                </a:solidFill>
                <a:latin typeface="Times New Roman" panose="02020603050405020304" pitchFamily="18" charset="0"/>
                <a:cs typeface="Times New Roman" panose="02020603050405020304" pitchFamily="18" charset="0"/>
              </a:rPr>
              <a:t>3. Loss</a:t>
            </a:r>
            <a:r>
              <a:rPr lang="en-US" sz="3200" b="1" dirty="0">
                <a:solidFill>
                  <a:srgbClr val="008000"/>
                </a:solidFill>
                <a:latin typeface="Times New Roman" panose="02020603050405020304" pitchFamily="18" charset="0"/>
                <a:cs typeface="Times New Roman" panose="02020603050405020304" pitchFamily="18" charset="0"/>
              </a:rPr>
              <a:t>, gain </a:t>
            </a:r>
          </a:p>
          <a:p>
            <a:pPr marL="109728" indent="0" algn="l" rtl="0">
              <a:buNone/>
            </a:pPr>
            <a:endParaRPr lang="en-US" sz="1000" dirty="0" smtClean="0">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‘Lost in translation’ has become a popular cliché, partly thanks to the film. Translation does inevitably involve some loss, since it is impossible to preserve all the ST nuances of meaning and structure in the TL. However, importantly a TT may make up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compensate’) this by introducing a gain at the same or another point in the text. </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762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382000" cy="4876800"/>
          </a:xfrm>
        </p:spPr>
        <p:txBody>
          <a:bodyPr/>
          <a:lstStyle/>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4. Compensation</a:t>
            </a:r>
          </a:p>
          <a:p>
            <a:pPr marL="109728" indent="0" algn="just" rtl="0">
              <a:buNone/>
            </a:pPr>
            <a:endParaRPr lang="en-US" sz="1000" b="1" dirty="0">
              <a:solidFill>
                <a:srgbClr val="008000"/>
              </a:solidFill>
              <a:latin typeface="Times New Roman" panose="02020603050405020304" pitchFamily="18" charset="0"/>
              <a:cs typeface="Times New Roman" panose="02020603050405020304" pitchFamily="18" charset="0"/>
            </a:endParaRPr>
          </a:p>
          <a:p>
            <a:pPr marL="109728" indent="0" algn="just" rtl="0">
              <a:buNone/>
            </a:pPr>
            <a:r>
              <a:rPr lang="en-US" sz="2800" dirty="0" smtClean="0">
                <a:latin typeface="Times New Roman" panose="02020603050405020304" pitchFamily="18" charset="0"/>
                <a:cs typeface="Times New Roman" panose="02020603050405020304" pitchFamily="18" charset="0"/>
              </a:rPr>
              <a:t>It</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used as a procedure to </a:t>
            </a:r>
            <a:r>
              <a:rPr lang="en-US" sz="2800" b="1" u="sng" dirty="0">
                <a:solidFill>
                  <a:srgbClr val="FF0000"/>
                </a:solidFill>
                <a:latin typeface="Times New Roman" panose="02020603050405020304" pitchFamily="18" charset="0"/>
                <a:cs typeface="Times New Roman" panose="02020603050405020304" pitchFamily="18" charset="0"/>
              </a:rPr>
              <a:t>make up for</a:t>
            </a:r>
            <a:r>
              <a:rPr lang="en-US" sz="2800" dirty="0">
                <a:latin typeface="Times New Roman" panose="02020603050405020304" pitchFamily="18" charset="0"/>
                <a:cs typeface="Times New Roman" panose="02020603050405020304" pitchFamily="18" charset="0"/>
              </a:rPr>
              <a:t> semantic or stylistic loss that may occur in the process </a:t>
            </a:r>
            <a:r>
              <a:rPr lang="en-US" sz="2800" dirty="0" smtClean="0">
                <a:latin typeface="Times New Roman" panose="02020603050405020304" pitchFamily="18" charset="0"/>
                <a:cs typeface="Times New Roman" panose="02020603050405020304" pitchFamily="18" charset="0"/>
              </a:rPr>
              <a:t>of translation</a:t>
            </a:r>
            <a:r>
              <a:rPr lang="en-US" sz="2800" dirty="0">
                <a:solidFill>
                  <a:srgbClr val="FF0000"/>
                </a:solidFill>
                <a:latin typeface="Times New Roman" panose="02020603050405020304" pitchFamily="18" charset="0"/>
                <a:cs typeface="Times New Roman" panose="02020603050405020304" pitchFamily="18" charset="0"/>
              </a:rPr>
              <a:t>.</a:t>
            </a:r>
          </a:p>
          <a:p>
            <a:pPr marL="457200" indent="-457200" algn="l">
              <a:buFont typeface="Arial" panose="020B0604020202020204" pitchFamily="34" charset="0"/>
              <a:buChar char="•"/>
            </a:pPr>
            <a:endParaRPr lang="ar-IQ" sz="2800" dirty="0" smtClean="0">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r>
              <a:rPr lang="en-US" sz="2800" dirty="0" smtClean="0">
                <a:solidFill>
                  <a:srgbClr val="7030A0"/>
                </a:solidFill>
                <a:latin typeface="Times New Roman" panose="02020603050405020304" pitchFamily="18" charset="0"/>
                <a:cs typeface="Times New Roman" panose="02020603050405020304" pitchFamily="18" charset="0"/>
              </a:rPr>
              <a:t>News </a:t>
            </a:r>
            <a:r>
              <a:rPr lang="en-US" sz="2800" dirty="0">
                <a:solidFill>
                  <a:srgbClr val="7030A0"/>
                </a:solidFill>
                <a:latin typeface="Times New Roman" panose="02020603050405020304" pitchFamily="18" charset="0"/>
                <a:cs typeface="Times New Roman" panose="02020603050405020304" pitchFamily="18" charset="0"/>
              </a:rPr>
              <a:t>Reports out of Iraq </a:t>
            </a:r>
            <a:r>
              <a:rPr lang="en-US" sz="2800" b="1" u="sng" dirty="0">
                <a:latin typeface="Times New Roman" panose="02020603050405020304" pitchFamily="18" charset="0"/>
                <a:cs typeface="Times New Roman" panose="02020603050405020304" pitchFamily="18" charset="0"/>
              </a:rPr>
              <a:t>tend to </a:t>
            </a:r>
            <a:r>
              <a:rPr lang="en-US" sz="2800" dirty="0">
                <a:solidFill>
                  <a:srgbClr val="7030A0"/>
                </a:solidFill>
                <a:latin typeface="Times New Roman" panose="02020603050405020304" pitchFamily="18" charset="0"/>
                <a:cs typeface="Times New Roman" panose="02020603050405020304" pitchFamily="18" charset="0"/>
              </a:rPr>
              <a:t>focus on the themes of violence and instability</a:t>
            </a:r>
            <a:r>
              <a:rPr lang="en-US" sz="2800" dirty="0" smtClean="0">
                <a:solidFill>
                  <a:srgbClr val="7030A0"/>
                </a:solidFill>
                <a:latin typeface="Times New Roman" panose="02020603050405020304" pitchFamily="18" charset="0"/>
                <a:cs typeface="Times New Roman" panose="02020603050405020304" pitchFamily="18" charset="0"/>
              </a:rPr>
              <a:t>.</a:t>
            </a:r>
          </a:p>
          <a:p>
            <a:pPr marL="457200" indent="-457200" algn="l">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ku-Arab-IQ" sz="2800" b="1" dirty="0">
                <a:latin typeface="Times New Roman" panose="02020603050405020304" pitchFamily="18" charset="0"/>
                <a:cs typeface="Times New Roman" panose="02020603050405020304" pitchFamily="18" charset="0"/>
              </a:rPr>
              <a:t>راپۆڕتە هەواڵەکانی دەرەوەی عێراق </a:t>
            </a:r>
            <a:r>
              <a:rPr lang="ku-Arab-IQ" sz="2800" b="1" u="sng" dirty="0">
                <a:solidFill>
                  <a:schemeClr val="accent6"/>
                </a:solidFill>
                <a:latin typeface="Times New Roman" panose="02020603050405020304" pitchFamily="18" charset="0"/>
                <a:cs typeface="Times New Roman" panose="02020603050405020304" pitchFamily="18" charset="0"/>
              </a:rPr>
              <a:t>هەمیشە</a:t>
            </a:r>
            <a:r>
              <a:rPr lang="ku-Arab-IQ" sz="2800" b="1" dirty="0">
                <a:latin typeface="Times New Roman" panose="02020603050405020304" pitchFamily="18" charset="0"/>
                <a:cs typeface="Times New Roman" panose="02020603050405020304" pitchFamily="18" charset="0"/>
              </a:rPr>
              <a:t> جەخت لەسەر بابەتی توندوتیژی و نائارامی دەکەنەوە</a:t>
            </a:r>
            <a:endParaRPr lang="en-US" sz="2800" b="1" dirty="0">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3948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105400"/>
          </a:xfrm>
        </p:spPr>
        <p:txBody>
          <a:bodyPr/>
          <a:lstStyle/>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5. Generalization</a:t>
            </a:r>
          </a:p>
          <a:p>
            <a:pPr marL="109728" indent="0" algn="just" rtl="0">
              <a:buNone/>
            </a:pPr>
            <a:endParaRPr lang="en-US" sz="1200" u="sng" dirty="0">
              <a:solidFill>
                <a:srgbClr val="002060"/>
              </a:solidFill>
              <a:latin typeface="Times New Roman" panose="02020603050405020304" pitchFamily="18" charset="0"/>
              <a:cs typeface="Times New Roman" panose="02020603050405020304" pitchFamily="18" charset="0"/>
            </a:endParaRPr>
          </a:p>
          <a:p>
            <a:pPr marL="109728" indent="0" algn="just" rtl="0">
              <a:buNone/>
            </a:pPr>
            <a:r>
              <a:rPr lang="en-US" sz="2800" dirty="0">
                <a:latin typeface="Times New Roman" panose="02020603050405020304" pitchFamily="18" charset="0"/>
                <a:cs typeface="Times New Roman" panose="02020603050405020304" pitchFamily="18" charset="0"/>
              </a:rPr>
              <a:t>The use of a more general word in the TT. Examples would be ST computer &gt; TT machine, or ST ecstatic &gt; TT </a:t>
            </a:r>
            <a:r>
              <a:rPr lang="en-US" sz="2800" dirty="0" smtClean="0">
                <a:latin typeface="Times New Roman" panose="02020603050405020304" pitchFamily="18" charset="0"/>
                <a:cs typeface="Times New Roman" panose="02020603050405020304" pitchFamily="18" charset="0"/>
              </a:rPr>
              <a:t>happy. A</a:t>
            </a:r>
            <a:endParaRPr lang="en-US" sz="2800" dirty="0" smtClean="0">
              <a:solidFill>
                <a:srgbClr val="002060"/>
              </a:solidFill>
              <a:latin typeface="Times New Roman" panose="02020603050405020304" pitchFamily="18" charset="0"/>
              <a:cs typeface="Times New Roman" panose="02020603050405020304" pitchFamily="18" charset="0"/>
            </a:endParaRPr>
          </a:p>
          <a:p>
            <a:pPr algn="l"/>
            <a:endParaRPr lang="en-US" sz="2800" dirty="0" smtClean="0">
              <a:solidFill>
                <a:srgbClr val="002060"/>
              </a:solidFill>
              <a:latin typeface="Times New Roman" panose="02020603050405020304" pitchFamily="18" charset="0"/>
              <a:cs typeface="Times New Roman" panose="02020603050405020304" pitchFamily="18" charset="0"/>
            </a:endParaRPr>
          </a:p>
          <a:p>
            <a:pPr marL="109728" indent="0" algn="l">
              <a:buNone/>
            </a:pPr>
            <a:r>
              <a:rPr lang="ku-Arab-IQ"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That means changing </a:t>
            </a:r>
            <a:r>
              <a:rPr lang="en-US" sz="2800" u="sng" dirty="0" smtClean="0">
                <a:solidFill>
                  <a:srgbClr val="C00000"/>
                </a:solidFill>
                <a:latin typeface="Times New Roman" panose="02020603050405020304" pitchFamily="18" charset="0"/>
                <a:cs typeface="Times New Roman" panose="02020603050405020304" pitchFamily="18" charset="0"/>
              </a:rPr>
              <a:t>a more specific word</a:t>
            </a:r>
            <a:r>
              <a:rPr lang="en-US" sz="2800" dirty="0" smtClean="0">
                <a:latin typeface="Times New Roman" panose="02020603050405020304" pitchFamily="18" charset="0"/>
                <a:cs typeface="Times New Roman" panose="02020603050405020304" pitchFamily="18" charset="0"/>
              </a:rPr>
              <a:t> to </a:t>
            </a:r>
            <a:r>
              <a:rPr lang="en-US" sz="2800" dirty="0" smtClean="0">
                <a:solidFill>
                  <a:schemeClr val="accent2"/>
                </a:solidFill>
                <a:latin typeface="Times New Roman" panose="02020603050405020304" pitchFamily="18" charset="0"/>
                <a:cs typeface="Times New Roman" panose="02020603050405020304" pitchFamily="18" charset="0"/>
              </a:rPr>
              <a:t>a </a:t>
            </a:r>
            <a:r>
              <a:rPr lang="en-US" sz="2800" u="sng" dirty="0" smtClean="0">
                <a:solidFill>
                  <a:schemeClr val="accent2"/>
                </a:solidFill>
                <a:latin typeface="Times New Roman" panose="02020603050405020304" pitchFamily="18" charset="0"/>
                <a:cs typeface="Times New Roman" panose="02020603050405020304" pitchFamily="18" charset="0"/>
              </a:rPr>
              <a:t>more general one</a:t>
            </a:r>
          </a:p>
          <a:p>
            <a:pPr marL="109728" indent="0" algn="l">
              <a:buNone/>
            </a:pPr>
            <a:endParaRPr lang="en-US" dirty="0" smtClean="0">
              <a:solidFill>
                <a:schemeClr val="accent2"/>
              </a:solidFill>
              <a:latin typeface="Times New Roman" panose="02020603050405020304" pitchFamily="18" charset="0"/>
              <a:cs typeface="Times New Roman" panose="02020603050405020304" pitchFamily="18" charset="0"/>
            </a:endParaRPr>
          </a:p>
          <a:p>
            <a:pPr marL="109728" indent="0" algn="l" rtl="0">
              <a:buNone/>
            </a:pPr>
            <a:r>
              <a:rPr lang="en-US" dirty="0" smtClean="0">
                <a:solidFill>
                  <a:srgbClr val="7030A0"/>
                </a:solidFill>
                <a:latin typeface="Times New Roman" panose="02020603050405020304" pitchFamily="18" charset="0"/>
                <a:cs typeface="Times New Roman" panose="02020603050405020304" pitchFamily="18" charset="0"/>
              </a:rPr>
              <a:t>Rose : </a:t>
            </a:r>
            <a:r>
              <a:rPr lang="ar-IQ" dirty="0" smtClean="0">
                <a:solidFill>
                  <a:schemeClr val="accent2"/>
                </a:solidFill>
                <a:latin typeface="Arez_K_ Press 01" panose="02000000000000000000" pitchFamily="2" charset="-78"/>
                <a:cs typeface="Arez_K_ Press 01" panose="02000000000000000000" pitchFamily="2" charset="-78"/>
              </a:rPr>
              <a:t>طولَ</a:t>
            </a:r>
            <a:r>
              <a:rPr lang="en-US" dirty="0" smtClean="0">
                <a:solidFill>
                  <a:schemeClr val="accent2"/>
                </a:solidFill>
                <a:latin typeface="Arez_K_ Press 01" panose="02000000000000000000" pitchFamily="2" charset="-78"/>
                <a:cs typeface="Arez_K_ Press 01" panose="02000000000000000000" pitchFamily="2" charset="-78"/>
              </a:rPr>
              <a:t>  </a:t>
            </a:r>
            <a:endParaRPr lang="en-US" dirty="0" smtClean="0">
              <a:solidFill>
                <a:srgbClr val="7030A0"/>
              </a:solidFill>
              <a:latin typeface="Times New Roman" panose="02020603050405020304" pitchFamily="18" charset="0"/>
              <a:cs typeface="Times New Roman" panose="02020603050405020304" pitchFamily="18" charset="0"/>
            </a:endParaRPr>
          </a:p>
          <a:p>
            <a:pPr marL="109728" indent="0" algn="l">
              <a:buNone/>
            </a:pPr>
            <a:endParaRPr lang="ar-IQ" dirty="0">
              <a:solidFill>
                <a:schemeClr val="accent2"/>
              </a:solidFill>
              <a:latin typeface="Arez_K_ Press 01" panose="02000000000000000000" pitchFamily="2" charset="-78"/>
              <a:cs typeface="Arez_K_ Press 01" panose="02000000000000000000" pitchFamily="2" charset="-78"/>
            </a:endParaRPr>
          </a:p>
        </p:txBody>
      </p:sp>
    </p:spTree>
    <p:extLst>
      <p:ext uri="{BB962C8B-B14F-4D97-AF65-F5344CB8AC3E}">
        <p14:creationId xmlns:p14="http://schemas.microsoft.com/office/powerpoint/2010/main" val="22683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4525963"/>
          </a:xfrm>
        </p:spPr>
        <p:txBody>
          <a:bodyPr/>
          <a:lstStyle/>
          <a:p>
            <a:pPr algn="l" rtl="0"/>
            <a:r>
              <a:rPr lang="en-US" sz="2800" dirty="0"/>
              <a:t> </a:t>
            </a:r>
            <a:r>
              <a:rPr lang="en-US" sz="2800" dirty="0" smtClean="0"/>
              <a:t>He is a smart student.</a:t>
            </a:r>
            <a:r>
              <a:rPr lang="en-US" sz="2800" dirty="0" smtClean="0">
                <a:solidFill>
                  <a:schemeClr val="accent6">
                    <a:lumMod val="75000"/>
                  </a:schemeClr>
                </a:solidFill>
              </a:rPr>
              <a:t>      </a:t>
            </a:r>
            <a:r>
              <a:rPr lang="en-US" sz="2800" dirty="0">
                <a:solidFill>
                  <a:schemeClr val="accent6">
                    <a:lumMod val="75000"/>
                  </a:schemeClr>
                </a:solidFill>
              </a:rPr>
              <a:t>(</a:t>
            </a:r>
            <a:r>
              <a:rPr lang="en-US" sz="2800" dirty="0">
                <a:solidFill>
                  <a:srgbClr val="7030A0"/>
                </a:solidFill>
              </a:rPr>
              <a:t>SL</a:t>
            </a:r>
            <a:r>
              <a:rPr lang="en-US" sz="2800" dirty="0" smtClean="0">
                <a:solidFill>
                  <a:schemeClr val="accent6">
                    <a:lumMod val="75000"/>
                  </a:schemeClr>
                </a:solidFill>
              </a:rPr>
              <a:t>)</a:t>
            </a:r>
          </a:p>
          <a:p>
            <a:pPr algn="l" rtl="0"/>
            <a:endParaRPr lang="en-US" sz="2800" dirty="0">
              <a:solidFill>
                <a:schemeClr val="accent6">
                  <a:lumMod val="75000"/>
                </a:schemeClr>
              </a:solidFill>
            </a:endParaRPr>
          </a:p>
          <a:p>
            <a:pPr algn="l" rtl="0"/>
            <a:r>
              <a:rPr lang="en-US" sz="2800" dirty="0">
                <a:solidFill>
                  <a:schemeClr val="accent6">
                    <a:lumMod val="75000"/>
                  </a:schemeClr>
                </a:solidFill>
              </a:rPr>
              <a:t>                        (</a:t>
            </a:r>
            <a:r>
              <a:rPr lang="en-US" sz="2800" dirty="0">
                <a:solidFill>
                  <a:srgbClr val="7030A0"/>
                </a:solidFill>
              </a:rPr>
              <a:t>TL</a:t>
            </a:r>
            <a:r>
              <a:rPr lang="en-US" sz="2800" dirty="0">
                <a:solidFill>
                  <a:schemeClr val="accent6">
                    <a:lumMod val="75000"/>
                  </a:schemeClr>
                </a:solidFill>
              </a:rPr>
              <a:t>) </a:t>
            </a:r>
            <a:r>
              <a:rPr lang="en-US" sz="2800" dirty="0" smtClean="0">
                <a:solidFill>
                  <a:schemeClr val="accent6">
                    <a:lumMod val="75000"/>
                  </a:schemeClr>
                </a:solidFill>
              </a:rPr>
              <a:t> </a:t>
            </a:r>
            <a:r>
              <a:rPr lang="ku-Arab-IQ" sz="2800" b="1" dirty="0" smtClean="0">
                <a:solidFill>
                  <a:srgbClr val="C00000"/>
                </a:solidFill>
              </a:rPr>
              <a:t>ئە</a:t>
            </a:r>
            <a:r>
              <a:rPr lang="ar-IQ" sz="2800" b="1" dirty="0">
                <a:solidFill>
                  <a:srgbClr val="C00000"/>
                </a:solidFill>
              </a:rPr>
              <a:t>و</a:t>
            </a:r>
            <a:r>
              <a:rPr lang="ku-Arab-IQ" sz="2800" b="1" dirty="0" smtClean="0">
                <a:solidFill>
                  <a:srgbClr val="C00000"/>
                </a:solidFill>
              </a:rPr>
              <a:t> </a:t>
            </a:r>
            <a:r>
              <a:rPr lang="ar-IQ" sz="2800" b="1" dirty="0" smtClean="0">
                <a:solidFill>
                  <a:srgbClr val="C00000"/>
                </a:solidFill>
              </a:rPr>
              <a:t>قوتابي</a:t>
            </a:r>
            <a:r>
              <a:rPr lang="ku-Arab-IQ" sz="2800" b="1" dirty="0">
                <a:solidFill>
                  <a:srgbClr val="C00000"/>
                </a:solidFill>
              </a:rPr>
              <a:t>ە</a:t>
            </a:r>
            <a:r>
              <a:rPr lang="ar-IQ" sz="2800" b="1" dirty="0" smtClean="0">
                <a:solidFill>
                  <a:srgbClr val="C00000"/>
                </a:solidFill>
              </a:rPr>
              <a:t>كي زير</a:t>
            </a:r>
            <a:r>
              <a:rPr lang="ku-Arab-IQ" sz="2800" b="1" dirty="0">
                <a:solidFill>
                  <a:srgbClr val="C00000"/>
                </a:solidFill>
              </a:rPr>
              <a:t>ە</a:t>
            </a:r>
            <a:r>
              <a:rPr lang="ar-IQ" sz="2800" b="1" dirty="0" smtClean="0">
                <a:solidFill>
                  <a:srgbClr val="C00000"/>
                </a:solidFill>
              </a:rPr>
              <a:t>ك</a:t>
            </a:r>
            <a:r>
              <a:rPr lang="ku-Arab-IQ" sz="2800" b="1" dirty="0">
                <a:solidFill>
                  <a:srgbClr val="C00000"/>
                </a:solidFill>
              </a:rPr>
              <a:t>ە</a:t>
            </a:r>
            <a:r>
              <a:rPr lang="en-US" sz="2800" dirty="0">
                <a:solidFill>
                  <a:srgbClr val="7030A0"/>
                </a:solidFill>
              </a:rPr>
              <a:t/>
            </a:r>
            <a:br>
              <a:rPr lang="en-US" sz="2800" dirty="0">
                <a:solidFill>
                  <a:srgbClr val="7030A0"/>
                </a:solidFill>
              </a:rPr>
            </a:br>
            <a:endParaRPr lang="en-US" sz="2800" dirty="0" smtClean="0">
              <a:solidFill>
                <a:srgbClr val="7030A0"/>
              </a:solidFill>
            </a:endParaRPr>
          </a:p>
          <a:p>
            <a:pPr marL="109728" indent="0" algn="just" rtl="0">
              <a:buNone/>
            </a:pPr>
            <a:r>
              <a:rPr lang="en-US" sz="3200" dirty="0">
                <a:latin typeface="Times New Roman" panose="02020603050405020304" pitchFamily="18" charset="0"/>
                <a:cs typeface="Times New Roman" panose="02020603050405020304" pitchFamily="18" charset="0"/>
              </a:rPr>
              <a:t>Thus, when translating </a:t>
            </a:r>
            <a:r>
              <a:rPr lang="en-US" sz="3200" dirty="0" smtClean="0">
                <a:latin typeface="Times New Roman" panose="02020603050405020304" pitchFamily="18" charset="0"/>
                <a:cs typeface="Times New Roman" panose="02020603050405020304" pitchFamily="18" charset="0"/>
              </a:rPr>
              <a:t>this English sentence </a:t>
            </a:r>
            <a:r>
              <a:rPr lang="en-US" sz="3200" dirty="0">
                <a:latin typeface="Times New Roman" panose="02020603050405020304" pitchFamily="18" charset="0"/>
                <a:cs typeface="Times New Roman" panose="02020603050405020304" pitchFamily="18" charset="0"/>
              </a:rPr>
              <a:t>into </a:t>
            </a:r>
            <a:r>
              <a:rPr lang="en-US" sz="3200" dirty="0" smtClean="0">
                <a:latin typeface="Times New Roman" panose="02020603050405020304" pitchFamily="18" charset="0"/>
                <a:cs typeface="Times New Roman" panose="02020603050405020304" pitchFamily="18" charset="0"/>
              </a:rPr>
              <a:t>Kurdish, </a:t>
            </a:r>
            <a:r>
              <a:rPr lang="en-US" sz="3200" dirty="0">
                <a:latin typeface="Times New Roman" panose="02020603050405020304" pitchFamily="18" charset="0"/>
                <a:cs typeface="Times New Roman" panose="02020603050405020304" pitchFamily="18" charset="0"/>
              </a:rPr>
              <a:t>the </a:t>
            </a:r>
            <a:r>
              <a:rPr lang="en-US" sz="3200" dirty="0">
                <a:solidFill>
                  <a:srgbClr val="7030A0"/>
                </a:solidFill>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is </a:t>
            </a:r>
            <a:r>
              <a:rPr lang="en-US" sz="3200" dirty="0" smtClean="0">
                <a:solidFill>
                  <a:srgbClr val="7030A0"/>
                </a:solidFill>
                <a:latin typeface="Times New Roman" panose="02020603050405020304" pitchFamily="18" charset="0"/>
                <a:cs typeface="Times New Roman" panose="02020603050405020304" pitchFamily="18" charset="0"/>
              </a:rPr>
              <a:t>English</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the </a:t>
            </a:r>
            <a:r>
              <a:rPr lang="en-US" sz="3200" dirty="0">
                <a:solidFill>
                  <a:srgbClr val="7030A0"/>
                </a:solidFill>
                <a:latin typeface="Times New Roman" panose="02020603050405020304" pitchFamily="18" charset="0"/>
                <a:cs typeface="Times New Roman" panose="02020603050405020304" pitchFamily="18" charset="0"/>
              </a:rPr>
              <a:t>TT</a:t>
            </a:r>
            <a:r>
              <a:rPr lang="en-US" sz="3200" dirty="0">
                <a:latin typeface="Times New Roman" panose="02020603050405020304" pitchFamily="18" charset="0"/>
                <a:cs typeface="Times New Roman" panose="02020603050405020304" pitchFamily="18" charset="0"/>
              </a:rPr>
              <a:t> is </a:t>
            </a:r>
            <a:r>
              <a:rPr lang="en-US" sz="3200" dirty="0" smtClean="0">
                <a:solidFill>
                  <a:srgbClr val="7030A0"/>
                </a:solidFill>
                <a:latin typeface="Times New Roman" panose="02020603050405020304" pitchFamily="18" charset="0"/>
                <a:cs typeface="Times New Roman" panose="02020603050405020304" pitchFamily="18" charset="0"/>
              </a:rPr>
              <a:t>Kurdish</a:t>
            </a:r>
            <a:r>
              <a:rPr lang="en-US" sz="3200" dirty="0" smtClean="0">
                <a:latin typeface="Times New Roman" panose="02020603050405020304" pitchFamily="18" charset="0"/>
                <a:cs typeface="Times New Roman" panose="02020603050405020304" pitchFamily="18" charset="0"/>
              </a:rPr>
              <a:t>. </a:t>
            </a: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34560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181600"/>
          </a:xfrm>
        </p:spPr>
        <p:txBody>
          <a:bodyPr/>
          <a:lstStyle/>
          <a:p>
            <a:pPr marL="109728" indent="0" algn="just" rtl="0">
              <a:buNone/>
            </a:pPr>
            <a:r>
              <a:rPr lang="en-US" sz="2800" b="1" dirty="0"/>
              <a:t> </a:t>
            </a:r>
            <a:r>
              <a:rPr lang="en-US" sz="3200" b="1" dirty="0" smtClean="0">
                <a:solidFill>
                  <a:srgbClr val="008000"/>
                </a:solidFill>
                <a:latin typeface="Times New Roman" panose="02020603050405020304" pitchFamily="18" charset="0"/>
                <a:cs typeface="Times New Roman" panose="02020603050405020304" pitchFamily="18" charset="0"/>
              </a:rPr>
              <a:t>6. Particularization</a:t>
            </a:r>
            <a:endParaRPr lang="en-US" sz="3200" b="1" dirty="0">
              <a:solidFill>
                <a:srgbClr val="008000"/>
              </a:solidFill>
              <a:latin typeface="Times New Roman" panose="02020603050405020304" pitchFamily="18" charset="0"/>
              <a:cs typeface="Times New Roman" panose="02020603050405020304" pitchFamily="18" charset="0"/>
            </a:endParaRPr>
          </a:p>
          <a:p>
            <a:pPr marL="109728" indent="0" algn="r" rtl="0">
              <a:buNone/>
            </a:pPr>
            <a:endParaRPr lang="en-US" sz="2800" b="1" dirty="0" smtClean="0"/>
          </a:p>
          <a:p>
            <a:pPr marL="109728" indent="0" algn="just" rtl="0">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the opposite of </a:t>
            </a:r>
            <a:r>
              <a:rPr lang="en-US" sz="2800" dirty="0">
                <a:solidFill>
                  <a:srgbClr val="FF0000"/>
                </a:solidFill>
                <a:latin typeface="Times New Roman" panose="02020603050405020304" pitchFamily="18" charset="0"/>
                <a:cs typeface="Times New Roman" panose="02020603050405020304" pitchFamily="18" charset="0"/>
              </a:rPr>
              <a:t>generalization</a:t>
            </a:r>
            <a:r>
              <a:rPr lang="en-US" sz="2800" dirty="0">
                <a:latin typeface="Times New Roman" panose="02020603050405020304" pitchFamily="18" charset="0"/>
                <a:cs typeface="Times New Roman" panose="02020603050405020304" pitchFamily="18" charset="0"/>
              </a:rPr>
              <a:t>. This procedure involves the replacement of a general source language word by a semantically more specific word.           </a:t>
            </a:r>
          </a:p>
          <a:p>
            <a:pPr algn="l"/>
            <a:endParaRPr lang="en-US" sz="2800" b="1" dirty="0"/>
          </a:p>
          <a:p>
            <a:pPr marL="0" indent="0" algn="l" rtl="0">
              <a:buNone/>
            </a:pPr>
            <a:r>
              <a:rPr lang="en-US" sz="2800" b="1" dirty="0" smtClean="0"/>
              <a:t>John is </a:t>
            </a:r>
            <a:r>
              <a:rPr lang="en-US" sz="2800" b="1" u="sng" dirty="0" smtClean="0">
                <a:solidFill>
                  <a:srgbClr val="FF0000"/>
                </a:solidFill>
              </a:rPr>
              <a:t>my relative.</a:t>
            </a:r>
          </a:p>
          <a:p>
            <a:pPr marL="0" indent="0" algn="r">
              <a:buNone/>
            </a:pPr>
            <a:r>
              <a:rPr lang="ar-IQ" dirty="0" smtClean="0">
                <a:latin typeface="Arez_K_ Press 01" panose="02000000000000000000" pitchFamily="2" charset="-78"/>
                <a:cs typeface="Arez_K_ Press 01" panose="02000000000000000000" pitchFamily="2" charset="-78"/>
              </a:rPr>
              <a:t>جؤن</a:t>
            </a:r>
            <a:r>
              <a:rPr lang="ku-Arab-IQ" sz="2800" b="1" dirty="0" smtClean="0"/>
              <a:t> </a:t>
            </a:r>
            <a:r>
              <a:rPr lang="ar-IQ" dirty="0" smtClean="0">
                <a:solidFill>
                  <a:schemeClr val="accent2"/>
                </a:solidFill>
                <a:latin typeface="Arez_K_ Press 01" panose="02000000000000000000" pitchFamily="2" charset="-78"/>
                <a:cs typeface="Arez_K_ Press 01" panose="02000000000000000000" pitchFamily="2" charset="-78"/>
              </a:rPr>
              <a:t>ئاموزامة. </a:t>
            </a:r>
            <a:r>
              <a:rPr lang="ar-IQ" sz="2800" b="1" dirty="0" smtClean="0">
                <a:solidFill>
                  <a:srgbClr val="FF0000"/>
                </a:solidFill>
              </a:rPr>
              <a:t> </a:t>
            </a:r>
            <a:endParaRPr lang="ku-Arab-IQ" sz="2800" b="1" dirty="0">
              <a:solidFill>
                <a:srgbClr val="FF0000"/>
              </a:solidFill>
            </a:endParaRPr>
          </a:p>
          <a:p>
            <a:pPr marL="0" indent="0" algn="r">
              <a:buNone/>
            </a:pPr>
            <a:endParaRPr lang="en-US" sz="2800" b="1" u="sng" dirty="0">
              <a:solidFill>
                <a:srgbClr val="FF0000"/>
              </a:solidFill>
            </a:endParaRPr>
          </a:p>
          <a:p>
            <a:endParaRPr lang="ar-IQ" dirty="0"/>
          </a:p>
        </p:txBody>
      </p:sp>
    </p:spTree>
    <p:extLst>
      <p:ext uri="{BB962C8B-B14F-4D97-AF65-F5344CB8AC3E}">
        <p14:creationId xmlns:p14="http://schemas.microsoft.com/office/powerpoint/2010/main" val="130970649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638800"/>
          </a:xfrm>
        </p:spPr>
        <p:txBody>
          <a:bodyPr>
            <a:normAutofit lnSpcReduction="10000"/>
          </a:bodyPr>
          <a:lstStyle/>
          <a:p>
            <a:pPr marL="109728" indent="0" algn="just" rtl="0">
              <a:buNone/>
            </a:pPr>
            <a:r>
              <a:rPr lang="en-US" sz="3200" b="1" dirty="0" smtClean="0">
                <a:solidFill>
                  <a:srgbClr val="008000"/>
                </a:solidFill>
                <a:latin typeface="Times New Roman" panose="02020603050405020304" pitchFamily="18" charset="0"/>
                <a:cs typeface="Times New Roman" panose="02020603050405020304" pitchFamily="18" charset="0"/>
              </a:rPr>
              <a:t>7. </a:t>
            </a:r>
            <a:r>
              <a:rPr lang="en-US" sz="3200" b="1" dirty="0" err="1" smtClean="0">
                <a:solidFill>
                  <a:srgbClr val="008000"/>
                </a:solidFill>
                <a:latin typeface="Times New Roman" panose="02020603050405020304" pitchFamily="18" charset="0"/>
                <a:cs typeface="Times New Roman" panose="02020603050405020304" pitchFamily="18" charset="0"/>
              </a:rPr>
              <a:t>Explicitation</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sz="1000" dirty="0" smtClean="0">
              <a:latin typeface="Times New Roman" panose="02020603050405020304" pitchFamily="18" charset="0"/>
              <a:cs typeface="Times New Roman" panose="02020603050405020304" pitchFamily="18" charset="0"/>
            </a:endParaRPr>
          </a:p>
          <a:p>
            <a:pPr marL="109728" indent="0" algn="just" rtl="0">
              <a:buNone/>
            </a:pPr>
            <a:r>
              <a:rPr lang="en-US" dirty="0" smtClean="0">
                <a:latin typeface="Times New Roman" panose="02020603050405020304" pitchFamily="18" charset="0"/>
                <a:cs typeface="Times New Roman" panose="02020603050405020304" pitchFamily="18" charset="0"/>
              </a:rPr>
              <a:t>Implicit </a:t>
            </a:r>
            <a:r>
              <a:rPr lang="en-US" dirty="0">
                <a:latin typeface="Times New Roman" panose="02020603050405020304" pitchFamily="18" charset="0"/>
                <a:cs typeface="Times New Roman" panose="02020603050405020304" pitchFamily="18" charset="0"/>
              </a:rPr>
              <a:t>information in the ST is rendered explicit in the TT. </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dirty="0">
              <a:latin typeface="Times New Roman" panose="02020603050405020304" pitchFamily="18" charset="0"/>
              <a:cs typeface="Times New Roman" panose="02020603050405020304" pitchFamily="18" charset="0"/>
            </a:endParaRPr>
          </a:p>
          <a:p>
            <a:pPr marL="109728" indent="0" algn="l" rtl="0">
              <a:buNone/>
            </a:pPr>
            <a:r>
              <a:rPr lang="en-US" sz="2800" b="1" dirty="0" smtClean="0">
                <a:solidFill>
                  <a:srgbClr val="FF0000"/>
                </a:solidFill>
                <a:latin typeface="K24 Kurdish Bold Bold" panose="00000800000000000000" pitchFamily="2" charset="-78"/>
                <a:cs typeface="K24 Kurdish Bold Bold" panose="00000800000000000000" pitchFamily="2" charset="-78"/>
              </a:rPr>
              <a:t>Expressing </a:t>
            </a:r>
            <a:r>
              <a:rPr lang="en-US" sz="2800" b="1" dirty="0">
                <a:solidFill>
                  <a:srgbClr val="FF0000"/>
                </a:solidFill>
                <a:latin typeface="K24 Kurdish Bold Bold" panose="00000800000000000000" pitchFamily="2" charset="-78"/>
                <a:cs typeface="K24 Kurdish Bold Bold" panose="00000800000000000000" pitchFamily="2" charset="-78"/>
              </a:rPr>
              <a:t>a piece of information </a:t>
            </a:r>
            <a:r>
              <a:rPr lang="en-US" sz="2800" b="1" u="sng" dirty="0">
                <a:solidFill>
                  <a:schemeClr val="accent1">
                    <a:lumMod val="50000"/>
                  </a:schemeClr>
                </a:solidFill>
                <a:latin typeface="K24 Kurdish Bold Bold" panose="00000800000000000000" pitchFamily="2" charset="-78"/>
                <a:cs typeface="K24 Kurdish Bold Bold" panose="00000800000000000000" pitchFamily="2" charset="-78"/>
              </a:rPr>
              <a:t>explicitly</a:t>
            </a:r>
            <a:r>
              <a:rPr lang="en-US" sz="2800" b="1" dirty="0">
                <a:solidFill>
                  <a:srgbClr val="FF0000"/>
                </a:solidFill>
                <a:latin typeface="K24 Kurdish Bold Bold" panose="00000800000000000000" pitchFamily="2" charset="-78"/>
                <a:cs typeface="K24 Kurdish Bold Bold" panose="00000800000000000000" pitchFamily="2" charset="-78"/>
              </a:rPr>
              <a:t> in the TL</a:t>
            </a:r>
            <a:r>
              <a:rPr lang="en-US" sz="2800" b="1" dirty="0" smtClean="0">
                <a:solidFill>
                  <a:srgbClr val="FF0000"/>
                </a:solidFill>
                <a:latin typeface="K24 Kurdish Bold Bold" panose="00000800000000000000" pitchFamily="2" charset="-78"/>
                <a:cs typeface="K24 Kurdish Bold Bold" panose="00000800000000000000" pitchFamily="2" charset="-78"/>
              </a:rPr>
              <a:t>.</a:t>
            </a:r>
          </a:p>
          <a:p>
            <a:pPr marL="109728" indent="0" algn="l" rtl="0">
              <a:buNone/>
            </a:pPr>
            <a:endParaRPr lang="en-US" sz="2800" b="1" dirty="0">
              <a:solidFill>
                <a:srgbClr val="FF0000"/>
              </a:solidFill>
              <a:latin typeface="K24 Kurdish Bold Bold" panose="00000800000000000000" pitchFamily="2" charset="-78"/>
              <a:cs typeface="K24 Kurdish Bold Bold" panose="00000800000000000000" pitchFamily="2" charset="-78"/>
            </a:endParaRPr>
          </a:p>
          <a:p>
            <a:pPr marL="571500" indent="-571500">
              <a:buFont typeface="Arial" panose="020B0604020202020204" pitchFamily="34" charset="0"/>
              <a:buChar char="•"/>
            </a:pPr>
            <a:r>
              <a:rPr lang="ku-Arab-IQ" sz="2800" b="1" dirty="0">
                <a:latin typeface="K24 Kurdish Bold Bold" panose="00000800000000000000" pitchFamily="2" charset="-78"/>
                <a:cs typeface="K24 Kurdish Bold Bold" panose="00000800000000000000" pitchFamily="2" charset="-78"/>
              </a:rPr>
              <a:t>لەکاتی </a:t>
            </a:r>
            <a:r>
              <a:rPr lang="ku-Arab-IQ" sz="2800" b="1" dirty="0" smtClean="0">
                <a:latin typeface="K24 Kurdish Bold Bold" panose="00000800000000000000" pitchFamily="2" charset="-78"/>
                <a:cs typeface="K24 Kurdish Bold Bold" panose="00000800000000000000" pitchFamily="2" charset="-78"/>
              </a:rPr>
              <a:t>شە</a:t>
            </a:r>
            <a:r>
              <a:rPr lang="ar-IQ" sz="2800" b="1" dirty="0" smtClean="0">
                <a:latin typeface="K24 Kurdish Bold Bold" panose="00000800000000000000" pitchFamily="2" charset="-78"/>
                <a:cs typeface="K24 Kurdish Bold Bold" panose="00000800000000000000" pitchFamily="2" charset="-78"/>
              </a:rPr>
              <a:t>ر</a:t>
            </a:r>
            <a:r>
              <a:rPr lang="ku-Arab-IQ" sz="2800" b="1" dirty="0" smtClean="0">
                <a:latin typeface="K24 Kurdish Bold Bold" panose="00000800000000000000" pitchFamily="2" charset="-78"/>
                <a:cs typeface="K24 Kurdish Bold Bold" panose="00000800000000000000" pitchFamily="2" charset="-78"/>
              </a:rPr>
              <a:t>ی مو</a:t>
            </a:r>
            <a:r>
              <a:rPr lang="ar-IQ" sz="2800" b="1" dirty="0" smtClean="0">
                <a:latin typeface="K24 Kurdish Bold Bold" panose="00000800000000000000" pitchFamily="2" charset="-78"/>
                <a:cs typeface="K24 Kurdish Bold Bold" panose="00000800000000000000" pitchFamily="2" charset="-78"/>
              </a:rPr>
              <a:t>سلد</a:t>
            </a:r>
            <a:r>
              <a:rPr lang="ku-Arab-IQ" sz="2800" b="1" dirty="0" smtClean="0">
                <a:latin typeface="K24 Kurdish Bold Bold" panose="00000800000000000000" pitchFamily="2" charset="-78"/>
                <a:cs typeface="K24 Kurdish Bold Bold" panose="00000800000000000000" pitchFamily="2" charset="-78"/>
              </a:rPr>
              <a:t>ا</a:t>
            </a:r>
            <a:r>
              <a:rPr lang="ku-Arab-IQ" sz="2800" b="1" dirty="0">
                <a:latin typeface="K24 Kurdish Bold Bold" panose="00000800000000000000" pitchFamily="2" charset="-78"/>
                <a:cs typeface="K24 Kurdish Bold Bold" panose="00000800000000000000" pitchFamily="2" charset="-78"/>
              </a:rPr>
              <a:t>، چەندین میدیایی جیهانی هەواڵیان </a:t>
            </a:r>
            <a:r>
              <a:rPr lang="ku-Arab-IQ" sz="2800" b="1" dirty="0">
                <a:solidFill>
                  <a:srgbClr val="0000FF"/>
                </a:solidFill>
                <a:latin typeface="K24 Kurdish Bold Bold" panose="00000800000000000000" pitchFamily="2" charset="-78"/>
                <a:cs typeface="K24 Kurdish Bold Bold" panose="00000800000000000000" pitchFamily="2" charset="-78"/>
              </a:rPr>
              <a:t>لە </a:t>
            </a:r>
            <a:r>
              <a:rPr lang="ku-Arab-IQ" sz="2800" b="1" u="sng" dirty="0">
                <a:solidFill>
                  <a:srgbClr val="0000FF"/>
                </a:solidFill>
                <a:latin typeface="K24 Kurdish Bold Bold" panose="00000800000000000000" pitchFamily="2" charset="-78"/>
                <a:cs typeface="K24 Kurdish Bold Bold" panose="00000800000000000000" pitchFamily="2" charset="-78"/>
              </a:rPr>
              <a:t>تەلەڤزیۆنی ڕووداو </a:t>
            </a:r>
            <a:r>
              <a:rPr lang="ku-Arab-IQ" sz="2800" b="1" dirty="0">
                <a:latin typeface="K24 Kurdish Bold Bold" panose="00000800000000000000" pitchFamily="2" charset="-78"/>
                <a:cs typeface="K24 Kurdish Bold Bold" panose="00000800000000000000" pitchFamily="2" charset="-78"/>
              </a:rPr>
              <a:t>وەردەگرت.</a:t>
            </a:r>
            <a:r>
              <a:rPr lang="en-US" sz="2800" b="1" dirty="0">
                <a:solidFill>
                  <a:srgbClr val="FF0000"/>
                </a:solidFill>
                <a:latin typeface="K24 Kurdish Bold Bold" panose="00000800000000000000" pitchFamily="2" charset="-78"/>
                <a:cs typeface="K24 Kurdish Bold Bold" panose="00000800000000000000" pitchFamily="2" charset="-78"/>
              </a:rPr>
              <a:t> </a:t>
            </a:r>
          </a:p>
          <a:p>
            <a:pPr marL="571500" indent="-571500" algn="l">
              <a:buFont typeface="Arial" panose="020B0604020202020204" pitchFamily="34" charset="0"/>
              <a:buChar char="•"/>
            </a:pPr>
            <a:r>
              <a:rPr lang="en-US" sz="2800" b="1" dirty="0">
                <a:solidFill>
                  <a:srgbClr val="FF0000"/>
                </a:solidFill>
                <a:latin typeface="K24 Kurdish Bold Bold" panose="00000800000000000000" pitchFamily="2" charset="-78"/>
                <a:cs typeface="K24 Kurdish Bold Bold" panose="00000800000000000000" pitchFamily="2" charset="-78"/>
              </a:rPr>
              <a:t> During Mosul war, several international media reported from</a:t>
            </a:r>
            <a:r>
              <a:rPr lang="en-US" sz="2800" b="1" u="sng" dirty="0">
                <a:solidFill>
                  <a:srgbClr val="0000FF"/>
                </a:solidFill>
                <a:latin typeface="K24 Kurdish Bold Bold" panose="00000800000000000000" pitchFamily="2" charset="-78"/>
                <a:cs typeface="K24 Kurdish Bold Bold" panose="00000800000000000000" pitchFamily="2" charset="-78"/>
              </a:rPr>
              <a:t> the Kurdish </a:t>
            </a:r>
            <a:r>
              <a:rPr lang="en-US" sz="2800" b="1" u="sng" dirty="0" err="1">
                <a:solidFill>
                  <a:srgbClr val="0000FF"/>
                </a:solidFill>
                <a:latin typeface="K24 Kurdish Bold Bold" panose="00000800000000000000" pitchFamily="2" charset="-78"/>
                <a:cs typeface="K24 Kurdish Bold Bold" panose="00000800000000000000" pitchFamily="2" charset="-78"/>
              </a:rPr>
              <a:t>Rudaw</a:t>
            </a:r>
            <a:r>
              <a:rPr lang="en-US" sz="2800" b="1" u="sng" dirty="0">
                <a:solidFill>
                  <a:srgbClr val="0000FF"/>
                </a:solidFill>
                <a:latin typeface="K24 Kurdish Bold Bold" panose="00000800000000000000" pitchFamily="2" charset="-78"/>
                <a:cs typeface="K24 Kurdish Bold Bold" panose="00000800000000000000" pitchFamily="2" charset="-78"/>
              </a:rPr>
              <a:t> media network.</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4923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533400"/>
            <a:ext cx="8229600" cy="4906963"/>
          </a:xfrm>
        </p:spPr>
        <p:txBody>
          <a:bodyPr>
            <a:normAutofit/>
          </a:bodyPr>
          <a:lstStyle/>
          <a:p>
            <a:pPr marL="109728" indent="0" algn="just" rtl="0">
              <a:buNone/>
            </a:pPr>
            <a:r>
              <a:rPr lang="en-US" sz="3400" b="1" dirty="0">
                <a:solidFill>
                  <a:srgbClr val="C00000"/>
                </a:solidFill>
                <a:latin typeface="Times New Roman" pitchFamily="18" charset="0"/>
                <a:ea typeface="+mj-ea"/>
                <a:cs typeface="Times New Roman" pitchFamily="18" charset="0"/>
              </a:rPr>
              <a:t>Unit of </a:t>
            </a:r>
            <a:r>
              <a:rPr lang="en-US" sz="3400" b="1" dirty="0" smtClean="0">
                <a:solidFill>
                  <a:srgbClr val="C00000"/>
                </a:solidFill>
                <a:latin typeface="Times New Roman" pitchFamily="18" charset="0"/>
                <a:ea typeface="+mj-ea"/>
                <a:cs typeface="Times New Roman" pitchFamily="18" charset="0"/>
              </a:rPr>
              <a:t>Translation (Levels of Translation)</a:t>
            </a:r>
            <a:endParaRPr lang="en-US" sz="3400" b="1" dirty="0">
              <a:solidFill>
                <a:srgbClr val="C00000"/>
              </a:solidFill>
              <a:latin typeface="Times New Roman" pitchFamily="18" charset="0"/>
              <a:ea typeface="+mj-ea"/>
              <a:cs typeface="Times New Roman" pitchFamily="18" charset="0"/>
            </a:endParaRPr>
          </a:p>
          <a:p>
            <a:pPr marL="109728" indent="0" algn="just" rtl="0">
              <a:buNone/>
            </a:pPr>
            <a:endParaRPr lang="en-US" sz="1000" b="1" dirty="0">
              <a:latin typeface="Times New Roman" pitchFamily="18" charset="0"/>
              <a:cs typeface="Times New Roman" pitchFamily="18" charset="0"/>
            </a:endParaRPr>
          </a:p>
          <a:p>
            <a:pPr marL="109728" indent="0" algn="just" rtl="0">
              <a:lnSpc>
                <a:spcPct val="150000"/>
              </a:lnSpc>
              <a:buNone/>
            </a:pPr>
            <a:r>
              <a:rPr lang="en-US" sz="3200" dirty="0">
                <a:latin typeface="Times New Roman" pitchFamily="18" charset="0"/>
                <a:cs typeface="Times New Roman" pitchFamily="18" charset="0"/>
              </a:rPr>
              <a:t>The unit of translation can vary in the range of </a:t>
            </a:r>
            <a:r>
              <a:rPr lang="en-US" sz="3200" i="1" dirty="0">
                <a:solidFill>
                  <a:srgbClr val="7030A0"/>
                </a:solidFill>
                <a:latin typeface="Times New Roman" pitchFamily="18" charset="0"/>
                <a:cs typeface="Times New Roman" pitchFamily="18" charset="0"/>
              </a:rPr>
              <a:t>word, phrases, sentences </a:t>
            </a:r>
            <a:r>
              <a:rPr lang="en-US" sz="3200" dirty="0">
                <a:latin typeface="Times New Roman" pitchFamily="18" charset="0"/>
                <a:cs typeface="Times New Roman" pitchFamily="18" charset="0"/>
              </a:rPr>
              <a:t>and</a:t>
            </a:r>
            <a:r>
              <a:rPr lang="en-US" sz="3200" i="1" dirty="0">
                <a:latin typeface="Times New Roman" pitchFamily="18" charset="0"/>
                <a:cs typeface="Times New Roman" pitchFamily="18" charset="0"/>
              </a:rPr>
              <a:t> </a:t>
            </a:r>
            <a:r>
              <a:rPr lang="en-US" sz="3200" i="1" dirty="0">
                <a:solidFill>
                  <a:srgbClr val="7030A0"/>
                </a:solidFill>
                <a:latin typeface="Times New Roman" pitchFamily="18" charset="0"/>
                <a:cs typeface="Times New Roman" pitchFamily="18" charset="0"/>
              </a:rPr>
              <a:t>the whole text</a:t>
            </a:r>
            <a:r>
              <a:rPr lang="en-US" sz="3200" dirty="0">
                <a:latin typeface="Times New Roman" pitchFamily="18" charset="0"/>
                <a:cs typeface="Times New Roman" pitchFamily="18" charset="0"/>
              </a:rPr>
              <a:t>, depending on the translators' foci of attention and different types of translation. </a:t>
            </a:r>
          </a:p>
          <a:p>
            <a:pPr marL="109728" indent="0" algn="just" rtl="0">
              <a:buNone/>
            </a:pPr>
            <a:r>
              <a:rPr lang="en-US" sz="3200" b="1"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85709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172200"/>
          </a:xfrm>
        </p:spPr>
        <p:txBody>
          <a:bodyPr/>
          <a:lstStyle/>
          <a:p>
            <a:pPr algn="just" rtl="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unit of translation is a recurring theme among translation </a:t>
            </a:r>
            <a:r>
              <a:rPr lang="en-US" dirty="0" smtClean="0">
                <a:latin typeface="Times New Roman" panose="02020603050405020304" pitchFamily="18" charset="0"/>
                <a:cs typeface="Times New Roman" panose="02020603050405020304" pitchFamily="18" charset="0"/>
              </a:rPr>
              <a:t>scholars.</a:t>
            </a:r>
          </a:p>
          <a:p>
            <a:pPr marL="109728" indent="0" algn="just" rtl="0">
              <a:buNone/>
            </a:pPr>
            <a:endParaRPr lang="en-US" dirty="0" smtClean="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controversy over this concept dates back to contention between free and literal translation. </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due to </a:t>
            </a:r>
            <a:r>
              <a:rPr lang="en-US" dirty="0">
                <a:solidFill>
                  <a:srgbClr val="C00000"/>
                </a:solidFill>
                <a:latin typeface="Times New Roman" panose="02020603050405020304" pitchFamily="18" charset="0"/>
                <a:cs typeface="Times New Roman" panose="02020603050405020304" pitchFamily="18" charset="0"/>
              </a:rPr>
              <a:t>the length of the linguistic units of ST </a:t>
            </a:r>
            <a:r>
              <a:rPr lang="en-US" dirty="0">
                <a:latin typeface="Times New Roman" panose="02020603050405020304" pitchFamily="18" charset="0"/>
                <a:cs typeface="Times New Roman" panose="02020603050405020304" pitchFamily="18" charset="0"/>
              </a:rPr>
              <a:t>which the translator works on while translating</a:t>
            </a:r>
            <a:r>
              <a:rPr lang="en-US" dirty="0" smtClean="0">
                <a:latin typeface="Times New Roman" panose="02020603050405020304" pitchFamily="18" charset="0"/>
                <a:cs typeface="Times New Roman" panose="02020603050405020304" pitchFamily="18" charset="0"/>
              </a:rPr>
              <a:t>.</a:t>
            </a:r>
          </a:p>
          <a:p>
            <a:pPr algn="just" rtl="0">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algn="just" rtl="0">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literal translation, a </a:t>
            </a:r>
            <a:r>
              <a:rPr lang="en-US" b="1" dirty="0">
                <a:solidFill>
                  <a:srgbClr val="C00000"/>
                </a:solidFill>
                <a:latin typeface="Times New Roman" panose="02020603050405020304" pitchFamily="18" charset="0"/>
                <a:cs typeface="Times New Roman" panose="02020603050405020304" pitchFamily="18" charset="0"/>
              </a:rPr>
              <a:t>word</a:t>
            </a:r>
            <a:r>
              <a:rPr lang="en-US" dirty="0">
                <a:latin typeface="Times New Roman" panose="02020603050405020304" pitchFamily="18" charset="0"/>
                <a:cs typeface="Times New Roman" panose="02020603050405020304" pitchFamily="18" charset="0"/>
              </a:rPr>
              <a:t> is seen as the main unit of translation, whereas free translation ―aims at capturing the sense of a longer </a:t>
            </a:r>
            <a:r>
              <a:rPr lang="en-US" dirty="0" smtClean="0">
                <a:latin typeface="Times New Roman" panose="02020603050405020304" pitchFamily="18" charset="0"/>
                <a:cs typeface="Times New Roman" panose="02020603050405020304" pitchFamily="18" charset="0"/>
              </a:rPr>
              <a:t>stretch </a:t>
            </a:r>
            <a:r>
              <a:rPr lang="en-US" dirty="0">
                <a:latin typeface="Times New Roman" panose="02020603050405020304" pitchFamily="18" charset="0"/>
                <a:cs typeface="Times New Roman" panose="02020603050405020304" pitchFamily="18" charset="0"/>
              </a:rPr>
              <a:t>of language‖ (</a:t>
            </a:r>
            <a:r>
              <a:rPr lang="en-US" dirty="0" err="1">
                <a:latin typeface="Times New Roman" panose="02020603050405020304" pitchFamily="18" charset="0"/>
                <a:cs typeface="Times New Roman" panose="02020603050405020304" pitchFamily="18" charset="0"/>
              </a:rPr>
              <a:t>Hatim</a:t>
            </a:r>
            <a:r>
              <a:rPr lang="en-US" dirty="0">
                <a:latin typeface="Times New Roman" panose="02020603050405020304" pitchFamily="18" charset="0"/>
                <a:cs typeface="Times New Roman" panose="02020603050405020304" pitchFamily="18" charset="0"/>
              </a:rPr>
              <a:t> &amp; </a:t>
            </a:r>
            <a:r>
              <a:rPr lang="en-US" dirty="0" err="1">
                <a:latin typeface="Times New Roman" panose="02020603050405020304" pitchFamily="18" charset="0"/>
                <a:cs typeface="Times New Roman" panose="02020603050405020304" pitchFamily="18" charset="0"/>
              </a:rPr>
              <a:t>Munday</a:t>
            </a:r>
            <a:r>
              <a:rPr lang="en-US" dirty="0">
                <a:latin typeface="Times New Roman" panose="02020603050405020304" pitchFamily="18" charset="0"/>
                <a:cs typeface="Times New Roman" panose="02020603050405020304" pitchFamily="18" charset="0"/>
              </a:rPr>
              <a:t>, 2004, p. 17).</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67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marL="109728" indent="0" algn="just" rtl="0">
              <a:lnSpc>
                <a:spcPct val="150000"/>
              </a:lnSpc>
              <a:buNone/>
            </a:pP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be more </a:t>
            </a:r>
            <a:r>
              <a:rPr lang="en-US" dirty="0">
                <a:latin typeface="Times New Roman" panose="02020603050405020304" pitchFamily="18" charset="0"/>
                <a:cs typeface="Times New Roman" panose="02020603050405020304" pitchFamily="18" charset="0"/>
              </a:rPr>
              <a:t>precise, from the standpoint of free translation, a sentence is identified as a unit to be dealt with in the translation process. </a:t>
            </a:r>
            <a:endParaRPr lang="en-US" dirty="0" smtClean="0">
              <a:latin typeface="Times New Roman" panose="02020603050405020304" pitchFamily="18" charset="0"/>
              <a:cs typeface="Times New Roman" panose="02020603050405020304" pitchFamily="18" charset="0"/>
            </a:endParaRPr>
          </a:p>
          <a:p>
            <a:pPr marL="109728" indent="0" algn="just" rtl="0">
              <a:buNone/>
            </a:pPr>
            <a:endParaRPr lang="en-US" sz="1500" dirty="0">
              <a:latin typeface="Times New Roman" panose="02020603050405020304" pitchFamily="18" charset="0"/>
              <a:cs typeface="Times New Roman" panose="02020603050405020304" pitchFamily="18" charset="0"/>
            </a:endParaRPr>
          </a:p>
          <a:p>
            <a:pPr marL="109728" indent="0" algn="just" rtl="0">
              <a:lnSpc>
                <a:spcPct val="150000"/>
              </a:lnSpc>
              <a:buNone/>
            </a:pPr>
            <a:r>
              <a:rPr lang="en-US" dirty="0">
                <a:latin typeface="Times New Roman" panose="02020603050405020304" pitchFamily="18" charset="0"/>
                <a:cs typeface="Times New Roman" panose="02020603050405020304" pitchFamily="18" charset="0"/>
              </a:rPr>
              <a:t>Within the discipline of TS, the term 'unit of translation' was coined by Vinay and </a:t>
            </a:r>
            <a:r>
              <a:rPr lang="en-US" dirty="0" err="1">
                <a:latin typeface="Times New Roman" panose="02020603050405020304" pitchFamily="18" charset="0"/>
                <a:cs typeface="Times New Roman" panose="02020603050405020304" pitchFamily="18" charset="0"/>
              </a:rPr>
              <a:t>Darbelnet</a:t>
            </a:r>
            <a:r>
              <a:rPr lang="en-US" dirty="0">
                <a:latin typeface="Times New Roman" panose="02020603050405020304" pitchFamily="18" charset="0"/>
                <a:cs typeface="Times New Roman" panose="02020603050405020304" pitchFamily="18" charset="0"/>
              </a:rPr>
              <a:t> (1995) who defined it as ―the smallest segment of the utterance whose signs are linked in such a way that they should not be translated individually‖ (p. 21).</a:t>
            </a: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04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16995698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http://www.stet.edu.in/SSR_Report/Study%20Material/PDF/ENGLISH/UG/III%20YEAR/5.pdf</a:t>
            </a:r>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742429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304800" y="914400"/>
            <a:ext cx="8229600" cy="4525963"/>
          </a:xfrm>
        </p:spPr>
        <p:txBody>
          <a:bodyPr>
            <a:normAutofit/>
          </a:bodyPr>
          <a:lstStyle/>
          <a:p>
            <a:pPr marL="68580" indent="0" algn="just" rtl="0">
              <a:lnSpc>
                <a:spcPct val="150000"/>
              </a:lnSpc>
              <a:buNone/>
            </a:pPr>
            <a:r>
              <a:rPr lang="en-US" sz="3200" dirty="0">
                <a:latin typeface="Times New Roman" pitchFamily="18" charset="0"/>
                <a:cs typeface="Times New Roman" pitchFamily="18" charset="0"/>
              </a:rPr>
              <a:t>Translation is the replacement of textual material in one language (Source Language) by </a:t>
            </a:r>
            <a:r>
              <a:rPr lang="en-US" sz="3200" b="1" dirty="0">
                <a:solidFill>
                  <a:srgbClr val="7030A0"/>
                </a:solidFill>
                <a:latin typeface="Times New Roman" pitchFamily="18" charset="0"/>
                <a:cs typeface="Times New Roman" pitchFamily="18" charset="0"/>
              </a:rPr>
              <a:t>equivalent</a:t>
            </a:r>
            <a:r>
              <a:rPr lang="en-US" sz="3200" dirty="0">
                <a:latin typeface="Times New Roman" pitchFamily="18" charset="0"/>
                <a:cs typeface="Times New Roman" pitchFamily="18" charset="0"/>
              </a:rPr>
              <a:t> material in another language (Target Language). </a:t>
            </a:r>
            <a:endParaRPr lang="en-US" sz="3200" dirty="0" smtClean="0">
              <a:latin typeface="Times New Roman" pitchFamily="18" charset="0"/>
              <a:cs typeface="Times New Roman" pitchFamily="18" charset="0"/>
            </a:endParaRPr>
          </a:p>
          <a:p>
            <a:pPr marL="68580" indent="0" algn="just" rtl="0">
              <a:lnSpc>
                <a:spcPct val="150000"/>
              </a:lnSpc>
              <a:buNone/>
            </a:pPr>
            <a:r>
              <a:rPr lang="en-US" sz="3200" dirty="0">
                <a:solidFill>
                  <a:srgbClr val="C00000"/>
                </a:solidFill>
                <a:latin typeface="Times New Roman" pitchFamily="18" charset="0"/>
                <a:cs typeface="Times New Roman" pitchFamily="18" charset="0"/>
              </a:rPr>
              <a:t> </a:t>
            </a:r>
            <a:r>
              <a:rPr lang="en-US" sz="3200" dirty="0" smtClean="0">
                <a:solidFill>
                  <a:srgbClr val="C00000"/>
                </a:solidFill>
                <a:latin typeface="Times New Roman" pitchFamily="18" charset="0"/>
                <a:cs typeface="Times New Roman" pitchFamily="18" charset="0"/>
              </a:rPr>
              <a:t>                                               (</a:t>
            </a:r>
            <a:r>
              <a:rPr lang="en-US" sz="3200" dirty="0">
                <a:solidFill>
                  <a:srgbClr val="C00000"/>
                </a:solidFill>
                <a:latin typeface="Times New Roman" pitchFamily="18" charset="0"/>
                <a:cs typeface="Times New Roman" pitchFamily="18" charset="0"/>
              </a:rPr>
              <a:t>Catford 1965:20)</a:t>
            </a:r>
          </a:p>
        </p:txBody>
      </p:sp>
    </p:spTree>
    <p:extLst>
      <p:ext uri="{BB962C8B-B14F-4D97-AF65-F5344CB8AC3E}">
        <p14:creationId xmlns:p14="http://schemas.microsoft.com/office/powerpoint/2010/main" val="290621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304800" y="1012565"/>
            <a:ext cx="8229600" cy="4525963"/>
          </a:xfrm>
        </p:spPr>
        <p:txBody>
          <a:bodyPr>
            <a:normAutofit/>
          </a:bodyPr>
          <a:lstStyle/>
          <a:p>
            <a:pPr marL="68580" indent="0" algn="just" rtl="0">
              <a:lnSpc>
                <a:spcPct val="150000"/>
              </a:lnSpc>
              <a:buNone/>
            </a:pPr>
            <a:r>
              <a:rPr lang="en-US" sz="3200" dirty="0">
                <a:solidFill>
                  <a:srgbClr val="C00000"/>
                </a:solidFill>
                <a:latin typeface="Times New Roman" pitchFamily="18" charset="0"/>
                <a:cs typeface="Times New Roman" pitchFamily="18" charset="0"/>
              </a:rPr>
              <a:t>Nida (1965)</a:t>
            </a:r>
            <a:r>
              <a:rPr lang="en-US" sz="3200" b="1" dirty="0">
                <a:solidFill>
                  <a:srgbClr val="C00000"/>
                </a:solidFill>
                <a:latin typeface="Times New Roman" pitchFamily="18" charset="0"/>
                <a:cs typeface="Times New Roman" pitchFamily="18" charset="0"/>
              </a:rPr>
              <a:t> </a:t>
            </a:r>
            <a:r>
              <a:rPr lang="en-US" sz="3200" dirty="0">
                <a:latin typeface="Times New Roman" pitchFamily="18" charset="0"/>
                <a:cs typeface="Times New Roman" pitchFamily="18" charset="0"/>
              </a:rPr>
              <a:t>suggests that translation is concerned with the reproduction of the </a:t>
            </a:r>
            <a:r>
              <a:rPr lang="en-US" sz="3200" b="1" dirty="0">
                <a:solidFill>
                  <a:srgbClr val="7030A0"/>
                </a:solidFill>
                <a:latin typeface="Times New Roman" pitchFamily="18" charset="0"/>
                <a:cs typeface="Times New Roman" pitchFamily="18" charset="0"/>
              </a:rPr>
              <a:t>closest equivalent</a:t>
            </a:r>
            <a:r>
              <a:rPr lang="en-US" sz="3200" dirty="0">
                <a:latin typeface="Times New Roman" pitchFamily="18" charset="0"/>
                <a:cs typeface="Times New Roman" pitchFamily="18" charset="0"/>
              </a:rPr>
              <a:t> of the source language text (or textual material) in the target language. </a:t>
            </a:r>
          </a:p>
        </p:txBody>
      </p:sp>
    </p:spTree>
    <p:extLst>
      <p:ext uri="{BB962C8B-B14F-4D97-AF65-F5344CB8AC3E}">
        <p14:creationId xmlns:p14="http://schemas.microsoft.com/office/powerpoint/2010/main" val="186034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9673</TotalTime>
  <Words>3704</Words>
  <Application>Microsoft Office PowerPoint</Application>
  <PresentationFormat>On-screen Show (4:3)</PresentationFormat>
  <Paragraphs>388</Paragraphs>
  <Slides>76</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76</vt:i4>
      </vt:variant>
    </vt:vector>
  </HeadingPairs>
  <TitlesOfParts>
    <vt:vector size="88" baseType="lpstr">
      <vt:lpstr>Ali_K_Azzam</vt:lpstr>
      <vt:lpstr>Arez_K_ Press 01</vt:lpstr>
      <vt:lpstr>Arial</vt:lpstr>
      <vt:lpstr>Calibri</vt:lpstr>
      <vt:lpstr>K24 Kurdish Bold Bold</vt:lpstr>
      <vt:lpstr>Lucida Sans Unicode</vt:lpstr>
      <vt:lpstr>Times New Roman</vt:lpstr>
      <vt:lpstr>Verdana</vt:lpstr>
      <vt:lpstr>Wingdings</vt:lpstr>
      <vt:lpstr>Wingdings 2</vt:lpstr>
      <vt:lpstr>Wingdings 3</vt:lpstr>
      <vt:lpstr>Concourse</vt:lpstr>
      <vt:lpstr> Module: Introduction to Translation</vt:lpstr>
      <vt:lpstr>The Concept of Translation</vt:lpstr>
      <vt:lpstr>Etymology (Origin of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Morphology </dc:title>
  <dc:creator>RAM FOR COMPUTER</dc:creator>
  <cp:lastModifiedBy>SONY</cp:lastModifiedBy>
  <cp:revision>485</cp:revision>
  <dcterms:created xsi:type="dcterms:W3CDTF">2006-08-16T00:00:00Z</dcterms:created>
  <dcterms:modified xsi:type="dcterms:W3CDTF">2023-03-28T10:07:18Z</dcterms:modified>
</cp:coreProperties>
</file>