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90" r:id="rId5"/>
    <p:sldId id="259" r:id="rId6"/>
    <p:sldId id="268" r:id="rId7"/>
    <p:sldId id="291" r:id="rId8"/>
    <p:sldId id="284" r:id="rId9"/>
    <p:sldId id="278" r:id="rId10"/>
    <p:sldId id="286" r:id="rId11"/>
    <p:sldId id="287" r:id="rId12"/>
    <p:sldId id="288" r:id="rId13"/>
    <p:sldId id="277" r:id="rId14"/>
    <p:sldId id="279" r:id="rId15"/>
    <p:sldId id="280" r:id="rId16"/>
    <p:sldId id="281" r:id="rId17"/>
    <p:sldId id="282" r:id="rId18"/>
    <p:sldId id="283" r:id="rId19"/>
    <p:sldId id="292" r:id="rId20"/>
    <p:sldId id="293" r:id="rId21"/>
    <p:sldId id="294" r:id="rId22"/>
    <p:sldId id="295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220"/>
    <a:srgbClr val="BBC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307C4-CA4F-4EBA-A19E-4655E907E713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E9318-8475-4380-BB6E-9A6B9CB1A7B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373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92833-43D7-45BC-8382-234E462A880A}" type="datetimeFigureOut">
              <a:rPr lang="es-ES_tradnl" smtClean="0"/>
              <a:pPr/>
              <a:t>11/03/2024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rgbClr val="FFC000"/>
                </a:solidFill>
              </a:rPr>
              <a:t> </a:t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>
                <a:solidFill>
                  <a:srgbClr val="FFC000"/>
                </a:solidFill>
              </a:rPr>
              <a:t/>
            </a:r>
            <a:br>
              <a:rPr lang="es-ES_tradnl" dirty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err="1" smtClean="0">
                <a:solidFill>
                  <a:srgbClr val="ECE220"/>
                </a:solidFill>
              </a:rPr>
              <a:t>Program</a:t>
            </a:r>
            <a:r>
              <a:rPr lang="es-ES_tradnl" dirty="0" smtClean="0">
                <a:solidFill>
                  <a:srgbClr val="ECE220"/>
                </a:solidFill>
              </a:rPr>
              <a:t>: High Diploma</a:t>
            </a:r>
            <a:r>
              <a:rPr lang="es-ES_tradnl" dirty="0">
                <a:solidFill>
                  <a:srgbClr val="ECE220"/>
                </a:solidFill>
              </a:rPr>
              <a:t/>
            </a:r>
            <a:br>
              <a:rPr lang="es-ES_tradnl" dirty="0">
                <a:solidFill>
                  <a:srgbClr val="ECE220"/>
                </a:solidFill>
              </a:rPr>
            </a:br>
            <a:r>
              <a:rPr lang="es-ES_tradnl" dirty="0" smtClean="0">
                <a:solidFill>
                  <a:srgbClr val="ECE220"/>
                </a:solidFill>
              </a:rPr>
              <a:t>Module: </a:t>
            </a:r>
            <a:r>
              <a:rPr lang="es-ES_tradnl" dirty="0" err="1" smtClean="0">
                <a:solidFill>
                  <a:srgbClr val="ECE220"/>
                </a:solidFill>
              </a:rPr>
              <a:t>Research</a:t>
            </a:r>
            <a:r>
              <a:rPr lang="es-ES_tradnl" dirty="0" smtClean="0">
                <a:solidFill>
                  <a:srgbClr val="ECE220"/>
                </a:solidFill>
              </a:rPr>
              <a:t> </a:t>
            </a:r>
            <a:r>
              <a:rPr lang="es-ES_tradnl" dirty="0" err="1" smtClean="0">
                <a:solidFill>
                  <a:srgbClr val="ECE220"/>
                </a:solidFill>
              </a:rPr>
              <a:t>Writing</a:t>
            </a:r>
            <a:r>
              <a:rPr lang="es-ES_tradnl" dirty="0" smtClean="0">
                <a:solidFill>
                  <a:srgbClr val="ECE220"/>
                </a:solidFill>
              </a:rPr>
              <a:t> </a:t>
            </a:r>
            <a:endParaRPr lang="es-ES_tradnl" dirty="0">
              <a:solidFill>
                <a:srgbClr val="ECE22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  <a:p>
            <a:pPr algn="ctr"/>
            <a:r>
              <a:rPr lang="es-ES_tradnl" sz="3000" dirty="0" smtClean="0"/>
              <a:t> Module tutor: Dr. Yousif A. </a:t>
            </a:r>
            <a:r>
              <a:rPr lang="es-ES_tradnl" sz="3000" dirty="0" err="1" smtClean="0"/>
              <a:t>Omer</a:t>
            </a:r>
            <a:endParaRPr lang="es-ES_tradnl" sz="3000" dirty="0" smtClean="0"/>
          </a:p>
          <a:p>
            <a:pPr algn="ctr"/>
            <a:r>
              <a:rPr lang="es-ES_tradnl" sz="3000" dirty="0" err="1" smtClean="0"/>
              <a:t>Week</a:t>
            </a:r>
            <a:r>
              <a:rPr lang="es-ES_tradnl" sz="3000" dirty="0" smtClean="0"/>
              <a:t> 1 &amp; 2</a:t>
            </a:r>
            <a:endParaRPr lang="es-ES_tradnl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/>
              <a:t>The </a:t>
            </a:r>
            <a:r>
              <a:rPr lang="en-US" sz="3600" dirty="0"/>
              <a:t>history of </a:t>
            </a:r>
            <a:r>
              <a:rPr lang="en-US" sz="3600" dirty="0" smtClean="0"/>
              <a:t>any field </a:t>
            </a:r>
            <a:r>
              <a:rPr lang="en-US" sz="3600" dirty="0"/>
              <a:t>is measured in milestones of discovery. Each new milestone allows other </a:t>
            </a:r>
            <a:r>
              <a:rPr lang="en-US" sz="3600" dirty="0" smtClean="0"/>
              <a:t>researchers/scholars </a:t>
            </a:r>
            <a:r>
              <a:rPr lang="en-US" sz="3600" dirty="0"/>
              <a:t>to further advance the sum of human knowledge. </a:t>
            </a:r>
            <a:endParaRPr lang="en-US" sz="3600" dirty="0" smtClean="0"/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099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Frank Herbert, an American science-fiction author,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noted that “the beginning of knowledge is the discovery of something we do not understand.” </a:t>
            </a:r>
          </a:p>
        </p:txBody>
      </p:sp>
    </p:spTree>
    <p:extLst>
      <p:ext uri="{BB962C8B-B14F-4D97-AF65-F5344CB8AC3E}">
        <p14:creationId xmlns:p14="http://schemas.microsoft.com/office/powerpoint/2010/main" val="12678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/>
              <a:t>Research </a:t>
            </a:r>
            <a:r>
              <a:rPr lang="en-US" sz="3600" dirty="0"/>
              <a:t>into the world </a:t>
            </a:r>
            <a:r>
              <a:rPr lang="en-US" sz="3600" dirty="0" smtClean="0"/>
              <a:t>of any field, such as </a:t>
            </a:r>
            <a:r>
              <a:rPr lang="en-US" sz="3600" dirty="0"/>
              <a:t>physics, biology, economics</a:t>
            </a:r>
            <a:r>
              <a:rPr lang="en-US" sz="3600" dirty="0" smtClean="0"/>
              <a:t>, language </a:t>
            </a:r>
            <a:r>
              <a:rPr lang="en-US" sz="3600" dirty="0"/>
              <a:t>and culture all translate into insights that change the way we live</a:t>
            </a:r>
            <a:r>
              <a:rPr 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74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/>
              <a:t>It is the greatest way to improve </a:t>
            </a:r>
            <a:r>
              <a:rPr lang="en-US" sz="3000" dirty="0"/>
              <a:t>knowledge and allows to </a:t>
            </a:r>
            <a:r>
              <a:rPr lang="en-US" sz="3000" dirty="0" smtClean="0"/>
              <a:t>comprehend </a:t>
            </a:r>
            <a:r>
              <a:rPr lang="en-US" sz="3000" dirty="0"/>
              <a:t>specific problems </a:t>
            </a:r>
            <a:r>
              <a:rPr lang="en-US" sz="3000" dirty="0" smtClean="0"/>
              <a:t>from different angles that </a:t>
            </a:r>
            <a:r>
              <a:rPr lang="en-US" sz="3000" dirty="0"/>
              <a:t>were never </a:t>
            </a:r>
            <a:r>
              <a:rPr lang="en-US" sz="3000" dirty="0" smtClean="0"/>
              <a:t>tackled </a:t>
            </a:r>
            <a:r>
              <a:rPr lang="en-US" sz="3000" dirty="0"/>
              <a:t>or talked about much. </a:t>
            </a:r>
            <a:endParaRPr lang="en-US" sz="3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3581400"/>
            <a:ext cx="79152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1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/>
              <a:t>Emphasizing main issues:</a:t>
            </a:r>
            <a:r>
              <a:rPr lang="en-US" sz="3000" dirty="0"/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000" dirty="0" smtClean="0"/>
              <a:t>In general, </a:t>
            </a:r>
            <a:r>
              <a:rPr lang="en-US" sz="3000" dirty="0"/>
              <a:t>academic research </a:t>
            </a:r>
            <a:r>
              <a:rPr lang="en-US" sz="3000" dirty="0" smtClean="0"/>
              <a:t>centres on </a:t>
            </a:r>
            <a:r>
              <a:rPr lang="en-US" sz="3000" dirty="0"/>
              <a:t>some problems that </a:t>
            </a:r>
            <a:r>
              <a:rPr lang="en-US" sz="3000" dirty="0" smtClean="0"/>
              <a:t>are effective </a:t>
            </a:r>
            <a:r>
              <a:rPr lang="en-US" sz="3000" dirty="0"/>
              <a:t>in society, which could be related to cultural norms, health, education, specific practices, etc.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00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smtClean="0"/>
              <a:t>Providing latest information</a:t>
            </a:r>
            <a:r>
              <a:rPr lang="en-US" sz="3200" dirty="0"/>
              <a:t> </a:t>
            </a: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 smtClean="0"/>
              <a:t>While conducting research, </a:t>
            </a:r>
            <a:r>
              <a:rPr lang="en-US" sz="3200" dirty="0"/>
              <a:t>you </a:t>
            </a:r>
            <a:r>
              <a:rPr lang="en-US" sz="3200" dirty="0" smtClean="0"/>
              <a:t>can </a:t>
            </a:r>
            <a:r>
              <a:rPr lang="en-US" sz="3200" dirty="0"/>
              <a:t>find </a:t>
            </a:r>
            <a:r>
              <a:rPr lang="en-US" sz="3200" dirty="0" smtClean="0"/>
              <a:t>the most recent information available.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  <p:pic>
        <p:nvPicPr>
          <p:cNvPr id="1028" name="Picture 4" descr="No photo description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6095999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9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000" b="1" dirty="0" smtClean="0"/>
              <a:t>Introducing researchers with new ideas</a:t>
            </a:r>
            <a:endParaRPr lang="en-US" sz="3000" b="1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3000" dirty="0" smtClean="0"/>
              <a:t>The more you research, the more viewpoints you will come across. This helps you put forward new ideas. From this perspective, your point of view may change about something. 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000" b="1" dirty="0"/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09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880"/>
            <a:ext cx="8229600" cy="515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 to solve problems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conducting research, you focus on what others have done before. Therefore, you can develop an informed plan and reach an informed decision.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7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Characteristics of Research: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the characteristics of research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Research is directed toward the solution of a problem.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Research requires expertise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Research emphasizes the development of generalizations, principles, or theories that will be helpful in predicting future occurrences.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2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Research is based upon observable experience or empirical evidences.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Research demands accurate observation and description.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 Research involves gathering new data from primary or first-hand sources or using existing data for a new purpose.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1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Module description</a:t>
            </a:r>
          </a:p>
          <a:p>
            <a:endParaRPr lang="es-ES" dirty="0" smtClean="0"/>
          </a:p>
          <a:p>
            <a:r>
              <a:rPr lang="es-ES" dirty="0" smtClean="0"/>
              <a:t>Module outline </a:t>
            </a:r>
          </a:p>
          <a:p>
            <a:endParaRPr lang="es-ES" dirty="0" smtClean="0"/>
          </a:p>
          <a:p>
            <a:r>
              <a:rPr lang="es-ES" dirty="0" smtClean="0"/>
              <a:t>Module learning outcomes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vii) Research is characterized by carefully designed procedures that apply rigorous analysis.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(viii) Research involves the quest for answers to un-solved problems.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(ix) Research strives to be objective and logical, applying every possible test to validate the procedures employed the data collected and the conclusions reached. 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84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Research is characterized by patient and unhurried activity.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xi) Research is carefully recorded and collected.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(xii) Research sometimes requires courage. </a:t>
            </a:r>
          </a:p>
          <a:p>
            <a:pPr>
              <a:lnSpc>
                <a:spcPct val="150000"/>
              </a:lnSpc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Sir Isaac Newton said, “</a:t>
            </a:r>
            <a:r>
              <a:rPr lang="en-US" sz="2800" dirty="0">
                <a:solidFill>
                  <a:srgbClr val="7030A0"/>
                </a:solidFill>
              </a:rPr>
              <a:t>If I have seen further, it is by standing on the shoulders of giants</a:t>
            </a:r>
            <a:r>
              <a:rPr lang="en-US" sz="2800" dirty="0" smtClean="0"/>
              <a:t>.”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5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0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152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b="1" dirty="0" smtClean="0">
                <a:solidFill>
                  <a:srgbClr val="C00000"/>
                </a:solidFill>
              </a:rPr>
              <a:t>What is research?</a:t>
            </a:r>
          </a:p>
          <a:p>
            <a:endParaRPr lang="es-ES_tradn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828800"/>
            <a:ext cx="8201025" cy="4376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According to (</a:t>
            </a:r>
            <a:r>
              <a:rPr lang="en-US" b="1" dirty="0" err="1"/>
              <a:t>Thyer</a:t>
            </a:r>
            <a:r>
              <a:rPr lang="en-US" b="1" dirty="0"/>
              <a:t>, 2001</a:t>
            </a:r>
            <a:r>
              <a:rPr lang="en-US" dirty="0"/>
              <a:t>), "the word </a:t>
            </a:r>
            <a:r>
              <a:rPr lang="en-US" dirty="0">
                <a:solidFill>
                  <a:srgbClr val="7030A0"/>
                </a:solidFill>
              </a:rPr>
              <a:t>research</a:t>
            </a:r>
            <a:r>
              <a:rPr lang="en-US" dirty="0"/>
              <a:t> is composed of two syllables, </a:t>
            </a:r>
            <a:r>
              <a:rPr lang="en-US" u="sng" dirty="0"/>
              <a:t>re</a:t>
            </a:r>
            <a:r>
              <a:rPr lang="en-US" dirty="0"/>
              <a:t> and </a:t>
            </a:r>
            <a:r>
              <a:rPr lang="en-US" u="sng" dirty="0"/>
              <a:t>search</a:t>
            </a:r>
            <a:r>
              <a:rPr lang="en-US" dirty="0"/>
              <a:t>. re is a prefix meaning again, anew or over again search is a verb meaning to examine closely and carefully, to test and try, or to probe. Together they form a noun describing a careful, systematic, patient study and investigation in some field of knowledge, undertaken to establish facts or principles." </a:t>
            </a:r>
          </a:p>
        </p:txBody>
      </p:sp>
    </p:spTree>
    <p:extLst>
      <p:ext uri="{BB962C8B-B14F-4D97-AF65-F5344CB8AC3E}">
        <p14:creationId xmlns:p14="http://schemas.microsoft.com/office/powerpoint/2010/main" val="93216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s-ES" dirty="0" smtClean="0"/>
              <a:t>Research is…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 the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  into and study of materials, sources, etc., in order to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facts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 new conclusions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an endeavour to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or collate old facts etc. by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study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subject or by a course of </a:t>
            </a:r>
            <a:r>
              <a:rPr lang="es-E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investigation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None/>
            </a:pPr>
            <a:r>
              <a:rPr lang="en-US" sz="3200" dirty="0" smtClean="0"/>
              <a:t>[Oxford Concise dictionary]</a:t>
            </a:r>
            <a:endParaRPr lang="es-ES_trad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4000" dirty="0" smtClean="0"/>
              <a:t>Research is an </a:t>
            </a:r>
            <a:r>
              <a:rPr lang="en-US" sz="4000" u="sng" dirty="0" smtClean="0"/>
              <a:t>organized</a:t>
            </a:r>
            <a:r>
              <a:rPr lang="en-US" sz="4000" dirty="0" smtClean="0"/>
              <a:t> and </a:t>
            </a:r>
            <a:r>
              <a:rPr lang="en-US" sz="4000" u="sng" dirty="0" smtClean="0"/>
              <a:t>systematic</a:t>
            </a:r>
            <a:r>
              <a:rPr lang="en-US" sz="4000" dirty="0" smtClean="0"/>
              <a:t> way of finding </a:t>
            </a:r>
            <a:r>
              <a:rPr lang="en-US" sz="4000" u="sng" dirty="0" smtClean="0"/>
              <a:t>answers</a:t>
            </a:r>
            <a:r>
              <a:rPr lang="en-US" sz="4000" dirty="0" smtClean="0"/>
              <a:t> to </a:t>
            </a:r>
            <a:r>
              <a:rPr lang="en-US" sz="4000" u="sng" dirty="0" smtClean="0"/>
              <a:t>questions</a:t>
            </a:r>
            <a:endParaRPr lang="es-ES_tradnl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10540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(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Rocco, 2011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"Research is a careful investigation or inquiry especially through search for new facts in any branch of knowledge."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movement, a movement from the known to the unknown (Redman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266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Q: Why </a:t>
            </a:r>
            <a:r>
              <a:rPr lang="en-US" sz="4000" b="1" dirty="0">
                <a:solidFill>
                  <a:srgbClr val="7030A0"/>
                </a:solidFill>
              </a:rPr>
              <a:t>is research systematic?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Answer: </a:t>
            </a:r>
          </a:p>
          <a:p>
            <a:pPr marL="0" indent="0" algn="just">
              <a:buNone/>
            </a:pPr>
            <a:r>
              <a:rPr lang="en-US" sz="3600" dirty="0" smtClean="0"/>
              <a:t>It is systematic </a:t>
            </a:r>
            <a:r>
              <a:rPr lang="en-US" sz="3600" dirty="0"/>
              <a:t>because there is a definite set of procedures and steps which one will follow.</a:t>
            </a:r>
          </a:p>
        </p:txBody>
      </p:sp>
    </p:spTree>
    <p:extLst>
      <p:ext uri="{BB962C8B-B14F-4D97-AF65-F5344CB8AC3E}">
        <p14:creationId xmlns:p14="http://schemas.microsoft.com/office/powerpoint/2010/main" val="10809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What is the importance of academic research?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/>
              <a:t>A</a:t>
            </a:r>
            <a:r>
              <a:rPr lang="en-US" dirty="0" smtClean="0"/>
              <a:t>cademic research is important to ….</a:t>
            </a:r>
          </a:p>
          <a:p>
            <a:pPr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Advance human knowledge</a:t>
            </a:r>
          </a:p>
          <a:p>
            <a:pPr marL="0" indent="0" algn="just">
              <a:buNone/>
            </a:pPr>
            <a:r>
              <a:rPr lang="en-US" dirty="0" smtClean="0"/>
              <a:t>- Change the way people live</a:t>
            </a:r>
          </a:p>
          <a:p>
            <a:pPr marL="0" indent="0" algn="just">
              <a:buNone/>
            </a:pPr>
            <a:r>
              <a:rPr lang="en-US" dirty="0" smtClean="0"/>
              <a:t>- Emphasize main issues</a:t>
            </a:r>
          </a:p>
          <a:p>
            <a:pPr marL="0" indent="0" algn="just">
              <a:buNone/>
            </a:pPr>
            <a:r>
              <a:rPr lang="en-US" dirty="0" smtClean="0"/>
              <a:t>- Provide recent information, </a:t>
            </a:r>
          </a:p>
          <a:p>
            <a:pPr marL="0" indent="0" algn="just">
              <a:buNone/>
            </a:pPr>
            <a:r>
              <a:rPr lang="en-US" dirty="0" smtClean="0"/>
              <a:t>- etc….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Importance of academic research </a:t>
            </a:r>
            <a:endParaRPr lang="es-ES_trad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</TotalTime>
  <Words>710</Words>
  <Application>Microsoft Office PowerPoint</Application>
  <PresentationFormat>On-screen Show (4:3)</PresentationFormat>
  <Paragraphs>87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Constantia</vt:lpstr>
      <vt:lpstr>Times New Roman</vt:lpstr>
      <vt:lpstr>Wingdings</vt:lpstr>
      <vt:lpstr>Wingdings 2</vt:lpstr>
      <vt:lpstr>Flow</vt:lpstr>
      <vt:lpstr>    Program: High Diploma Module: Research Writing </vt:lpstr>
      <vt:lpstr>Introduction</vt:lpstr>
      <vt:lpstr>PowerPoint Presentation</vt:lpstr>
      <vt:lpstr>PowerPoint Presentation</vt:lpstr>
      <vt:lpstr>Research is…</vt:lpstr>
      <vt:lpstr>In other words</vt:lpstr>
      <vt:lpstr>PowerPoint Presentation</vt:lpstr>
      <vt:lpstr>PowerPoint Presentation</vt:lpstr>
      <vt:lpstr>Importance of academic research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Characteristics of Research: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research?</dc:title>
  <dc:creator>Stefcita</dc:creator>
  <cp:lastModifiedBy>SONY</cp:lastModifiedBy>
  <cp:revision>64</cp:revision>
  <dcterms:created xsi:type="dcterms:W3CDTF">2011-09-21T12:03:51Z</dcterms:created>
  <dcterms:modified xsi:type="dcterms:W3CDTF">2024-03-11T14:55:07Z</dcterms:modified>
</cp:coreProperties>
</file>