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00" r:id="rId2"/>
    <p:sldId id="343" r:id="rId3"/>
    <p:sldId id="325" r:id="rId4"/>
    <p:sldId id="307" r:id="rId5"/>
    <p:sldId id="308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10" r:id="rId18"/>
    <p:sldId id="32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307C4-CA4F-4EBA-A19E-4655E907E713}" type="datetimeFigureOut">
              <a:rPr lang="es-ES_tradnl" smtClean="0"/>
              <a:pPr/>
              <a:t>12/05/2024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E9318-8475-4380-BB6E-9A6B9CB1A7B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E9318-8475-4380-BB6E-9A6B9CB1A7BD}" type="slidenum">
              <a:rPr lang="es-ES_tradnl" smtClean="0"/>
              <a:pPr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50910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2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1273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2833-43D7-45BC-8382-234E462A880A}" type="datetimeFigureOut">
              <a:rPr lang="es-ES_tradnl" smtClean="0"/>
              <a:pPr/>
              <a:t>12/05/2024</a:t>
            </a:fld>
            <a:endParaRPr lang="es-ES_trad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2833-43D7-45BC-8382-234E462A880A}" type="datetimeFigureOut">
              <a:rPr lang="es-ES_tradnl" smtClean="0"/>
              <a:pPr/>
              <a:t>12/05/2024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2833-43D7-45BC-8382-234E462A880A}" type="datetimeFigureOut">
              <a:rPr lang="es-ES_tradnl" smtClean="0"/>
              <a:pPr/>
              <a:t>12/05/2024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2833-43D7-45BC-8382-234E462A880A}" type="datetimeFigureOut">
              <a:rPr lang="es-ES_tradnl" smtClean="0"/>
              <a:pPr/>
              <a:t>12/05/2024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2833-43D7-45BC-8382-234E462A880A}" type="datetimeFigureOut">
              <a:rPr lang="es-ES_tradnl" smtClean="0"/>
              <a:pPr/>
              <a:t>12/05/2024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2833-43D7-45BC-8382-234E462A880A}" type="datetimeFigureOut">
              <a:rPr lang="es-ES_tradnl" smtClean="0"/>
              <a:pPr/>
              <a:t>12/05/2024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2833-43D7-45BC-8382-234E462A880A}" type="datetimeFigureOut">
              <a:rPr lang="es-ES_tradnl" smtClean="0"/>
              <a:pPr/>
              <a:t>12/05/2024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2833-43D7-45BC-8382-234E462A880A}" type="datetimeFigureOut">
              <a:rPr lang="es-ES_tradnl" smtClean="0"/>
              <a:pPr/>
              <a:t>12/05/2024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2833-43D7-45BC-8382-234E462A880A}" type="datetimeFigureOut">
              <a:rPr lang="es-ES_tradnl" smtClean="0"/>
              <a:pPr/>
              <a:t>12/05/2024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2833-43D7-45BC-8382-234E462A880A}" type="datetimeFigureOut">
              <a:rPr lang="es-ES_tradnl" smtClean="0"/>
              <a:pPr/>
              <a:t>12/05/2024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2833-43D7-45BC-8382-234E462A880A}" type="datetimeFigureOut">
              <a:rPr lang="es-ES_tradnl" smtClean="0"/>
              <a:pPr/>
              <a:t>12/05/2024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692833-43D7-45BC-8382-234E462A880A}" type="datetimeFigureOut">
              <a:rPr lang="es-ES_tradnl" smtClean="0"/>
              <a:pPr/>
              <a:t>12/05/2024</a:t>
            </a:fld>
            <a:endParaRPr lang="es-ES_trad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FD8A70-D47E-4471-A35E-9402B0E9C62B}" type="slidenum">
              <a:rPr lang="es-ES_tradnl" smtClean="0"/>
              <a:pPr/>
              <a:t>‹#›</a:t>
            </a:fld>
            <a:endParaRPr lang="es-ES_tradn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>
                <a:solidFill>
                  <a:srgbClr val="FFC000"/>
                </a:solidFill>
              </a:rPr>
              <a:t> </a:t>
            </a:r>
            <a:br>
              <a:rPr lang="es-ES_tradnl" dirty="0" smtClean="0">
                <a:solidFill>
                  <a:srgbClr val="FFC000"/>
                </a:solidFill>
              </a:rPr>
            </a:br>
            <a:r>
              <a:rPr lang="es-ES_tradnl" dirty="0">
                <a:solidFill>
                  <a:srgbClr val="FFC000"/>
                </a:solidFill>
              </a:rPr>
              <a:t/>
            </a:r>
            <a:br>
              <a:rPr lang="es-ES_tradnl" dirty="0">
                <a:solidFill>
                  <a:srgbClr val="FFC000"/>
                </a:solidFill>
              </a:rPr>
            </a:br>
            <a:r>
              <a:rPr lang="es-ES_tradnl" dirty="0" smtClean="0">
                <a:solidFill>
                  <a:srgbClr val="FFC000"/>
                </a:solidFill>
              </a:rPr>
              <a:t/>
            </a:r>
            <a:br>
              <a:rPr lang="es-ES_tradnl" dirty="0" smtClean="0">
                <a:solidFill>
                  <a:srgbClr val="FFC000"/>
                </a:solidFill>
              </a:rPr>
            </a:br>
            <a:r>
              <a:rPr lang="es-ES_tradnl" dirty="0" err="1" smtClean="0">
                <a:solidFill>
                  <a:srgbClr val="ECE220"/>
                </a:solidFill>
              </a:rPr>
              <a:t>Program</a:t>
            </a:r>
            <a:r>
              <a:rPr lang="es-ES_tradnl" dirty="0" smtClean="0">
                <a:solidFill>
                  <a:srgbClr val="ECE220"/>
                </a:solidFill>
              </a:rPr>
              <a:t>: High Diploma</a:t>
            </a:r>
            <a:r>
              <a:rPr lang="es-ES_tradnl" dirty="0">
                <a:solidFill>
                  <a:srgbClr val="ECE220"/>
                </a:solidFill>
              </a:rPr>
              <a:t/>
            </a:r>
            <a:br>
              <a:rPr lang="es-ES_tradnl" dirty="0">
                <a:solidFill>
                  <a:srgbClr val="ECE220"/>
                </a:solidFill>
              </a:rPr>
            </a:br>
            <a:r>
              <a:rPr lang="es-ES_tradnl" dirty="0" smtClean="0">
                <a:solidFill>
                  <a:srgbClr val="ECE220"/>
                </a:solidFill>
              </a:rPr>
              <a:t>Module: </a:t>
            </a:r>
            <a:r>
              <a:rPr lang="es-ES_tradnl" dirty="0" err="1" smtClean="0">
                <a:solidFill>
                  <a:srgbClr val="ECE220"/>
                </a:solidFill>
              </a:rPr>
              <a:t>Research</a:t>
            </a:r>
            <a:r>
              <a:rPr lang="es-ES_tradnl" dirty="0" smtClean="0">
                <a:solidFill>
                  <a:srgbClr val="ECE220"/>
                </a:solidFill>
              </a:rPr>
              <a:t> </a:t>
            </a:r>
            <a:r>
              <a:rPr lang="es-ES_tradnl" dirty="0" err="1" smtClean="0">
                <a:solidFill>
                  <a:srgbClr val="ECE220"/>
                </a:solidFill>
              </a:rPr>
              <a:t>Writing</a:t>
            </a:r>
            <a:r>
              <a:rPr lang="es-ES_tradnl" dirty="0" smtClean="0">
                <a:solidFill>
                  <a:srgbClr val="ECE220"/>
                </a:solidFill>
              </a:rPr>
              <a:t> </a:t>
            </a:r>
            <a:endParaRPr lang="es-ES_tradnl" dirty="0">
              <a:solidFill>
                <a:srgbClr val="ECE22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71800"/>
            <a:ext cx="7854696" cy="2257864"/>
          </a:xfrm>
        </p:spPr>
        <p:txBody>
          <a:bodyPr>
            <a:normAutofit/>
          </a:bodyPr>
          <a:lstStyle/>
          <a:p>
            <a:pPr algn="ctr"/>
            <a:r>
              <a:rPr lang="es-ES_tradnl" dirty="0" smtClean="0"/>
              <a:t> </a:t>
            </a:r>
            <a:endParaRPr lang="es-ES_tradnl" dirty="0"/>
          </a:p>
          <a:p>
            <a:pPr algn="ctr"/>
            <a:r>
              <a:rPr lang="es-ES_tradnl" sz="3000" dirty="0" smtClean="0"/>
              <a:t> Module tutor: Dr. Yousif A. </a:t>
            </a:r>
            <a:r>
              <a:rPr lang="es-ES_tradnl" sz="3000" dirty="0" err="1" smtClean="0"/>
              <a:t>Omer</a:t>
            </a:r>
            <a:endParaRPr lang="es-ES_tradnl" sz="3000" dirty="0"/>
          </a:p>
          <a:p>
            <a:pPr algn="ctr"/>
            <a:r>
              <a:rPr lang="es-ES_tradnl" sz="3000" dirty="0" smtClean="0"/>
              <a:t>                      Dr. </a:t>
            </a:r>
            <a:r>
              <a:rPr lang="es-ES_tradnl" sz="3000" dirty="0" err="1" smtClean="0"/>
              <a:t>Sirwan</a:t>
            </a:r>
            <a:r>
              <a:rPr lang="es-ES_tradnl" sz="3000" dirty="0" smtClean="0"/>
              <a:t> A. Ali</a:t>
            </a:r>
          </a:p>
          <a:p>
            <a:pPr algn="ctr"/>
            <a:r>
              <a:rPr lang="es-ES_tradnl" sz="3000" dirty="0" err="1" smtClean="0"/>
              <a:t>Week</a:t>
            </a:r>
            <a:r>
              <a:rPr lang="es-ES_tradnl" sz="3000" dirty="0" smtClean="0"/>
              <a:t> 7-8</a:t>
            </a:r>
            <a:endParaRPr lang="es-ES_tradnl" sz="3000" dirty="0"/>
          </a:p>
        </p:txBody>
      </p:sp>
    </p:spTree>
    <p:extLst>
      <p:ext uri="{BB962C8B-B14F-4D97-AF65-F5344CB8AC3E}">
        <p14:creationId xmlns:p14="http://schemas.microsoft.com/office/powerpoint/2010/main" val="369489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E113-6BC2-E82C-8D23-D98991C9E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5878" y="325629"/>
            <a:ext cx="6457950" cy="969771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</a:t>
            </a:r>
            <a:r>
              <a:rPr lang="en-US" dirty="0"/>
              <a:t> </a:t>
            </a:r>
            <a:r>
              <a:rPr lang="en-US" sz="4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D4211-2928-1139-AA26-B7D0A21B5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447800"/>
            <a:ext cx="8324850" cy="5181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Appropriate Methods: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Linguistics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Corpus Analysis: Analyzing collections of written or spoken texts using computational tools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Phonetic Analysis: Studying the physical sounds of speech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 Work: Gathering data from native speakers for language documentation.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39002-D2C8-3406-D8ED-C273B96B1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design &amp; Methodology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5CE2F-C4B1-BDE4-790D-8C3B325B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1850-7DE2-4964-B914-AB0B0B679288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043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E113-6BC2-E82C-8D23-D98991C9E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5878" y="228600"/>
            <a:ext cx="6457950" cy="969771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D4211-2928-1139-AA26-B7D0A21B5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219200"/>
            <a:ext cx="8115300" cy="510540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/>
              <a:t>Select Appropriate Methods: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/>
              <a:t>For Literature</a:t>
            </a:r>
            <a:r>
              <a:rPr lang="en-US" dirty="0" smtClean="0"/>
              <a:t>:</a:t>
            </a:r>
            <a:endParaRPr lang="en-US" dirty="0"/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/>
              <a:t>Textual Analysis: Close reading of texts to interpret and critique literary works.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Comparative </a:t>
            </a:r>
            <a:r>
              <a:rPr lang="en-US" dirty="0"/>
              <a:t>Analysis: Comparing themes, styles, or contexts across different literary works</a:t>
            </a:r>
            <a:r>
              <a:rPr lang="en-US" dirty="0" smtClean="0"/>
              <a:t>.</a:t>
            </a:r>
            <a:endParaRPr lang="en-US" dirty="0"/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/>
              <a:t>Historical Contextualization: Examining texts through the lens of historical conditions and events.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39002-D2C8-3406-D8ED-C273B96B1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design &amp; Methodology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5CE2F-C4B1-BDE4-790D-8C3B325B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1850-7DE2-4964-B914-AB0B0B679288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63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E113-6BC2-E82C-8D23-D98991C9E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 Techniques</a:t>
            </a:r>
            <a:endParaRPr lang="en-AU" sz="4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D4211-2928-1139-AA26-B7D0A21B5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90855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Surveys </a:t>
            </a:r>
            <a:r>
              <a:rPr lang="en-US" dirty="0"/>
              <a:t>and Interviews: Useful for gathering opinions and interpretations from a broad audience or specific </a:t>
            </a:r>
            <a:r>
              <a:rPr lang="en-US" dirty="0" smtClean="0"/>
              <a:t>groups.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Experiments</a:t>
            </a:r>
            <a:r>
              <a:rPr lang="en-US" dirty="0"/>
              <a:t>: Common in psycholinguistics or applied linguistics to test specific hypotheses about language processing or </a:t>
            </a:r>
            <a:r>
              <a:rPr lang="en-US" dirty="0" smtClean="0"/>
              <a:t>learning.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Archival </a:t>
            </a:r>
            <a:r>
              <a:rPr lang="en-US" dirty="0"/>
              <a:t>Research: Important for historical literary studies or sociolinguistics.</a:t>
            </a:r>
          </a:p>
          <a:p>
            <a:pPr algn="just">
              <a:lnSpc>
                <a:spcPct val="150000"/>
              </a:lnSpc>
            </a:pP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39002-D2C8-3406-D8ED-C273B96B1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design &amp; Methodology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5CE2F-C4B1-BDE4-790D-8C3B325B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1850-7DE2-4964-B914-AB0B0B679288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35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4DB61-9B21-CAB3-FD8B-CDFA66F47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993" y="76200"/>
            <a:ext cx="6457950" cy="969771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</a:t>
            </a:r>
            <a:endParaRPr lang="en-AU" sz="4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E9BF6-D83D-0013-3DE7-C48EFF6B2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205" y="1143000"/>
            <a:ext cx="8115300" cy="5105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Analysis: Methods like thematic analysis or discourse analysis to interpret patterns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Analysis: Statistical methods to analyze numerical data, often used in sociolinguistics or to measure effects in experimental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linguistics.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Tools: Familiarize yourself with tools like NVivo for qualitative data or SPSS for quantitative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67192-FE91-1DB6-7A3F-B7945FB80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design &amp; Methodology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D8321-A25D-616F-6EDF-14344D619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1850-7DE2-4964-B914-AB0B0B679288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639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4DB61-9B21-CAB3-FD8B-CDFA66F47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993" y="304800"/>
            <a:ext cx="6457950" cy="969771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E9BF6-D83D-0013-3DE7-C48EFF6B2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205" y="1371600"/>
            <a:ext cx="8115300" cy="47024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Informed Consent: Always obtain consent from participants if your research involves human subjects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Confidentiality: Ensure the privacy and confidentiality of participant data.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Present findings honestly and without fabrication, falsification, or inappropriate data manipulation</a:t>
            </a:r>
            <a:r>
              <a:rPr lang="en-US" dirty="0"/>
              <a:t>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67192-FE91-1DB6-7A3F-B7945FB80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design &amp; Methodology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D8321-A25D-616F-6EDF-14344D619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1850-7DE2-4964-B914-AB0B0B679288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870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4DB61-9B21-CAB3-FD8B-CDFA66F47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993" y="228600"/>
            <a:ext cx="6457950" cy="969771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and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E9BF6-D83D-0013-3DE7-C48EFF6B2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205" y="1325306"/>
            <a:ext cx="8115300" cy="5031044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Structure: Typically, research papers include an introduction, literature review, methodology, results, discussion, and conclusion.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Clarity and Coherence: Write clearly and coherently, ensuring that your arguments and findings are logically structured.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Citation and Referencing: Adhere to the appropriate citation style (e.g., APA, MLA) to acknowledge sources and avoid plagiarism.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67192-FE91-1DB6-7A3F-B7945FB80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design &amp; Methodology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D8321-A25D-616F-6EDF-14344D619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1850-7DE2-4964-B914-AB0B0B679288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38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4DB61-9B21-CAB3-FD8B-CDFA66F47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0829"/>
            <a:ext cx="6457950" cy="969771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E9BF6-D83D-0013-3DE7-C48EFF6B2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5181600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/>
              <a:t>Peer Feedback: Regularly seek feedback from peers or mentors to refine your methods and interpretations.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sz="1100" dirty="0"/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/>
              <a:t>Pilot Studies: Consider conducting a pilot study to test your methods and adjust them before proceeding with full-scale research.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sz="1100" dirty="0"/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/>
              <a:t>Stay Updated: Keep abreast of recent developments and emerging methodologies in your field</a:t>
            </a:r>
            <a:r>
              <a:rPr lang="en-US" dirty="0" smtClean="0"/>
              <a:t>.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en-US" sz="1100" dirty="0"/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/>
              <a:t>For fresh researchers in linguistics and literature, understanding and implementing these elements of research design and methodology will provide a strong foundation for conducting rigorous and impactful research.</a:t>
            </a:r>
          </a:p>
          <a:p>
            <a:pPr algn="just"/>
            <a:endParaRPr lang="en-US" dirty="0"/>
          </a:p>
          <a:p>
            <a:pPr algn="just"/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67192-FE91-1DB6-7A3F-B7945FB80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Research design &amp; Methodology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D8321-A25D-616F-6EDF-14344D619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1850-7DE2-4964-B914-AB0B0B679288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711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800" dirty="0" smtClean="0"/>
          </a:p>
          <a:p>
            <a:pPr marL="0" indent="0" algn="ctr">
              <a:buNone/>
            </a:pPr>
            <a:endParaRPr lang="en-US" sz="3800" dirty="0"/>
          </a:p>
          <a:p>
            <a:pPr marL="0" indent="0" algn="ctr">
              <a:buNone/>
            </a:pPr>
            <a:r>
              <a:rPr lang="en-US" sz="3800" dirty="0" smtClean="0"/>
              <a:t>Questions?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04736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Topics for next session: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AU" dirty="0" smtClean="0"/>
              <a:t>Data </a:t>
            </a:r>
            <a:r>
              <a:rPr lang="en-AU" dirty="0"/>
              <a:t>Analysis and Interpretation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40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4F52-A195-685E-70C6-9584954E8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0" y="173229"/>
            <a:ext cx="5407478" cy="969771"/>
          </a:xfrm>
        </p:spPr>
        <p:txBody>
          <a:bodyPr/>
          <a:lstStyle/>
          <a:p>
            <a:pPr algn="l"/>
            <a:r>
              <a:rPr lang="en-A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CC420-FADA-24F0-0275-041A688C8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242821"/>
            <a:ext cx="8115300" cy="5386579"/>
          </a:xfrm>
        </p:spPr>
        <p:txBody>
          <a:bodyPr>
            <a:noAutofit/>
          </a:bodyPr>
          <a:lstStyle/>
          <a:p>
            <a:pPr>
              <a:spcBef>
                <a:spcPts val="45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AU" sz="2400" dirty="0">
                <a:ea typeface="Aptos" panose="020B0004020202020204" pitchFamily="34" charset="0"/>
              </a:rPr>
              <a:t>Understanding Research Design</a:t>
            </a:r>
            <a:endParaRPr lang="en-AU" sz="2400" b="1" dirty="0"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>
              <a:spcBef>
                <a:spcPts val="45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AU" sz="2400" dirty="0">
                <a:ea typeface="Aptos" panose="020B0004020202020204" pitchFamily="34" charset="0"/>
              </a:rPr>
              <a:t>Choose Your Research Type:</a:t>
            </a:r>
            <a:endParaRPr lang="en-AU" sz="2400" b="1" dirty="0"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>
              <a:spcBef>
                <a:spcPts val="45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AU" sz="2400" dirty="0">
                <a:ea typeface="Aptos" panose="020B0004020202020204" pitchFamily="34" charset="0"/>
              </a:rPr>
              <a:t>Formulate a Clear Research Question:</a:t>
            </a:r>
            <a:endParaRPr lang="en-AU" sz="2400" b="1" dirty="0"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>
              <a:spcBef>
                <a:spcPts val="45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AU" sz="2400" dirty="0">
                <a:ea typeface="Aptos" panose="020B0004020202020204" pitchFamily="34" charset="0"/>
              </a:rPr>
              <a:t>Review Relevant Literature:</a:t>
            </a:r>
            <a:endParaRPr lang="en-AU" sz="2400" b="1" dirty="0"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>
              <a:spcBef>
                <a:spcPts val="45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AU" sz="2400" dirty="0">
                <a:ea typeface="Aptos" panose="020B0004020202020204" pitchFamily="34" charset="0"/>
              </a:rPr>
              <a:t>Select Appropriate Methods: For Linguistics/Literature:</a:t>
            </a:r>
            <a:endParaRPr lang="en-AU" sz="2400" b="1" dirty="0"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>
              <a:spcBef>
                <a:spcPts val="45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AU" sz="2400" dirty="0">
                <a:ea typeface="Aptos" panose="020B0004020202020204" pitchFamily="34" charset="0"/>
              </a:rPr>
              <a:t>Data Collection Techniques:</a:t>
            </a:r>
            <a:endParaRPr lang="en-AU" sz="2400" b="1" dirty="0"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>
              <a:spcBef>
                <a:spcPts val="45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AU" sz="2400" dirty="0">
                <a:ea typeface="Aptos" panose="020B0004020202020204" pitchFamily="34" charset="0"/>
              </a:rPr>
              <a:t>Data Analysis:</a:t>
            </a:r>
            <a:endParaRPr lang="en-AU" sz="2400" b="1" dirty="0"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>
              <a:spcBef>
                <a:spcPts val="45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AU" sz="2400" dirty="0">
                <a:ea typeface="Aptos" panose="020B0004020202020204" pitchFamily="34" charset="0"/>
              </a:rPr>
              <a:t>Ethical Considerations</a:t>
            </a:r>
            <a:endParaRPr lang="en-AU" sz="2400" b="1" dirty="0"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>
              <a:spcBef>
                <a:spcPts val="45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AU" sz="2400" dirty="0">
                <a:ea typeface="Aptos" panose="020B0004020202020204" pitchFamily="34" charset="0"/>
              </a:rPr>
              <a:t>Writing and Presentation</a:t>
            </a:r>
            <a:endParaRPr lang="en-AU" sz="2400" b="1" dirty="0"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>
              <a:spcBef>
                <a:spcPts val="45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AU" sz="2400" dirty="0">
                <a:ea typeface="Aptos" panose="020B0004020202020204" pitchFamily="34" charset="0"/>
              </a:rPr>
              <a:t>Final Thoughts</a:t>
            </a:r>
            <a:endParaRPr lang="en-AU" sz="2400" b="1" dirty="0">
              <a:latin typeface="Calibri" panose="020F0502020204030204" pitchFamily="34" charset="0"/>
              <a:ea typeface="Aptos" panose="020B00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9F9FD-25EE-D73F-C83F-51C32F66B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68386" y="6503458"/>
            <a:ext cx="5829300" cy="273844"/>
          </a:xfrm>
        </p:spPr>
        <p:txBody>
          <a:bodyPr/>
          <a:lstStyle/>
          <a:p>
            <a:r>
              <a:rPr lang="en-US" dirty="0"/>
              <a:t>Research design &amp; Methodology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E7867-8A37-629A-2BB3-E489EA92B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1850-7DE2-4964-B914-AB0B0B679288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883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5"/>
          <p:cNvSpPr txBox="1">
            <a:spLocks noGrp="1"/>
          </p:cNvSpPr>
          <p:nvPr>
            <p:ph type="title"/>
          </p:nvPr>
        </p:nvSpPr>
        <p:spPr>
          <a:xfrm>
            <a:off x="-76200" y="381000"/>
            <a:ext cx="9144000" cy="107081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34275" rIns="0" bIns="34275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ts val="3600"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Google Shape;128;p15"/>
          <p:cNvSpPr txBox="1">
            <a:spLocks noGrp="1"/>
          </p:cNvSpPr>
          <p:nvPr>
            <p:ph idx="1"/>
          </p:nvPr>
        </p:nvSpPr>
        <p:spPr>
          <a:xfrm>
            <a:off x="445169" y="1676400"/>
            <a:ext cx="8361947" cy="4876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34275" rIns="0" bIns="34275" anchor="t" anchorCtr="0">
            <a:noAutofit/>
          </a:bodyPr>
          <a:lstStyle/>
          <a:p>
            <a:pPr marL="171450" indent="-171450" algn="just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ts val="2800"/>
              <a:buFont typeface="Noto Sans Symbols"/>
              <a:buChar char="❖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design is a procedural plan that is adopted by the researcher to answer questions validly, objectively, accurately and economically.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ts val="2800"/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1350"/>
              </a:spcBef>
              <a:buClr>
                <a:schemeClr val="dk2"/>
              </a:buClr>
              <a:buSzPts val="2800"/>
              <a:buNone/>
            </a:pP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90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  <p:bldP spid="12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Research design</a:t>
            </a:r>
          </a:p>
          <a:p>
            <a:pPr marL="0" indent="0" algn="just">
              <a:buNone/>
            </a:pPr>
            <a:endParaRPr lang="en-US" sz="1600" b="1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b="1" dirty="0">
                <a:solidFill>
                  <a:srgbClr val="7030A0"/>
                </a:solidFill>
              </a:rPr>
              <a:t>Q: </a:t>
            </a:r>
            <a:r>
              <a:rPr lang="en-US" sz="3000" b="1" dirty="0" smtClean="0">
                <a:solidFill>
                  <a:srgbClr val="7030A0"/>
                </a:solidFill>
              </a:rPr>
              <a:t>What </a:t>
            </a:r>
            <a:r>
              <a:rPr lang="en-US" sz="3000" b="1" dirty="0">
                <a:solidFill>
                  <a:srgbClr val="7030A0"/>
                </a:solidFill>
              </a:rPr>
              <a:t>is </a:t>
            </a:r>
            <a:r>
              <a:rPr lang="en-US" sz="3000" b="1" dirty="0" smtClean="0">
                <a:solidFill>
                  <a:srgbClr val="7030A0"/>
                </a:solidFill>
              </a:rPr>
              <a:t>a research design? </a:t>
            </a:r>
            <a:endParaRPr lang="en-US" sz="3000" b="1" dirty="0">
              <a:solidFill>
                <a:srgbClr val="7030A0"/>
              </a:solidFill>
            </a:endParaRPr>
          </a:p>
          <a:p>
            <a:endParaRPr lang="en-US" sz="3200" dirty="0"/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362200"/>
            <a:ext cx="68580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55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534400" cy="6096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Selltiz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Deutsch and Cook, ‘A research design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arrangement of conditions for collection and analysis of data in a manner that aims to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combine relevance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research purpose with economy in procedure’ (1962: 50).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80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E113-6BC2-E82C-8D23-D98991C9E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design &amp; Methodology</a:t>
            </a:r>
            <a:endParaRPr lang="en-AU" sz="3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D4211-2928-1139-AA26-B7D0A21B5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235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a solid research design and methodology is crucial for fresh researchers in the fields of linguistics and literature.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guide provides an overview of essential considerations and strategies to help you develop a strong framework for your research.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39002-D2C8-3406-D8ED-C273B96B1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Research design &amp; Methodology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5CE2F-C4B1-BDE4-790D-8C3B325B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1850-7DE2-4964-B914-AB0B0B679288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657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E113-6BC2-E82C-8D23-D98991C9E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Research Design</a:t>
            </a:r>
            <a:br>
              <a:rPr lang="en-US" sz="3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AU" sz="3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D4211-2928-1139-AA26-B7D0A21B5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3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Your Research Type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Research: Focuses on developing new theories or critiquing existing ones based on textual analysis.</a:t>
            </a:r>
          </a:p>
          <a:p>
            <a:pPr algn="just">
              <a:lnSpc>
                <a:spcPct val="13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Empirical Research: Involves collecting data through experiments, surveys, or observations to test hypotheses.</a:t>
            </a:r>
          </a:p>
          <a:p>
            <a:pPr algn="just">
              <a:lnSpc>
                <a:spcPct val="13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Research: Explores phenomena through non-numerical data (e.g., texts, interviews).</a:t>
            </a:r>
          </a:p>
          <a:p>
            <a:pPr algn="just">
              <a:lnSpc>
                <a:spcPct val="13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Research: Investigates phenomena using statistical, mathematical, or computational techniques.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B3A41-039D-60B9-99B4-EF38C322E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81ED-7E0B-47C7-BE76-E0299E58C8D1}" type="datetime1">
              <a:rPr lang="en-AU" smtClean="0"/>
              <a:t>12/05/2024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39002-D2C8-3406-D8ED-C273B96B1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design &amp; Methodology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5CE2F-C4B1-BDE4-790D-8C3B325B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1850-7DE2-4964-B914-AB0B0B679288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993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E113-6BC2-E82C-8D23-D98991C9E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Formulate a Clear Research Question</a:t>
            </a:r>
            <a:endParaRPr lang="en-AU" sz="3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D4211-2928-1139-AA26-B7D0A21B5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2999"/>
            <a:ext cx="8534400" cy="557847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should be specific, measurable, achievable, relevant, and time-bound (SMART). This will guide your entire research process.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Relevant Literature: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thorough literature review to identify gaps in existing research and to frame your research question within the context of current knowledge.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Methodology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Appropriate Methods: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5CE2F-C4B1-BDE4-790D-8C3B325B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1850-7DE2-4964-B914-AB0B0B679288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088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E113-6BC2-E82C-8D23-D98991C9E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5878" y="381000"/>
            <a:ext cx="6457950" cy="969771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Relevant 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D4211-2928-1139-AA26-B7D0A21B5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3000" dirty="0" smtClean="0"/>
              <a:t>Conduct </a:t>
            </a:r>
            <a:r>
              <a:rPr lang="en-US" sz="3000" dirty="0"/>
              <a:t>a thorough literature review to identify gaps in existing research and to frame your research question within the context of current knowledge</a:t>
            </a:r>
            <a:r>
              <a:rPr lang="en-US" sz="3000" dirty="0" smtClean="0"/>
              <a:t>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sz="1500" dirty="0"/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3000" dirty="0"/>
              <a:t>Developing a </a:t>
            </a:r>
            <a:r>
              <a:rPr lang="en-US" sz="3000" dirty="0" smtClean="0"/>
              <a:t>Methodology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sz="1500" dirty="0"/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3000" dirty="0"/>
              <a:t>Select Appropriate Methods</a:t>
            </a:r>
            <a:r>
              <a:rPr lang="en-US" sz="3000" dirty="0" smtClean="0"/>
              <a:t>:</a:t>
            </a:r>
          </a:p>
          <a:p>
            <a:pPr marL="0" indent="0">
              <a:buNone/>
            </a:pPr>
            <a:endParaRPr lang="en-US" sz="3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39002-D2C8-3406-D8ED-C273B96B1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Research design &amp; Methodology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5CE2F-C4B1-BDE4-790D-8C3B325B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1850-7DE2-4964-B914-AB0B0B679288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658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1935</TotalTime>
  <Words>831</Words>
  <Application>Microsoft Office PowerPoint</Application>
  <PresentationFormat>On-screen Show (4:3)</PresentationFormat>
  <Paragraphs>113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Aptos</vt:lpstr>
      <vt:lpstr>Calibri</vt:lpstr>
      <vt:lpstr>Constantia</vt:lpstr>
      <vt:lpstr>Noto Sans Symbols</vt:lpstr>
      <vt:lpstr>Times New Roman</vt:lpstr>
      <vt:lpstr>Wingdings</vt:lpstr>
      <vt:lpstr>Wingdings 2</vt:lpstr>
      <vt:lpstr>Flow</vt:lpstr>
      <vt:lpstr>    Program: High Diploma Module: Research Writing </vt:lpstr>
      <vt:lpstr>Overview</vt:lpstr>
      <vt:lpstr>INTRODUCTION</vt:lpstr>
      <vt:lpstr>PowerPoint Presentation</vt:lpstr>
      <vt:lpstr>PowerPoint Presentation</vt:lpstr>
      <vt:lpstr>Research design &amp; Methodology</vt:lpstr>
      <vt:lpstr>Understanding Research Design </vt:lpstr>
      <vt:lpstr>Formulate a Clear Research Question</vt:lpstr>
      <vt:lpstr>Review Relevant Literature</vt:lpstr>
      <vt:lpstr>Developing a Methodology</vt:lpstr>
      <vt:lpstr>Developing a Methodology</vt:lpstr>
      <vt:lpstr>Data Collection Techniques</vt:lpstr>
      <vt:lpstr>Data Analysis</vt:lpstr>
      <vt:lpstr>Ethical Considerations</vt:lpstr>
      <vt:lpstr>Writing and Presentation</vt:lpstr>
      <vt:lpstr>Final Thoughts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research?</dc:title>
  <dc:creator>Stefcita</dc:creator>
  <cp:lastModifiedBy>SONY</cp:lastModifiedBy>
  <cp:revision>125</cp:revision>
  <dcterms:created xsi:type="dcterms:W3CDTF">2011-09-21T12:03:51Z</dcterms:created>
  <dcterms:modified xsi:type="dcterms:W3CDTF">2024-05-11T22:17:12Z</dcterms:modified>
</cp:coreProperties>
</file>