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1"/>
  </p:notesMasterIdLst>
  <p:sldIdLst>
    <p:sldId id="256" r:id="rId2"/>
    <p:sldId id="257" r:id="rId3"/>
    <p:sldId id="258" r:id="rId4"/>
    <p:sldId id="312" r:id="rId5"/>
    <p:sldId id="262" r:id="rId6"/>
    <p:sldId id="263" r:id="rId7"/>
    <p:sldId id="264" r:id="rId8"/>
    <p:sldId id="273" r:id="rId9"/>
    <p:sldId id="274" r:id="rId10"/>
    <p:sldId id="275" r:id="rId11"/>
    <p:sldId id="276" r:id="rId12"/>
    <p:sldId id="266" r:id="rId13"/>
    <p:sldId id="267" r:id="rId14"/>
    <p:sldId id="269" r:id="rId15"/>
    <p:sldId id="271" r:id="rId16"/>
    <p:sldId id="272" r:id="rId17"/>
    <p:sldId id="277" r:id="rId18"/>
    <p:sldId id="278" r:id="rId19"/>
    <p:sldId id="293" r:id="rId20"/>
    <p:sldId id="294" r:id="rId21"/>
    <p:sldId id="295" r:id="rId22"/>
    <p:sldId id="296" r:id="rId23"/>
    <p:sldId id="313" r:id="rId24"/>
    <p:sldId id="298" r:id="rId25"/>
    <p:sldId id="299" r:id="rId26"/>
    <p:sldId id="314" r:id="rId27"/>
    <p:sldId id="315" r:id="rId28"/>
    <p:sldId id="316" r:id="rId29"/>
    <p:sldId id="304" r:id="rId30"/>
    <p:sldId id="305" r:id="rId31"/>
    <p:sldId id="306" r:id="rId32"/>
    <p:sldId id="307" r:id="rId33"/>
    <p:sldId id="317" r:id="rId34"/>
    <p:sldId id="321" r:id="rId35"/>
    <p:sldId id="325" r:id="rId36"/>
    <p:sldId id="327" r:id="rId37"/>
    <p:sldId id="326" r:id="rId38"/>
    <p:sldId id="328" r:id="rId39"/>
    <p:sldId id="330" r:id="rId40"/>
    <p:sldId id="332" r:id="rId41"/>
    <p:sldId id="333" r:id="rId42"/>
    <p:sldId id="347" r:id="rId43"/>
    <p:sldId id="334" r:id="rId44"/>
    <p:sldId id="350" r:id="rId45"/>
    <p:sldId id="340" r:id="rId46"/>
    <p:sldId id="344" r:id="rId47"/>
    <p:sldId id="351" r:id="rId48"/>
    <p:sldId id="348" r:id="rId49"/>
    <p:sldId id="349" r:id="rId50"/>
    <p:sldId id="346" r:id="rId51"/>
    <p:sldId id="353" r:id="rId52"/>
    <p:sldId id="342" r:id="rId53"/>
    <p:sldId id="354" r:id="rId54"/>
    <p:sldId id="355" r:id="rId55"/>
    <p:sldId id="356" r:id="rId56"/>
    <p:sldId id="335" r:id="rId57"/>
    <p:sldId id="357" r:id="rId58"/>
    <p:sldId id="358" r:id="rId59"/>
    <p:sldId id="361" r:id="rId60"/>
    <p:sldId id="338" r:id="rId61"/>
    <p:sldId id="360" r:id="rId62"/>
    <p:sldId id="362" r:id="rId63"/>
    <p:sldId id="368" r:id="rId64"/>
    <p:sldId id="364" r:id="rId65"/>
    <p:sldId id="370" r:id="rId66"/>
    <p:sldId id="365" r:id="rId67"/>
    <p:sldId id="366" r:id="rId68"/>
    <p:sldId id="371" r:id="rId69"/>
    <p:sldId id="367"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7C47"/>
    <a:srgbClr val="CCCC00"/>
    <a:srgbClr val="008000"/>
    <a:srgbClr val="FF3399"/>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69" d="100"/>
          <a:sy n="69" d="100"/>
        </p:scale>
        <p:origin x="141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3FD333E-7013-4D96-9C3E-CCE291EFCF01}" type="datetimeFigureOut">
              <a:rPr lang="ar-IQ" smtClean="0"/>
              <a:t>09/09/1444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8D8E5C0-B6C4-4F0B-A393-373828DCB390}" type="slidenum">
              <a:rPr lang="ar-IQ" smtClean="0"/>
              <a:t>‹#›</a:t>
            </a:fld>
            <a:endParaRPr lang="ar-IQ"/>
          </a:p>
        </p:txBody>
      </p:sp>
    </p:spTree>
    <p:extLst>
      <p:ext uri="{BB962C8B-B14F-4D97-AF65-F5344CB8AC3E}">
        <p14:creationId xmlns:p14="http://schemas.microsoft.com/office/powerpoint/2010/main" val="88481600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D8D8E5C0-B6C4-4F0B-A393-373828DCB390}" type="slidenum">
              <a:rPr lang="ar-IQ" smtClean="0"/>
              <a:t>32</a:t>
            </a:fld>
            <a:endParaRPr lang="ar-IQ"/>
          </a:p>
        </p:txBody>
      </p:sp>
    </p:spTree>
    <p:extLst>
      <p:ext uri="{BB962C8B-B14F-4D97-AF65-F5344CB8AC3E}">
        <p14:creationId xmlns:p14="http://schemas.microsoft.com/office/powerpoint/2010/main" val="20673545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3/30/2023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3/30/2023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3/30/2023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3/30/2023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829761"/>
          </a:xfrm>
        </p:spPr>
        <p:txBody>
          <a:bodyPr/>
          <a:lstStyle/>
          <a:p>
            <a:pPr algn="ctr"/>
            <a:r>
              <a:rPr lang="ar-IQ" dirty="0" smtClean="0">
                <a:solidFill>
                  <a:schemeClr val="accent2">
                    <a:lumMod val="75000"/>
                  </a:schemeClr>
                </a:solidFill>
              </a:rPr>
              <a:t> </a:t>
            </a:r>
            <a:r>
              <a:rPr lang="en-US" dirty="0" smtClean="0">
                <a:solidFill>
                  <a:schemeClr val="accent2">
                    <a:lumMod val="75000"/>
                  </a:schemeClr>
                </a:solidFill>
              </a:rPr>
              <a:t>Module: Translation</a:t>
            </a:r>
            <a:endParaRPr lang="ar-IQ" dirty="0">
              <a:solidFill>
                <a:schemeClr val="accent2">
                  <a:lumMod val="75000"/>
                </a:schemeClr>
              </a:solidFill>
            </a:endParaRPr>
          </a:p>
        </p:txBody>
      </p:sp>
      <p:sp>
        <p:nvSpPr>
          <p:cNvPr id="3" name="Subtitle 2"/>
          <p:cNvSpPr>
            <a:spLocks noGrp="1"/>
          </p:cNvSpPr>
          <p:nvPr>
            <p:ph type="subTitle" idx="1"/>
          </p:nvPr>
        </p:nvSpPr>
        <p:spPr>
          <a:xfrm>
            <a:off x="685800" y="2514600"/>
            <a:ext cx="7772400" cy="2454448"/>
          </a:xfrm>
        </p:spPr>
        <p:txBody>
          <a:bodyPr>
            <a:normAutofit fontScale="92500" lnSpcReduction="10000"/>
          </a:bodyPr>
          <a:lstStyle/>
          <a:p>
            <a:pPr algn="ctr">
              <a:lnSpc>
                <a:spcPct val="150000"/>
              </a:lnSpc>
            </a:pPr>
            <a:r>
              <a:rPr lang="en-US" b="1" dirty="0" smtClean="0">
                <a:solidFill>
                  <a:schemeClr val="tx1"/>
                </a:solidFill>
              </a:rPr>
              <a:t>English Department </a:t>
            </a:r>
          </a:p>
          <a:p>
            <a:pPr algn="ctr">
              <a:lnSpc>
                <a:spcPct val="150000"/>
              </a:lnSpc>
            </a:pPr>
            <a:r>
              <a:rPr lang="en-US" b="1" dirty="0" smtClean="0">
                <a:solidFill>
                  <a:schemeClr val="tx1"/>
                </a:solidFill>
              </a:rPr>
              <a:t>Third Year Classes </a:t>
            </a:r>
          </a:p>
          <a:p>
            <a:pPr algn="ctr" rtl="0">
              <a:lnSpc>
                <a:spcPct val="150000"/>
              </a:lnSpc>
            </a:pPr>
            <a:r>
              <a:rPr lang="en-US" b="1" dirty="0" smtClean="0">
                <a:solidFill>
                  <a:schemeClr val="tx1"/>
                </a:solidFill>
              </a:rPr>
              <a:t>Module Tutor: Dr. Yousif Ali Omer</a:t>
            </a:r>
          </a:p>
          <a:p>
            <a:pPr algn="ctr" rtl="0">
              <a:lnSpc>
                <a:spcPct val="150000"/>
              </a:lnSpc>
            </a:pPr>
            <a:r>
              <a:rPr lang="en-US" b="1" smtClean="0">
                <a:solidFill>
                  <a:schemeClr val="tx1"/>
                </a:solidFill>
              </a:rPr>
              <a:t>2022-2023  </a:t>
            </a:r>
            <a:endParaRPr lang="ar-IQ" b="1" dirty="0">
              <a:solidFill>
                <a:schemeClr val="tx1"/>
              </a:solidFill>
            </a:endParaRPr>
          </a:p>
          <a:p>
            <a:pPr>
              <a:lnSpc>
                <a:spcPct val="150000"/>
              </a:lnSpc>
            </a:pPr>
            <a:endParaRPr lang="ar-IQ" b="1" dirty="0">
              <a:solidFill>
                <a:schemeClr val="tx1"/>
              </a:solidFill>
            </a:endParaRPr>
          </a:p>
        </p:txBody>
      </p:sp>
    </p:spTree>
    <p:extLst>
      <p:ext uri="{BB962C8B-B14F-4D97-AF65-F5344CB8AC3E}">
        <p14:creationId xmlns:p14="http://schemas.microsoft.com/office/powerpoint/2010/main" val="881196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304800" y="884237"/>
            <a:ext cx="8229600" cy="4525963"/>
          </a:xfrm>
        </p:spPr>
        <p:txBody>
          <a:bodyPr>
            <a:normAutofit/>
          </a:bodyPr>
          <a:lstStyle/>
          <a:p>
            <a:pPr algn="just" rtl="0">
              <a:lnSpc>
                <a:spcPct val="150000"/>
              </a:lnSpc>
            </a:pPr>
            <a:r>
              <a:rPr lang="en-US" sz="3200" dirty="0">
                <a:latin typeface="Times New Roman" pitchFamily="18" charset="0"/>
                <a:cs typeface="Times New Roman" pitchFamily="18" charset="0"/>
              </a:rPr>
              <a:t>Translation is considered to be the production of a </a:t>
            </a:r>
            <a:r>
              <a:rPr lang="en-US" sz="3200" b="1" dirty="0">
                <a:solidFill>
                  <a:srgbClr val="7030A0"/>
                </a:solidFill>
                <a:latin typeface="Times New Roman" pitchFamily="18" charset="0"/>
                <a:cs typeface="Times New Roman" pitchFamily="18" charset="0"/>
              </a:rPr>
              <a:t>functionally</a:t>
            </a:r>
            <a:r>
              <a:rPr lang="en-US" sz="3200" dirty="0">
                <a:latin typeface="Times New Roman" pitchFamily="18" charset="0"/>
                <a:cs typeface="Times New Roman" pitchFamily="18" charset="0"/>
              </a:rPr>
              <a:t> </a:t>
            </a:r>
            <a:r>
              <a:rPr lang="en-US" sz="3200" b="1" dirty="0">
                <a:solidFill>
                  <a:srgbClr val="7030A0"/>
                </a:solidFill>
                <a:latin typeface="Times New Roman" pitchFamily="18" charset="0"/>
                <a:cs typeface="Times New Roman" pitchFamily="18" charset="0"/>
              </a:rPr>
              <a:t>appropriate</a:t>
            </a:r>
            <a:r>
              <a:rPr lang="en-US" sz="3200" dirty="0">
                <a:latin typeface="Times New Roman" pitchFamily="18" charset="0"/>
                <a:cs typeface="Times New Roman" pitchFamily="18" charset="0"/>
              </a:rPr>
              <a:t> target text based on existing source text, and the relationship between the texts is specified according to the </a:t>
            </a:r>
            <a:r>
              <a:rPr lang="en-US" sz="3200" b="1" dirty="0">
                <a:solidFill>
                  <a:srgbClr val="7030A0"/>
                </a:solidFill>
                <a:latin typeface="Times New Roman" pitchFamily="18" charset="0"/>
                <a:cs typeface="Times New Roman" pitchFamily="18" charset="0"/>
              </a:rPr>
              <a:t>skopos</a:t>
            </a:r>
            <a:r>
              <a:rPr lang="en-US" sz="3200" dirty="0">
                <a:latin typeface="Times New Roman" pitchFamily="18" charset="0"/>
                <a:cs typeface="Times New Roman" pitchFamily="18" charset="0"/>
              </a:rPr>
              <a:t> of the translation. (</a:t>
            </a:r>
            <a:r>
              <a:rPr lang="en-US" sz="3200" dirty="0">
                <a:solidFill>
                  <a:srgbClr val="C00000"/>
                </a:solidFill>
                <a:latin typeface="Times New Roman" pitchFamily="18" charset="0"/>
                <a:cs typeface="Times New Roman" pitchFamily="18" charset="0"/>
              </a:rPr>
              <a:t>Reiss and Vermeer 1984/1991</a:t>
            </a:r>
            <a:r>
              <a:rPr lang="en-US" sz="3200" dirty="0">
                <a:latin typeface="Times New Roman" pitchFamily="18" charset="0"/>
                <a:cs typeface="Times New Roman" pitchFamily="18" charset="0"/>
              </a:rPr>
              <a:t>) </a:t>
            </a:r>
          </a:p>
        </p:txBody>
      </p:sp>
    </p:spTree>
    <p:extLst>
      <p:ext uri="{BB962C8B-B14F-4D97-AF65-F5344CB8AC3E}">
        <p14:creationId xmlns:p14="http://schemas.microsoft.com/office/powerpoint/2010/main" val="2091687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33400"/>
            <a:ext cx="8229600" cy="5516563"/>
          </a:xfrm>
        </p:spPr>
        <p:txBody>
          <a:bodyPr>
            <a:normAutofit fontScale="85000" lnSpcReduction="10000"/>
          </a:bodyPr>
          <a:lstStyle/>
          <a:p>
            <a:pPr algn="just" rtl="0">
              <a:lnSpc>
                <a:spcPct val="150000"/>
              </a:lnSpc>
            </a:pPr>
            <a:r>
              <a:rPr lang="en-US" sz="3200" dirty="0" smtClean="0">
                <a:latin typeface="Times New Roman" pitchFamily="18" charset="0"/>
                <a:cs typeface="Times New Roman" pitchFamily="18" charset="0"/>
              </a:rPr>
              <a:t>In </a:t>
            </a:r>
            <a:r>
              <a:rPr lang="en-US" sz="3200" dirty="0">
                <a:latin typeface="Times New Roman" pitchFamily="18" charset="0"/>
                <a:cs typeface="Times New Roman" pitchFamily="18" charset="0"/>
              </a:rPr>
              <a:t>translating, the language from which a text is translated is known as the </a:t>
            </a:r>
            <a:r>
              <a:rPr lang="en-US" sz="3200" b="1" dirty="0">
                <a:solidFill>
                  <a:srgbClr val="7030A0"/>
                </a:solidFill>
                <a:latin typeface="Times New Roman" pitchFamily="18" charset="0"/>
                <a:cs typeface="Times New Roman" pitchFamily="18" charset="0"/>
              </a:rPr>
              <a:t>source</a:t>
            </a:r>
            <a:r>
              <a:rPr lang="en-US" sz="3200" dirty="0">
                <a:solidFill>
                  <a:srgbClr val="7030A0"/>
                </a:solidFill>
                <a:latin typeface="Times New Roman" pitchFamily="18" charset="0"/>
                <a:cs typeface="Times New Roman" pitchFamily="18" charset="0"/>
              </a:rPr>
              <a:t> </a:t>
            </a:r>
            <a:r>
              <a:rPr lang="en-US" sz="3200" b="1" dirty="0">
                <a:solidFill>
                  <a:srgbClr val="7030A0"/>
                </a:solidFill>
                <a:latin typeface="Times New Roman" pitchFamily="18" charset="0"/>
                <a:cs typeface="Times New Roman" pitchFamily="18" charset="0"/>
              </a:rPr>
              <a:t>language</a:t>
            </a:r>
            <a:r>
              <a:rPr lang="en-US" sz="3200" dirty="0">
                <a:solidFill>
                  <a:srgbClr val="7030A0"/>
                </a:solidFill>
                <a:latin typeface="Times New Roman" pitchFamily="18" charset="0"/>
                <a:cs typeface="Times New Roman" pitchFamily="18" charset="0"/>
              </a:rPr>
              <a:t> </a:t>
            </a:r>
            <a:r>
              <a:rPr lang="en-US" sz="3200" dirty="0">
                <a:latin typeface="Times New Roman" pitchFamily="18" charset="0"/>
                <a:cs typeface="Times New Roman" pitchFamily="18" charset="0"/>
              </a:rPr>
              <a:t>(SL) and the language of the translated product is the </a:t>
            </a:r>
            <a:r>
              <a:rPr lang="en-US" sz="3200" b="1" dirty="0">
                <a:solidFill>
                  <a:srgbClr val="7030A0"/>
                </a:solidFill>
                <a:latin typeface="Times New Roman" pitchFamily="18" charset="0"/>
                <a:cs typeface="Times New Roman" pitchFamily="18" charset="0"/>
              </a:rPr>
              <a:t>target</a:t>
            </a:r>
            <a:r>
              <a:rPr lang="en-US" sz="3200" dirty="0">
                <a:latin typeface="Times New Roman" pitchFamily="18" charset="0"/>
                <a:cs typeface="Times New Roman" pitchFamily="18" charset="0"/>
              </a:rPr>
              <a:t> </a:t>
            </a:r>
            <a:r>
              <a:rPr lang="en-US" sz="3200" b="1" dirty="0">
                <a:solidFill>
                  <a:srgbClr val="7030A0"/>
                </a:solidFill>
                <a:latin typeface="Times New Roman" pitchFamily="18" charset="0"/>
                <a:cs typeface="Times New Roman" pitchFamily="18" charset="0"/>
              </a:rPr>
              <a:t>language</a:t>
            </a:r>
            <a:r>
              <a:rPr lang="en-US" sz="3200" dirty="0">
                <a:latin typeface="Times New Roman" pitchFamily="18" charset="0"/>
                <a:cs typeface="Times New Roman" pitchFamily="18" charset="0"/>
              </a:rPr>
              <a:t> (TL). What is also referred to as the original text is generally known as the </a:t>
            </a:r>
            <a:r>
              <a:rPr lang="en-US" sz="3200" b="1" dirty="0">
                <a:solidFill>
                  <a:srgbClr val="7030A0"/>
                </a:solidFill>
                <a:latin typeface="Times New Roman" pitchFamily="18" charset="0"/>
                <a:cs typeface="Times New Roman" pitchFamily="18" charset="0"/>
              </a:rPr>
              <a:t>source</a:t>
            </a:r>
            <a:r>
              <a:rPr lang="en-US" sz="3200" dirty="0">
                <a:latin typeface="Times New Roman" pitchFamily="18" charset="0"/>
                <a:cs typeface="Times New Roman" pitchFamily="18" charset="0"/>
              </a:rPr>
              <a:t> </a:t>
            </a:r>
            <a:r>
              <a:rPr lang="en-US" sz="3200" b="1" dirty="0">
                <a:solidFill>
                  <a:srgbClr val="7030A0"/>
                </a:solidFill>
                <a:latin typeface="Times New Roman" pitchFamily="18" charset="0"/>
                <a:cs typeface="Times New Roman" pitchFamily="18" charset="0"/>
              </a:rPr>
              <a:t>text</a:t>
            </a:r>
            <a:r>
              <a:rPr lang="en-US" sz="3200" dirty="0">
                <a:latin typeface="Times New Roman" pitchFamily="18" charset="0"/>
                <a:cs typeface="Times New Roman" pitchFamily="18" charset="0"/>
              </a:rPr>
              <a:t> (ST) and the translated text is the </a:t>
            </a:r>
            <a:r>
              <a:rPr lang="en-US" sz="3200" b="1" dirty="0">
                <a:solidFill>
                  <a:srgbClr val="7030A0"/>
                </a:solidFill>
                <a:latin typeface="Times New Roman" pitchFamily="18" charset="0"/>
                <a:cs typeface="Times New Roman" pitchFamily="18" charset="0"/>
              </a:rPr>
              <a:t>target text </a:t>
            </a:r>
            <a:r>
              <a:rPr lang="en-US" sz="3200" dirty="0">
                <a:latin typeface="Times New Roman" pitchFamily="18" charset="0"/>
                <a:cs typeface="Times New Roman" pitchFamily="18" charset="0"/>
              </a:rPr>
              <a:t>(TT). For instance, in a translation of Shakespeare’s Hamlet into Kurdish, the ST would be the English original text and the Kurdish translation the TT. </a:t>
            </a:r>
          </a:p>
        </p:txBody>
      </p:sp>
    </p:spTree>
    <p:extLst>
      <p:ext uri="{BB962C8B-B14F-4D97-AF65-F5344CB8AC3E}">
        <p14:creationId xmlns:p14="http://schemas.microsoft.com/office/powerpoint/2010/main" val="974754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4906963"/>
          </a:xfrm>
        </p:spPr>
        <p:txBody>
          <a:bodyPr>
            <a:normAutofit/>
          </a:bodyPr>
          <a:lstStyle/>
          <a:p>
            <a:pPr marL="109728" indent="0" algn="just" rtl="0">
              <a:buNone/>
            </a:pPr>
            <a:r>
              <a:rPr lang="en-US" sz="3600" b="1" dirty="0">
                <a:solidFill>
                  <a:srgbClr val="C00000"/>
                </a:solidFill>
                <a:latin typeface="Times New Roman" pitchFamily="18" charset="0"/>
                <a:ea typeface="+mj-ea"/>
                <a:cs typeface="Times New Roman" pitchFamily="18" charset="0"/>
              </a:rPr>
              <a:t>Unit of Translation</a:t>
            </a:r>
          </a:p>
          <a:p>
            <a:pPr marL="109728" indent="0" algn="just" rtl="0">
              <a:buNone/>
            </a:pPr>
            <a:endParaRPr lang="en-US" sz="1000" b="1" dirty="0">
              <a:latin typeface="Times New Roman" pitchFamily="18" charset="0"/>
              <a:cs typeface="Times New Roman" pitchFamily="18" charset="0"/>
            </a:endParaRPr>
          </a:p>
          <a:p>
            <a:pPr marL="109728" indent="0" algn="just" rtl="0">
              <a:lnSpc>
                <a:spcPct val="150000"/>
              </a:lnSpc>
              <a:buNone/>
            </a:pPr>
            <a:r>
              <a:rPr lang="en-US" sz="3200" dirty="0">
                <a:latin typeface="Times New Roman" pitchFamily="18" charset="0"/>
                <a:cs typeface="Times New Roman" pitchFamily="18" charset="0"/>
              </a:rPr>
              <a:t>The unit of translation can vary in the range of </a:t>
            </a:r>
            <a:r>
              <a:rPr lang="en-US" sz="3200" i="1" dirty="0">
                <a:solidFill>
                  <a:srgbClr val="7030A0"/>
                </a:solidFill>
                <a:latin typeface="Times New Roman" pitchFamily="18" charset="0"/>
                <a:cs typeface="Times New Roman" pitchFamily="18" charset="0"/>
              </a:rPr>
              <a:t>word, phrases, sentences </a:t>
            </a:r>
            <a:r>
              <a:rPr lang="en-US" sz="3200" dirty="0">
                <a:latin typeface="Times New Roman" pitchFamily="18" charset="0"/>
                <a:cs typeface="Times New Roman" pitchFamily="18" charset="0"/>
              </a:rPr>
              <a:t>and</a:t>
            </a:r>
            <a:r>
              <a:rPr lang="en-US" sz="3200" i="1" dirty="0">
                <a:latin typeface="Times New Roman" pitchFamily="18" charset="0"/>
                <a:cs typeface="Times New Roman" pitchFamily="18" charset="0"/>
              </a:rPr>
              <a:t> </a:t>
            </a:r>
            <a:r>
              <a:rPr lang="en-US" sz="3200" i="1" dirty="0">
                <a:solidFill>
                  <a:srgbClr val="7030A0"/>
                </a:solidFill>
                <a:latin typeface="Times New Roman" pitchFamily="18" charset="0"/>
                <a:cs typeface="Times New Roman" pitchFamily="18" charset="0"/>
              </a:rPr>
              <a:t>the whole text</a:t>
            </a:r>
            <a:r>
              <a:rPr lang="en-US" sz="3200" dirty="0">
                <a:latin typeface="Times New Roman" pitchFamily="18" charset="0"/>
                <a:cs typeface="Times New Roman" pitchFamily="18" charset="0"/>
              </a:rPr>
              <a:t>, depending on the translators' foci of attention and different types of translation. </a:t>
            </a:r>
          </a:p>
          <a:p>
            <a:pPr marL="109728" indent="0" algn="just" rtl="0">
              <a:buNone/>
            </a:pPr>
            <a:r>
              <a:rPr lang="en-US" sz="3200" b="1"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95573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4906963"/>
          </a:xfrm>
        </p:spPr>
        <p:txBody>
          <a:bodyPr>
            <a:normAutofit/>
          </a:bodyPr>
          <a:lstStyle/>
          <a:p>
            <a:pPr marL="109728" lvl="0" indent="0" algn="just" rtl="0">
              <a:buNone/>
            </a:pPr>
            <a:r>
              <a:rPr lang="en-US" sz="3200" b="1" dirty="0" smtClean="0">
                <a:solidFill>
                  <a:srgbClr val="C00000"/>
                </a:solidFill>
                <a:latin typeface="Times New Roman" pitchFamily="18" charset="0"/>
                <a:ea typeface="+mj-ea"/>
                <a:cs typeface="Times New Roman" pitchFamily="18" charset="0"/>
              </a:rPr>
              <a:t>1.Word</a:t>
            </a:r>
          </a:p>
          <a:p>
            <a:pPr marL="109728" lvl="0" indent="0" algn="just" rtl="0">
              <a:buNone/>
            </a:pPr>
            <a:endParaRPr lang="en-US" sz="1800" dirty="0">
              <a:latin typeface="Times New Roman" pitchFamily="18" charset="0"/>
              <a:cs typeface="Times New Roman" pitchFamily="18" charset="0"/>
            </a:endParaRPr>
          </a:p>
          <a:p>
            <a:pPr marL="109728" indent="0" algn="just" rtl="0">
              <a:buNone/>
            </a:pPr>
            <a:r>
              <a:rPr lang="en-US" sz="3200" dirty="0">
                <a:latin typeface="Times New Roman" pitchFamily="18" charset="0"/>
                <a:cs typeface="Times New Roman" pitchFamily="18" charset="0"/>
              </a:rPr>
              <a:t>(</a:t>
            </a:r>
            <a:r>
              <a:rPr lang="en-US" sz="3200" b="1" dirty="0">
                <a:latin typeface="Times New Roman" pitchFamily="18" charset="0"/>
                <a:cs typeface="Times New Roman" pitchFamily="18" charset="0"/>
              </a:rPr>
              <a:t>Thus, therefore, nevertheless, nonetheless, bank, ground, dove</a:t>
            </a:r>
            <a:r>
              <a:rPr lang="en-US" sz="3200" b="1" dirty="0" smtClean="0">
                <a:latin typeface="Times New Roman" pitchFamily="18" charset="0"/>
                <a:cs typeface="Times New Roman" pitchFamily="18" charset="0"/>
              </a:rPr>
              <a:t>)</a:t>
            </a:r>
          </a:p>
          <a:p>
            <a:pPr marL="109728" indent="0" algn="just" rtl="0">
              <a:buNone/>
            </a:pPr>
            <a:endParaRPr lang="en-US" sz="1600" dirty="0">
              <a:latin typeface="Times New Roman" pitchFamily="18" charset="0"/>
              <a:cs typeface="Times New Roman" pitchFamily="18" charset="0"/>
            </a:endParaRPr>
          </a:p>
          <a:p>
            <a:pPr marL="109728" indent="0" algn="just" rtl="0">
              <a:buNone/>
            </a:pPr>
            <a:r>
              <a:rPr lang="en-US" sz="3200" dirty="0">
                <a:latin typeface="Times New Roman" pitchFamily="18" charset="0"/>
                <a:cs typeface="Times New Roman" pitchFamily="18" charset="0"/>
              </a:rPr>
              <a:t>It is not acceptable since some words have more than one meaning</a:t>
            </a:r>
            <a:r>
              <a:rPr lang="en-US" sz="3200" dirty="0" smtClean="0">
                <a:latin typeface="Times New Roman" pitchFamily="18" charset="0"/>
                <a:cs typeface="Times New Roman" pitchFamily="18" charset="0"/>
              </a:rPr>
              <a:t>.</a:t>
            </a:r>
          </a:p>
          <a:p>
            <a:pPr marL="109728" indent="0" algn="just" rtl="0">
              <a:buNone/>
            </a:pP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a:p>
            <a:pPr marL="109728" indent="0" algn="just" rtl="0">
              <a:buNone/>
            </a:pP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Financial building       </a:t>
            </a:r>
            <a:r>
              <a:rPr lang="en-US" sz="3200" b="1" dirty="0" smtClean="0">
                <a:latin typeface="Times New Roman" pitchFamily="18" charset="0"/>
                <a:cs typeface="Times New Roman" pitchFamily="18" charset="0"/>
              </a:rPr>
              <a:t>bank</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seaside </a:t>
            </a:r>
          </a:p>
          <a:p>
            <a:pPr marL="109728" indent="0" algn="just" rtl="0">
              <a:buNone/>
            </a:pPr>
            <a:r>
              <a:rPr lang="en-US" sz="3200" b="1"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cxnSp>
        <p:nvCxnSpPr>
          <p:cNvPr id="3" name="Straight Arrow Connector 2"/>
          <p:cNvCxnSpPr/>
          <p:nvPr/>
        </p:nvCxnSpPr>
        <p:spPr>
          <a:xfrm flipH="1">
            <a:off x="4038600" y="4604088"/>
            <a:ext cx="457200" cy="8255"/>
          </a:xfrm>
          <a:prstGeom prst="straightConnector1">
            <a:avLst/>
          </a:prstGeom>
          <a:ln>
            <a:solidFill>
              <a:schemeClr val="tx1"/>
            </a:solidFill>
            <a:headEnd w="sm" len="sm"/>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5791200" y="4592056"/>
            <a:ext cx="685800" cy="320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818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 calcmode="lin" valueType="num">
                                      <p:cBhvr additive="base">
                                        <p:cTn id="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a:spLocks noGrp="1"/>
          </p:cNvSpPr>
          <p:nvPr>
            <p:ph idx="1"/>
          </p:nvPr>
        </p:nvSpPr>
        <p:spPr>
          <a:xfrm>
            <a:off x="457200" y="533400"/>
            <a:ext cx="8229600" cy="4906963"/>
          </a:xfrm>
        </p:spPr>
        <p:txBody>
          <a:bodyPr>
            <a:normAutofit fontScale="92500" lnSpcReduction="20000"/>
          </a:bodyPr>
          <a:lstStyle/>
          <a:p>
            <a:pPr marL="109728" indent="0" algn="just" rtl="0">
              <a:buNone/>
            </a:pPr>
            <a:r>
              <a:rPr lang="en-US" sz="3200" b="1" dirty="0" smtClean="0">
                <a:solidFill>
                  <a:srgbClr val="C00000"/>
                </a:solidFill>
                <a:latin typeface="Times New Roman" pitchFamily="18" charset="0"/>
                <a:ea typeface="+mj-ea"/>
                <a:cs typeface="Times New Roman" pitchFamily="18" charset="0"/>
              </a:rPr>
              <a:t>2. Phrase </a:t>
            </a:r>
            <a:r>
              <a:rPr lang="en-US" sz="3200" b="1" dirty="0">
                <a:solidFill>
                  <a:srgbClr val="C00000"/>
                </a:solidFill>
                <a:latin typeface="Times New Roman" pitchFamily="18" charset="0"/>
                <a:ea typeface="+mj-ea"/>
                <a:cs typeface="Times New Roman" pitchFamily="18" charset="0"/>
              </a:rPr>
              <a:t>(collocations, idiomatic expressions</a:t>
            </a:r>
            <a:r>
              <a:rPr lang="en-US" sz="3200" b="1" dirty="0" smtClean="0">
                <a:solidFill>
                  <a:srgbClr val="C00000"/>
                </a:solidFill>
                <a:latin typeface="Times New Roman" pitchFamily="18" charset="0"/>
                <a:ea typeface="+mj-ea"/>
                <a:cs typeface="Times New Roman" pitchFamily="18" charset="0"/>
              </a:rPr>
              <a:t>)</a:t>
            </a:r>
            <a:endParaRPr lang="en-US" sz="28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just" rtl="0">
              <a:lnSpc>
                <a:spcPct val="150000"/>
              </a:lnSpc>
              <a:buNone/>
            </a:pPr>
            <a:r>
              <a:rPr lang="en-US" sz="2800" dirty="0" smtClean="0">
                <a:latin typeface="Times New Roman" pitchFamily="18" charset="0"/>
                <a:cs typeface="Times New Roman" pitchFamily="18" charset="0"/>
              </a:rPr>
              <a:t>A </a:t>
            </a:r>
            <a:r>
              <a:rPr lang="en-US" sz="2800" b="1" dirty="0">
                <a:solidFill>
                  <a:srgbClr val="7030A0"/>
                </a:solidFill>
                <a:latin typeface="Times New Roman" pitchFamily="18" charset="0"/>
                <a:cs typeface="Times New Roman" pitchFamily="18" charset="0"/>
              </a:rPr>
              <a:t>collocation</a:t>
            </a:r>
            <a:r>
              <a:rPr lang="en-US" sz="2800" dirty="0">
                <a:latin typeface="Times New Roman" pitchFamily="18" charset="0"/>
                <a:cs typeface="Times New Roman" pitchFamily="18" charset="0"/>
              </a:rPr>
              <a:t> is a combination of words that are commonly used together. It is important to learn collocations, because they are important for the naturalization of one’s speech. Besides, they broaden one’s scope for expression</a:t>
            </a:r>
            <a:r>
              <a:rPr lang="en-US" sz="2800" dirty="0" smtClean="0">
                <a:latin typeface="Times New Roman" pitchFamily="18" charset="0"/>
                <a:cs typeface="Times New Roman" pitchFamily="18" charset="0"/>
              </a:rPr>
              <a:t>.</a:t>
            </a:r>
          </a:p>
          <a:p>
            <a:pPr marL="109728" indent="0" algn="just" rtl="0">
              <a:lnSpc>
                <a:spcPct val="150000"/>
              </a:lnSpc>
              <a:buNone/>
            </a:pPr>
            <a:endParaRPr lang="en-US" sz="1300" dirty="0" smtClean="0">
              <a:latin typeface="Times New Roman" pitchFamily="18" charset="0"/>
              <a:cs typeface="Times New Roman" pitchFamily="18" charset="0"/>
            </a:endParaRPr>
          </a:p>
          <a:p>
            <a:pPr lvl="0" algn="just" rtl="0"/>
            <a:r>
              <a:rPr lang="en-US" sz="2800" b="1" dirty="0" smtClean="0">
                <a:solidFill>
                  <a:srgbClr val="00B050"/>
                </a:solidFill>
                <a:latin typeface="Times New Roman" pitchFamily="18" charset="0"/>
                <a:cs typeface="Times New Roman" pitchFamily="18" charset="0"/>
              </a:rPr>
              <a:t>Break a promise                 </a:t>
            </a:r>
            <a:endParaRPr lang="en-US" sz="2800" dirty="0" smtClean="0">
              <a:solidFill>
                <a:srgbClr val="00B050"/>
              </a:solidFill>
              <a:latin typeface="Times New Roman" pitchFamily="18" charset="0"/>
              <a:cs typeface="Times New Roman" pitchFamily="18" charset="0"/>
            </a:endParaRPr>
          </a:p>
          <a:p>
            <a:pPr lvl="0" algn="just" rtl="0"/>
            <a:r>
              <a:rPr lang="en-US" sz="2800" b="1" dirty="0" smtClean="0">
                <a:solidFill>
                  <a:srgbClr val="00B050"/>
                </a:solidFill>
                <a:latin typeface="Times New Roman" pitchFamily="18" charset="0"/>
                <a:cs typeface="Times New Roman" pitchFamily="18" charset="0"/>
              </a:rPr>
              <a:t>Take / have a seat</a:t>
            </a:r>
            <a:endParaRPr lang="en-US" sz="2800" dirty="0" smtClean="0">
              <a:solidFill>
                <a:srgbClr val="00B050"/>
              </a:solidFill>
              <a:latin typeface="Times New Roman" pitchFamily="18" charset="0"/>
              <a:cs typeface="Times New Roman" pitchFamily="18" charset="0"/>
            </a:endParaRPr>
          </a:p>
          <a:p>
            <a:pPr algn="l" rtl="0"/>
            <a:r>
              <a:rPr lang="en-US" sz="2800" b="1" dirty="0" smtClean="0">
                <a:solidFill>
                  <a:srgbClr val="00B050"/>
                </a:solidFill>
                <a:latin typeface="Times New Roman" pitchFamily="18" charset="0"/>
                <a:cs typeface="Times New Roman" pitchFamily="18" charset="0"/>
              </a:rPr>
              <a:t>Do the shopping/ go shopping </a:t>
            </a:r>
            <a:endParaRPr lang="en-US" sz="2800" dirty="0" smtClean="0">
              <a:solidFill>
                <a:srgbClr val="00B050"/>
              </a:solidFill>
              <a:latin typeface="Times New Roman" pitchFamily="18" charset="0"/>
              <a:cs typeface="Times New Roman" pitchFamily="18" charset="0"/>
            </a:endParaRPr>
          </a:p>
          <a:p>
            <a:pPr marL="109728" indent="0" algn="just" rtl="0">
              <a:buNone/>
            </a:pPr>
            <a:r>
              <a:rPr lang="en-US" sz="3200" b="1" dirty="0" smtClean="0">
                <a:solidFill>
                  <a:srgbClr val="00B050"/>
                </a:solidFill>
                <a:latin typeface="Times New Roman" pitchFamily="18" charset="0"/>
                <a:cs typeface="Times New Roman" pitchFamily="18" charset="0"/>
              </a:rPr>
              <a:t> </a:t>
            </a:r>
            <a:endParaRPr lang="en-US" sz="320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1263161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 calcmode="lin" valueType="num">
                                      <p:cBhvr additive="base">
                                        <p:cTn id="3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92760"/>
            <a:ext cx="8229600" cy="5803240"/>
          </a:xfrm>
        </p:spPr>
        <p:txBody>
          <a:bodyPr>
            <a:noAutofit/>
          </a:bodyPr>
          <a:lstStyle/>
          <a:p>
            <a:pPr marL="109728" indent="0" algn="just" rtl="0">
              <a:spcBef>
                <a:spcPts val="0"/>
              </a:spcBef>
              <a:buNone/>
            </a:pPr>
            <a:r>
              <a:rPr lang="en-US" sz="2800" dirty="0" smtClean="0">
                <a:latin typeface="Times New Roman" pitchFamily="18" charset="0"/>
                <a:cs typeface="Times New Roman" pitchFamily="18" charset="0"/>
              </a:rPr>
              <a:t>An </a:t>
            </a:r>
            <a:r>
              <a:rPr lang="en-US" sz="2800" b="1" dirty="0">
                <a:solidFill>
                  <a:srgbClr val="7030A0"/>
                </a:solidFill>
                <a:latin typeface="Times New Roman" pitchFamily="18" charset="0"/>
                <a:cs typeface="Times New Roman" pitchFamily="18" charset="0"/>
              </a:rPr>
              <a:t>idiom</a:t>
            </a:r>
            <a:r>
              <a:rPr lang="en-US" sz="2800" dirty="0">
                <a:latin typeface="Times New Roman" pitchFamily="18" charset="0"/>
                <a:cs typeface="Times New Roman" pitchFamily="18" charset="0"/>
              </a:rPr>
              <a:t> is an expression whose meaning is different from the meaning of the individual words.  Here are two examples</a:t>
            </a:r>
            <a:r>
              <a:rPr lang="en-US" sz="2800" dirty="0" smtClean="0">
                <a:latin typeface="Times New Roman" pitchFamily="18" charset="0"/>
                <a:cs typeface="Times New Roman" pitchFamily="18" charset="0"/>
              </a:rPr>
              <a:t>:</a:t>
            </a:r>
          </a:p>
          <a:p>
            <a:pPr marL="109728" indent="0" algn="just" rtl="0">
              <a:buNone/>
            </a:pPr>
            <a:endParaRPr lang="en-US" sz="1050" dirty="0">
              <a:latin typeface="Times New Roman" pitchFamily="18" charset="0"/>
              <a:cs typeface="Times New Roman" pitchFamily="18" charset="0"/>
            </a:endParaRPr>
          </a:p>
          <a:p>
            <a:pPr lvl="0" algn="just" rtl="0">
              <a:buFont typeface="Wingdings" pitchFamily="2" charset="2"/>
              <a:buChar char="v"/>
            </a:pPr>
            <a:r>
              <a:rPr lang="en-US" sz="2800" b="1" dirty="0">
                <a:solidFill>
                  <a:srgbClr val="00B050"/>
                </a:solidFill>
                <a:latin typeface="Times New Roman" pitchFamily="18" charset="0"/>
                <a:cs typeface="Times New Roman" pitchFamily="18" charset="0"/>
              </a:rPr>
              <a:t>Once</a:t>
            </a:r>
            <a:r>
              <a:rPr lang="en-US" sz="2800" b="1" dirty="0">
                <a:latin typeface="Times New Roman" pitchFamily="18" charset="0"/>
                <a:cs typeface="Times New Roman" pitchFamily="18" charset="0"/>
              </a:rPr>
              <a:t> </a:t>
            </a:r>
            <a:r>
              <a:rPr lang="en-US" sz="2800" b="1" dirty="0">
                <a:solidFill>
                  <a:srgbClr val="00B050"/>
                </a:solidFill>
                <a:latin typeface="Times New Roman" pitchFamily="18" charset="0"/>
                <a:cs typeface="Times New Roman" pitchFamily="18" charset="0"/>
              </a:rPr>
              <a:t>in a blue moon </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very </a:t>
            </a:r>
            <a:r>
              <a:rPr lang="en-US" sz="2800" dirty="0" smtClean="0">
                <a:latin typeface="Times New Roman" pitchFamily="18" charset="0"/>
                <a:cs typeface="Times New Roman" pitchFamily="18" charset="0"/>
              </a:rPr>
              <a:t>rarely</a:t>
            </a:r>
          </a:p>
          <a:p>
            <a:pPr marL="109728" lvl="0" indent="0" algn="just" rtl="0">
              <a:buNone/>
            </a:pPr>
            <a:endParaRPr lang="en-US" sz="1400" dirty="0">
              <a:latin typeface="Times New Roman" pitchFamily="18" charset="0"/>
              <a:cs typeface="Times New Roman" pitchFamily="18" charset="0"/>
            </a:endParaRPr>
          </a:p>
          <a:p>
            <a:pPr marL="109728" lvl="0" indent="0" algn="just" rtl="0">
              <a:buNone/>
            </a:pPr>
            <a:r>
              <a:rPr lang="en-US" sz="2800" dirty="0" smtClean="0">
                <a:latin typeface="Times New Roman" pitchFamily="18" charset="0"/>
                <a:cs typeface="Times New Roman" pitchFamily="18" charset="0"/>
              </a:rPr>
              <a:t>Once in a blue moon, I buy a fashion magazine, just to see what people are wearing </a:t>
            </a:r>
          </a:p>
          <a:p>
            <a:pPr marL="109728" lvl="0" indent="0" algn="just" rtl="0">
              <a:buNone/>
            </a:pPr>
            <a:endParaRPr lang="en-US" sz="2800" dirty="0" smtClean="0">
              <a:latin typeface="Times New Roman" pitchFamily="18" charset="0"/>
              <a:cs typeface="Times New Roman" pitchFamily="18" charset="0"/>
            </a:endParaRPr>
          </a:p>
          <a:p>
            <a:pPr lvl="0" algn="just" rtl="0">
              <a:buFont typeface="Wingdings" pitchFamily="2" charset="2"/>
              <a:buChar char="v"/>
            </a:pPr>
            <a:r>
              <a:rPr lang="en-US" sz="2800" b="1" dirty="0">
                <a:solidFill>
                  <a:srgbClr val="00B050"/>
                </a:solidFill>
                <a:latin typeface="Times New Roman" pitchFamily="18" charset="0"/>
                <a:cs typeface="Times New Roman" pitchFamily="18" charset="0"/>
              </a:rPr>
              <a:t>Get ducks in a row </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Getting your things well organized</a:t>
            </a:r>
            <a:r>
              <a:rPr lang="en-US" sz="2800" dirty="0" smtClean="0">
                <a:latin typeface="Times New Roman" pitchFamily="18" charset="0"/>
                <a:cs typeface="Times New Roman" pitchFamily="18" charset="0"/>
              </a:rPr>
              <a:t>.</a:t>
            </a:r>
          </a:p>
          <a:p>
            <a:pPr lvl="0" algn="just" rtl="0"/>
            <a:endParaRPr lang="en-US" sz="1000" dirty="0">
              <a:latin typeface="Times New Roman" pitchFamily="18" charset="0"/>
              <a:cs typeface="Times New Roman" pitchFamily="18" charset="0"/>
            </a:endParaRPr>
          </a:p>
          <a:p>
            <a:pPr marL="109728" indent="0" algn="just" rtl="0">
              <a:buNone/>
            </a:pPr>
            <a:r>
              <a:rPr lang="en-US" sz="2800" dirty="0">
                <a:latin typeface="Times New Roman" pitchFamily="18" charset="0"/>
                <a:cs typeface="Times New Roman" pitchFamily="18" charset="0"/>
              </a:rPr>
              <a:t>To ensure a successful product launch, we must get our ducks in a row.</a:t>
            </a:r>
          </a:p>
          <a:p>
            <a:pPr marL="109728" lvl="0" indent="0" algn="just" rtl="0">
              <a:buNone/>
            </a:pPr>
            <a:endParaRPr lang="en-US" sz="2000" dirty="0" smtClean="0">
              <a:latin typeface="Times New Roman" pitchFamily="18" charset="0"/>
              <a:cs typeface="Times New Roman" pitchFamily="18" charset="0"/>
            </a:endParaRPr>
          </a:p>
          <a:p>
            <a:pPr marL="109728" lvl="0" indent="0" algn="just" rtl="0">
              <a:buNone/>
            </a:pPr>
            <a:r>
              <a:rPr lang="en-US" sz="2000" b="1"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5882219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2920"/>
            <a:ext cx="8229600" cy="5334000"/>
          </a:xfrm>
        </p:spPr>
        <p:txBody>
          <a:bodyPr>
            <a:normAutofit/>
          </a:bodyPr>
          <a:lstStyle/>
          <a:p>
            <a:pPr marL="109728" indent="0" algn="just" rtl="0">
              <a:buNone/>
            </a:pPr>
            <a:r>
              <a:rPr lang="en-US" sz="3200" b="1" dirty="0">
                <a:solidFill>
                  <a:srgbClr val="C00000"/>
                </a:solidFill>
                <a:latin typeface="Times New Roman" pitchFamily="18" charset="0"/>
                <a:ea typeface="+mj-ea"/>
                <a:cs typeface="Times New Roman" pitchFamily="18" charset="0"/>
              </a:rPr>
              <a:t>3</a:t>
            </a:r>
            <a:r>
              <a:rPr lang="en-US" sz="3200" b="1" dirty="0" smtClean="0">
                <a:solidFill>
                  <a:srgbClr val="C00000"/>
                </a:solidFill>
                <a:latin typeface="Times New Roman" pitchFamily="18" charset="0"/>
                <a:ea typeface="+mj-ea"/>
                <a:cs typeface="Times New Roman" pitchFamily="18" charset="0"/>
              </a:rPr>
              <a:t>. Sentence</a:t>
            </a:r>
            <a:endParaRPr lang="en-US" sz="3200" b="1" dirty="0">
              <a:solidFill>
                <a:srgbClr val="C00000"/>
              </a:solidFill>
              <a:latin typeface="Times New Roman" pitchFamily="18" charset="0"/>
              <a:ea typeface="+mj-ea"/>
              <a:cs typeface="Times New Roman" pitchFamily="18" charset="0"/>
            </a:endParaRPr>
          </a:p>
          <a:p>
            <a:pPr marL="109728" indent="0" algn="just" rtl="0">
              <a:buNone/>
            </a:pPr>
            <a:endParaRPr lang="en-US" sz="1200" dirty="0" smtClean="0">
              <a:latin typeface="Times New Roman" pitchFamily="18" charset="0"/>
              <a:cs typeface="Times New Roman" pitchFamily="18" charset="0"/>
            </a:endParaRPr>
          </a:p>
          <a:p>
            <a:pPr marL="109728" indent="0" algn="just" rtl="0">
              <a:buNone/>
            </a:pPr>
            <a:r>
              <a:rPr lang="en-US" sz="2800" b="1" dirty="0" smtClean="0">
                <a:solidFill>
                  <a:srgbClr val="00B050"/>
                </a:solidFill>
                <a:latin typeface="Times New Roman" pitchFamily="18" charset="0"/>
                <a:cs typeface="Times New Roman" pitchFamily="18" charset="0"/>
              </a:rPr>
              <a:t>I </a:t>
            </a:r>
            <a:r>
              <a:rPr lang="en-US" sz="2800" b="1" dirty="0">
                <a:solidFill>
                  <a:srgbClr val="00B050"/>
                </a:solidFill>
                <a:latin typeface="Times New Roman" pitchFamily="18" charset="0"/>
                <a:cs typeface="Times New Roman" pitchFamily="18" charset="0"/>
              </a:rPr>
              <a:t>saw him near the bank. </a:t>
            </a:r>
          </a:p>
          <a:p>
            <a:pPr marL="109728" indent="0" algn="just" rtl="0">
              <a:buNone/>
            </a:pPr>
            <a:r>
              <a:rPr lang="en-US" sz="1100" dirty="0">
                <a:latin typeface="Times New Roman" pitchFamily="18" charset="0"/>
                <a:cs typeface="Times New Roman" pitchFamily="18" charset="0"/>
              </a:rPr>
              <a:t> </a:t>
            </a:r>
            <a:endParaRPr lang="en-US" sz="800" dirty="0">
              <a:latin typeface="Times New Roman" pitchFamily="18" charset="0"/>
              <a:cs typeface="Times New Roman" pitchFamily="18" charset="0"/>
            </a:endParaRPr>
          </a:p>
          <a:p>
            <a:pPr marL="109728" indent="0" algn="just" rtl="0">
              <a:buNone/>
            </a:pPr>
            <a:r>
              <a:rPr lang="en-US" sz="2800" b="1" dirty="0">
                <a:solidFill>
                  <a:srgbClr val="00B050"/>
                </a:solidFill>
                <a:latin typeface="Times New Roman" pitchFamily="18" charset="0"/>
                <a:cs typeface="Times New Roman" pitchFamily="18" charset="0"/>
              </a:rPr>
              <a:t>Look at the dog with one eye.</a:t>
            </a:r>
          </a:p>
          <a:p>
            <a:pPr marL="109728" indent="0" algn="just" rtl="0">
              <a:buNone/>
            </a:pPr>
            <a:endParaRPr lang="en-US" sz="100" dirty="0">
              <a:latin typeface="Times New Roman" pitchFamily="18" charset="0"/>
              <a:cs typeface="Times New Roman" pitchFamily="18" charset="0"/>
            </a:endParaRPr>
          </a:p>
          <a:p>
            <a:pPr marL="109728" lvl="0" indent="0" algn="just" rtl="0">
              <a:buNone/>
            </a:pPr>
            <a:r>
              <a:rPr lang="en-US" sz="2800" dirty="0">
                <a:latin typeface="Times New Roman" pitchFamily="18" charset="0"/>
                <a:cs typeface="Times New Roman" pitchFamily="18" charset="0"/>
              </a:rPr>
              <a:t>Look at the dog using only one of your eyes.</a:t>
            </a:r>
          </a:p>
          <a:p>
            <a:pPr marL="109728" lvl="0" indent="0" algn="just" rtl="0">
              <a:buNone/>
            </a:pPr>
            <a:r>
              <a:rPr lang="en-US" sz="2800" dirty="0">
                <a:latin typeface="Times New Roman" pitchFamily="18" charset="0"/>
                <a:cs typeface="Times New Roman" pitchFamily="18" charset="0"/>
              </a:rPr>
              <a:t>Look at the dog that only has one eye</a:t>
            </a:r>
            <a:r>
              <a:rPr lang="en-US" sz="2800" dirty="0" smtClean="0">
                <a:latin typeface="Times New Roman" pitchFamily="18" charset="0"/>
                <a:cs typeface="Times New Roman" pitchFamily="18" charset="0"/>
              </a:rPr>
              <a:t>.</a:t>
            </a:r>
          </a:p>
          <a:p>
            <a:pPr marL="109728" lvl="0" indent="0" algn="just" rtl="0">
              <a:buNone/>
            </a:pPr>
            <a:endParaRPr lang="en-US" sz="1800" dirty="0">
              <a:latin typeface="Times New Roman" pitchFamily="18" charset="0"/>
              <a:cs typeface="Times New Roman" pitchFamily="18" charset="0"/>
            </a:endParaRPr>
          </a:p>
          <a:p>
            <a:pPr marL="109728" indent="0" algn="just" rtl="0">
              <a:buNone/>
            </a:pPr>
            <a:r>
              <a:rPr lang="en-US" sz="2800" dirty="0">
                <a:latin typeface="Times New Roman" pitchFamily="18" charset="0"/>
                <a:cs typeface="Times New Roman" pitchFamily="18" charset="0"/>
              </a:rPr>
              <a:t>Although some translation scholars prefer long sentence or short paragraph as satisfactory unit of translation, translators often encounter difficulties in translating, for instance, ambiguous sentences.</a:t>
            </a:r>
            <a:r>
              <a:rPr lang="en-US" sz="3200" b="1" dirty="0" smtClean="0">
                <a:solidFill>
                  <a:srgbClr val="00B050"/>
                </a:solidFill>
                <a:latin typeface="Times New Roman" pitchFamily="18" charset="0"/>
                <a:cs typeface="Times New Roman" pitchFamily="18" charset="0"/>
              </a:rPr>
              <a:t> </a:t>
            </a:r>
            <a:endParaRPr lang="en-US" sz="320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3649800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anim calcmode="lin" valueType="num">
                                      <p:cBhvr additive="base">
                                        <p:cTn id="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0" end="0"/>
                                            </p:txEl>
                                          </p:spTgt>
                                        </p:tgtEl>
                                        <p:attrNameLst>
                                          <p:attrName>style.visibility</p:attrName>
                                        </p:attrNameLst>
                                      </p:cBhvr>
                                      <p:to>
                                        <p:strVal val="visible"/>
                                      </p:to>
                                    </p:set>
                                    <p:anim calcmode="lin" valueType="num">
                                      <p:cBhvr additive="base">
                                        <p:cTn id="4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2920"/>
            <a:ext cx="8229600" cy="5334000"/>
          </a:xfrm>
        </p:spPr>
        <p:txBody>
          <a:bodyPr>
            <a:normAutofit/>
          </a:bodyPr>
          <a:lstStyle/>
          <a:p>
            <a:pPr marL="109728" lvl="0" indent="0" algn="just" rtl="0">
              <a:buNone/>
            </a:pPr>
            <a:r>
              <a:rPr lang="en-US" sz="3200" b="1" dirty="0" smtClean="0">
                <a:solidFill>
                  <a:srgbClr val="C00000"/>
                </a:solidFill>
                <a:latin typeface="Times New Roman" pitchFamily="18" charset="0"/>
                <a:ea typeface="+mj-ea"/>
                <a:cs typeface="Times New Roman" pitchFamily="18" charset="0"/>
              </a:rPr>
              <a:t>4. Whole</a:t>
            </a:r>
            <a:r>
              <a:rPr lang="en-US" sz="3200" b="1" dirty="0" smtClean="0">
                <a:latin typeface="Times New Roman" pitchFamily="18" charset="0"/>
                <a:cs typeface="Times New Roman" pitchFamily="18" charset="0"/>
              </a:rPr>
              <a:t> </a:t>
            </a:r>
            <a:r>
              <a:rPr lang="en-US" sz="3200" b="1" dirty="0">
                <a:solidFill>
                  <a:srgbClr val="C00000"/>
                </a:solidFill>
                <a:latin typeface="Times New Roman" pitchFamily="18" charset="0"/>
                <a:ea typeface="+mj-ea"/>
                <a:cs typeface="Times New Roman" pitchFamily="18" charset="0"/>
              </a:rPr>
              <a:t>text</a:t>
            </a:r>
            <a:r>
              <a:rPr lang="en-US" sz="3200" b="1" dirty="0">
                <a:latin typeface="Times New Roman" pitchFamily="18" charset="0"/>
                <a:cs typeface="Times New Roman" pitchFamily="18" charset="0"/>
              </a:rPr>
              <a:t> </a:t>
            </a:r>
            <a:endParaRPr lang="en-US" sz="3200" b="1" dirty="0">
              <a:solidFill>
                <a:srgbClr val="C00000"/>
              </a:solidFill>
              <a:latin typeface="Times New Roman" pitchFamily="18" charset="0"/>
              <a:ea typeface="+mj-ea"/>
              <a:cs typeface="Times New Roman" pitchFamily="18" charset="0"/>
            </a:endParaRPr>
          </a:p>
          <a:p>
            <a:pPr marL="109728" indent="0" algn="just" rtl="0">
              <a:buNone/>
            </a:pPr>
            <a:endParaRPr lang="en-US" sz="300" dirty="0" smtClean="0">
              <a:latin typeface="Times New Roman" pitchFamily="18" charset="0"/>
              <a:cs typeface="Times New Roman" pitchFamily="18" charset="0"/>
            </a:endParaRPr>
          </a:p>
          <a:p>
            <a:pPr marL="109728" indent="0" algn="just" rtl="0">
              <a:lnSpc>
                <a:spcPct val="150000"/>
              </a:lnSpc>
              <a:buNone/>
            </a:pPr>
            <a:r>
              <a:rPr lang="en-US" sz="2800" dirty="0" smtClean="0">
                <a:latin typeface="Times New Roman" pitchFamily="18" charset="0"/>
                <a:cs typeface="Times New Roman" pitchFamily="18" charset="0"/>
              </a:rPr>
              <a:t>Newmark </a:t>
            </a:r>
            <a:r>
              <a:rPr lang="en-US" sz="2800" dirty="0">
                <a:latin typeface="Times New Roman" pitchFamily="18" charset="0"/>
                <a:cs typeface="Times New Roman" pitchFamily="18" charset="0"/>
              </a:rPr>
              <a:t>(1988) contends that "the mass of translation uses a text as a unit only when there are apparently insuperable problems at the level of the collocations, clause or sentence level</a:t>
            </a:r>
            <a:r>
              <a:rPr lang="en-US" sz="2800" dirty="0" smtClean="0">
                <a:latin typeface="Times New Roman" pitchFamily="18" charset="0"/>
                <a:cs typeface="Times New Roman" pitchFamily="18" charset="0"/>
              </a:rPr>
              <a:t>".</a:t>
            </a:r>
          </a:p>
          <a:p>
            <a:pPr algn="just" rtl="0"/>
            <a:endParaRPr lang="en-US" sz="1100" dirty="0">
              <a:latin typeface="Times New Roman" pitchFamily="18" charset="0"/>
              <a:cs typeface="Times New Roman" pitchFamily="18" charset="0"/>
            </a:endParaRPr>
          </a:p>
          <a:p>
            <a:pPr marL="109728" indent="0" algn="just" rtl="0">
              <a:lnSpc>
                <a:spcPct val="150000"/>
              </a:lnSpc>
              <a:buNone/>
            </a:pPr>
            <a:r>
              <a:rPr lang="en-US" sz="2800" dirty="0">
                <a:latin typeface="Times New Roman" pitchFamily="18" charset="0"/>
                <a:cs typeface="Times New Roman" pitchFamily="18" charset="0"/>
              </a:rPr>
              <a:t>Bassnett &amp; </a:t>
            </a:r>
            <a:r>
              <a:rPr lang="en-US" sz="2800" dirty="0" err="1">
                <a:latin typeface="Times New Roman" pitchFamily="18" charset="0"/>
                <a:cs typeface="Times New Roman" pitchFamily="18" charset="0"/>
              </a:rPr>
              <a:t>Mcquire</a:t>
            </a:r>
            <a:r>
              <a:rPr lang="en-US" sz="2800" dirty="0">
                <a:latin typeface="Times New Roman" pitchFamily="18" charset="0"/>
                <a:cs typeface="Times New Roman" pitchFamily="18" charset="0"/>
              </a:rPr>
              <a:t> (1980:117) </a:t>
            </a:r>
            <a:r>
              <a:rPr lang="en-US" sz="2800" dirty="0" smtClean="0">
                <a:latin typeface="Times New Roman" pitchFamily="18" charset="0"/>
                <a:cs typeface="Times New Roman" pitchFamily="18" charset="0"/>
              </a:rPr>
              <a:t>suggest </a:t>
            </a:r>
            <a:r>
              <a:rPr lang="en-US" sz="2800" dirty="0">
                <a:latin typeface="Times New Roman" pitchFamily="18" charset="0"/>
                <a:cs typeface="Times New Roman" pitchFamily="18" charset="0"/>
              </a:rPr>
              <a:t>that full text has to be the unit of translation.</a:t>
            </a:r>
            <a:endParaRPr lang="en-US" sz="320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3722678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2920"/>
            <a:ext cx="8229600" cy="5334000"/>
          </a:xfrm>
        </p:spPr>
        <p:txBody>
          <a:bodyPr>
            <a:normAutofit/>
          </a:bodyPr>
          <a:lstStyle/>
          <a:p>
            <a:pPr marL="109728" indent="0" algn="just" rtl="0">
              <a:lnSpc>
                <a:spcPct val="150000"/>
              </a:lnSpc>
              <a:buNone/>
            </a:pPr>
            <a:r>
              <a:rPr lang="en-US" sz="3200" dirty="0" smtClean="0">
                <a:latin typeface="Times New Roman" pitchFamily="18" charset="0"/>
                <a:cs typeface="Times New Roman" pitchFamily="18" charset="0"/>
              </a:rPr>
              <a:t>To recap, in </a:t>
            </a:r>
            <a:r>
              <a:rPr lang="en-US" sz="3200" dirty="0">
                <a:latin typeface="Times New Roman" pitchFamily="18" charset="0"/>
                <a:cs typeface="Times New Roman" pitchFamily="18" charset="0"/>
              </a:rPr>
              <a:t>spite of the fact that different units have been considered as the unit </a:t>
            </a:r>
            <a:r>
              <a:rPr lang="en-US" sz="3200" dirty="0" smtClean="0">
                <a:latin typeface="Times New Roman" pitchFamily="18" charset="0"/>
                <a:cs typeface="Times New Roman" pitchFamily="18" charset="0"/>
              </a:rPr>
              <a:t>of translation</a:t>
            </a:r>
            <a:r>
              <a:rPr lang="en-US" sz="3200" dirty="0">
                <a:latin typeface="Times New Roman" pitchFamily="18" charset="0"/>
                <a:cs typeface="Times New Roman" pitchFamily="18" charset="0"/>
              </a:rPr>
              <a:t>, all are not mutually exclusive. In other words, it is an elastic </a:t>
            </a:r>
            <a:r>
              <a:rPr lang="en-US" sz="3200" dirty="0" smtClean="0">
                <a:latin typeface="Times New Roman" pitchFamily="18" charset="0"/>
                <a:cs typeface="Times New Roman" pitchFamily="18" charset="0"/>
              </a:rPr>
              <a:t>unit which </a:t>
            </a:r>
            <a:r>
              <a:rPr lang="en-US" sz="3200" dirty="0">
                <a:latin typeface="Times New Roman" pitchFamily="18" charset="0"/>
                <a:cs typeface="Times New Roman" pitchFamily="18" charset="0"/>
              </a:rPr>
              <a:t>varies from one situation to another.</a:t>
            </a:r>
            <a:endParaRPr lang="en-US" sz="3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987411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533400"/>
            <a:ext cx="8229600" cy="4906963"/>
          </a:xfrm>
        </p:spPr>
        <p:txBody>
          <a:bodyPr>
            <a:normAutofit lnSpcReduction="10000"/>
          </a:bodyPr>
          <a:lstStyle/>
          <a:p>
            <a:pPr marL="109728" indent="0" algn="just" rtl="0">
              <a:buNone/>
            </a:pPr>
            <a:r>
              <a:rPr lang="en-US" sz="3600" b="1" dirty="0" smtClean="0">
                <a:solidFill>
                  <a:srgbClr val="C00000"/>
                </a:solidFill>
                <a:latin typeface="Times New Roman" pitchFamily="18" charset="0"/>
                <a:ea typeface="+mj-ea"/>
                <a:cs typeface="Times New Roman" pitchFamily="18" charset="0"/>
              </a:rPr>
              <a:t>Types of </a:t>
            </a:r>
            <a:r>
              <a:rPr lang="en-US" sz="3600" b="1" dirty="0">
                <a:solidFill>
                  <a:srgbClr val="C00000"/>
                </a:solidFill>
                <a:latin typeface="Times New Roman" pitchFamily="18" charset="0"/>
                <a:ea typeface="+mj-ea"/>
                <a:cs typeface="Times New Roman" pitchFamily="18" charset="0"/>
              </a:rPr>
              <a:t>Translation</a:t>
            </a:r>
          </a:p>
          <a:p>
            <a:pPr marL="109728" indent="0" algn="just" rtl="0">
              <a:buNone/>
            </a:pPr>
            <a:endParaRPr lang="en-US" sz="1000" b="1" dirty="0">
              <a:latin typeface="Times New Roman" pitchFamily="18" charset="0"/>
              <a:cs typeface="Times New Roman" pitchFamily="18" charset="0"/>
            </a:endParaRPr>
          </a:p>
          <a:p>
            <a:pPr marL="109728" indent="0" algn="just" rtl="0">
              <a:lnSpc>
                <a:spcPct val="150000"/>
              </a:lnSpc>
              <a:buNone/>
            </a:pPr>
            <a:r>
              <a:rPr lang="en-US" sz="2800" dirty="0">
                <a:latin typeface="Times New Roman" pitchFamily="18" charset="0"/>
                <a:cs typeface="Times New Roman" pitchFamily="18" charset="0"/>
              </a:rPr>
              <a:t>Translation theorists and researchers have made attempts to classify translation into different types. The reason behind their classification stems from the fact that they tried to show the quality of the relation established between the source text and the target text. Here we discuss some of them. </a:t>
            </a:r>
          </a:p>
          <a:p>
            <a:pPr marL="109728" indent="0" algn="just" rtl="0">
              <a:buNone/>
            </a:pPr>
            <a:r>
              <a:rPr lang="en-US" sz="3200" b="1"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181797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89037"/>
            <a:ext cx="8229600" cy="4525963"/>
          </a:xfrm>
        </p:spPr>
        <p:txBody>
          <a:bodyPr>
            <a:normAutofit/>
          </a:bodyPr>
          <a:lstStyle/>
          <a:p>
            <a:pPr marL="109728" indent="0" algn="just" rtl="0">
              <a:buNone/>
            </a:pPr>
            <a:endParaRPr lang="en-US" sz="1050" dirty="0" smtClean="0">
              <a:latin typeface="Times New Roman" pitchFamily="18" charset="0"/>
              <a:cs typeface="Times New Roman" pitchFamily="18" charset="0"/>
            </a:endParaRPr>
          </a:p>
          <a:p>
            <a:pPr algn="just" rtl="0">
              <a:lnSpc>
                <a:spcPct val="150000"/>
              </a:lnSpc>
            </a:pPr>
            <a:r>
              <a:rPr lang="en-US" sz="3000" dirty="0">
                <a:latin typeface="Times New Roman" pitchFamily="18" charset="0"/>
                <a:cs typeface="Times New Roman" pitchFamily="18" charset="0"/>
              </a:rPr>
              <a:t> It is important to stress that translation deals with the transfer of </a:t>
            </a:r>
            <a:r>
              <a:rPr lang="en-US" sz="3000" b="1" dirty="0">
                <a:solidFill>
                  <a:srgbClr val="7030A0"/>
                </a:solidFill>
                <a:latin typeface="Times New Roman" pitchFamily="18" charset="0"/>
                <a:cs typeface="Times New Roman" pitchFamily="18" charset="0"/>
              </a:rPr>
              <a:t>written</a:t>
            </a:r>
            <a:r>
              <a:rPr lang="en-US" sz="3000" dirty="0">
                <a:latin typeface="Times New Roman" pitchFamily="18" charset="0"/>
                <a:cs typeface="Times New Roman" pitchFamily="18" charset="0"/>
              </a:rPr>
              <a:t> text. When the text or the medium </a:t>
            </a:r>
            <a:r>
              <a:rPr lang="en-US" sz="3000" dirty="0" smtClean="0">
                <a:latin typeface="Times New Roman" pitchFamily="18" charset="0"/>
                <a:cs typeface="Times New Roman" pitchFamily="18" charset="0"/>
              </a:rPr>
              <a:t>is </a:t>
            </a:r>
            <a:r>
              <a:rPr lang="en-US" sz="3000" b="1" dirty="0" smtClean="0">
                <a:solidFill>
                  <a:srgbClr val="7030A0"/>
                </a:solidFill>
                <a:latin typeface="Times New Roman" pitchFamily="18" charset="0"/>
                <a:cs typeface="Times New Roman" pitchFamily="18" charset="0"/>
              </a:rPr>
              <a:t>oral</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however, the term used is </a:t>
            </a:r>
            <a:r>
              <a:rPr lang="en-US" sz="3000" b="1" dirty="0" smtClean="0">
                <a:solidFill>
                  <a:srgbClr val="7030A0"/>
                </a:solidFill>
                <a:latin typeface="Times New Roman" pitchFamily="18" charset="0"/>
                <a:cs typeface="Times New Roman" pitchFamily="18" charset="0"/>
              </a:rPr>
              <a:t>interpreting</a:t>
            </a:r>
            <a:r>
              <a:rPr lang="en-US" sz="3000" dirty="0" smtClean="0">
                <a:solidFill>
                  <a:srgbClr val="7030A0"/>
                </a:solidFill>
                <a:latin typeface="Times New Roman" pitchFamily="18" charset="0"/>
                <a:cs typeface="Times New Roman" pitchFamily="18" charset="0"/>
              </a:rPr>
              <a:t> </a:t>
            </a:r>
            <a:r>
              <a:rPr lang="en-US" sz="3000" dirty="0">
                <a:latin typeface="Times New Roman" pitchFamily="18" charset="0"/>
                <a:cs typeface="Times New Roman" pitchFamily="18" charset="0"/>
              </a:rPr>
              <a:t>or </a:t>
            </a:r>
            <a:r>
              <a:rPr lang="en-US" sz="3000" b="1" dirty="0">
                <a:solidFill>
                  <a:srgbClr val="7030A0"/>
                </a:solidFill>
                <a:latin typeface="Times New Roman" pitchFamily="18" charset="0"/>
                <a:cs typeface="Times New Roman" pitchFamily="18" charset="0"/>
              </a:rPr>
              <a:t>interpretation</a:t>
            </a:r>
            <a:r>
              <a:rPr lang="en-US" sz="3000" dirty="0">
                <a:latin typeface="Times New Roman" pitchFamily="18" charset="0"/>
                <a:cs typeface="Times New Roman" pitchFamily="18" charset="0"/>
              </a:rPr>
              <a:t>. </a:t>
            </a:r>
            <a:endParaRPr lang="ar-IQ" sz="3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rtl="0"/>
            <a:r>
              <a:rPr lang="en-US" sz="3600" dirty="0">
                <a:solidFill>
                  <a:srgbClr val="C00000"/>
                </a:solidFill>
                <a:effectLst/>
              </a:rPr>
              <a:t>The Concept of Translation</a:t>
            </a:r>
          </a:p>
        </p:txBody>
      </p:sp>
    </p:spTree>
    <p:extLst>
      <p:ext uri="{BB962C8B-B14F-4D97-AF65-F5344CB8AC3E}">
        <p14:creationId xmlns:p14="http://schemas.microsoft.com/office/powerpoint/2010/main" val="417233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barn(inVertical)">
                                      <p:cBhvr>
                                        <p:cTn id="13"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4906963"/>
          </a:xfrm>
        </p:spPr>
        <p:txBody>
          <a:bodyPr>
            <a:normAutofit lnSpcReduction="10000"/>
          </a:bodyPr>
          <a:lstStyle/>
          <a:p>
            <a:pPr marL="109728" indent="0" algn="just" rtl="0">
              <a:buNone/>
            </a:pPr>
            <a:r>
              <a:rPr lang="en-US" sz="2800" b="1" dirty="0" smtClean="0">
                <a:solidFill>
                  <a:srgbClr val="C00000"/>
                </a:solidFill>
                <a:latin typeface="Times New Roman" pitchFamily="18" charset="0"/>
                <a:ea typeface="+mj-ea"/>
                <a:cs typeface="Times New Roman" pitchFamily="18" charset="0"/>
              </a:rPr>
              <a:t>1. Literal </a:t>
            </a:r>
            <a:r>
              <a:rPr lang="en-US" sz="2800" b="1" dirty="0">
                <a:solidFill>
                  <a:srgbClr val="C00000"/>
                </a:solidFill>
                <a:latin typeface="Times New Roman" pitchFamily="18" charset="0"/>
                <a:ea typeface="+mj-ea"/>
                <a:cs typeface="Times New Roman" pitchFamily="18" charset="0"/>
              </a:rPr>
              <a:t>vs. Free </a:t>
            </a:r>
            <a:r>
              <a:rPr lang="en-US" sz="2800" b="1" dirty="0" smtClean="0">
                <a:solidFill>
                  <a:srgbClr val="C00000"/>
                </a:solidFill>
                <a:latin typeface="Times New Roman" pitchFamily="18" charset="0"/>
                <a:ea typeface="+mj-ea"/>
                <a:cs typeface="Times New Roman" pitchFamily="18" charset="0"/>
              </a:rPr>
              <a:t>Translation</a:t>
            </a:r>
            <a:endParaRPr lang="en-US" sz="2800" b="1" dirty="0">
              <a:solidFill>
                <a:srgbClr val="C00000"/>
              </a:solidFill>
              <a:latin typeface="Times New Roman" pitchFamily="18" charset="0"/>
              <a:ea typeface="+mj-ea"/>
              <a:cs typeface="Times New Roman" pitchFamily="18" charset="0"/>
            </a:endParaRPr>
          </a:p>
          <a:p>
            <a:pPr marL="109728" indent="0" algn="just" rtl="0">
              <a:lnSpc>
                <a:spcPct val="150000"/>
              </a:lnSpc>
              <a:buNone/>
            </a:pPr>
            <a:r>
              <a:rPr lang="en-US" sz="2800" b="1"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 The aim of a </a:t>
            </a:r>
            <a:r>
              <a:rPr lang="en-US" sz="2800" dirty="0">
                <a:solidFill>
                  <a:srgbClr val="C00000"/>
                </a:solidFill>
                <a:latin typeface="Times New Roman" pitchFamily="18" charset="0"/>
                <a:cs typeface="Times New Roman" pitchFamily="18" charset="0"/>
              </a:rPr>
              <a:t>literal translation</a:t>
            </a:r>
            <a:r>
              <a:rPr lang="en-US" sz="2800" dirty="0">
                <a:latin typeface="Times New Roman" pitchFamily="18" charset="0"/>
                <a:cs typeface="Times New Roman" pitchFamily="18" charset="0"/>
              </a:rPr>
              <a:t> is to reproduce the form of the source text as much as possible into the target text since no translation is 'ever too literal or too close to the original' (Newmark, 1988: p137). In other words, the translator stays with </a:t>
            </a:r>
            <a:r>
              <a:rPr lang="en-US" sz="2800" b="1" i="1" dirty="0">
                <a:solidFill>
                  <a:srgbClr val="7030A0"/>
                </a:solidFill>
                <a:latin typeface="Times New Roman" pitchFamily="18" charset="0"/>
                <a:cs typeface="Times New Roman" pitchFamily="18" charset="0"/>
              </a:rPr>
              <a:t>one-to-one correspondence</a:t>
            </a:r>
            <a:r>
              <a:rPr lang="en-US" sz="2800" dirty="0">
                <a:latin typeface="Times New Roman" pitchFamily="18" charset="0"/>
                <a:cs typeface="Times New Roman" pitchFamily="18" charset="0"/>
              </a:rPr>
              <a:t> until it is necessary to alter this for the sake of meaning (Strauss, 2005: p156). </a:t>
            </a:r>
          </a:p>
        </p:txBody>
      </p:sp>
    </p:spTree>
    <p:extLst>
      <p:ext uri="{BB962C8B-B14F-4D97-AF65-F5344CB8AC3E}">
        <p14:creationId xmlns:p14="http://schemas.microsoft.com/office/powerpoint/2010/main" val="29603738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4906963"/>
          </a:xfrm>
        </p:spPr>
        <p:txBody>
          <a:bodyPr>
            <a:normAutofit/>
          </a:bodyPr>
          <a:lstStyle/>
          <a:p>
            <a:pPr marL="109728" indent="0" algn="just" rtl="0">
              <a:buNone/>
            </a:pPr>
            <a:r>
              <a:rPr lang="en-US" sz="3200" dirty="0">
                <a:latin typeface="Times New Roman" pitchFamily="18" charset="0"/>
                <a:cs typeface="Times New Roman" pitchFamily="18" charset="0"/>
              </a:rPr>
              <a:t>All that glitters is not gold. </a:t>
            </a:r>
            <a:endParaRPr lang="en-US" sz="3200" dirty="0" smtClean="0">
              <a:latin typeface="Times New Roman" pitchFamily="18" charset="0"/>
              <a:cs typeface="Times New Roman" pitchFamily="18" charset="0"/>
            </a:endParaRPr>
          </a:p>
          <a:p>
            <a:pPr marL="109728" indent="0" algn="just" rtl="0">
              <a:buNone/>
            </a:pPr>
            <a:endParaRPr lang="en-US" sz="2800" b="1" dirty="0" smtClean="0">
              <a:latin typeface="Times New Roman" pitchFamily="18" charset="0"/>
              <a:cs typeface="Times New Roman" pitchFamily="18" charset="0"/>
            </a:endParaRPr>
          </a:p>
          <a:p>
            <a:pPr marL="109728" indent="0" algn="just">
              <a:buNone/>
            </a:pPr>
            <a:r>
              <a:rPr lang="en-US" sz="3200" b="1" dirty="0" smtClean="0">
                <a:solidFill>
                  <a:srgbClr val="7030A0"/>
                </a:solidFill>
                <a:latin typeface="Times New Roman" pitchFamily="18" charset="0"/>
                <a:cs typeface="Ali_K_Azzam" pitchFamily="2" charset="-78"/>
              </a:rPr>
              <a:t> </a:t>
            </a:r>
            <a:r>
              <a:rPr lang="ar-SA" sz="3200" dirty="0">
                <a:solidFill>
                  <a:srgbClr val="7030A0"/>
                </a:solidFill>
                <a:latin typeface="Times New Roman" pitchFamily="18" charset="0"/>
                <a:cs typeface="Ali_K_Azzam" pitchFamily="2" charset="-78"/>
              </a:rPr>
              <a:t>هةموو بريسكةيةك زيَر نى ية.</a:t>
            </a:r>
            <a:r>
              <a:rPr lang="ar-SA" sz="3200" b="1" dirty="0">
                <a:solidFill>
                  <a:srgbClr val="7030A0"/>
                </a:solidFill>
                <a:latin typeface="Times New Roman" pitchFamily="18" charset="0"/>
                <a:cs typeface="Ali_K_Azzam" pitchFamily="2" charset="-78"/>
              </a:rPr>
              <a:t> </a:t>
            </a:r>
            <a:endParaRPr lang="en-US" sz="3200" b="1" dirty="0" smtClean="0">
              <a:solidFill>
                <a:srgbClr val="7030A0"/>
              </a:solidFill>
              <a:latin typeface="Times New Roman" pitchFamily="18" charset="0"/>
              <a:cs typeface="Ali_K_Azzam" pitchFamily="2" charset="-78"/>
            </a:endParaRPr>
          </a:p>
          <a:p>
            <a:pPr marL="109728" indent="0" algn="just">
              <a:buNone/>
            </a:pPr>
            <a:endParaRPr lang="en-US" sz="3200" b="1" dirty="0">
              <a:solidFill>
                <a:srgbClr val="C00000"/>
              </a:solidFill>
              <a:latin typeface="Times New Roman" pitchFamily="18" charset="0"/>
              <a:ea typeface="+mj-ea"/>
              <a:cs typeface="Ali_K_Azzam" pitchFamily="2" charset="-78"/>
            </a:endParaRPr>
          </a:p>
          <a:p>
            <a:pPr marL="109728" indent="0" algn="just" rtl="0">
              <a:buNone/>
            </a:pPr>
            <a:r>
              <a:rPr lang="en-US" sz="3200" dirty="0">
                <a:latin typeface="Times New Roman" pitchFamily="18" charset="0"/>
                <a:cs typeface="Times New Roman" pitchFamily="18" charset="0"/>
              </a:rPr>
              <a:t> Actions speak louder than </a:t>
            </a:r>
            <a:r>
              <a:rPr lang="en-US" sz="3200" dirty="0" smtClean="0">
                <a:latin typeface="Times New Roman" pitchFamily="18" charset="0"/>
                <a:cs typeface="Times New Roman" pitchFamily="18" charset="0"/>
              </a:rPr>
              <a:t>words. </a:t>
            </a:r>
          </a:p>
          <a:p>
            <a:pPr marL="109728" indent="0" algn="just">
              <a:buNone/>
            </a:pPr>
            <a:r>
              <a:rPr lang="ar-EG" sz="3200" dirty="0" smtClean="0">
                <a:solidFill>
                  <a:srgbClr val="7030A0"/>
                </a:solidFill>
                <a:latin typeface="Times New Roman" pitchFamily="18" charset="0"/>
                <a:cs typeface="Ali_K_Azzam" pitchFamily="2" charset="-78"/>
              </a:rPr>
              <a:t>كر</a:t>
            </a:r>
            <a:r>
              <a:rPr lang="x-none" sz="3200" smtClean="0">
                <a:solidFill>
                  <a:srgbClr val="7030A0"/>
                </a:solidFill>
                <a:latin typeface="Times New Roman" pitchFamily="18" charset="0"/>
                <a:cs typeface="Ali_K_Azzam" pitchFamily="2" charset="-78"/>
              </a:rPr>
              <a:t>دار</a:t>
            </a:r>
            <a:r>
              <a:rPr lang="ar-EG" sz="3200" dirty="0" smtClean="0">
                <a:solidFill>
                  <a:srgbClr val="7030A0"/>
                </a:solidFill>
                <a:latin typeface="Times New Roman" pitchFamily="18" charset="0"/>
                <a:cs typeface="Ali_K_Azzam" pitchFamily="2" charset="-78"/>
              </a:rPr>
              <a:t>ةك</a:t>
            </a:r>
            <a:r>
              <a:rPr lang="x-none" sz="3200" smtClean="0">
                <a:solidFill>
                  <a:srgbClr val="7030A0"/>
                </a:solidFill>
                <a:latin typeface="Times New Roman" pitchFamily="18" charset="0"/>
                <a:cs typeface="Ali_K_Azzam" pitchFamily="2" charset="-78"/>
              </a:rPr>
              <a:t>ان ل</a:t>
            </a:r>
            <a:r>
              <a:rPr lang="ar-EG" sz="3200" dirty="0" smtClean="0">
                <a:solidFill>
                  <a:srgbClr val="7030A0"/>
                </a:solidFill>
                <a:latin typeface="Times New Roman" pitchFamily="18" charset="0"/>
                <a:cs typeface="Ali_K_Azzam" pitchFamily="2" charset="-78"/>
              </a:rPr>
              <a:t>ة</a:t>
            </a:r>
            <a:r>
              <a:rPr lang="x-none" sz="3200" smtClean="0">
                <a:solidFill>
                  <a:srgbClr val="7030A0"/>
                </a:solidFill>
                <a:latin typeface="Times New Roman" pitchFamily="18" charset="0"/>
                <a:cs typeface="Ali_K_Azzam" pitchFamily="2" charset="-78"/>
              </a:rPr>
              <a:t> وش</a:t>
            </a:r>
            <a:r>
              <a:rPr lang="ar-EG" sz="3200" dirty="0" smtClean="0">
                <a:solidFill>
                  <a:srgbClr val="7030A0"/>
                </a:solidFill>
                <a:latin typeface="Times New Roman" pitchFamily="18" charset="0"/>
                <a:cs typeface="Ali_K_Azzam" pitchFamily="2" charset="-78"/>
              </a:rPr>
              <a:t>ة</a:t>
            </a:r>
            <a:r>
              <a:rPr lang="ar-EG" sz="3200" dirty="0">
                <a:solidFill>
                  <a:srgbClr val="7030A0"/>
                </a:solidFill>
                <a:latin typeface="Times New Roman" pitchFamily="18" charset="0"/>
                <a:cs typeface="Ali_K_Azzam" pitchFamily="2" charset="-78"/>
              </a:rPr>
              <a:t>ك</a:t>
            </a:r>
            <a:r>
              <a:rPr lang="x-none" sz="3200" smtClean="0">
                <a:solidFill>
                  <a:srgbClr val="7030A0"/>
                </a:solidFill>
                <a:latin typeface="Times New Roman" pitchFamily="18" charset="0"/>
                <a:cs typeface="Ali_K_Azzam" pitchFamily="2" charset="-78"/>
              </a:rPr>
              <a:t>ان ب</a:t>
            </a:r>
            <a:r>
              <a:rPr lang="ar-EG" sz="3200" dirty="0" smtClean="0">
                <a:solidFill>
                  <a:srgbClr val="7030A0"/>
                </a:solidFill>
                <a:latin typeface="Times New Roman" pitchFamily="18" charset="0"/>
                <a:cs typeface="Ali_K_Azzam" pitchFamily="2" charset="-78"/>
              </a:rPr>
              <a:t>ة</a:t>
            </a:r>
            <a:r>
              <a:rPr lang="x-none" sz="3200" smtClean="0">
                <a:solidFill>
                  <a:srgbClr val="7030A0"/>
                </a:solidFill>
                <a:latin typeface="Times New Roman" pitchFamily="18" charset="0"/>
                <a:cs typeface="Ali_K_Azzam" pitchFamily="2" charset="-78"/>
              </a:rPr>
              <a:t>رزتر قس</a:t>
            </a:r>
            <a:r>
              <a:rPr lang="ar-EG" sz="3200" dirty="0" smtClean="0">
                <a:solidFill>
                  <a:srgbClr val="7030A0"/>
                </a:solidFill>
                <a:latin typeface="Times New Roman" pitchFamily="18" charset="0"/>
                <a:cs typeface="Ali_K_Azzam" pitchFamily="2" charset="-78"/>
              </a:rPr>
              <a:t>ة</a:t>
            </a:r>
            <a:r>
              <a:rPr lang="x-none" sz="3200" smtClean="0">
                <a:solidFill>
                  <a:srgbClr val="7030A0"/>
                </a:solidFill>
                <a:latin typeface="Times New Roman" pitchFamily="18" charset="0"/>
                <a:cs typeface="Ali_K_Azzam" pitchFamily="2" charset="-78"/>
              </a:rPr>
              <a:t> د</a:t>
            </a:r>
            <a:r>
              <a:rPr lang="ar-EG" sz="3200" dirty="0" smtClean="0">
                <a:solidFill>
                  <a:srgbClr val="7030A0"/>
                </a:solidFill>
                <a:latin typeface="Times New Roman" pitchFamily="18" charset="0"/>
                <a:cs typeface="Ali_K_Azzam" pitchFamily="2" charset="-78"/>
              </a:rPr>
              <a:t>ةكة</a:t>
            </a:r>
            <a:r>
              <a:rPr lang="x-none" sz="3200" smtClean="0">
                <a:solidFill>
                  <a:srgbClr val="7030A0"/>
                </a:solidFill>
                <a:latin typeface="Times New Roman" pitchFamily="18" charset="0"/>
                <a:cs typeface="Ali_K_Azzam" pitchFamily="2" charset="-78"/>
              </a:rPr>
              <a:t>ن</a:t>
            </a:r>
            <a:r>
              <a:rPr lang="ar-EG" sz="3200" dirty="0" smtClean="0">
                <a:solidFill>
                  <a:srgbClr val="7030A0"/>
                </a:solidFill>
                <a:latin typeface="Times New Roman" pitchFamily="18" charset="0"/>
                <a:cs typeface="Ali_K_Azzam" pitchFamily="2" charset="-78"/>
              </a:rPr>
              <a:t>. </a:t>
            </a:r>
            <a:endParaRPr lang="x-none" sz="3200">
              <a:solidFill>
                <a:srgbClr val="7030A0"/>
              </a:solidFill>
              <a:latin typeface="Times New Roman" pitchFamily="18" charset="0"/>
              <a:cs typeface="Ali_K_Azzam" pitchFamily="2" charset="-78"/>
            </a:endParaRPr>
          </a:p>
          <a:p>
            <a:pPr marL="109728" indent="0" algn="just" rtl="0">
              <a:buNone/>
            </a:pPr>
            <a:endParaRPr lang="en-US" sz="3200" b="1" dirty="0">
              <a:solidFill>
                <a:srgbClr val="C0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1953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3237"/>
            <a:ext cx="8229600" cy="4906963"/>
          </a:xfrm>
        </p:spPr>
        <p:txBody>
          <a:bodyPr>
            <a:normAutofit lnSpcReduction="10000"/>
          </a:bodyPr>
          <a:lstStyle/>
          <a:p>
            <a:pPr marL="109728" indent="0" algn="just" rtl="0">
              <a:lnSpc>
                <a:spcPct val="150000"/>
              </a:lnSpc>
              <a:buNone/>
            </a:pPr>
            <a:r>
              <a:rPr lang="en-US" sz="2800" dirty="0" smtClean="0">
                <a:latin typeface="Times New Roman" pitchFamily="18" charset="0"/>
                <a:cs typeface="Times New Roman" pitchFamily="18" charset="0"/>
              </a:rPr>
              <a:t>Regarding </a:t>
            </a:r>
            <a:r>
              <a:rPr lang="en-US" sz="2800" b="1" dirty="0">
                <a:solidFill>
                  <a:srgbClr val="C00000"/>
                </a:solidFill>
                <a:latin typeface="Times New Roman" pitchFamily="18" charset="0"/>
                <a:cs typeface="Times New Roman" pitchFamily="18" charset="0"/>
              </a:rPr>
              <a:t>Free (Literary) translation</a:t>
            </a:r>
            <a:r>
              <a:rPr lang="en-US" sz="2800" dirty="0">
                <a:latin typeface="Times New Roman" pitchFamily="18" charset="0"/>
                <a:cs typeface="Times New Roman" pitchFamily="18" charset="0"/>
              </a:rPr>
              <a:t>, Landers (2001: p55) states that the purpose behind translation is not to render what the SL author writes but what he/she means. From this perspective, some utterances cannot be translated literally since they tend to have a figurative (metaphorical) meaning and in order to translate it literary, the translator must understand this figurative meaning. Here is an example:  </a:t>
            </a:r>
          </a:p>
        </p:txBody>
      </p:sp>
    </p:spTree>
    <p:extLst>
      <p:ext uri="{BB962C8B-B14F-4D97-AF65-F5344CB8AC3E}">
        <p14:creationId xmlns:p14="http://schemas.microsoft.com/office/powerpoint/2010/main" val="3067943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4906963"/>
          </a:xfrm>
        </p:spPr>
        <p:txBody>
          <a:bodyPr>
            <a:normAutofit/>
          </a:bodyPr>
          <a:lstStyle/>
          <a:p>
            <a:pPr marL="109728" indent="0" algn="just" rtl="0">
              <a:buNone/>
            </a:pPr>
            <a:r>
              <a:rPr lang="en-US" sz="3200" dirty="0">
                <a:latin typeface="Times New Roman" pitchFamily="18" charset="0"/>
                <a:cs typeface="Times New Roman" pitchFamily="18" charset="0"/>
              </a:rPr>
              <a:t>All that glitters is not gold. </a:t>
            </a:r>
            <a:endParaRPr lang="en-US" sz="3200" dirty="0" smtClean="0">
              <a:latin typeface="Times New Roman" pitchFamily="18" charset="0"/>
              <a:cs typeface="Times New Roman" pitchFamily="18" charset="0"/>
            </a:endParaRPr>
          </a:p>
          <a:p>
            <a:pPr marL="109728" indent="0" algn="just" rtl="0">
              <a:buNone/>
            </a:pPr>
            <a:endParaRPr lang="en-US" sz="2800" b="1" dirty="0" smtClean="0">
              <a:latin typeface="Times New Roman" pitchFamily="18" charset="0"/>
              <a:cs typeface="Times New Roman" pitchFamily="18" charset="0"/>
            </a:endParaRPr>
          </a:p>
          <a:p>
            <a:pPr marL="109728" indent="0" algn="just">
              <a:buNone/>
            </a:pPr>
            <a:r>
              <a:rPr lang="en-US" sz="3200" b="1" dirty="0" smtClean="0">
                <a:solidFill>
                  <a:srgbClr val="7030A0"/>
                </a:solidFill>
                <a:latin typeface="Times New Roman" pitchFamily="18" charset="0"/>
                <a:cs typeface="Ali_K_Azzam" pitchFamily="2" charset="-78"/>
              </a:rPr>
              <a:t> </a:t>
            </a:r>
            <a:r>
              <a:rPr lang="ar-SA" sz="3200" dirty="0">
                <a:solidFill>
                  <a:srgbClr val="7030A0"/>
                </a:solidFill>
                <a:latin typeface="Times New Roman" pitchFamily="18" charset="0"/>
                <a:cs typeface="Ali_K_Azzam" pitchFamily="2" charset="-78"/>
              </a:rPr>
              <a:t>هةموو </a:t>
            </a:r>
            <a:r>
              <a:rPr lang="ar-EG" sz="3200" dirty="0" smtClean="0">
                <a:solidFill>
                  <a:srgbClr val="7030A0"/>
                </a:solidFill>
                <a:latin typeface="Times New Roman" pitchFamily="18" charset="0"/>
                <a:cs typeface="Ali_K_Azzam" pitchFamily="2" charset="-78"/>
              </a:rPr>
              <a:t>سميَلَ سووريَك هةمزة ئاغا</a:t>
            </a:r>
            <a:r>
              <a:rPr lang="ar-SA" sz="3200" dirty="0" smtClean="0">
                <a:solidFill>
                  <a:srgbClr val="7030A0"/>
                </a:solidFill>
                <a:latin typeface="Times New Roman" pitchFamily="18" charset="0"/>
                <a:cs typeface="Ali_K_Azzam" pitchFamily="2" charset="-78"/>
              </a:rPr>
              <a:t> </a:t>
            </a:r>
            <a:r>
              <a:rPr lang="ar-SA" sz="3200" dirty="0">
                <a:solidFill>
                  <a:srgbClr val="7030A0"/>
                </a:solidFill>
                <a:latin typeface="Times New Roman" pitchFamily="18" charset="0"/>
                <a:cs typeface="Ali_K_Azzam" pitchFamily="2" charset="-78"/>
              </a:rPr>
              <a:t>نى ية.</a:t>
            </a:r>
            <a:r>
              <a:rPr lang="ar-SA" sz="3200" b="1" dirty="0">
                <a:solidFill>
                  <a:srgbClr val="7030A0"/>
                </a:solidFill>
                <a:latin typeface="Times New Roman" pitchFamily="18" charset="0"/>
                <a:cs typeface="Ali_K_Azzam" pitchFamily="2" charset="-78"/>
              </a:rPr>
              <a:t> </a:t>
            </a:r>
            <a:endParaRPr lang="en-US" sz="3200" b="1" dirty="0" smtClean="0">
              <a:solidFill>
                <a:srgbClr val="7030A0"/>
              </a:solidFill>
              <a:latin typeface="Times New Roman" pitchFamily="18" charset="0"/>
              <a:cs typeface="Ali_K_Azzam" pitchFamily="2" charset="-78"/>
            </a:endParaRPr>
          </a:p>
          <a:p>
            <a:pPr marL="109728" indent="0" algn="just">
              <a:buNone/>
            </a:pPr>
            <a:endParaRPr lang="en-US" sz="3200" b="1" dirty="0">
              <a:solidFill>
                <a:srgbClr val="C00000"/>
              </a:solidFill>
              <a:latin typeface="Times New Roman" pitchFamily="18" charset="0"/>
              <a:ea typeface="+mj-ea"/>
              <a:cs typeface="Ali_K_Azzam" pitchFamily="2" charset="-78"/>
            </a:endParaRPr>
          </a:p>
          <a:p>
            <a:pPr marL="109728" indent="0" algn="just" rtl="0">
              <a:buNone/>
            </a:pPr>
            <a:r>
              <a:rPr lang="en-US" sz="3200" dirty="0">
                <a:latin typeface="Times New Roman" pitchFamily="18" charset="0"/>
                <a:cs typeface="Times New Roman" pitchFamily="18" charset="0"/>
              </a:rPr>
              <a:t> Actions speak louder than </a:t>
            </a:r>
            <a:r>
              <a:rPr lang="en-US" sz="3200" dirty="0" smtClean="0">
                <a:latin typeface="Times New Roman" pitchFamily="18" charset="0"/>
                <a:cs typeface="Times New Roman" pitchFamily="18" charset="0"/>
              </a:rPr>
              <a:t>words. </a:t>
            </a:r>
          </a:p>
          <a:p>
            <a:pPr marL="109728" indent="0" algn="just">
              <a:buNone/>
            </a:pPr>
            <a:r>
              <a:rPr lang="ar-EG" sz="3200" dirty="0" smtClean="0">
                <a:solidFill>
                  <a:srgbClr val="7030A0"/>
                </a:solidFill>
                <a:latin typeface="Times New Roman" pitchFamily="18" charset="0"/>
                <a:cs typeface="Ali_K_Azzam" pitchFamily="2" charset="-78"/>
              </a:rPr>
              <a:t>كر</a:t>
            </a:r>
            <a:r>
              <a:rPr lang="x-none" sz="3200" smtClean="0">
                <a:solidFill>
                  <a:srgbClr val="7030A0"/>
                </a:solidFill>
                <a:latin typeface="Times New Roman" pitchFamily="18" charset="0"/>
                <a:cs typeface="Ali_K_Azzam" pitchFamily="2" charset="-78"/>
              </a:rPr>
              <a:t>دار</a:t>
            </a:r>
            <a:r>
              <a:rPr lang="ar-EG" sz="3200" dirty="0" smtClean="0">
                <a:solidFill>
                  <a:srgbClr val="7030A0"/>
                </a:solidFill>
                <a:latin typeface="Times New Roman" pitchFamily="18" charset="0"/>
                <a:cs typeface="Ali_K_Azzam" pitchFamily="2" charset="-78"/>
              </a:rPr>
              <a:t>ة شةرتة. </a:t>
            </a:r>
          </a:p>
          <a:p>
            <a:pPr marL="109728" indent="0" algn="just">
              <a:buNone/>
            </a:pPr>
            <a:endParaRPr lang="ar-EG" sz="3200" dirty="0" smtClean="0">
              <a:solidFill>
                <a:srgbClr val="7030A0"/>
              </a:solidFill>
              <a:latin typeface="Times New Roman" pitchFamily="18" charset="0"/>
              <a:cs typeface="Ali_K_Azzam" pitchFamily="2" charset="-78"/>
            </a:endParaRPr>
          </a:p>
          <a:p>
            <a:pPr marL="109728" lvl="0" indent="0" algn="just" rtl="0">
              <a:buNone/>
            </a:pPr>
            <a:r>
              <a:rPr lang="en-US" sz="3200" dirty="0"/>
              <a:t>Eggs are $5 a dozen.</a:t>
            </a:r>
          </a:p>
          <a:p>
            <a:pPr marL="109728" indent="0" algn="just">
              <a:buNone/>
            </a:pPr>
            <a:endParaRPr lang="ar-EG" sz="3200" dirty="0" smtClean="0">
              <a:solidFill>
                <a:srgbClr val="7030A0"/>
              </a:solidFill>
              <a:latin typeface="Times New Roman" pitchFamily="18" charset="0"/>
              <a:cs typeface="Ali_K_Azzam" pitchFamily="2" charset="-78"/>
            </a:endParaRPr>
          </a:p>
          <a:p>
            <a:pPr marL="109728" indent="0" algn="just">
              <a:buNone/>
            </a:pPr>
            <a:endParaRPr lang="ar-EG" sz="3200" dirty="0">
              <a:solidFill>
                <a:srgbClr val="7030A0"/>
              </a:solidFill>
              <a:latin typeface="Times New Roman" pitchFamily="18" charset="0"/>
              <a:cs typeface="Ali_K_Azzam" pitchFamily="2" charset="-78"/>
            </a:endParaRPr>
          </a:p>
          <a:p>
            <a:pPr marL="109728" indent="0" algn="just">
              <a:buNone/>
            </a:pPr>
            <a:endParaRPr lang="x-none" sz="3200">
              <a:solidFill>
                <a:srgbClr val="7030A0"/>
              </a:solidFill>
              <a:latin typeface="Times New Roman" pitchFamily="18" charset="0"/>
              <a:cs typeface="Ali_K_Azzam" pitchFamily="2" charset="-78"/>
            </a:endParaRPr>
          </a:p>
          <a:p>
            <a:pPr marL="109728" indent="0" algn="just" rtl="0">
              <a:buNone/>
            </a:pPr>
            <a:endParaRPr lang="en-US" sz="3200" b="1" dirty="0">
              <a:solidFill>
                <a:srgbClr val="C0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803428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943600"/>
          </a:xfrm>
        </p:spPr>
        <p:txBody>
          <a:bodyPr>
            <a:noAutofit/>
          </a:bodyPr>
          <a:lstStyle/>
          <a:p>
            <a:pPr marL="109728" indent="0" algn="just" rtl="0">
              <a:buNone/>
            </a:pPr>
            <a:r>
              <a:rPr lang="en-US" sz="2800" b="1" dirty="0">
                <a:solidFill>
                  <a:srgbClr val="C00000"/>
                </a:solidFill>
                <a:latin typeface="Times New Roman" pitchFamily="18" charset="0"/>
                <a:ea typeface="+mj-ea"/>
                <a:cs typeface="Times New Roman" pitchFamily="18" charset="0"/>
              </a:rPr>
              <a:t>2</a:t>
            </a:r>
            <a:r>
              <a:rPr lang="en-US" sz="2800" b="1" dirty="0" smtClean="0">
                <a:solidFill>
                  <a:srgbClr val="C00000"/>
                </a:solidFill>
                <a:latin typeface="Times New Roman" pitchFamily="18" charset="0"/>
                <a:ea typeface="+mj-ea"/>
                <a:cs typeface="Times New Roman" pitchFamily="18" charset="0"/>
              </a:rPr>
              <a:t>. Semantic vs</a:t>
            </a:r>
            <a:r>
              <a:rPr lang="en-US" sz="2800" b="1" dirty="0">
                <a:solidFill>
                  <a:srgbClr val="C00000"/>
                </a:solidFill>
                <a:latin typeface="Times New Roman" pitchFamily="18" charset="0"/>
                <a:ea typeface="+mj-ea"/>
                <a:cs typeface="Times New Roman" pitchFamily="18" charset="0"/>
              </a:rPr>
              <a:t>. Communicative</a:t>
            </a:r>
            <a:r>
              <a:rPr lang="en-US" sz="2800" b="1" i="1" dirty="0">
                <a:latin typeface="Times New Roman" pitchFamily="18" charset="0"/>
                <a:cs typeface="Times New Roman" pitchFamily="18" charset="0"/>
              </a:rPr>
              <a:t> </a:t>
            </a:r>
            <a:r>
              <a:rPr lang="en-US" sz="2800" b="1" dirty="0">
                <a:solidFill>
                  <a:srgbClr val="C00000"/>
                </a:solidFill>
                <a:latin typeface="Times New Roman" pitchFamily="18" charset="0"/>
                <a:ea typeface="+mj-ea"/>
                <a:cs typeface="Times New Roman" pitchFamily="18" charset="0"/>
              </a:rPr>
              <a:t>T</a:t>
            </a:r>
            <a:r>
              <a:rPr lang="en-US" sz="2800" b="1" dirty="0" smtClean="0">
                <a:solidFill>
                  <a:srgbClr val="C00000"/>
                </a:solidFill>
                <a:latin typeface="Times New Roman" pitchFamily="18" charset="0"/>
                <a:ea typeface="+mj-ea"/>
                <a:cs typeface="Times New Roman" pitchFamily="18" charset="0"/>
              </a:rPr>
              <a:t>ranslation</a:t>
            </a:r>
            <a:endParaRPr lang="en-US" sz="2800" b="1" dirty="0">
              <a:solidFill>
                <a:srgbClr val="C00000"/>
              </a:solidFill>
              <a:latin typeface="Times New Roman" pitchFamily="18" charset="0"/>
              <a:ea typeface="+mj-ea"/>
              <a:cs typeface="Times New Roman" pitchFamily="18" charset="0"/>
            </a:endParaRPr>
          </a:p>
          <a:p>
            <a:pPr marL="109728" indent="0" algn="just" rtl="0">
              <a:lnSpc>
                <a:spcPct val="150000"/>
              </a:lnSpc>
              <a:buNone/>
            </a:pPr>
            <a:r>
              <a:rPr lang="en-US" sz="2800" dirty="0">
                <a:latin typeface="Times New Roman" pitchFamily="18" charset="0"/>
                <a:cs typeface="Times New Roman" pitchFamily="18" charset="0"/>
              </a:rPr>
              <a:t>Newmark suggests ‘semantic’ and ‘communicative’ translation as follows: </a:t>
            </a:r>
            <a:endParaRPr lang="en-US" sz="2800" dirty="0" smtClean="0">
              <a:latin typeface="Times New Roman" pitchFamily="18" charset="0"/>
              <a:cs typeface="Times New Roman" pitchFamily="18" charset="0"/>
            </a:endParaRPr>
          </a:p>
          <a:p>
            <a:pPr marL="109728" indent="0" algn="just" rtl="0">
              <a:lnSpc>
                <a:spcPct val="150000"/>
              </a:lnSpc>
              <a:buNone/>
            </a:pPr>
            <a:r>
              <a:rPr lang="en-US" sz="2800" b="1" dirty="0">
                <a:solidFill>
                  <a:srgbClr val="C00000"/>
                </a:solidFill>
                <a:latin typeface="Times New Roman" pitchFamily="18" charset="0"/>
                <a:cs typeface="Times New Roman" pitchFamily="18" charset="0"/>
              </a:rPr>
              <a:t>Semantic</a:t>
            </a:r>
            <a:r>
              <a:rPr lang="en-US" sz="2800" dirty="0">
                <a:latin typeface="Times New Roman" pitchFamily="18" charset="0"/>
                <a:cs typeface="Times New Roman" pitchFamily="18" charset="0"/>
              </a:rPr>
              <a:t> </a:t>
            </a:r>
            <a:r>
              <a:rPr lang="en-US" sz="2800" b="1" dirty="0">
                <a:solidFill>
                  <a:srgbClr val="C00000"/>
                </a:solidFill>
                <a:latin typeface="Times New Roman" pitchFamily="18" charset="0"/>
                <a:cs typeface="Times New Roman" pitchFamily="18" charset="0"/>
              </a:rPr>
              <a:t>translation</a:t>
            </a:r>
            <a:r>
              <a:rPr lang="en-US" sz="2800" dirty="0">
                <a:latin typeface="Times New Roman" pitchFamily="18" charset="0"/>
                <a:cs typeface="Times New Roman" pitchFamily="18" charset="0"/>
              </a:rPr>
              <a:t> attempts to render, as closely as the semantic and syntactic structures of the second language allow, the exact contextual meaning of the original (Newmark 1981: 39). </a:t>
            </a:r>
          </a:p>
          <a:p>
            <a:pPr marL="109728" indent="0" algn="just" rtl="0">
              <a:spcBef>
                <a:spcPts val="0"/>
              </a:spcBef>
              <a:buNone/>
            </a:pPr>
            <a:r>
              <a:rPr lang="en-US" sz="2800" dirty="0" smtClean="0">
                <a:latin typeface="Times New Roman" pitchFamily="18" charset="0"/>
                <a:cs typeface="Times New Roman" pitchFamily="18" charset="0"/>
              </a:rPr>
              <a:t>This </a:t>
            </a:r>
            <a:r>
              <a:rPr lang="en-US" sz="2800" dirty="0">
                <a:latin typeface="Times New Roman" pitchFamily="18" charset="0"/>
                <a:cs typeface="Times New Roman" pitchFamily="18" charset="0"/>
              </a:rPr>
              <a:t>type of translation gives more priority to the meaning and form of the original text.  (</a:t>
            </a:r>
            <a:r>
              <a:rPr lang="en-US" sz="2800" dirty="0" smtClean="0">
                <a:solidFill>
                  <a:srgbClr val="7030A0"/>
                </a:solidFill>
                <a:latin typeface="Times New Roman" pitchFamily="18" charset="0"/>
                <a:cs typeface="Times New Roman" pitchFamily="18" charset="0"/>
              </a:rPr>
              <a:t>literary</a:t>
            </a:r>
            <a:r>
              <a:rPr lang="en-US" sz="2800" dirty="0" smtClean="0">
                <a:latin typeface="Times New Roman" pitchFamily="18" charset="0"/>
                <a:cs typeface="Times New Roman" pitchFamily="18" charset="0"/>
              </a:rPr>
              <a:t>, </a:t>
            </a:r>
            <a:r>
              <a:rPr lang="en-US" sz="2800" dirty="0" smtClean="0">
                <a:solidFill>
                  <a:srgbClr val="7030A0"/>
                </a:solidFill>
                <a:latin typeface="Times New Roman" pitchFamily="18" charset="0"/>
                <a:cs typeface="Times New Roman" pitchFamily="18" charset="0"/>
              </a:rPr>
              <a:t>religious</a:t>
            </a:r>
            <a:r>
              <a:rPr lang="en-US" sz="2800" dirty="0" smtClean="0">
                <a:latin typeface="Times New Roman" pitchFamily="18" charset="0"/>
                <a:cs typeface="Times New Roman" pitchFamily="18" charset="0"/>
              </a:rPr>
              <a:t>, </a:t>
            </a:r>
            <a:r>
              <a:rPr lang="en-US" sz="2800" dirty="0">
                <a:solidFill>
                  <a:srgbClr val="7030A0"/>
                </a:solidFill>
                <a:latin typeface="Times New Roman" pitchFamily="18" charset="0"/>
                <a:cs typeface="Times New Roman" pitchFamily="18" charset="0"/>
              </a:rPr>
              <a:t>legal</a:t>
            </a:r>
            <a:r>
              <a:rPr lang="en-US" sz="2800" dirty="0">
                <a:latin typeface="Times New Roman" pitchFamily="18" charset="0"/>
                <a:cs typeface="Times New Roman" pitchFamily="18" charset="0"/>
              </a:rPr>
              <a:t> </a:t>
            </a:r>
            <a:r>
              <a:rPr lang="en-US" sz="2800" dirty="0">
                <a:solidFill>
                  <a:srgbClr val="7030A0"/>
                </a:solidFill>
                <a:latin typeface="Times New Roman" pitchFamily="18" charset="0"/>
                <a:cs typeface="Times New Roman" pitchFamily="18" charset="0"/>
              </a:rPr>
              <a:t>texts</a:t>
            </a:r>
            <a:r>
              <a:rPr lang="en-US" sz="2800" dirty="0">
                <a:latin typeface="Times New Roman" pitchFamily="18" charset="0"/>
                <a:cs typeface="Times New Roman" pitchFamily="18" charset="0"/>
              </a:rPr>
              <a:t>,)</a:t>
            </a:r>
          </a:p>
          <a:p>
            <a:pPr marL="109728" indent="0" algn="just" rtl="0">
              <a:lnSpc>
                <a:spcPct val="150000"/>
              </a:lnSpc>
              <a:buNone/>
            </a:pPr>
            <a:r>
              <a:rPr lang="en-US" sz="2800" dirty="0" smtClean="0">
                <a:latin typeface="Times New Roman" pitchFamily="18" charset="0"/>
                <a:cs typeface="Times New Roman" pitchFamily="18" charset="0"/>
              </a:rPr>
              <a:t> </a:t>
            </a:r>
          </a:p>
        </p:txBody>
      </p:sp>
    </p:spTree>
    <p:extLst>
      <p:ext uri="{BB962C8B-B14F-4D97-AF65-F5344CB8AC3E}">
        <p14:creationId xmlns:p14="http://schemas.microsoft.com/office/powerpoint/2010/main" val="265729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4906963"/>
          </a:xfrm>
        </p:spPr>
        <p:txBody>
          <a:bodyPr>
            <a:normAutofit/>
          </a:bodyPr>
          <a:lstStyle/>
          <a:p>
            <a:pPr marL="109728" indent="0" algn="just" rtl="0">
              <a:lnSpc>
                <a:spcPct val="150000"/>
              </a:lnSpc>
              <a:buNone/>
            </a:pPr>
            <a:r>
              <a:rPr lang="en-US" sz="2800" b="1" dirty="0" smtClean="0">
                <a:solidFill>
                  <a:srgbClr val="C00000"/>
                </a:solidFill>
                <a:latin typeface="Times New Roman" pitchFamily="18" charset="0"/>
                <a:cs typeface="Times New Roman" pitchFamily="18" charset="0"/>
              </a:rPr>
              <a:t>Communicative </a:t>
            </a:r>
            <a:r>
              <a:rPr lang="en-US" sz="2800" b="1" dirty="0">
                <a:solidFill>
                  <a:srgbClr val="C00000"/>
                </a:solidFill>
                <a:latin typeface="Times New Roman" pitchFamily="18" charset="0"/>
                <a:cs typeface="Times New Roman" pitchFamily="18" charset="0"/>
              </a:rPr>
              <a:t>translation</a:t>
            </a:r>
            <a:r>
              <a:rPr lang="en-US" sz="2800" dirty="0">
                <a:latin typeface="Times New Roman" pitchFamily="18" charset="0"/>
                <a:cs typeface="Times New Roman" pitchFamily="18" charset="0"/>
              </a:rPr>
              <a:t> attempts to produce on its readers an effect as close as possible to that obtained on the readers of the original.</a:t>
            </a:r>
            <a:endParaRPr lang="en-US" sz="2800" dirty="0" smtClean="0">
              <a:latin typeface="Times New Roman" pitchFamily="18" charset="0"/>
              <a:cs typeface="Times New Roman" pitchFamily="18" charset="0"/>
            </a:endParaRPr>
          </a:p>
          <a:p>
            <a:pPr marL="109728" indent="0" algn="just" rtl="0">
              <a:lnSpc>
                <a:spcPct val="150000"/>
              </a:lnSpc>
              <a:buNone/>
            </a:pPr>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gives priority to the effectiveness of the message to be communicated. (</a:t>
            </a:r>
            <a:r>
              <a:rPr lang="en-US" sz="2800" dirty="0">
                <a:solidFill>
                  <a:srgbClr val="7030A0"/>
                </a:solidFill>
                <a:latin typeface="Times New Roman" pitchFamily="18" charset="0"/>
                <a:cs typeface="Times New Roman" pitchFamily="18" charset="0"/>
              </a:rPr>
              <a:t>advertisements</a:t>
            </a:r>
            <a:r>
              <a:rPr lang="en-US" sz="2800" dirty="0">
                <a:latin typeface="Times New Roman" pitchFamily="18" charset="0"/>
                <a:cs typeface="Times New Roman" pitchFamily="18" charset="0"/>
              </a:rPr>
              <a:t>, </a:t>
            </a:r>
            <a:r>
              <a:rPr lang="en-US" sz="2800" dirty="0">
                <a:solidFill>
                  <a:srgbClr val="7030A0"/>
                </a:solidFill>
                <a:latin typeface="Times New Roman" pitchFamily="18" charset="0"/>
                <a:cs typeface="Times New Roman" pitchFamily="18" charset="0"/>
              </a:rPr>
              <a:t>tourist</a:t>
            </a:r>
            <a:r>
              <a:rPr lang="en-US" sz="2800" dirty="0">
                <a:latin typeface="Times New Roman" pitchFamily="18" charset="0"/>
                <a:cs typeface="Times New Roman" pitchFamily="18" charset="0"/>
              </a:rPr>
              <a:t> </a:t>
            </a:r>
            <a:r>
              <a:rPr lang="en-US" sz="2800" dirty="0">
                <a:solidFill>
                  <a:srgbClr val="7030A0"/>
                </a:solidFill>
                <a:latin typeface="Times New Roman" pitchFamily="18" charset="0"/>
                <a:cs typeface="Times New Roman" pitchFamily="18" charset="0"/>
              </a:rPr>
              <a:t>brochures</a:t>
            </a:r>
            <a:r>
              <a:rPr lang="en-US" sz="2800" dirty="0">
                <a:latin typeface="Times New Roman" pitchFamily="18" charset="0"/>
                <a:cs typeface="Times New Roman" pitchFamily="18" charset="0"/>
              </a:rPr>
              <a:t>, </a:t>
            </a:r>
            <a:r>
              <a:rPr lang="en-US" sz="2800" dirty="0">
                <a:solidFill>
                  <a:srgbClr val="7030A0"/>
                </a:solidFill>
                <a:latin typeface="Times New Roman" pitchFamily="18" charset="0"/>
                <a:cs typeface="Times New Roman" pitchFamily="18" charset="0"/>
              </a:rPr>
              <a:t>manuals</a:t>
            </a:r>
            <a:r>
              <a:rPr lang="en-US" sz="2800" dirty="0">
                <a:latin typeface="Times New Roman" pitchFamily="18" charset="0"/>
                <a:cs typeface="Times New Roman" pitchFamily="18" charset="0"/>
              </a:rPr>
              <a:t>, etc</a:t>
            </a:r>
            <a:r>
              <a:rPr lang="en-US" sz="2800" dirty="0" smtClean="0">
                <a:latin typeface="Times New Roman" pitchFamily="18" charset="0"/>
                <a:cs typeface="Times New Roman" pitchFamily="18" charset="0"/>
              </a:rPr>
              <a:t>.) </a:t>
            </a:r>
            <a:r>
              <a:rPr lang="en-US" sz="2800" b="1" i="1"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pPr marL="109728" indent="0" algn="just" rtl="0">
              <a:lnSpc>
                <a:spcPct val="150000"/>
              </a:lnSpc>
              <a:buNone/>
            </a:pPr>
            <a:endParaRPr lang="en-US" sz="2800" b="1" dirty="0">
              <a:solidFill>
                <a:srgbClr val="C0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81967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867400"/>
          </a:xfrm>
        </p:spPr>
        <p:txBody>
          <a:bodyPr>
            <a:normAutofit/>
          </a:bodyPr>
          <a:lstStyle/>
          <a:p>
            <a:pPr algn="just" rtl="0"/>
            <a:r>
              <a:rPr lang="en-US" sz="2800" dirty="0">
                <a:latin typeface="Times New Roman" pitchFamily="18" charset="0"/>
                <a:cs typeface="Times New Roman" pitchFamily="18" charset="0"/>
              </a:rPr>
              <a:t>That dog </a:t>
            </a:r>
            <a:r>
              <a:rPr lang="en-US" sz="2800" dirty="0" smtClean="0">
                <a:latin typeface="Times New Roman" pitchFamily="18" charset="0"/>
                <a:cs typeface="Times New Roman" pitchFamily="18" charset="0"/>
              </a:rPr>
              <a:t>bites. </a:t>
            </a:r>
          </a:p>
          <a:p>
            <a:pPr marL="109728" indent="0" algn="just" rtl="0">
              <a:buNone/>
            </a:pPr>
            <a:endParaRPr lang="en-US" sz="1100" dirty="0">
              <a:latin typeface="Times New Roman" pitchFamily="18" charset="0"/>
              <a:cs typeface="Times New Roman" pitchFamily="18" charset="0"/>
            </a:endParaRPr>
          </a:p>
          <a:p>
            <a:pPr algn="just" rtl="0"/>
            <a:r>
              <a:rPr lang="en-US" sz="2800" dirty="0">
                <a:latin typeface="Times New Roman" pitchFamily="18" charset="0"/>
                <a:cs typeface="Times New Roman" pitchFamily="18" charset="0"/>
              </a:rPr>
              <a:t>Communicative translation:    </a:t>
            </a:r>
            <a:r>
              <a:rPr lang="ar-SA" sz="2800" dirty="0">
                <a:solidFill>
                  <a:srgbClr val="7030A0"/>
                </a:solidFill>
                <a:latin typeface="Times New Roman" pitchFamily="18" charset="0"/>
                <a:cs typeface="Ali_K_Azzam" pitchFamily="2" charset="-78"/>
              </a:rPr>
              <a:t>ورياي ئةو سةطة بة. </a:t>
            </a:r>
            <a:endParaRPr lang="en-US" sz="2800" dirty="0" smtClean="0">
              <a:solidFill>
                <a:srgbClr val="7030A0"/>
              </a:solidFill>
              <a:latin typeface="Times New Roman" pitchFamily="18" charset="0"/>
              <a:cs typeface="Ali_K_Azzam" pitchFamily="2" charset="-78"/>
            </a:endParaRPr>
          </a:p>
          <a:p>
            <a:pPr marL="109728" indent="0" algn="just" rtl="0">
              <a:buNone/>
            </a:pPr>
            <a:endParaRPr lang="en-US" sz="1000" dirty="0">
              <a:solidFill>
                <a:srgbClr val="7030A0"/>
              </a:solidFill>
              <a:latin typeface="Times New Roman" pitchFamily="18" charset="0"/>
              <a:cs typeface="Ali_K_Azzam" pitchFamily="2" charset="-78"/>
            </a:endParaRPr>
          </a:p>
          <a:p>
            <a:pPr algn="just" rtl="0"/>
            <a:r>
              <a:rPr lang="en-US" sz="2800" dirty="0">
                <a:latin typeface="Times New Roman" pitchFamily="18" charset="0"/>
                <a:cs typeface="Times New Roman" pitchFamily="18" charset="0"/>
              </a:rPr>
              <a:t>Semantic Translation:  </a:t>
            </a:r>
            <a:r>
              <a:rPr lang="ar-SA" sz="2800" dirty="0">
                <a:solidFill>
                  <a:srgbClr val="7030A0"/>
                </a:solidFill>
                <a:latin typeface="Times New Roman" pitchFamily="18" charset="0"/>
                <a:cs typeface="Ali_K_Azzam" pitchFamily="2" charset="-78"/>
              </a:rPr>
              <a:t>ئةو سةطة طاز دةطريَت. </a:t>
            </a:r>
            <a:endParaRPr lang="en-US" sz="2800" dirty="0">
              <a:solidFill>
                <a:srgbClr val="7030A0"/>
              </a:solidFill>
              <a:latin typeface="Times New Roman" pitchFamily="18" charset="0"/>
              <a:cs typeface="Ali_K_Azzam" pitchFamily="2" charset="-78"/>
            </a:endParaRPr>
          </a:p>
          <a:p>
            <a:pPr marL="109728" indent="0" algn="just" rtl="0">
              <a:buNone/>
            </a:pPr>
            <a:r>
              <a:rPr lang="en-US" sz="2800" b="1" dirty="0" smtClean="0">
                <a:solidFill>
                  <a:srgbClr val="C00000"/>
                </a:solidFill>
                <a:latin typeface="Times New Roman" pitchFamily="18" charset="0"/>
                <a:ea typeface="+mj-ea"/>
                <a:cs typeface="Times New Roman" pitchFamily="18" charset="0"/>
              </a:rPr>
              <a:t>-----------------------------------------------------------------</a:t>
            </a:r>
          </a:p>
          <a:p>
            <a:pPr marL="109728" indent="0" algn="just" rtl="0">
              <a:buNone/>
            </a:pPr>
            <a:endParaRPr lang="en-US" sz="2800" b="1" dirty="0">
              <a:solidFill>
                <a:srgbClr val="C00000"/>
              </a:solidFill>
              <a:latin typeface="Times New Roman" pitchFamily="18" charset="0"/>
              <a:ea typeface="+mj-ea"/>
              <a:cs typeface="Times New Roman" pitchFamily="18" charset="0"/>
            </a:endParaRPr>
          </a:p>
          <a:p>
            <a:pPr marL="109728" indent="0" algn="ctr">
              <a:buNone/>
            </a:pPr>
            <a:r>
              <a:rPr lang="ar-EG" sz="2800" dirty="0" smtClean="0">
                <a:solidFill>
                  <a:srgbClr val="7030A0"/>
                </a:solidFill>
                <a:latin typeface="Times New Roman" pitchFamily="18" charset="0"/>
                <a:cs typeface="Ali_K_Azzam" pitchFamily="2" charset="-78"/>
              </a:rPr>
              <a:t>        - </a:t>
            </a:r>
            <a:r>
              <a:rPr lang="x-none" sz="2800" smtClean="0">
                <a:solidFill>
                  <a:srgbClr val="7030A0"/>
                </a:solidFill>
                <a:latin typeface="Times New Roman" pitchFamily="18" charset="0"/>
                <a:cs typeface="Ali_K_Azzam" pitchFamily="2" charset="-78"/>
              </a:rPr>
              <a:t>دوور </a:t>
            </a:r>
            <a:r>
              <a:rPr lang="ar-EG" sz="2800" dirty="0" smtClean="0">
                <a:solidFill>
                  <a:srgbClr val="7030A0"/>
                </a:solidFill>
                <a:latin typeface="Times New Roman" pitchFamily="18" charset="0"/>
                <a:cs typeface="Ali_K_Azzam" pitchFamily="2" charset="-78"/>
              </a:rPr>
              <a:t>كة</a:t>
            </a:r>
            <a:r>
              <a:rPr lang="x-none" sz="2800" smtClean="0">
                <a:solidFill>
                  <a:srgbClr val="7030A0"/>
                </a:solidFill>
                <a:latin typeface="Times New Roman" pitchFamily="18" charset="0"/>
                <a:cs typeface="Ali_K_Azzam" pitchFamily="2" charset="-78"/>
              </a:rPr>
              <a:t>و</a:t>
            </a:r>
            <a:r>
              <a:rPr lang="ar-EG" sz="2800" dirty="0" smtClean="0">
                <a:solidFill>
                  <a:srgbClr val="7030A0"/>
                </a:solidFill>
                <a:latin typeface="Times New Roman" pitchFamily="18" charset="0"/>
                <a:cs typeface="Ali_K_Azzam" pitchFamily="2" charset="-78"/>
              </a:rPr>
              <a:t>ة</a:t>
            </a:r>
            <a:r>
              <a:rPr lang="x-none" sz="2800" smtClean="0">
                <a:solidFill>
                  <a:srgbClr val="7030A0"/>
                </a:solidFill>
                <a:latin typeface="Times New Roman" pitchFamily="18" charset="0"/>
                <a:cs typeface="Ali_K_Azzam" pitchFamily="2" charset="-78"/>
              </a:rPr>
              <a:t> ل</a:t>
            </a:r>
            <a:r>
              <a:rPr lang="ar-EG" sz="2800" dirty="0" smtClean="0">
                <a:solidFill>
                  <a:srgbClr val="7030A0"/>
                </a:solidFill>
                <a:latin typeface="Times New Roman" pitchFamily="18" charset="0"/>
                <a:cs typeface="Ali_K_Azzam" pitchFamily="2" charset="-78"/>
              </a:rPr>
              <a:t>ة</a:t>
            </a:r>
            <a:r>
              <a:rPr lang="x-none" sz="2800" smtClean="0">
                <a:solidFill>
                  <a:srgbClr val="7030A0"/>
                </a:solidFill>
                <a:latin typeface="Times New Roman" pitchFamily="18" charset="0"/>
                <a:cs typeface="Ali_K_Azzam" pitchFamily="2" charset="-78"/>
              </a:rPr>
              <a:t> </a:t>
            </a:r>
            <a:r>
              <a:rPr lang="ar-EG" sz="2800" dirty="0" smtClean="0">
                <a:solidFill>
                  <a:srgbClr val="7030A0"/>
                </a:solidFill>
                <a:latin typeface="Times New Roman" pitchFamily="18" charset="0"/>
                <a:cs typeface="Ali_K_Azzam" pitchFamily="2" charset="-78"/>
              </a:rPr>
              <a:t>طذ</a:t>
            </a:r>
            <a:r>
              <a:rPr lang="x-none" sz="2800" smtClean="0">
                <a:solidFill>
                  <a:srgbClr val="7030A0"/>
                </a:solidFill>
                <a:latin typeface="Times New Roman" pitchFamily="18" charset="0"/>
                <a:cs typeface="Ali_K_Azzam" pitchFamily="2" charset="-78"/>
              </a:rPr>
              <a:t>و</a:t>
            </a:r>
            <a:r>
              <a:rPr lang="ar-EG" sz="2800" dirty="0" smtClean="0">
                <a:solidFill>
                  <a:srgbClr val="7030A0"/>
                </a:solidFill>
                <a:latin typeface="Times New Roman" pitchFamily="18" charset="0"/>
                <a:cs typeface="Ali_K_Azzam" pitchFamily="2" charset="-78"/>
              </a:rPr>
              <a:t>طي</a:t>
            </a:r>
            <a:r>
              <a:rPr lang="x-none" sz="2800" smtClean="0">
                <a:solidFill>
                  <a:srgbClr val="7030A0"/>
                </a:solidFill>
                <a:latin typeface="Times New Roman" pitchFamily="18" charset="0"/>
                <a:cs typeface="Ali_K_Azzam" pitchFamily="2" charset="-78"/>
              </a:rPr>
              <a:t>ا</a:t>
            </a:r>
            <a:r>
              <a:rPr lang="ar-EG" sz="2800" dirty="0" smtClean="0">
                <a:solidFill>
                  <a:srgbClr val="7030A0"/>
                </a:solidFill>
                <a:latin typeface="Times New Roman" pitchFamily="18" charset="0"/>
                <a:cs typeface="Ali_K_Azzam" pitchFamily="2" charset="-78"/>
              </a:rPr>
              <a:t>      </a:t>
            </a:r>
            <a:r>
              <a:rPr lang="en-US" sz="2000" b="1" dirty="0" smtClean="0">
                <a:latin typeface="Times New Roman" pitchFamily="18" charset="0"/>
                <a:cs typeface="Ali_K_Azzam" pitchFamily="2" charset="-78"/>
              </a:rPr>
              <a:t>(Semantic)</a:t>
            </a:r>
            <a:r>
              <a:rPr lang="ar-EG" sz="2800" dirty="0" smtClean="0">
                <a:solidFill>
                  <a:srgbClr val="7030A0"/>
                </a:solidFill>
                <a:latin typeface="Times New Roman" pitchFamily="18" charset="0"/>
                <a:cs typeface="Ali_K_Azzam" pitchFamily="2" charset="-78"/>
              </a:rPr>
              <a:t>  </a:t>
            </a:r>
          </a:p>
          <a:p>
            <a:pPr marL="109728" indent="0" algn="ctr">
              <a:buNone/>
            </a:pPr>
            <a:endParaRPr lang="x-none" sz="2800">
              <a:solidFill>
                <a:srgbClr val="7030A0"/>
              </a:solidFill>
              <a:latin typeface="Times New Roman" pitchFamily="18" charset="0"/>
              <a:cs typeface="Ali_K_Azzam" pitchFamily="2" charset="-78"/>
            </a:endParaRPr>
          </a:p>
          <a:p>
            <a:pPr marL="109728" indent="0" algn="ctr">
              <a:buNone/>
            </a:pPr>
            <a:r>
              <a:rPr lang="ar-EG" sz="2800" dirty="0" smtClean="0">
                <a:solidFill>
                  <a:srgbClr val="7030A0"/>
                </a:solidFill>
                <a:cs typeface="Ali_K_Azzam" pitchFamily="2" charset="-78"/>
              </a:rPr>
              <a:t>                       - </a:t>
            </a:r>
            <a:r>
              <a:rPr lang="x-none" sz="2800" smtClean="0">
                <a:solidFill>
                  <a:srgbClr val="7030A0"/>
                </a:solidFill>
                <a:cs typeface="Ali_K_Azzam" pitchFamily="2" charset="-78"/>
              </a:rPr>
              <a:t>ت</a:t>
            </a:r>
            <a:r>
              <a:rPr lang="ar-EG" sz="2800" dirty="0" smtClean="0">
                <a:solidFill>
                  <a:srgbClr val="7030A0"/>
                </a:solidFill>
                <a:cs typeface="Ali_K_Azzam" pitchFamily="2" charset="-78"/>
              </a:rPr>
              <a:t>كاية</a:t>
            </a:r>
            <a:r>
              <a:rPr lang="x-none" sz="2800" smtClean="0">
                <a:solidFill>
                  <a:srgbClr val="7030A0"/>
                </a:solidFill>
                <a:cs typeface="Ali_K_Azzam" pitchFamily="2" charset="-78"/>
              </a:rPr>
              <a:t> ب</a:t>
            </a:r>
            <a:r>
              <a:rPr lang="ar-EG" sz="2800" dirty="0" smtClean="0">
                <a:solidFill>
                  <a:srgbClr val="7030A0"/>
                </a:solidFill>
                <a:cs typeface="Ali_K_Azzam" pitchFamily="2" charset="-78"/>
              </a:rPr>
              <a:t>ة</a:t>
            </a:r>
            <a:r>
              <a:rPr lang="x-none" sz="2800" smtClean="0">
                <a:solidFill>
                  <a:srgbClr val="7030A0"/>
                </a:solidFill>
                <a:cs typeface="Ali_K_Azzam" pitchFamily="2" charset="-78"/>
              </a:rPr>
              <a:t>ناو </a:t>
            </a:r>
            <a:r>
              <a:rPr lang="ar-EG" sz="2800" dirty="0" smtClean="0">
                <a:solidFill>
                  <a:srgbClr val="7030A0"/>
                </a:solidFill>
                <a:cs typeface="Ali_K_Azzam" pitchFamily="2" charset="-78"/>
              </a:rPr>
              <a:t>طذ</a:t>
            </a:r>
            <a:r>
              <a:rPr lang="x-none" sz="2800" smtClean="0">
                <a:solidFill>
                  <a:srgbClr val="7030A0"/>
                </a:solidFill>
                <a:cs typeface="Ali_K_Azzam" pitchFamily="2" charset="-78"/>
              </a:rPr>
              <a:t>و</a:t>
            </a:r>
            <a:r>
              <a:rPr lang="ar-EG" sz="2800" dirty="0" smtClean="0">
                <a:solidFill>
                  <a:srgbClr val="7030A0"/>
                </a:solidFill>
                <a:cs typeface="Ali_K_Azzam" pitchFamily="2" charset="-78"/>
              </a:rPr>
              <a:t>طي</a:t>
            </a:r>
            <a:r>
              <a:rPr lang="x-none" sz="2800" smtClean="0">
                <a:solidFill>
                  <a:srgbClr val="7030A0"/>
                </a:solidFill>
                <a:cs typeface="Ali_K_Azzam" pitchFamily="2" charset="-78"/>
              </a:rPr>
              <a:t>ا </a:t>
            </a:r>
            <a:r>
              <a:rPr lang="x-none" sz="2800">
                <a:solidFill>
                  <a:srgbClr val="7030A0"/>
                </a:solidFill>
                <a:cs typeface="Ali_K_Azzam" pitchFamily="2" charset="-78"/>
              </a:rPr>
              <a:t>دا </a:t>
            </a:r>
            <a:r>
              <a:rPr lang="x-none" sz="2800" smtClean="0">
                <a:solidFill>
                  <a:srgbClr val="7030A0"/>
                </a:solidFill>
                <a:cs typeface="Ali_K_Azzam" pitchFamily="2" charset="-78"/>
              </a:rPr>
              <a:t>م</a:t>
            </a:r>
            <a:r>
              <a:rPr lang="ar-EG" sz="2800" dirty="0" smtClean="0">
                <a:solidFill>
                  <a:srgbClr val="7030A0"/>
                </a:solidFill>
                <a:cs typeface="Ali_K_Azzam" pitchFamily="2" charset="-78"/>
              </a:rPr>
              <a:t>ةرِؤ    </a:t>
            </a:r>
            <a:r>
              <a:rPr lang="en-US" sz="2800" b="1" dirty="0" smtClean="0">
                <a:latin typeface="Times New Roman" pitchFamily="18" charset="0"/>
                <a:cs typeface="Ali_K_Azzam" pitchFamily="2" charset="-78"/>
              </a:rPr>
              <a:t>(</a:t>
            </a:r>
            <a:r>
              <a:rPr lang="en-US" sz="2000" b="1" dirty="0" smtClean="0">
                <a:latin typeface="Times New Roman" pitchFamily="18" charset="0"/>
                <a:cs typeface="Ali_K_Azzam" pitchFamily="2" charset="-78"/>
              </a:rPr>
              <a:t>Communicative</a:t>
            </a:r>
            <a:r>
              <a:rPr lang="en-US" sz="2800" b="1" dirty="0" smtClean="0">
                <a:latin typeface="Times New Roman" pitchFamily="18" charset="0"/>
                <a:cs typeface="Ali_K_Azzam" pitchFamily="2" charset="-78"/>
              </a:rPr>
              <a:t>)</a:t>
            </a:r>
            <a:endParaRPr lang="x-none" sz="2800">
              <a:solidFill>
                <a:srgbClr val="7030A0"/>
              </a:solidFill>
              <a:cs typeface="Ali_K_Azzam" pitchFamily="2" charset="-78"/>
            </a:endParaRPr>
          </a:p>
          <a:p>
            <a:pPr marL="109728" indent="0" algn="just" rtl="0">
              <a:buNone/>
            </a:pPr>
            <a:endParaRPr lang="en-US" sz="2800" b="1" dirty="0">
              <a:solidFill>
                <a:srgbClr val="C00000"/>
              </a:solidFill>
              <a:latin typeface="Times New Roman" pitchFamily="18" charset="0"/>
              <a:ea typeface="+mj-ea"/>
              <a:cs typeface="Times New Roman"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8910" y="2823384"/>
            <a:ext cx="2225842" cy="3124200"/>
          </a:xfrm>
          <a:prstGeom prst="rect">
            <a:avLst/>
          </a:prstGeom>
        </p:spPr>
      </p:pic>
    </p:spTree>
    <p:extLst>
      <p:ext uri="{BB962C8B-B14F-4D97-AF65-F5344CB8AC3E}">
        <p14:creationId xmlns:p14="http://schemas.microsoft.com/office/powerpoint/2010/main" val="249312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anim calcmode="lin" valueType="num">
                                      <p:cBhvr additive="base">
                                        <p:cTn id="4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9016"/>
            <a:ext cx="8229600" cy="5402184"/>
          </a:xfrm>
        </p:spPr>
        <p:txBody>
          <a:bodyPr>
            <a:noAutofit/>
          </a:bodyPr>
          <a:lstStyle/>
          <a:p>
            <a:pPr marL="109728" lvl="0" indent="0" algn="just" rtl="0">
              <a:buNone/>
            </a:pPr>
            <a:r>
              <a:rPr lang="en-US" sz="2800" b="1" dirty="0" smtClean="0">
                <a:solidFill>
                  <a:srgbClr val="C00000"/>
                </a:solidFill>
                <a:latin typeface="Times New Roman" pitchFamily="18" charset="0"/>
                <a:ea typeface="+mj-ea"/>
                <a:cs typeface="Times New Roman" pitchFamily="18" charset="0"/>
              </a:rPr>
              <a:t>3. Form-based </a:t>
            </a:r>
            <a:r>
              <a:rPr lang="en-US" sz="2800" b="1" dirty="0">
                <a:solidFill>
                  <a:srgbClr val="C00000"/>
                </a:solidFill>
                <a:latin typeface="Times New Roman" pitchFamily="18" charset="0"/>
                <a:ea typeface="+mj-ea"/>
                <a:cs typeface="Times New Roman" pitchFamily="18" charset="0"/>
              </a:rPr>
              <a:t>translation and </a:t>
            </a:r>
            <a:r>
              <a:rPr lang="en-US" sz="2800" b="1" dirty="0" smtClean="0">
                <a:solidFill>
                  <a:srgbClr val="C00000"/>
                </a:solidFill>
                <a:latin typeface="Times New Roman" pitchFamily="18" charset="0"/>
                <a:ea typeface="+mj-ea"/>
                <a:cs typeface="Times New Roman" pitchFamily="18" charset="0"/>
              </a:rPr>
              <a:t>Meaning-based translation</a:t>
            </a:r>
          </a:p>
          <a:p>
            <a:pPr marL="109728" lvl="0" indent="0" algn="just" rtl="0">
              <a:buNone/>
            </a:pPr>
            <a:endParaRPr lang="en-US" sz="1400" b="1" dirty="0">
              <a:solidFill>
                <a:srgbClr val="C00000"/>
              </a:solidFill>
              <a:latin typeface="Times New Roman" pitchFamily="18" charset="0"/>
              <a:ea typeface="+mj-ea"/>
              <a:cs typeface="Times New Roman" pitchFamily="18" charset="0"/>
            </a:endParaRPr>
          </a:p>
          <a:p>
            <a:pPr algn="just" rtl="0">
              <a:buFontTx/>
              <a:buChar char="-"/>
            </a:pPr>
            <a:r>
              <a:rPr lang="en-US" sz="2400" dirty="0" smtClean="0">
                <a:latin typeface="Times New Roman" pitchFamily="18" charset="0"/>
                <a:cs typeface="Times New Roman" pitchFamily="18" charset="0"/>
              </a:rPr>
              <a:t>According </a:t>
            </a:r>
            <a:r>
              <a:rPr lang="en-US" sz="2400" dirty="0">
                <a:latin typeface="Times New Roman" pitchFamily="18" charset="0"/>
                <a:cs typeface="Times New Roman" pitchFamily="18" charset="0"/>
              </a:rPr>
              <a:t>to Larson (1984: 15) translation is classified into two main types, </a:t>
            </a:r>
            <a:r>
              <a:rPr lang="en-US" sz="2400" dirty="0" smtClean="0">
                <a:latin typeface="Times New Roman" pitchFamily="18" charset="0"/>
                <a:cs typeface="Times New Roman" pitchFamily="18" charset="0"/>
              </a:rPr>
              <a:t>namely </a:t>
            </a:r>
            <a:r>
              <a:rPr lang="en-US" sz="2400" b="1" i="1" dirty="0" smtClean="0">
                <a:solidFill>
                  <a:srgbClr val="C00000"/>
                </a:solidFill>
                <a:latin typeface="Times New Roman" pitchFamily="18" charset="0"/>
                <a:cs typeface="Times New Roman" pitchFamily="18" charset="0"/>
              </a:rPr>
              <a:t>form-based </a:t>
            </a:r>
            <a:r>
              <a:rPr lang="en-US" sz="2400" b="1" i="1" dirty="0">
                <a:solidFill>
                  <a:srgbClr val="C00000"/>
                </a:solidFill>
                <a:latin typeface="Times New Roman" pitchFamily="18" charset="0"/>
                <a:cs typeface="Times New Roman" pitchFamily="18" charset="0"/>
              </a:rPr>
              <a:t>translation</a:t>
            </a:r>
            <a:r>
              <a:rPr lang="en-US" sz="2400" dirty="0">
                <a:latin typeface="Times New Roman" pitchFamily="18" charset="0"/>
                <a:cs typeface="Times New Roman" pitchFamily="18" charset="0"/>
              </a:rPr>
              <a:t> and </a:t>
            </a:r>
            <a:r>
              <a:rPr lang="en-US" sz="2400" b="1" i="1" dirty="0">
                <a:solidFill>
                  <a:srgbClr val="C00000"/>
                </a:solidFill>
                <a:latin typeface="Times New Roman" pitchFamily="18" charset="0"/>
                <a:cs typeface="Times New Roman" pitchFamily="18" charset="0"/>
              </a:rPr>
              <a:t>meaning-based translation</a:t>
            </a:r>
            <a:r>
              <a:rPr lang="en-US" sz="2400" dirty="0" smtClean="0">
                <a:latin typeface="Times New Roman" pitchFamily="18" charset="0"/>
                <a:cs typeface="Times New Roman" pitchFamily="18" charset="0"/>
              </a:rPr>
              <a:t>.</a:t>
            </a:r>
          </a:p>
          <a:p>
            <a:pPr algn="just" rtl="0">
              <a:buFontTx/>
              <a:buChar char="-"/>
            </a:pPr>
            <a:endParaRPr lang="en-US" sz="2400" dirty="0" smtClean="0">
              <a:latin typeface="Times New Roman" pitchFamily="18" charset="0"/>
              <a:cs typeface="Times New Roman" pitchFamily="18" charset="0"/>
            </a:endParaRPr>
          </a:p>
          <a:p>
            <a:pPr algn="just" rtl="0">
              <a:buFontTx/>
              <a:buChar char="-"/>
            </a:pPr>
            <a:r>
              <a:rPr lang="en-US" sz="2400" b="1" dirty="0">
                <a:solidFill>
                  <a:srgbClr val="C00000"/>
                </a:solidFill>
                <a:latin typeface="Times New Roman" pitchFamily="18" charset="0"/>
                <a:cs typeface="Times New Roman" pitchFamily="18" charset="0"/>
              </a:rPr>
              <a:t>Forms-based translation</a:t>
            </a:r>
            <a:r>
              <a:rPr lang="en-US" sz="2400" dirty="0">
                <a:latin typeface="Times New Roman" pitchFamily="18" charset="0"/>
                <a:cs typeface="Times New Roman" pitchFamily="18" charset="0"/>
              </a:rPr>
              <a:t> attempts to follow the form of the source language (SL) and it is known as literal </a:t>
            </a:r>
            <a:r>
              <a:rPr lang="en-US" sz="2400" dirty="0" smtClean="0">
                <a:latin typeface="Times New Roman" pitchFamily="18" charset="0"/>
                <a:cs typeface="Times New Roman" pitchFamily="18" charset="0"/>
              </a:rPr>
              <a:t>translation.</a:t>
            </a:r>
          </a:p>
          <a:p>
            <a:pPr marL="109728" indent="0" algn="just" rtl="0">
              <a:buNone/>
            </a:pPr>
            <a:r>
              <a:rPr lang="en-US" sz="2400" dirty="0" smtClean="0">
                <a:latin typeface="Times New Roman" pitchFamily="18" charset="0"/>
                <a:cs typeface="Times New Roman" pitchFamily="18" charset="0"/>
              </a:rPr>
              <a:t> </a:t>
            </a:r>
          </a:p>
          <a:p>
            <a:pPr algn="just" rtl="0">
              <a:buFontTx/>
              <a:buChar char="-"/>
            </a:pPr>
            <a:r>
              <a:rPr lang="en-US" sz="2400" b="1" dirty="0">
                <a:solidFill>
                  <a:srgbClr val="C00000"/>
                </a:solidFill>
                <a:latin typeface="Times New Roman" pitchFamily="18" charset="0"/>
                <a:cs typeface="Times New Roman" pitchFamily="18" charset="0"/>
              </a:rPr>
              <a:t>M</a:t>
            </a:r>
            <a:r>
              <a:rPr lang="en-US" sz="2400" b="1" dirty="0" smtClean="0">
                <a:solidFill>
                  <a:srgbClr val="C00000"/>
                </a:solidFill>
                <a:latin typeface="Times New Roman" pitchFamily="18" charset="0"/>
                <a:cs typeface="Times New Roman" pitchFamily="18" charset="0"/>
              </a:rPr>
              <a:t>eaning-based </a:t>
            </a:r>
            <a:r>
              <a:rPr lang="en-US" sz="2400" b="1" dirty="0">
                <a:solidFill>
                  <a:srgbClr val="C00000"/>
                </a:solidFill>
                <a:latin typeface="Times New Roman" pitchFamily="18" charset="0"/>
                <a:cs typeface="Times New Roman" pitchFamily="18" charset="0"/>
              </a:rPr>
              <a:t>translation</a:t>
            </a:r>
            <a:r>
              <a:rPr lang="en-US" sz="2400" dirty="0">
                <a:latin typeface="Times New Roman" pitchFamily="18" charset="0"/>
                <a:cs typeface="Times New Roman" pitchFamily="18" charset="0"/>
              </a:rPr>
              <a:t> makes every effort to communicate the meaning of the SL text in the natural forms of the receptor language. </a:t>
            </a:r>
          </a:p>
        </p:txBody>
      </p:sp>
    </p:spTree>
    <p:extLst>
      <p:ext uri="{BB962C8B-B14F-4D97-AF65-F5344CB8AC3E}">
        <p14:creationId xmlns:p14="http://schemas.microsoft.com/office/powerpoint/2010/main" val="90280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867400"/>
          </a:xfrm>
        </p:spPr>
        <p:txBody>
          <a:bodyPr>
            <a:normAutofit/>
          </a:bodyPr>
          <a:lstStyle/>
          <a:p>
            <a:pPr marL="109728" indent="0" algn="just" rtl="0">
              <a:buNone/>
            </a:pPr>
            <a:r>
              <a:rPr lang="en-US" sz="3200" dirty="0">
                <a:latin typeface="Times New Roman" pitchFamily="18" charset="0"/>
                <a:cs typeface="Times New Roman" pitchFamily="18" charset="0"/>
              </a:rPr>
              <a:t>John bought a new flat in London two months ago.</a:t>
            </a:r>
          </a:p>
          <a:p>
            <a:pPr marL="109728" indent="0" algn="just" rtl="0">
              <a:buNone/>
            </a:pPr>
            <a:endParaRPr lang="en-US" sz="3200" dirty="0">
              <a:latin typeface="Times New Roman" pitchFamily="18" charset="0"/>
              <a:cs typeface="Times New Roman" pitchFamily="18" charset="0"/>
            </a:endParaRPr>
          </a:p>
          <a:p>
            <a:pPr algn="just" rtl="0"/>
            <a:r>
              <a:rPr lang="en-US" sz="3200" dirty="0" smtClean="0">
                <a:latin typeface="Times New Roman" pitchFamily="18" charset="0"/>
                <a:cs typeface="Times New Roman" pitchFamily="18" charset="0"/>
              </a:rPr>
              <a:t>Form-based:   </a:t>
            </a:r>
          </a:p>
          <a:p>
            <a:pPr marL="109728" indent="0" algn="just" rtl="0">
              <a:buNone/>
            </a:pP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r>
              <a:rPr lang="ar-EG" sz="3200" dirty="0" smtClean="0">
                <a:solidFill>
                  <a:srgbClr val="7030A0"/>
                </a:solidFill>
                <a:latin typeface="Times New Roman" pitchFamily="18" charset="0"/>
                <a:cs typeface="Ali_K_Azzam" pitchFamily="2" charset="-78"/>
              </a:rPr>
              <a:t>جؤن شوقةيةكي نويَي كرِي لة لةندةن دوو مانط لةمةوبةر. </a:t>
            </a:r>
            <a:endParaRPr lang="en-US" sz="3200" dirty="0" smtClean="0">
              <a:solidFill>
                <a:srgbClr val="7030A0"/>
              </a:solidFill>
              <a:latin typeface="Times New Roman" pitchFamily="18" charset="0"/>
              <a:cs typeface="Times New Roman" pitchFamily="18" charset="0"/>
            </a:endParaRPr>
          </a:p>
          <a:p>
            <a:pPr marL="109728" indent="0" algn="just" rtl="0">
              <a:buNone/>
            </a:pPr>
            <a:endParaRPr lang="en-US" sz="3200" dirty="0">
              <a:solidFill>
                <a:srgbClr val="7030A0"/>
              </a:solidFill>
              <a:latin typeface="Times New Roman" pitchFamily="18" charset="0"/>
              <a:cs typeface="Times New Roman" pitchFamily="18" charset="0"/>
            </a:endParaRPr>
          </a:p>
          <a:p>
            <a:pPr algn="just" rtl="0"/>
            <a:r>
              <a:rPr lang="en-US" sz="3200" dirty="0" smtClean="0">
                <a:latin typeface="Times New Roman" pitchFamily="18" charset="0"/>
                <a:cs typeface="Times New Roman" pitchFamily="18" charset="0"/>
              </a:rPr>
              <a:t>Meaning-based:   </a:t>
            </a:r>
            <a:endParaRPr lang="en-US" sz="3200" dirty="0">
              <a:latin typeface="Times New Roman" pitchFamily="18" charset="0"/>
              <a:cs typeface="Times New Roman" pitchFamily="18" charset="0"/>
            </a:endParaRPr>
          </a:p>
          <a:p>
            <a:pPr marL="109728" indent="0" algn="just">
              <a:buNone/>
            </a:pPr>
            <a:r>
              <a:rPr lang="en-US" sz="3200" dirty="0" smtClean="0">
                <a:solidFill>
                  <a:srgbClr val="7030A0"/>
                </a:solidFill>
                <a:latin typeface="Times New Roman" pitchFamily="18" charset="0"/>
                <a:cs typeface="Ali_K_Azzam" pitchFamily="2" charset="-78"/>
              </a:rPr>
              <a:t> </a:t>
            </a:r>
            <a:r>
              <a:rPr lang="ar-EG" sz="3200" dirty="0">
                <a:solidFill>
                  <a:srgbClr val="7030A0"/>
                </a:solidFill>
                <a:latin typeface="Times New Roman" pitchFamily="18" charset="0"/>
                <a:cs typeface="Ali_K_Azzam" pitchFamily="2" charset="-78"/>
              </a:rPr>
              <a:t>دوو مانط </a:t>
            </a:r>
            <a:r>
              <a:rPr lang="ar-EG" sz="3200" dirty="0" smtClean="0">
                <a:solidFill>
                  <a:srgbClr val="7030A0"/>
                </a:solidFill>
                <a:latin typeface="Times New Roman" pitchFamily="18" charset="0"/>
                <a:cs typeface="Ali_K_Azzam" pitchFamily="2" charset="-78"/>
              </a:rPr>
              <a:t>لةمةوبةر </a:t>
            </a:r>
            <a:r>
              <a:rPr lang="ar-EG" sz="3200" dirty="0">
                <a:solidFill>
                  <a:srgbClr val="7030A0"/>
                </a:solidFill>
                <a:latin typeface="Times New Roman" pitchFamily="18" charset="0"/>
                <a:cs typeface="Ali_K_Azzam" pitchFamily="2" charset="-78"/>
              </a:rPr>
              <a:t>لة </a:t>
            </a:r>
            <a:r>
              <a:rPr lang="ar-EG" sz="3200" dirty="0" smtClean="0">
                <a:solidFill>
                  <a:srgbClr val="7030A0"/>
                </a:solidFill>
                <a:latin typeface="Times New Roman" pitchFamily="18" charset="0"/>
                <a:cs typeface="Ali_K_Azzam" pitchFamily="2" charset="-78"/>
              </a:rPr>
              <a:t>لةندةن جؤن </a:t>
            </a:r>
            <a:r>
              <a:rPr lang="ar-EG" sz="3200" dirty="0">
                <a:solidFill>
                  <a:srgbClr val="7030A0"/>
                </a:solidFill>
                <a:latin typeface="Times New Roman" pitchFamily="18" charset="0"/>
                <a:cs typeface="Ali_K_Azzam" pitchFamily="2" charset="-78"/>
              </a:rPr>
              <a:t>شوقةيةكي نويَي </a:t>
            </a:r>
            <a:r>
              <a:rPr lang="ar-EG" sz="3200" dirty="0" smtClean="0">
                <a:solidFill>
                  <a:srgbClr val="7030A0"/>
                </a:solidFill>
                <a:latin typeface="Times New Roman" pitchFamily="18" charset="0"/>
                <a:cs typeface="Ali_K_Azzam" pitchFamily="2" charset="-78"/>
              </a:rPr>
              <a:t>كرِي</a:t>
            </a:r>
            <a:endParaRPr lang="en-US" sz="3200" dirty="0">
              <a:solidFill>
                <a:srgbClr val="7030A0"/>
              </a:solidFill>
              <a:latin typeface="Times New Roman" pitchFamily="18" charset="0"/>
              <a:cs typeface="Times New Roman" pitchFamily="18" charset="0"/>
            </a:endParaRPr>
          </a:p>
          <a:p>
            <a:pPr marL="109728" indent="0" algn="just" rtl="0">
              <a:buNone/>
            </a:pPr>
            <a:endParaRPr lang="en-US" sz="3200" dirty="0">
              <a:solidFill>
                <a:srgbClr val="C00000"/>
              </a:solidFill>
              <a:latin typeface="Times New Roman" pitchFamily="18" charset="0"/>
              <a:ea typeface="+mj-ea"/>
              <a:cs typeface="Times New Roman" pitchFamily="18" charset="0"/>
            </a:endParaRPr>
          </a:p>
          <a:p>
            <a:pPr marL="109728" indent="0" algn="ctr">
              <a:buNone/>
            </a:pPr>
            <a:endParaRPr lang="x-none" sz="3200">
              <a:solidFill>
                <a:srgbClr val="7030A0"/>
              </a:solidFill>
              <a:latin typeface="Times New Roman" pitchFamily="18" charset="0"/>
              <a:cs typeface="Times New Roman" pitchFamily="18" charset="0"/>
            </a:endParaRPr>
          </a:p>
          <a:p>
            <a:pPr marL="109728" indent="0" algn="just" rtl="0">
              <a:buNone/>
            </a:pPr>
            <a:endParaRPr lang="en-US" sz="3200" dirty="0">
              <a:solidFill>
                <a:srgbClr val="C0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9263466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9016"/>
            <a:ext cx="8229600" cy="5630784"/>
          </a:xfrm>
        </p:spPr>
        <p:txBody>
          <a:bodyPr>
            <a:noAutofit/>
          </a:bodyPr>
          <a:lstStyle/>
          <a:p>
            <a:pPr marL="109728" lvl="0" indent="0" algn="just" rtl="0">
              <a:buNone/>
            </a:pPr>
            <a:r>
              <a:rPr lang="en-US" sz="2800" b="1" dirty="0" smtClean="0">
                <a:solidFill>
                  <a:srgbClr val="C00000"/>
                </a:solidFill>
                <a:latin typeface="Times New Roman" pitchFamily="18" charset="0"/>
                <a:ea typeface="+mj-ea"/>
                <a:cs typeface="Times New Roman" pitchFamily="18" charset="0"/>
              </a:rPr>
              <a:t>3. Instrumental </a:t>
            </a:r>
            <a:r>
              <a:rPr lang="en-US" sz="2800" b="1" dirty="0">
                <a:solidFill>
                  <a:srgbClr val="C00000"/>
                </a:solidFill>
                <a:latin typeface="Times New Roman" pitchFamily="18" charset="0"/>
                <a:ea typeface="+mj-ea"/>
                <a:cs typeface="Times New Roman" pitchFamily="18" charset="0"/>
              </a:rPr>
              <a:t>and Documentary </a:t>
            </a:r>
            <a:r>
              <a:rPr lang="en-US" sz="2800" b="1" dirty="0" smtClean="0">
                <a:solidFill>
                  <a:srgbClr val="C00000"/>
                </a:solidFill>
                <a:latin typeface="Times New Roman" pitchFamily="18" charset="0"/>
                <a:ea typeface="+mj-ea"/>
                <a:cs typeface="Times New Roman" pitchFamily="18" charset="0"/>
              </a:rPr>
              <a:t>Translation</a:t>
            </a:r>
            <a:endParaRPr lang="en-US" sz="1000" b="1" dirty="0">
              <a:solidFill>
                <a:srgbClr val="C00000"/>
              </a:solidFill>
              <a:latin typeface="Times New Roman" pitchFamily="18" charset="0"/>
              <a:ea typeface="+mj-ea"/>
              <a:cs typeface="Times New Roman" pitchFamily="18" charset="0"/>
            </a:endParaRPr>
          </a:p>
          <a:p>
            <a:pPr marL="109728" indent="0" algn="just" rtl="0">
              <a:lnSpc>
                <a:spcPct val="150000"/>
              </a:lnSpc>
              <a:buNone/>
            </a:pPr>
            <a:endParaRPr lang="en-US" sz="400" dirty="0" smtClean="0">
              <a:latin typeface="Times New Roman" pitchFamily="18" charset="0"/>
              <a:cs typeface="Times New Roman" pitchFamily="18" charset="0"/>
            </a:endParaRPr>
          </a:p>
          <a:p>
            <a:pPr marL="109728" indent="0" algn="just" rtl="0">
              <a:lnSpc>
                <a:spcPct val="150000"/>
              </a:lnSpc>
              <a:buNone/>
            </a:pPr>
            <a:r>
              <a:rPr lang="en-US" sz="2200" dirty="0" smtClean="0">
                <a:latin typeface="Times New Roman" pitchFamily="18" charset="0"/>
                <a:cs typeface="Times New Roman" pitchFamily="18" charset="0"/>
              </a:rPr>
              <a:t>According </a:t>
            </a:r>
            <a:r>
              <a:rPr lang="en-US" sz="2200" dirty="0">
                <a:latin typeface="Times New Roman" pitchFamily="18" charset="0"/>
                <a:cs typeface="Times New Roman" pitchFamily="18" charset="0"/>
              </a:rPr>
              <a:t>to Nord (2001) translation is classified into two main types, namely Documentary and Instrumental translations. Documentary translation preserves the original exoticizing setting while instrumental translation insists on the adaptation of the setting to the target culture. She states that if the translator focuses on the transmission of the original flavor for the reader's reference, documentary translation is preferred, but, if she mainly intends to convey the information for basic communication, instrumental translation is sufficient.   </a:t>
            </a:r>
          </a:p>
          <a:p>
            <a:pPr marL="109728" lvl="0" indent="0" algn="just" rtl="0">
              <a:buNone/>
            </a:pPr>
            <a:endParaRPr lang="en-US" sz="1400" b="1" dirty="0">
              <a:solidFill>
                <a:srgbClr val="C0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414505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rtl="0">
              <a:lnSpc>
                <a:spcPct val="150000"/>
              </a:lnSpc>
            </a:pPr>
            <a:r>
              <a:rPr lang="en-US" sz="3200" dirty="0">
                <a:latin typeface="Times New Roman" pitchFamily="18" charset="0"/>
                <a:cs typeface="Times New Roman" pitchFamily="18" charset="0"/>
              </a:rPr>
              <a:t> Etymologically, </a:t>
            </a:r>
            <a:r>
              <a:rPr lang="en-US" sz="3200" dirty="0" smtClean="0">
                <a:latin typeface="Times New Roman" pitchFamily="18" charset="0"/>
                <a:cs typeface="Times New Roman" pitchFamily="18" charset="0"/>
              </a:rPr>
              <a:t>The English</a:t>
            </a:r>
            <a:r>
              <a:rPr lang="en-US" sz="3200" dirty="0">
                <a:latin typeface="Times New Roman" pitchFamily="18" charset="0"/>
                <a:cs typeface="Times New Roman" pitchFamily="18" charset="0"/>
              </a:rPr>
              <a:t> term "</a:t>
            </a:r>
            <a:r>
              <a:rPr lang="en-US" sz="3200" b="1" dirty="0">
                <a:solidFill>
                  <a:srgbClr val="7030A0"/>
                </a:solidFill>
                <a:latin typeface="Times New Roman" pitchFamily="18" charset="0"/>
                <a:cs typeface="Times New Roman" pitchFamily="18" charset="0"/>
              </a:rPr>
              <a:t>translation</a:t>
            </a:r>
            <a:r>
              <a:rPr lang="en-US" sz="3200" dirty="0">
                <a:latin typeface="Times New Roman" pitchFamily="18" charset="0"/>
                <a:cs typeface="Times New Roman" pitchFamily="18" charset="0"/>
              </a:rPr>
              <a:t>" derives either from the Old French </a:t>
            </a:r>
            <a:r>
              <a:rPr lang="en-US" sz="3200" i="1" dirty="0">
                <a:latin typeface="Times New Roman" pitchFamily="18" charset="0"/>
                <a:cs typeface="Times New Roman" pitchFamily="18" charset="0"/>
              </a:rPr>
              <a:t>translation </a:t>
            </a:r>
            <a:r>
              <a:rPr lang="en-US" sz="3200" dirty="0">
                <a:latin typeface="Times New Roman" pitchFamily="18" charset="0"/>
                <a:cs typeface="Times New Roman" pitchFamily="18" charset="0"/>
              </a:rPr>
              <a:t>or more directly from </a:t>
            </a:r>
            <a:r>
              <a:rPr lang="en-US" sz="3200" dirty="0" smtClean="0">
                <a:latin typeface="Times New Roman" pitchFamily="18" charset="0"/>
                <a:cs typeface="Times New Roman" pitchFamily="18" charset="0"/>
              </a:rPr>
              <a:t>the Latin</a:t>
            </a:r>
            <a:r>
              <a:rPr lang="en-US" sz="3200" i="1"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 </a:t>
            </a:r>
            <a:r>
              <a:rPr lang="la-Latn" sz="3200" i="1" dirty="0">
                <a:latin typeface="Times New Roman" pitchFamily="18" charset="0"/>
                <a:cs typeface="Times New Roman" pitchFamily="18" charset="0"/>
              </a:rPr>
              <a:t>translatio</a:t>
            </a:r>
            <a:r>
              <a:rPr lang="la-Latn" sz="3200" dirty="0">
                <a:latin typeface="Times New Roman" pitchFamily="18" charset="0"/>
                <a:cs typeface="Times New Roman" pitchFamily="18" charset="0"/>
              </a:rPr>
              <a:t> (</a:t>
            </a:r>
            <a:r>
              <a:rPr lang="en-US" sz="3200" b="1" dirty="0">
                <a:solidFill>
                  <a:srgbClr val="7030A0"/>
                </a:solidFill>
                <a:latin typeface="Times New Roman" pitchFamily="18" charset="0"/>
                <a:cs typeface="Times New Roman" pitchFamily="18" charset="0"/>
              </a:rPr>
              <a:t>'transporting</a:t>
            </a:r>
            <a:r>
              <a:rPr lang="en-US" sz="3200" dirty="0">
                <a:latin typeface="Times New Roman" pitchFamily="18" charset="0"/>
                <a:cs typeface="Times New Roman" pitchFamily="18" charset="0"/>
              </a:rPr>
              <a:t>'), itself coming from the participle of the verb </a:t>
            </a:r>
            <a:r>
              <a:rPr lang="en-US" sz="3200" i="1" dirty="0" err="1">
                <a:latin typeface="Times New Roman" pitchFamily="18" charset="0"/>
                <a:cs typeface="Times New Roman" pitchFamily="18" charset="0"/>
              </a:rPr>
              <a:t>transferre</a:t>
            </a:r>
            <a:r>
              <a:rPr lang="en-US" sz="3200" i="1" dirty="0">
                <a:latin typeface="Times New Roman" pitchFamily="18" charset="0"/>
                <a:cs typeface="Times New Roman" pitchFamily="18" charset="0"/>
              </a:rPr>
              <a:t> </a:t>
            </a:r>
            <a:r>
              <a:rPr lang="en-US" sz="3200" dirty="0">
                <a:latin typeface="Times New Roman" pitchFamily="18" charset="0"/>
                <a:cs typeface="Times New Roman" pitchFamily="18" charset="0"/>
              </a:rPr>
              <a:t>('</a:t>
            </a:r>
            <a:r>
              <a:rPr lang="en-US" sz="3200" b="1" dirty="0">
                <a:solidFill>
                  <a:srgbClr val="7030A0"/>
                </a:solidFill>
                <a:latin typeface="Times New Roman" pitchFamily="18" charset="0"/>
                <a:cs typeface="Times New Roman" pitchFamily="18" charset="0"/>
              </a:rPr>
              <a:t>to carry over</a:t>
            </a:r>
            <a:r>
              <a:rPr lang="en-US" sz="3200" dirty="0">
                <a:latin typeface="Times New Roman" pitchFamily="18" charset="0"/>
                <a:cs typeface="Times New Roman" pitchFamily="18" charset="0"/>
              </a:rPr>
              <a:t>'). </a:t>
            </a:r>
            <a:endParaRPr lang="ar-IQ" sz="32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4400" dirty="0" smtClean="0">
                <a:solidFill>
                  <a:srgbClr val="C00000"/>
                </a:solidFill>
                <a:effectLst/>
              </a:rPr>
              <a:t>Etymology</a:t>
            </a:r>
            <a:endParaRPr lang="ar-IQ" sz="4400" dirty="0">
              <a:solidFill>
                <a:srgbClr val="C00000"/>
              </a:solidFill>
              <a:effectLst/>
            </a:endParaRPr>
          </a:p>
        </p:txBody>
      </p:sp>
    </p:spTree>
    <p:extLst>
      <p:ext uri="{BB962C8B-B14F-4D97-AF65-F5344CB8AC3E}">
        <p14:creationId xmlns:p14="http://schemas.microsoft.com/office/powerpoint/2010/main" val="3430478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additive="base">
                                        <p:cTn id="14"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9016"/>
            <a:ext cx="8305800" cy="5630784"/>
          </a:xfrm>
        </p:spPr>
        <p:txBody>
          <a:bodyPr>
            <a:noAutofit/>
          </a:bodyPr>
          <a:lstStyle/>
          <a:p>
            <a:pPr marL="109728" lvl="0" indent="0" algn="just" rtl="0">
              <a:buNone/>
            </a:pPr>
            <a:r>
              <a:rPr lang="en-US" sz="2800" b="1" dirty="0" smtClean="0">
                <a:solidFill>
                  <a:srgbClr val="C00000"/>
                </a:solidFill>
                <a:latin typeface="Times New Roman" pitchFamily="18" charset="0"/>
                <a:ea typeface="+mj-ea"/>
                <a:cs typeface="Times New Roman" pitchFamily="18" charset="0"/>
              </a:rPr>
              <a:t>Difficulties in Translation</a:t>
            </a:r>
          </a:p>
          <a:p>
            <a:pPr marL="109728" lvl="0" indent="0" algn="just" rtl="0">
              <a:buNone/>
            </a:pPr>
            <a:endParaRPr lang="en-US" sz="500" b="1" dirty="0" smtClean="0">
              <a:solidFill>
                <a:srgbClr val="C00000"/>
              </a:solidFill>
              <a:latin typeface="Times New Roman" pitchFamily="18" charset="0"/>
              <a:ea typeface="+mj-ea"/>
              <a:cs typeface="Times New Roman" pitchFamily="18" charset="0"/>
            </a:endParaRPr>
          </a:p>
          <a:p>
            <a:pPr marL="109728" lvl="0" indent="0" algn="just" rtl="0">
              <a:buNone/>
            </a:pPr>
            <a:r>
              <a:rPr lang="en-US" sz="2800" b="1" dirty="0" smtClean="0">
                <a:solidFill>
                  <a:srgbClr val="0070C0"/>
                </a:solidFill>
                <a:latin typeface="Times New Roman" pitchFamily="18" charset="0"/>
                <a:ea typeface="+mj-ea"/>
                <a:cs typeface="Times New Roman" pitchFamily="18" charset="0"/>
              </a:rPr>
              <a:t>1. Linguistic difficulties  </a:t>
            </a:r>
            <a:endParaRPr lang="en-US" sz="1000" b="1" dirty="0">
              <a:solidFill>
                <a:srgbClr val="0070C0"/>
              </a:solidFill>
              <a:latin typeface="Times New Roman" pitchFamily="18" charset="0"/>
              <a:ea typeface="+mj-ea"/>
              <a:cs typeface="Times New Roman" pitchFamily="18" charset="0"/>
            </a:endParaRPr>
          </a:p>
          <a:p>
            <a:pPr marL="109728" indent="0" algn="just" rtl="0">
              <a:lnSpc>
                <a:spcPct val="150000"/>
              </a:lnSpc>
              <a:buNone/>
            </a:pPr>
            <a:endParaRPr lang="en-US" sz="400" dirty="0" smtClean="0">
              <a:latin typeface="Times New Roman" pitchFamily="18" charset="0"/>
              <a:cs typeface="Times New Roman" pitchFamily="18" charset="0"/>
            </a:endParaRPr>
          </a:p>
          <a:p>
            <a:pPr marL="109728" indent="0" algn="just" rtl="0">
              <a:buNone/>
            </a:pPr>
            <a:r>
              <a:rPr lang="en-US" sz="2400" dirty="0">
                <a:latin typeface="Times New Roman" pitchFamily="18" charset="0"/>
                <a:cs typeface="Times New Roman" pitchFamily="18" charset="0"/>
              </a:rPr>
              <a:t>Each language has its own linguistic system to arrange words and </a:t>
            </a:r>
            <a:r>
              <a:rPr lang="en-US" sz="2400" dirty="0" smtClean="0">
                <a:latin typeface="Times New Roman" pitchFamily="18" charset="0"/>
                <a:cs typeface="Times New Roman" pitchFamily="18" charset="0"/>
              </a:rPr>
              <a:t>phrases to </a:t>
            </a:r>
            <a:r>
              <a:rPr lang="en-US" sz="2400" dirty="0">
                <a:latin typeface="Times New Roman" pitchFamily="18" charset="0"/>
                <a:cs typeface="Times New Roman" pitchFamily="18" charset="0"/>
              </a:rPr>
              <a:t>form sentences. Regarding the two languages involved in the </a:t>
            </a:r>
            <a:r>
              <a:rPr lang="en-US" sz="2400" dirty="0" smtClean="0">
                <a:latin typeface="Times New Roman" pitchFamily="18" charset="0"/>
                <a:cs typeface="Times New Roman" pitchFamily="18" charset="0"/>
              </a:rPr>
              <a:t>study, English </a:t>
            </a:r>
            <a:r>
              <a:rPr lang="en-US" sz="2400" dirty="0">
                <a:latin typeface="Times New Roman" pitchFamily="18" charset="0"/>
                <a:cs typeface="Times New Roman" pitchFamily="18" charset="0"/>
              </a:rPr>
              <a:t>and Kurdish are different in several aspects such as word </a:t>
            </a:r>
            <a:r>
              <a:rPr lang="en-US" sz="2400" dirty="0" smtClean="0">
                <a:latin typeface="Times New Roman" pitchFamily="18" charset="0"/>
                <a:cs typeface="Times New Roman" pitchFamily="18" charset="0"/>
              </a:rPr>
              <a:t>order, tense </a:t>
            </a:r>
            <a:r>
              <a:rPr lang="en-US" sz="2400" dirty="0">
                <a:latin typeface="Times New Roman" pitchFamily="18" charset="0"/>
                <a:cs typeface="Times New Roman" pitchFamily="18" charset="0"/>
              </a:rPr>
              <a:t>construction</a:t>
            </a:r>
            <a:r>
              <a:rPr lang="en-US" sz="2400" dirty="0" smtClean="0">
                <a:latin typeface="Times New Roman" pitchFamily="18" charset="0"/>
                <a:cs typeface="Times New Roman" pitchFamily="18" charset="0"/>
              </a:rPr>
              <a:t>, possessive construction </a:t>
            </a:r>
            <a:r>
              <a:rPr lang="en-US" sz="2400" dirty="0">
                <a:latin typeface="Times New Roman" pitchFamily="18" charset="0"/>
                <a:cs typeface="Times New Roman" pitchFamily="18" charset="0"/>
              </a:rPr>
              <a:t>and so forth</a:t>
            </a:r>
            <a:r>
              <a:rPr lang="en-US" sz="2400" dirty="0" smtClean="0">
                <a:latin typeface="Times New Roman" pitchFamily="18" charset="0"/>
                <a:cs typeface="Times New Roman" pitchFamily="18" charset="0"/>
              </a:rPr>
              <a:t>.</a:t>
            </a:r>
          </a:p>
          <a:p>
            <a:pPr marL="109728" indent="0" algn="just" rtl="0">
              <a:buNone/>
            </a:pPr>
            <a:endParaRPr lang="en-US" sz="1000" b="1" dirty="0">
              <a:solidFill>
                <a:srgbClr val="C00000"/>
              </a:solidFill>
              <a:latin typeface="Times New Roman" pitchFamily="18" charset="0"/>
              <a:ea typeface="+mj-ea"/>
              <a:cs typeface="Times New Roman" pitchFamily="18" charset="0"/>
            </a:endParaRPr>
          </a:p>
          <a:p>
            <a:pPr marL="109728" lvl="0" indent="0" algn="just" rtl="0">
              <a:buNone/>
            </a:pPr>
            <a:r>
              <a:rPr lang="en-US" sz="2400" b="1" dirty="0" smtClean="0">
                <a:solidFill>
                  <a:srgbClr val="7030A0"/>
                </a:solidFill>
                <a:latin typeface="Times New Roman" pitchFamily="18" charset="0"/>
                <a:cs typeface="Times New Roman" pitchFamily="18" charset="0"/>
              </a:rPr>
              <a:t>A. Word Order </a:t>
            </a:r>
          </a:p>
          <a:p>
            <a:pPr marL="109728" lvl="0" indent="0" algn="just" rtl="0">
              <a:buNone/>
            </a:pPr>
            <a:r>
              <a:rPr lang="en-US" sz="2200" dirty="0" smtClean="0">
                <a:latin typeface="Times New Roman" pitchFamily="18" charset="0"/>
                <a:cs typeface="Times New Roman" pitchFamily="18" charset="0"/>
              </a:rPr>
              <a:t>The Kurdish </a:t>
            </a:r>
            <a:r>
              <a:rPr lang="en-US" sz="2200" dirty="0">
                <a:latin typeface="Times New Roman" pitchFamily="18" charset="0"/>
                <a:cs typeface="Times New Roman" pitchFamily="18" charset="0"/>
              </a:rPr>
              <a:t>basic sentence structure is SOV, whereas the English basic structure is SVO. Thus, in Kurdish, verbs normally occur at the end of sentences/clauses. This basic grammatical rule is assumed to be respected even in </a:t>
            </a:r>
            <a:r>
              <a:rPr lang="en-US" sz="2200" dirty="0" smtClean="0">
                <a:latin typeface="Times New Roman" pitchFamily="18" charset="0"/>
                <a:cs typeface="Times New Roman" pitchFamily="18" charset="0"/>
              </a:rPr>
              <a:t>translations carried out by novice translators. </a:t>
            </a:r>
            <a:endParaRPr lang="en-US" sz="2200" b="1" dirty="0">
              <a:solidFill>
                <a:srgbClr val="0070C0"/>
              </a:solidFill>
              <a:latin typeface="Times New Roman" pitchFamily="18" charset="0"/>
              <a:cs typeface="Times New Roman" pitchFamily="18" charset="0"/>
            </a:endParaRPr>
          </a:p>
          <a:p>
            <a:pPr marL="109728" indent="0" algn="just" rtl="0">
              <a:buNone/>
            </a:pPr>
            <a:endParaRPr lang="en-US" sz="2400" b="1" dirty="0">
              <a:solidFill>
                <a:srgbClr val="C0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3807300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a:spLocks noGrp="1"/>
          </p:cNvSpPr>
          <p:nvPr>
            <p:ph idx="1"/>
          </p:nvPr>
        </p:nvSpPr>
        <p:spPr>
          <a:xfrm>
            <a:off x="457200" y="609600"/>
            <a:ext cx="8229600" cy="5867400"/>
          </a:xfrm>
        </p:spPr>
        <p:txBody>
          <a:bodyPr>
            <a:normAutofit/>
          </a:bodyPr>
          <a:lstStyle/>
          <a:p>
            <a:pPr marL="109728" indent="0" algn="just" rtl="0">
              <a:buNone/>
            </a:pPr>
            <a:r>
              <a:rPr lang="en-US" sz="3200" dirty="0">
                <a:latin typeface="Times New Roman" pitchFamily="18" charset="0"/>
                <a:cs typeface="Times New Roman" pitchFamily="18" charset="0"/>
              </a:rPr>
              <a:t>John bought a new flat in London two months ago.</a:t>
            </a:r>
          </a:p>
          <a:p>
            <a:pPr marL="109728" indent="0" algn="just" rtl="0">
              <a:buNone/>
            </a:pPr>
            <a:endParaRPr lang="en-US" sz="3200" dirty="0">
              <a:latin typeface="Times New Roman" pitchFamily="18" charset="0"/>
              <a:cs typeface="Times New Roman" pitchFamily="18" charset="0"/>
            </a:endParaRPr>
          </a:p>
          <a:p>
            <a:pPr algn="just"/>
            <a:r>
              <a:rPr lang="ar-EG" sz="3200" dirty="0" smtClean="0">
                <a:solidFill>
                  <a:srgbClr val="7030A0"/>
                </a:solidFill>
                <a:latin typeface="Times New Roman" pitchFamily="18" charset="0"/>
                <a:cs typeface="Ali_K_Azzam" pitchFamily="2" charset="-78"/>
              </a:rPr>
              <a:t>جؤن شوقةيةكي نويَي كرِي لة لةندةن دوو مانط لةمةوبةر. </a:t>
            </a:r>
            <a:endParaRPr lang="en-US" sz="3200" dirty="0" smtClean="0">
              <a:solidFill>
                <a:srgbClr val="7030A0"/>
              </a:solidFill>
              <a:latin typeface="Times New Roman" pitchFamily="18" charset="0"/>
              <a:cs typeface="Times New Roman" pitchFamily="18" charset="0"/>
            </a:endParaRPr>
          </a:p>
          <a:p>
            <a:pPr marL="109728" indent="0" algn="just" rtl="0">
              <a:buNone/>
            </a:pPr>
            <a:endParaRPr lang="en-US" sz="3200" dirty="0">
              <a:solidFill>
                <a:srgbClr val="7030A0"/>
              </a:solidFill>
              <a:latin typeface="Times New Roman" pitchFamily="18" charset="0"/>
              <a:cs typeface="Times New Roman" pitchFamily="18" charset="0"/>
            </a:endParaRPr>
          </a:p>
          <a:p>
            <a:pPr algn="just"/>
            <a:r>
              <a:rPr lang="ar-EG" sz="3200" dirty="0" smtClean="0">
                <a:solidFill>
                  <a:srgbClr val="7030A0"/>
                </a:solidFill>
                <a:latin typeface="Times New Roman" pitchFamily="18" charset="0"/>
                <a:cs typeface="Ali_K_Azzam" pitchFamily="2" charset="-78"/>
              </a:rPr>
              <a:t>دوو </a:t>
            </a:r>
            <a:r>
              <a:rPr lang="ar-EG" sz="3200" dirty="0">
                <a:solidFill>
                  <a:srgbClr val="7030A0"/>
                </a:solidFill>
                <a:latin typeface="Times New Roman" pitchFamily="18" charset="0"/>
                <a:cs typeface="Ali_K_Azzam" pitchFamily="2" charset="-78"/>
              </a:rPr>
              <a:t>مانط </a:t>
            </a:r>
            <a:r>
              <a:rPr lang="ar-EG" sz="3200" dirty="0" smtClean="0">
                <a:solidFill>
                  <a:srgbClr val="7030A0"/>
                </a:solidFill>
                <a:latin typeface="Times New Roman" pitchFamily="18" charset="0"/>
                <a:cs typeface="Ali_K_Azzam" pitchFamily="2" charset="-78"/>
              </a:rPr>
              <a:t>لةمةوبةر </a:t>
            </a:r>
            <a:r>
              <a:rPr lang="ar-EG" sz="3200" dirty="0">
                <a:solidFill>
                  <a:srgbClr val="7030A0"/>
                </a:solidFill>
                <a:latin typeface="Times New Roman" pitchFamily="18" charset="0"/>
                <a:cs typeface="Ali_K_Azzam" pitchFamily="2" charset="-78"/>
              </a:rPr>
              <a:t>لة </a:t>
            </a:r>
            <a:r>
              <a:rPr lang="ar-EG" sz="3200" dirty="0" smtClean="0">
                <a:solidFill>
                  <a:srgbClr val="7030A0"/>
                </a:solidFill>
                <a:latin typeface="Times New Roman" pitchFamily="18" charset="0"/>
                <a:cs typeface="Ali_K_Azzam" pitchFamily="2" charset="-78"/>
              </a:rPr>
              <a:t>لةندةن جؤن </a:t>
            </a:r>
            <a:r>
              <a:rPr lang="ar-EG" sz="3200" dirty="0">
                <a:solidFill>
                  <a:srgbClr val="7030A0"/>
                </a:solidFill>
                <a:latin typeface="Times New Roman" pitchFamily="18" charset="0"/>
                <a:cs typeface="Ali_K_Azzam" pitchFamily="2" charset="-78"/>
              </a:rPr>
              <a:t>شوقةيةكي نويَي </a:t>
            </a:r>
            <a:r>
              <a:rPr lang="ar-EG" sz="3200" dirty="0" smtClean="0">
                <a:solidFill>
                  <a:srgbClr val="7030A0"/>
                </a:solidFill>
                <a:latin typeface="Times New Roman" pitchFamily="18" charset="0"/>
                <a:cs typeface="Ali_K_Azzam" pitchFamily="2" charset="-78"/>
              </a:rPr>
              <a:t>كرِي</a:t>
            </a:r>
            <a:endParaRPr lang="en-US" sz="3200" dirty="0">
              <a:solidFill>
                <a:srgbClr val="7030A0"/>
              </a:solidFill>
              <a:latin typeface="Times New Roman" pitchFamily="18" charset="0"/>
              <a:cs typeface="Times New Roman" pitchFamily="18" charset="0"/>
            </a:endParaRPr>
          </a:p>
          <a:p>
            <a:pPr marL="109728" indent="0" algn="just" rtl="0">
              <a:buNone/>
            </a:pPr>
            <a:endParaRPr lang="en-US" sz="3200" dirty="0">
              <a:solidFill>
                <a:srgbClr val="C00000"/>
              </a:solidFill>
              <a:latin typeface="Times New Roman" pitchFamily="18" charset="0"/>
              <a:ea typeface="+mj-ea"/>
              <a:cs typeface="Times New Roman" pitchFamily="18" charset="0"/>
            </a:endParaRPr>
          </a:p>
          <a:p>
            <a:pPr marL="109728" indent="0" algn="ctr">
              <a:buNone/>
            </a:pPr>
            <a:endParaRPr lang="x-none" sz="3200" dirty="0">
              <a:solidFill>
                <a:srgbClr val="7030A0"/>
              </a:solidFill>
              <a:latin typeface="Times New Roman" pitchFamily="18" charset="0"/>
              <a:cs typeface="Times New Roman" pitchFamily="18" charset="0"/>
            </a:endParaRPr>
          </a:p>
          <a:p>
            <a:pPr marL="109728" indent="0" algn="just" rtl="0">
              <a:buNone/>
            </a:pPr>
            <a:endParaRPr lang="en-US" sz="3200" dirty="0">
              <a:solidFill>
                <a:srgbClr val="C0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421910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arn(inVertic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barn(inVertical)">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305800" cy="5630784"/>
          </a:xfrm>
        </p:spPr>
        <p:txBody>
          <a:bodyPr>
            <a:noAutofit/>
          </a:bodyPr>
          <a:lstStyle/>
          <a:p>
            <a:pPr marL="109728" indent="0" algn="just" rtl="0">
              <a:buNone/>
            </a:pPr>
            <a:endParaRPr lang="en-US" sz="1000" b="1" dirty="0">
              <a:solidFill>
                <a:srgbClr val="C00000"/>
              </a:solidFill>
              <a:latin typeface="Times New Roman" pitchFamily="18" charset="0"/>
              <a:ea typeface="+mj-ea"/>
              <a:cs typeface="Times New Roman" pitchFamily="18" charset="0"/>
            </a:endParaRPr>
          </a:p>
          <a:p>
            <a:pPr marL="109728" lvl="0" indent="0" algn="just" rtl="0">
              <a:buNone/>
            </a:pPr>
            <a:r>
              <a:rPr lang="en-US" sz="2400" b="1" dirty="0">
                <a:solidFill>
                  <a:srgbClr val="7030A0"/>
                </a:solidFill>
                <a:latin typeface="Times New Roman" pitchFamily="18" charset="0"/>
                <a:cs typeface="Times New Roman" pitchFamily="18" charset="0"/>
              </a:rPr>
              <a:t>B</a:t>
            </a:r>
            <a:r>
              <a:rPr lang="en-US" sz="2400" b="1" dirty="0" smtClean="0">
                <a:solidFill>
                  <a:srgbClr val="7030A0"/>
                </a:solidFill>
                <a:latin typeface="Times New Roman" pitchFamily="18" charset="0"/>
                <a:cs typeface="Times New Roman" pitchFamily="18" charset="0"/>
              </a:rPr>
              <a:t>. Tense</a:t>
            </a:r>
          </a:p>
          <a:p>
            <a:pPr marL="109728" indent="0" algn="just" rtl="0">
              <a:lnSpc>
                <a:spcPct val="150000"/>
              </a:lnSpc>
              <a:buNone/>
            </a:pPr>
            <a:r>
              <a:rPr lang="en-US" sz="2200" dirty="0" smtClean="0">
                <a:latin typeface="Times New Roman" pitchFamily="18" charset="0"/>
                <a:cs typeface="Times New Roman" pitchFamily="18" charset="0"/>
              </a:rPr>
              <a:t>There </a:t>
            </a:r>
            <a:r>
              <a:rPr lang="en-US" sz="2200" dirty="0">
                <a:latin typeface="Times New Roman" pitchFamily="18" charset="0"/>
                <a:cs typeface="Times New Roman" pitchFamily="18" charset="0"/>
              </a:rPr>
              <a:t>is much difference between English and Kurdish languages in terms of tense construction that are used to indicate the time of events. In this regard, there are several tenses that the Kurdish  language lacks in order to communicate the timing of actions such as </a:t>
            </a:r>
            <a:r>
              <a:rPr lang="en-US" sz="2200" i="1" dirty="0">
                <a:latin typeface="Times New Roman" pitchFamily="18" charset="0"/>
                <a:cs typeface="Times New Roman" pitchFamily="18" charset="0"/>
              </a:rPr>
              <a:t>present perfect continuous</a:t>
            </a:r>
            <a:r>
              <a:rPr lang="en-US" sz="2200" dirty="0">
                <a:latin typeface="Times New Roman" pitchFamily="18" charset="0"/>
                <a:cs typeface="Times New Roman" pitchFamily="18" charset="0"/>
              </a:rPr>
              <a:t>, </a:t>
            </a:r>
            <a:r>
              <a:rPr lang="en-US" sz="2200" i="1" dirty="0">
                <a:latin typeface="Times New Roman" pitchFamily="18" charset="0"/>
                <a:cs typeface="Times New Roman" pitchFamily="18" charset="0"/>
              </a:rPr>
              <a:t>past perfect continuous</a:t>
            </a:r>
            <a:r>
              <a:rPr lang="en-US" sz="2200" dirty="0">
                <a:latin typeface="Times New Roman" pitchFamily="18" charset="0"/>
                <a:cs typeface="Times New Roman" pitchFamily="18" charset="0"/>
              </a:rPr>
              <a:t>, present continuous and future tenses. Simple present is usually utilized to express present continuous or simple future </a:t>
            </a:r>
            <a:r>
              <a:rPr lang="en-US" sz="2200" dirty="0" smtClean="0">
                <a:latin typeface="Times New Roman" pitchFamily="18" charset="0"/>
                <a:cs typeface="Times New Roman" pitchFamily="18" charset="0"/>
              </a:rPr>
              <a:t>through using </a:t>
            </a:r>
            <a:r>
              <a:rPr lang="en-US" sz="2200" dirty="0">
                <a:latin typeface="Times New Roman" pitchFamily="18" charset="0"/>
                <a:cs typeface="Times New Roman" pitchFamily="18" charset="0"/>
              </a:rPr>
              <a:t>adverbs to indicate the aspect of the tense (</a:t>
            </a:r>
            <a:r>
              <a:rPr lang="en-US" sz="2200" dirty="0" err="1">
                <a:latin typeface="Times New Roman" pitchFamily="18" charset="0"/>
                <a:cs typeface="Times New Roman" pitchFamily="18" charset="0"/>
              </a:rPr>
              <a:t>Thackston</a:t>
            </a:r>
            <a:r>
              <a:rPr lang="en-US" sz="2200" dirty="0">
                <a:latin typeface="Times New Roman" pitchFamily="18" charset="0"/>
                <a:cs typeface="Times New Roman" pitchFamily="18" charset="0"/>
              </a:rPr>
              <a:t>, 2006, pp. </a:t>
            </a:r>
            <a:r>
              <a:rPr lang="en-US" sz="2200" dirty="0" smtClean="0">
                <a:latin typeface="Times New Roman" pitchFamily="18" charset="0"/>
                <a:cs typeface="Times New Roman" pitchFamily="18" charset="0"/>
              </a:rPr>
              <a:t>75-84)</a:t>
            </a:r>
            <a:endParaRPr lang="en-US" sz="2200" dirty="0">
              <a:latin typeface="Times New Roman" pitchFamily="18" charset="0"/>
              <a:cs typeface="Times New Roman" pitchFamily="18" charset="0"/>
            </a:endParaRPr>
          </a:p>
          <a:p>
            <a:pPr marL="109728" indent="0" algn="just" rtl="0">
              <a:buNone/>
            </a:pPr>
            <a:endParaRPr lang="en-US" sz="2400" b="1" dirty="0">
              <a:solidFill>
                <a:srgbClr val="C0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4009349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a:xfrm>
            <a:off x="457200" y="533400"/>
            <a:ext cx="8229600" cy="5867400"/>
          </a:xfrm>
        </p:spPr>
        <p:txBody>
          <a:bodyPr>
            <a:normAutofit/>
          </a:bodyPr>
          <a:lstStyle/>
          <a:p>
            <a:pPr marL="109728" indent="0" algn="l" rtl="0">
              <a:buNone/>
            </a:pPr>
            <a:r>
              <a:rPr lang="en-US" sz="2800" dirty="0" smtClean="0">
                <a:latin typeface="Times New Roman" pitchFamily="18" charset="0"/>
                <a:cs typeface="Times New Roman" pitchFamily="18" charset="0"/>
              </a:rPr>
              <a:t>She does her homework.</a:t>
            </a:r>
          </a:p>
          <a:p>
            <a:pPr algn="l" rtl="0"/>
            <a:endParaRPr lang="en-US" sz="1050" dirty="0" smtClean="0">
              <a:latin typeface="Times New Roman" pitchFamily="18" charset="0"/>
              <a:cs typeface="Times New Roman" pitchFamily="18" charset="0"/>
            </a:endParaRPr>
          </a:p>
          <a:p>
            <a:pPr marL="109728" indent="0" algn="l" rtl="0">
              <a:buNone/>
            </a:pPr>
            <a:r>
              <a:rPr lang="en-US" sz="2800" dirty="0" smtClean="0">
                <a:latin typeface="Times New Roman" pitchFamily="18" charset="0"/>
                <a:cs typeface="Times New Roman" pitchFamily="18" charset="0"/>
              </a:rPr>
              <a:t>She will do her homework.</a:t>
            </a:r>
          </a:p>
          <a:p>
            <a:pPr marL="109728" indent="0" algn="l" rtl="0">
              <a:buNone/>
            </a:pPr>
            <a:endParaRPr lang="en-US" sz="1100" dirty="0" smtClean="0">
              <a:latin typeface="Times New Roman" pitchFamily="18" charset="0"/>
              <a:cs typeface="Times New Roman" pitchFamily="18" charset="0"/>
            </a:endParaRPr>
          </a:p>
          <a:p>
            <a:pPr marL="109728" indent="0" algn="l" rtl="0">
              <a:buNone/>
            </a:pPr>
            <a:r>
              <a:rPr lang="en-US" sz="2800" dirty="0" smtClean="0">
                <a:latin typeface="Times New Roman" pitchFamily="18" charset="0"/>
                <a:cs typeface="Times New Roman" pitchFamily="18" charset="0"/>
              </a:rPr>
              <a:t>She is doing her homework.</a:t>
            </a:r>
          </a:p>
          <a:p>
            <a:pPr marL="109728" indent="0" algn="l" rtl="0">
              <a:buNone/>
            </a:pPr>
            <a:endParaRPr lang="en-US" sz="2000" dirty="0"/>
          </a:p>
          <a:p>
            <a:pPr marL="109728" indent="0" algn="just">
              <a:buNone/>
            </a:pPr>
            <a:r>
              <a:rPr lang="ar-EG" sz="3200" dirty="0" smtClean="0">
                <a:solidFill>
                  <a:srgbClr val="7030A0"/>
                </a:solidFill>
                <a:latin typeface="Times New Roman" pitchFamily="18" charset="0"/>
                <a:cs typeface="Ali_K_Azzam" pitchFamily="2" charset="-78"/>
              </a:rPr>
              <a:t>ئةو ئةركي مالَةوةي جيَبةجيَ دةكات. </a:t>
            </a:r>
            <a:endParaRPr lang="en-US" sz="3200" dirty="0" smtClean="0">
              <a:solidFill>
                <a:srgbClr val="7030A0"/>
              </a:solidFill>
              <a:latin typeface="Times New Roman" pitchFamily="18" charset="0"/>
              <a:cs typeface="Times New Roman" pitchFamily="18" charset="0"/>
            </a:endParaRPr>
          </a:p>
          <a:p>
            <a:pPr marL="109728" indent="0" algn="just" rtl="0">
              <a:buNone/>
            </a:pPr>
            <a:endParaRPr lang="en-US" sz="3200" dirty="0">
              <a:solidFill>
                <a:srgbClr val="7030A0"/>
              </a:solidFill>
              <a:latin typeface="Times New Roman" pitchFamily="18" charset="0"/>
              <a:cs typeface="Times New Roman" pitchFamily="18" charset="0"/>
            </a:endParaRPr>
          </a:p>
          <a:p>
            <a:pPr marL="109728" indent="0" algn="just" rtl="0">
              <a:buNone/>
            </a:pPr>
            <a:endParaRPr lang="en-US" sz="3200" dirty="0">
              <a:solidFill>
                <a:srgbClr val="C00000"/>
              </a:solidFill>
              <a:latin typeface="Times New Roman" pitchFamily="18" charset="0"/>
              <a:ea typeface="+mj-ea"/>
              <a:cs typeface="Times New Roman" pitchFamily="18" charset="0"/>
            </a:endParaRPr>
          </a:p>
          <a:p>
            <a:pPr marL="109728" indent="0" algn="ctr" rtl="0">
              <a:buNone/>
            </a:pPr>
            <a:endParaRPr lang="x-none" sz="3200" dirty="0">
              <a:solidFill>
                <a:srgbClr val="7030A0"/>
              </a:solidFill>
              <a:latin typeface="Times New Roman" pitchFamily="18" charset="0"/>
              <a:cs typeface="Times New Roman" pitchFamily="18" charset="0"/>
            </a:endParaRPr>
          </a:p>
          <a:p>
            <a:pPr marL="109728" indent="0" algn="just" rtl="0">
              <a:buNone/>
            </a:pPr>
            <a:endParaRPr lang="en-US" sz="3200" dirty="0">
              <a:solidFill>
                <a:srgbClr val="C0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320826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down)">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wipe(down)">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wipe(down)">
                                      <p:cBhvr>
                                        <p:cTn id="2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89016"/>
            <a:ext cx="8305800" cy="5630784"/>
          </a:xfrm>
        </p:spPr>
        <p:txBody>
          <a:bodyPr>
            <a:noAutofit/>
          </a:bodyPr>
          <a:lstStyle/>
          <a:p>
            <a:pPr marL="109728" indent="0" algn="just" rtl="0">
              <a:buNone/>
            </a:pPr>
            <a:endParaRPr lang="en-US" sz="1000" b="1" dirty="0">
              <a:solidFill>
                <a:srgbClr val="C00000"/>
              </a:solidFill>
              <a:latin typeface="Times New Roman" pitchFamily="18" charset="0"/>
              <a:ea typeface="+mj-ea"/>
              <a:cs typeface="Times New Roman" pitchFamily="18" charset="0"/>
            </a:endParaRPr>
          </a:p>
          <a:p>
            <a:pPr marL="109728" indent="0" algn="just" rtl="0">
              <a:lnSpc>
                <a:spcPct val="150000"/>
              </a:lnSpc>
              <a:buNone/>
            </a:pPr>
            <a:r>
              <a:rPr lang="en-US" sz="2400" dirty="0">
                <a:latin typeface="Times New Roman" pitchFamily="18" charset="0"/>
                <a:cs typeface="Times New Roman" pitchFamily="18" charset="0"/>
              </a:rPr>
              <a:t>In the following example, the English present perfect verb </a:t>
            </a:r>
            <a:r>
              <a:rPr lang="en-US" sz="2400" dirty="0" smtClean="0">
                <a:latin typeface="Times New Roman" pitchFamily="18" charset="0"/>
                <a:cs typeface="Times New Roman" pitchFamily="18" charset="0"/>
              </a:rPr>
              <a:t>construction</a:t>
            </a:r>
            <a:r>
              <a:rPr lang="ar-IQ"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b="1" dirty="0" smtClean="0">
                <a:solidFill>
                  <a:srgbClr val="7030A0"/>
                </a:solidFill>
                <a:latin typeface="Times New Roman" pitchFamily="18" charset="0"/>
                <a:cs typeface="Times New Roman" pitchFamily="18" charset="0"/>
              </a:rPr>
              <a:t>have </a:t>
            </a:r>
            <a:r>
              <a:rPr lang="en-US" sz="2400" b="1" dirty="0">
                <a:solidFill>
                  <a:srgbClr val="7030A0"/>
                </a:solidFill>
                <a:latin typeface="Times New Roman" pitchFamily="18" charset="0"/>
                <a:cs typeface="Times New Roman" pitchFamily="18" charset="0"/>
              </a:rPr>
              <a:t>always been justified</a:t>
            </a:r>
            <a:r>
              <a:rPr lang="en-US" sz="2400" dirty="0">
                <a:latin typeface="Times New Roman" pitchFamily="18" charset="0"/>
                <a:cs typeface="Times New Roman" pitchFamily="18" charset="0"/>
              </a:rPr>
              <a:t>) has been translated into Kurdish past </a:t>
            </a:r>
            <a:r>
              <a:rPr lang="en-US" sz="2400" dirty="0" smtClean="0">
                <a:latin typeface="Times New Roman" pitchFamily="18" charset="0"/>
                <a:cs typeface="Times New Roman" pitchFamily="18" charset="0"/>
              </a:rPr>
              <a:t>perfect</a:t>
            </a:r>
            <a:r>
              <a:rPr lang="ar-IQ" sz="2400" dirty="0" smtClean="0">
                <a:solidFill>
                  <a:srgbClr val="7030A0"/>
                </a:solidFill>
                <a:latin typeface="Times New Roman" pitchFamily="18" charset="0"/>
                <a:cs typeface="Ali_K_Hasan" pitchFamily="2" charset="-78"/>
              </a:rPr>
              <a:t>شةرعيةتيان ثيَدراوة</a:t>
            </a:r>
            <a:r>
              <a:rPr lang="ar-IQ" sz="2400" dirty="0" smtClean="0">
                <a:latin typeface="Times New Roman" pitchFamily="18" charset="0"/>
                <a:cs typeface="Ali_K_Hasan" pitchFamily="2" charset="-78"/>
              </a:rPr>
              <a:t>) </a:t>
            </a:r>
            <a:r>
              <a:rPr lang="en-US" sz="2400" dirty="0" smtClean="0">
                <a:latin typeface="Times New Roman" pitchFamily="18" charset="0"/>
                <a:cs typeface="Ali_K_Hasan" pitchFamily="2" charset="-78"/>
              </a:rPr>
              <a:t>)</a:t>
            </a:r>
            <a:r>
              <a:rPr lang="en-US" sz="2400" dirty="0" smtClean="0">
                <a:latin typeface="Times New Roman" pitchFamily="18" charset="0"/>
                <a:cs typeface="Times New Roman" pitchFamily="18" charset="0"/>
              </a:rPr>
              <a:t>. This </a:t>
            </a:r>
            <a:r>
              <a:rPr lang="en-US" sz="2400" dirty="0">
                <a:latin typeface="Times New Roman" pitchFamily="18" charset="0"/>
                <a:cs typeface="Times New Roman" pitchFamily="18" charset="0"/>
              </a:rPr>
              <a:t>is because both tenses are used to describe an </a:t>
            </a:r>
            <a:r>
              <a:rPr lang="en-US" sz="2400" dirty="0" smtClean="0">
                <a:latin typeface="Times New Roman" pitchFamily="18" charset="0"/>
                <a:cs typeface="Times New Roman" pitchFamily="18" charset="0"/>
              </a:rPr>
              <a:t>action that </a:t>
            </a:r>
            <a:r>
              <a:rPr lang="en-US" sz="2400" dirty="0">
                <a:latin typeface="Times New Roman" pitchFamily="18" charset="0"/>
                <a:cs typeface="Times New Roman" pitchFamily="18" charset="0"/>
              </a:rPr>
              <a:t>happened in the past and still in progress or its result is effective now</a:t>
            </a:r>
            <a:r>
              <a:rPr lang="en-US" sz="2400" dirty="0" smtClean="0">
                <a:latin typeface="Times New Roman" pitchFamily="18" charset="0"/>
                <a:cs typeface="Times New Roman" pitchFamily="18" charset="0"/>
              </a:rPr>
              <a:t>.</a:t>
            </a:r>
          </a:p>
          <a:p>
            <a:pPr marL="109728" indent="0" algn="just" rtl="0">
              <a:lnSpc>
                <a:spcPct val="150000"/>
              </a:lnSpc>
              <a:buNone/>
            </a:pPr>
            <a:endParaRPr lang="en-US" sz="2000" dirty="0" smtClean="0">
              <a:latin typeface="Times New Roman" pitchFamily="18" charset="0"/>
              <a:cs typeface="Times New Roman" pitchFamily="18" charset="0"/>
            </a:endParaRPr>
          </a:p>
          <a:p>
            <a:pPr marL="109728" indent="0" algn="just" rtl="0">
              <a:buNone/>
            </a:pPr>
            <a:r>
              <a:rPr lang="en-US" sz="2200" dirty="0">
                <a:solidFill>
                  <a:srgbClr val="00B050"/>
                </a:solidFill>
                <a:latin typeface="Times New Roman" pitchFamily="18" charset="0"/>
                <a:cs typeface="Times New Roman" pitchFamily="18" charset="0"/>
              </a:rPr>
              <a:t>These anti-democratic </a:t>
            </a:r>
            <a:r>
              <a:rPr lang="en-US" sz="2200" dirty="0" smtClean="0">
                <a:solidFill>
                  <a:srgbClr val="00B050"/>
                </a:solidFill>
                <a:latin typeface="Times New Roman" pitchFamily="18" charset="0"/>
                <a:cs typeface="Times New Roman" pitchFamily="18" charset="0"/>
              </a:rPr>
              <a:t>offenses </a:t>
            </a:r>
            <a:r>
              <a:rPr lang="en-US" sz="2200" b="1" dirty="0" smtClean="0">
                <a:solidFill>
                  <a:srgbClr val="00B050"/>
                </a:solidFill>
                <a:latin typeface="Times New Roman" pitchFamily="18" charset="0"/>
                <a:cs typeface="Times New Roman" pitchFamily="18" charset="0"/>
              </a:rPr>
              <a:t>have always been justified </a:t>
            </a:r>
            <a:r>
              <a:rPr lang="en-US" sz="2200" dirty="0" smtClean="0">
                <a:solidFill>
                  <a:srgbClr val="00B050"/>
                </a:solidFill>
                <a:latin typeface="Times New Roman" pitchFamily="18" charset="0"/>
                <a:cs typeface="Times New Roman" pitchFamily="18" charset="0"/>
              </a:rPr>
              <a:t>in the </a:t>
            </a:r>
            <a:r>
              <a:rPr lang="en-US" sz="2200" dirty="0">
                <a:solidFill>
                  <a:srgbClr val="00B050"/>
                </a:solidFill>
                <a:latin typeface="Times New Roman" pitchFamily="18" charset="0"/>
                <a:cs typeface="Times New Roman" pitchFamily="18" charset="0"/>
              </a:rPr>
              <a:t>name of fighting “terrorism” </a:t>
            </a:r>
            <a:r>
              <a:rPr lang="en-US" sz="2200" dirty="0" smtClean="0">
                <a:solidFill>
                  <a:srgbClr val="00B050"/>
                </a:solidFill>
                <a:latin typeface="Times New Roman" pitchFamily="18" charset="0"/>
                <a:cs typeface="Times New Roman" pitchFamily="18" charset="0"/>
              </a:rPr>
              <a:t>or “separatism”.</a:t>
            </a:r>
          </a:p>
          <a:p>
            <a:pPr marL="109728" indent="0" algn="just" rtl="0">
              <a:buNone/>
            </a:pPr>
            <a:endParaRPr lang="en-US" sz="2200" dirty="0" smtClean="0">
              <a:solidFill>
                <a:srgbClr val="00B050"/>
              </a:solidFill>
              <a:latin typeface="Times New Roman" pitchFamily="18" charset="0"/>
              <a:cs typeface="Times New Roman" pitchFamily="18" charset="0"/>
            </a:endParaRPr>
          </a:p>
          <a:p>
            <a:pPr marL="109728" indent="0" algn="just">
              <a:buNone/>
            </a:pPr>
            <a:r>
              <a:rPr lang="ar-IQ" sz="2400" dirty="0" smtClean="0">
                <a:solidFill>
                  <a:srgbClr val="7030A0"/>
                </a:solidFill>
                <a:latin typeface="Times New Roman" pitchFamily="18" charset="0"/>
                <a:cs typeface="Ali_K_Hasan" pitchFamily="2" charset="-78"/>
              </a:rPr>
              <a:t>ئةم هيَرشة دذة ديموكراسيانة هةميشة بةناوي «تيرؤرزم» يا «جياكارييةوة» شةرعيةتيان ثيَدراوة.</a:t>
            </a:r>
            <a:endParaRPr lang="en-US" sz="2400" b="1" dirty="0">
              <a:solidFill>
                <a:srgbClr val="7030A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838137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82389"/>
          </a:xfrm>
        </p:spPr>
        <p:txBody>
          <a:bodyPr>
            <a:normAutofit/>
          </a:bodyPr>
          <a:lstStyle/>
          <a:p>
            <a:pPr marL="109728" indent="0" algn="just" rtl="0">
              <a:buNone/>
            </a:pPr>
            <a:r>
              <a:rPr lang="en-US" sz="2400" b="1" dirty="0">
                <a:solidFill>
                  <a:srgbClr val="7030A0"/>
                </a:solidFill>
                <a:latin typeface="Times New Roman" pitchFamily="18" charset="0"/>
                <a:cs typeface="Times New Roman" pitchFamily="18" charset="0"/>
              </a:rPr>
              <a:t>C. </a:t>
            </a:r>
            <a:r>
              <a:rPr lang="en-US" sz="2400" b="1" dirty="0" smtClean="0">
                <a:solidFill>
                  <a:srgbClr val="7030A0"/>
                </a:solidFill>
                <a:latin typeface="Times New Roman" pitchFamily="18" charset="0"/>
                <a:cs typeface="Times New Roman" pitchFamily="18" charset="0"/>
              </a:rPr>
              <a:t>Passive-Active Relation  </a:t>
            </a:r>
            <a:r>
              <a:rPr lang="en-US" sz="2400" b="1" dirty="0" smtClean="0">
                <a:latin typeface="Times New Roman" pitchFamily="18" charset="0"/>
                <a:cs typeface="Times New Roman" pitchFamily="18" charset="0"/>
              </a:rPr>
              <a:t> </a:t>
            </a:r>
            <a:endParaRPr lang="en-US" sz="2400" b="1" dirty="0">
              <a:latin typeface="Times New Roman" pitchFamily="18" charset="0"/>
              <a:cs typeface="Times New Roman" pitchFamily="18" charset="0"/>
            </a:endParaRPr>
          </a:p>
          <a:p>
            <a:pPr marL="109728" indent="0" algn="just" rtl="0">
              <a:buNone/>
            </a:pPr>
            <a:endParaRPr lang="en-US" sz="100" dirty="0" smtClean="0">
              <a:latin typeface="Times New Roman" pitchFamily="18" charset="0"/>
              <a:cs typeface="Times New Roman" pitchFamily="18" charset="0"/>
            </a:endParaRPr>
          </a:p>
          <a:p>
            <a:pPr marL="109728" indent="0" algn="just" rtl="0">
              <a:lnSpc>
                <a:spcPct val="150000"/>
              </a:lnSpc>
              <a:buNone/>
            </a:pPr>
            <a:r>
              <a:rPr lang="en-US" sz="2400" dirty="0" smtClean="0">
                <a:latin typeface="Times New Roman" pitchFamily="18" charset="0"/>
                <a:cs typeface="Times New Roman" pitchFamily="18" charset="0"/>
              </a:rPr>
              <a:t>Obligatory </a:t>
            </a:r>
            <a:r>
              <a:rPr lang="en-US" sz="2400" dirty="0">
                <a:latin typeface="Times New Roman" pitchFamily="18" charset="0"/>
                <a:cs typeface="Times New Roman" pitchFamily="18" charset="0"/>
              </a:rPr>
              <a:t>modulation based on a change between active and passive voice is also relatively </a:t>
            </a:r>
            <a:r>
              <a:rPr lang="en-US" sz="2400" dirty="0" smtClean="0">
                <a:latin typeface="Times New Roman" pitchFamily="18" charset="0"/>
                <a:cs typeface="Times New Roman" pitchFamily="18" charset="0"/>
              </a:rPr>
              <a:t>frequent. </a:t>
            </a:r>
            <a:r>
              <a:rPr lang="en-US" sz="2400" dirty="0">
                <a:latin typeface="Times New Roman" pitchFamily="18" charset="0"/>
                <a:cs typeface="Times New Roman" pitchFamily="18" charset="0"/>
              </a:rPr>
              <a:t>The most remarkable pattern of this type of modulation occurs when a given verb cannot be used in the passive form in the TL, for example:</a:t>
            </a:r>
            <a:r>
              <a:rPr lang="en-US" sz="2400" dirty="0" smtClean="0">
                <a:latin typeface="Times New Roman" pitchFamily="18" charset="0"/>
                <a:cs typeface="Times New Roman" pitchFamily="18" charset="0"/>
              </a:rPr>
              <a:t> </a:t>
            </a:r>
          </a:p>
          <a:p>
            <a:pPr marL="109728" indent="0" algn="just" rtl="0">
              <a:lnSpc>
                <a:spcPct val="150000"/>
              </a:lnSpc>
              <a:buNone/>
            </a:pPr>
            <a:endParaRPr lang="en-US" sz="2000" dirty="0" smtClean="0">
              <a:latin typeface="Times New Roman" pitchFamily="18" charset="0"/>
              <a:cs typeface="Times New Roman" pitchFamily="18" charset="0"/>
            </a:endParaRPr>
          </a:p>
          <a:p>
            <a:pPr algn="l" rtl="0"/>
            <a:r>
              <a:rPr lang="en-US" sz="2800" dirty="0">
                <a:solidFill>
                  <a:srgbClr val="00B050"/>
                </a:solidFill>
                <a:latin typeface="Times New Roman" pitchFamily="18" charset="0"/>
                <a:cs typeface="Times New Roman" pitchFamily="18" charset="0"/>
              </a:rPr>
              <a:t>Oil and gas </a:t>
            </a:r>
            <a:r>
              <a:rPr lang="en-US" sz="2800" b="1" dirty="0">
                <a:solidFill>
                  <a:srgbClr val="00B050"/>
                </a:solidFill>
                <a:latin typeface="Times New Roman" pitchFamily="18" charset="0"/>
                <a:cs typeface="Times New Roman" pitchFamily="18" charset="0"/>
              </a:rPr>
              <a:t>are </a:t>
            </a:r>
            <a:r>
              <a:rPr lang="en-US" sz="2800" b="1" u="sng" dirty="0">
                <a:solidFill>
                  <a:srgbClr val="00B050"/>
                </a:solidFill>
                <a:latin typeface="Times New Roman" pitchFamily="18" charset="0"/>
                <a:cs typeface="Times New Roman" pitchFamily="18" charset="0"/>
              </a:rPr>
              <a:t>owned by</a:t>
            </a:r>
            <a:r>
              <a:rPr lang="en-US" sz="2800" dirty="0">
                <a:solidFill>
                  <a:srgbClr val="00B050"/>
                </a:solidFill>
                <a:latin typeface="Times New Roman" pitchFamily="18" charset="0"/>
                <a:cs typeface="Times New Roman" pitchFamily="18" charset="0"/>
              </a:rPr>
              <a:t> all the people of Iraq in all the regions and governorates.</a:t>
            </a:r>
          </a:p>
          <a:p>
            <a:pPr algn="l" rtl="0"/>
            <a:endParaRPr lang="en-US" sz="1000" dirty="0">
              <a:latin typeface="Times New Roman" pitchFamily="18" charset="0"/>
              <a:cs typeface="Times New Roman" pitchFamily="18" charset="0"/>
            </a:endParaRPr>
          </a:p>
          <a:p>
            <a:pPr marL="109728" indent="0" algn="just">
              <a:buNone/>
            </a:pPr>
            <a:r>
              <a:rPr lang="ar-IQ" sz="2800" dirty="0">
                <a:solidFill>
                  <a:srgbClr val="7030A0"/>
                </a:solidFill>
                <a:latin typeface="Times New Roman" pitchFamily="18" charset="0"/>
                <a:cs typeface="Ali_K_Azzam" pitchFamily="2" charset="-78"/>
              </a:rPr>
              <a:t>نةوت و غاز </a:t>
            </a:r>
            <a:r>
              <a:rPr lang="ar-IQ" sz="2800" u="sng" dirty="0">
                <a:solidFill>
                  <a:srgbClr val="7030A0"/>
                </a:solidFill>
                <a:latin typeface="Times New Roman" pitchFamily="18" charset="0"/>
                <a:cs typeface="Ali_K_Azzam" pitchFamily="2" charset="-78"/>
              </a:rPr>
              <a:t>مولَكي</a:t>
            </a:r>
            <a:r>
              <a:rPr lang="ar-IQ" sz="2800" dirty="0">
                <a:solidFill>
                  <a:srgbClr val="7030A0"/>
                </a:solidFill>
                <a:latin typeface="Times New Roman" pitchFamily="18" charset="0"/>
                <a:cs typeface="Ali_K_Azzam" pitchFamily="2" charset="-78"/>
              </a:rPr>
              <a:t> سةرجةم خةلَكى عيَراقن لة هةموو هةريَم و ثاريَزطاكاندا</a:t>
            </a:r>
            <a:r>
              <a:rPr lang="ar-IQ" sz="2400" dirty="0"/>
              <a:t>.</a:t>
            </a:r>
            <a:endParaRPr lang="en-US" sz="1800" dirty="0"/>
          </a:p>
          <a:p>
            <a:pPr marL="109728" indent="0" algn="just" rtl="0">
              <a:lnSpc>
                <a:spcPct val="150000"/>
              </a:lnSpc>
              <a:buNone/>
            </a:pPr>
            <a:endParaRPr lang="ar-IQ" sz="2400" dirty="0">
              <a:latin typeface="Times New Roman" pitchFamily="18" charset="0"/>
              <a:cs typeface="Times New Roman" pitchFamily="18" charset="0"/>
            </a:endParaRPr>
          </a:p>
        </p:txBody>
      </p:sp>
    </p:spTree>
    <p:extLst>
      <p:ext uri="{BB962C8B-B14F-4D97-AF65-F5344CB8AC3E}">
        <p14:creationId xmlns:p14="http://schemas.microsoft.com/office/powerpoint/2010/main" val="978907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circle(in)">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81000"/>
            <a:ext cx="8229600" cy="5486400"/>
          </a:xfrm>
        </p:spPr>
        <p:txBody>
          <a:bodyPr>
            <a:normAutofit/>
          </a:bodyPr>
          <a:lstStyle/>
          <a:p>
            <a:pPr marL="109728" indent="0" algn="just" rtl="0">
              <a:lnSpc>
                <a:spcPct val="150000"/>
              </a:lnSpc>
              <a:buNone/>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verb </a:t>
            </a:r>
            <a:r>
              <a:rPr lang="en-US" sz="2800" b="1" i="1" dirty="0">
                <a:solidFill>
                  <a:srgbClr val="7030A0"/>
                </a:solidFill>
                <a:latin typeface="Times New Roman" pitchFamily="18" charset="0"/>
                <a:cs typeface="Times New Roman" pitchFamily="18" charset="0"/>
              </a:rPr>
              <a:t>own</a:t>
            </a:r>
            <a:r>
              <a:rPr lang="en-US" sz="2800" dirty="0">
                <a:latin typeface="Times New Roman" pitchFamily="18" charset="0"/>
                <a:cs typeface="Times New Roman" pitchFamily="18" charset="0"/>
              </a:rPr>
              <a:t>, in the example above, does not have a passive form in Kurdish. The only possible way to translate the sentence into Kurdish is to change the voice from passive to active.</a:t>
            </a:r>
            <a:endParaRPr lang="en-US" sz="2800" dirty="0">
              <a:solidFill>
                <a:srgbClr val="7030A0"/>
              </a:solidFill>
              <a:latin typeface="Times New Roman" pitchFamily="18" charset="0"/>
              <a:cs typeface="Times New Roman" pitchFamily="18" charset="0"/>
            </a:endParaRPr>
          </a:p>
          <a:p>
            <a:pPr marL="109728" indent="0" algn="just" rtl="0">
              <a:buNone/>
            </a:pPr>
            <a:endParaRPr lang="en-US" sz="3200" dirty="0">
              <a:solidFill>
                <a:srgbClr val="C00000"/>
              </a:solidFill>
              <a:latin typeface="Times New Roman" pitchFamily="18" charset="0"/>
              <a:ea typeface="+mj-ea"/>
              <a:cs typeface="Times New Roman" pitchFamily="18" charset="0"/>
            </a:endParaRPr>
          </a:p>
          <a:p>
            <a:pPr marL="109728" indent="0" algn="ctr" rtl="0">
              <a:buNone/>
            </a:pPr>
            <a:endParaRPr lang="x-none" sz="3200" dirty="0">
              <a:solidFill>
                <a:srgbClr val="7030A0"/>
              </a:solidFill>
              <a:latin typeface="Times New Roman" pitchFamily="18" charset="0"/>
              <a:cs typeface="Times New Roman" pitchFamily="18" charset="0"/>
            </a:endParaRPr>
          </a:p>
          <a:p>
            <a:pPr marL="109728" indent="0" algn="just" rtl="0">
              <a:buNone/>
            </a:pPr>
            <a:endParaRPr lang="en-US" sz="3200" dirty="0">
              <a:solidFill>
                <a:srgbClr val="C0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009935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1580"/>
            <a:ext cx="8229600" cy="5405712"/>
          </a:xfrm>
        </p:spPr>
        <p:txBody>
          <a:bodyPr/>
          <a:lstStyle/>
          <a:p>
            <a:pPr marL="109728" indent="0" algn="just" rtl="0">
              <a:lnSpc>
                <a:spcPct val="150000"/>
              </a:lnSpc>
              <a:buNone/>
            </a:pPr>
            <a:r>
              <a:rPr lang="en-US" sz="2400" b="1" dirty="0">
                <a:solidFill>
                  <a:srgbClr val="7030A0"/>
                </a:solidFill>
                <a:latin typeface="Times New Roman" pitchFamily="18" charset="0"/>
                <a:cs typeface="Times New Roman" pitchFamily="18" charset="0"/>
              </a:rPr>
              <a:t>D</a:t>
            </a:r>
            <a:r>
              <a:rPr lang="en-US" sz="2400" b="1" dirty="0" smtClean="0">
                <a:solidFill>
                  <a:srgbClr val="7030A0"/>
                </a:solidFill>
                <a:latin typeface="Times New Roman" pitchFamily="18" charset="0"/>
                <a:cs typeface="Times New Roman" pitchFamily="18" charset="0"/>
              </a:rPr>
              <a:t>. Transposition in possessive construction</a:t>
            </a:r>
            <a:r>
              <a:rPr lang="en-US" b="1" dirty="0" smtClean="0">
                <a:latin typeface="Times New Roman" pitchFamily="18" charset="0"/>
                <a:cs typeface="Times New Roman" pitchFamily="18" charset="0"/>
              </a:rPr>
              <a:t> </a:t>
            </a:r>
          </a:p>
          <a:p>
            <a:pPr marL="109728" indent="0" algn="just" rtl="0">
              <a:lnSpc>
                <a:spcPct val="150000"/>
              </a:lnSpc>
              <a:buNone/>
            </a:pPr>
            <a:r>
              <a:rPr lang="en-US" sz="2400" dirty="0" smtClean="0">
                <a:latin typeface="Times New Roman" pitchFamily="18" charset="0"/>
                <a:cs typeface="Times New Roman" pitchFamily="18" charset="0"/>
              </a:rPr>
              <a:t>there </a:t>
            </a:r>
            <a:r>
              <a:rPr lang="en-US" sz="2400" dirty="0">
                <a:latin typeface="Times New Roman" pitchFamily="18" charset="0"/>
                <a:cs typeface="Times New Roman" pitchFamily="18" charset="0"/>
              </a:rPr>
              <a:t>are two types of English possessive constructions: possessive ’s structure (e.g. ‘Malcolm’s legacy’) and ‘of phrase’ structure (e.g. ‘the legacy of freedom’). Kurdish, on the other hand, only has ‘of phrase’ possessive construction. This indicates that, in translating from English into Kurdish, phrases constructed by possessive ’s have to be shifted to ‘of phrase’ structure.</a:t>
            </a:r>
            <a:endParaRPr lang="ar-IQ" sz="2400" dirty="0">
              <a:latin typeface="Times New Roman" pitchFamily="18" charset="0"/>
              <a:cs typeface="Times New Roman" pitchFamily="18" charset="0"/>
            </a:endParaRPr>
          </a:p>
        </p:txBody>
      </p:sp>
    </p:spTree>
    <p:extLst>
      <p:ext uri="{BB962C8B-B14F-4D97-AF65-F5344CB8AC3E}">
        <p14:creationId xmlns:p14="http://schemas.microsoft.com/office/powerpoint/2010/main" val="114267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461688"/>
            <a:ext cx="8229600" cy="5405712"/>
          </a:xfrm>
        </p:spPr>
        <p:txBody>
          <a:bodyPr>
            <a:normAutofit/>
          </a:bodyPr>
          <a:lstStyle/>
          <a:p>
            <a:pPr marL="109728" indent="0" algn="just" rtl="0">
              <a:lnSpc>
                <a:spcPct val="150000"/>
              </a:lnSpc>
              <a:buNone/>
            </a:pPr>
            <a:r>
              <a:rPr lang="en-US" sz="2400" b="1" dirty="0">
                <a:solidFill>
                  <a:srgbClr val="7030A0"/>
                </a:solidFill>
                <a:latin typeface="Times New Roman" pitchFamily="18" charset="0"/>
                <a:cs typeface="Times New Roman" pitchFamily="18" charset="0"/>
              </a:rPr>
              <a:t>E</a:t>
            </a:r>
            <a:r>
              <a:rPr lang="en-US" sz="2400" b="1" dirty="0" smtClean="0">
                <a:solidFill>
                  <a:srgbClr val="7030A0"/>
                </a:solidFill>
                <a:latin typeface="Times New Roman" pitchFamily="18" charset="0"/>
                <a:cs typeface="Times New Roman" pitchFamily="18" charset="0"/>
              </a:rPr>
              <a:t>. </a:t>
            </a:r>
            <a:r>
              <a:rPr lang="en-US" sz="2800" b="1" dirty="0">
                <a:solidFill>
                  <a:srgbClr val="7030A0"/>
                </a:solidFill>
                <a:latin typeface="Times New Roman" pitchFamily="18" charset="0"/>
                <a:cs typeface="Times New Roman" pitchFamily="18" charset="0"/>
              </a:rPr>
              <a:t>Transposition in cardinal numbers</a:t>
            </a:r>
            <a:r>
              <a:rPr lang="en-US" b="1" dirty="0" smtClean="0">
                <a:latin typeface="Times New Roman" pitchFamily="18" charset="0"/>
                <a:cs typeface="Times New Roman" pitchFamily="18" charset="0"/>
              </a:rPr>
              <a:t> </a:t>
            </a:r>
          </a:p>
          <a:p>
            <a:pPr marL="109728" indent="0" algn="just" rtl="0">
              <a:lnSpc>
                <a:spcPct val="150000"/>
              </a:lnSpc>
              <a:buNone/>
            </a:pPr>
            <a:r>
              <a:rPr lang="en-US" sz="2400" dirty="0" smtClean="0">
                <a:latin typeface="Times New Roman" pitchFamily="18" charset="0"/>
                <a:cs typeface="Times New Roman" pitchFamily="18" charset="0"/>
              </a:rPr>
              <a:t>Kurdish </a:t>
            </a:r>
            <a:r>
              <a:rPr lang="en-US" sz="2400" dirty="0">
                <a:latin typeface="Times New Roman" pitchFamily="18" charset="0"/>
                <a:cs typeface="Times New Roman" pitchFamily="18" charset="0"/>
              </a:rPr>
              <a:t>cardinal numbers are followed by a singular noun</a:t>
            </a:r>
            <a:r>
              <a:rPr lang="en-US" sz="2400" dirty="0" smtClean="0">
                <a:latin typeface="Times New Roman" pitchFamily="18" charset="0"/>
                <a:cs typeface="Times New Roman" pitchFamily="18" charset="0"/>
              </a:rPr>
              <a:t>, whereas English cardinal numbers are followed by plural.</a:t>
            </a:r>
          </a:p>
          <a:p>
            <a:pPr marL="109728" indent="0" algn="just" rtl="0">
              <a:lnSpc>
                <a:spcPct val="150000"/>
              </a:lnSpc>
              <a:buNone/>
            </a:pPr>
            <a:r>
              <a:rPr lang="en-US" sz="2400" b="1" dirty="0" smtClean="0">
                <a:solidFill>
                  <a:srgbClr val="00B050"/>
                </a:solidFill>
                <a:latin typeface="Times New Roman" pitchFamily="18" charset="0"/>
                <a:cs typeface="Times New Roman" pitchFamily="18" charset="0"/>
              </a:rPr>
              <a:t>16 </a:t>
            </a:r>
            <a:r>
              <a:rPr lang="en-US" sz="2400" b="1" dirty="0">
                <a:solidFill>
                  <a:srgbClr val="00B050"/>
                </a:solidFill>
                <a:latin typeface="Times New Roman" pitchFamily="18" charset="0"/>
                <a:cs typeface="Times New Roman" pitchFamily="18" charset="0"/>
              </a:rPr>
              <a:t>days </a:t>
            </a:r>
            <a:r>
              <a:rPr lang="en-US" sz="2400" dirty="0">
                <a:solidFill>
                  <a:srgbClr val="00B050"/>
                </a:solidFill>
                <a:latin typeface="Times New Roman" pitchFamily="18" charset="0"/>
                <a:cs typeface="Times New Roman" pitchFamily="18" charset="0"/>
              </a:rPr>
              <a:t>of </a:t>
            </a:r>
            <a:r>
              <a:rPr lang="en-US" sz="2400" dirty="0" smtClean="0">
                <a:solidFill>
                  <a:srgbClr val="00B050"/>
                </a:solidFill>
                <a:latin typeface="Times New Roman" pitchFamily="18" charset="0"/>
                <a:cs typeface="Times New Roman" pitchFamily="18" charset="0"/>
              </a:rPr>
              <a:t>activism      </a:t>
            </a:r>
            <a:r>
              <a:rPr lang="ar-IQ" sz="2400" dirty="0">
                <a:solidFill>
                  <a:srgbClr val="7030A0"/>
                </a:solidFill>
                <a:latin typeface="Times New Roman" pitchFamily="18" charset="0"/>
                <a:cs typeface="Ali_K_Azzam" pitchFamily="2" charset="-78"/>
              </a:rPr>
              <a:t>رِؤذ لة ضالاكي </a:t>
            </a:r>
            <a:r>
              <a:rPr lang="en-US" sz="2400" dirty="0" smtClean="0">
                <a:solidFill>
                  <a:srgbClr val="7030A0"/>
                </a:solidFill>
                <a:latin typeface="Times New Roman" pitchFamily="18" charset="0"/>
                <a:cs typeface="Times New Roman" pitchFamily="18" charset="0"/>
              </a:rPr>
              <a:t>16</a:t>
            </a:r>
            <a:endParaRPr lang="ar-IQ" sz="2400" dirty="0">
              <a:solidFill>
                <a:srgbClr val="7030A0"/>
              </a:solidFill>
              <a:latin typeface="Times New Roman" pitchFamily="18" charset="0"/>
              <a:cs typeface="Times New Roman" pitchFamily="18" charset="0"/>
            </a:endParaRPr>
          </a:p>
          <a:p>
            <a:pPr marL="109728" indent="0" algn="just" rtl="0">
              <a:lnSpc>
                <a:spcPct val="150000"/>
              </a:lnSpc>
              <a:buNone/>
            </a:pPr>
            <a:endParaRPr lang="en-US" sz="1200" dirty="0" smtClean="0">
              <a:solidFill>
                <a:srgbClr val="00B050"/>
              </a:solidFill>
              <a:latin typeface="Times New Roman" pitchFamily="18" charset="0"/>
              <a:cs typeface="Times New Roman" pitchFamily="18" charset="0"/>
            </a:endParaRPr>
          </a:p>
          <a:p>
            <a:pPr marL="109728" indent="0" algn="just" rtl="0">
              <a:lnSpc>
                <a:spcPct val="150000"/>
              </a:lnSpc>
              <a:buNone/>
            </a:pPr>
            <a:r>
              <a:rPr lang="en-US" sz="2400" dirty="0" smtClean="0">
                <a:latin typeface="Times New Roman" pitchFamily="18" charset="0"/>
                <a:cs typeface="Times New Roman" pitchFamily="18" charset="0"/>
              </a:rPr>
              <a:t>This suggests that all English plural nouns preceded by cardinal numbers have to be shifted to singular nouns in translations into Kurdish. </a:t>
            </a:r>
            <a:endParaRPr lang="ar-IQ" sz="2400" dirty="0">
              <a:latin typeface="Times New Roman" pitchFamily="18" charset="0"/>
              <a:cs typeface="Times New Roman" pitchFamily="18" charset="0"/>
            </a:endParaRPr>
          </a:p>
        </p:txBody>
      </p:sp>
    </p:spTree>
    <p:extLst>
      <p:ext uri="{BB962C8B-B14F-4D97-AF65-F5344CB8AC3E}">
        <p14:creationId xmlns:p14="http://schemas.microsoft.com/office/powerpoint/2010/main" val="132869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a:bodyPr>
          <a:lstStyle/>
          <a:p>
            <a:pPr marL="109728" lvl="0" indent="0" algn="just" rtl="0">
              <a:buNone/>
            </a:pPr>
            <a:r>
              <a:rPr lang="en-US" sz="2600" dirty="0" smtClean="0">
                <a:latin typeface="Times New Roman" pitchFamily="18" charset="0"/>
                <a:cs typeface="Times New Roman" pitchFamily="18" charset="0"/>
              </a:rPr>
              <a:t>- Since </a:t>
            </a:r>
            <a:r>
              <a:rPr lang="en-US" sz="2600" dirty="0">
                <a:latin typeface="Times New Roman" pitchFamily="18" charset="0"/>
                <a:cs typeface="Times New Roman" pitchFamily="18" charset="0"/>
              </a:rPr>
              <a:t>the beginning of civilization, men have been great sea travellers. They have left their lands and sailed in search of new countries, food and valuable minerals. The great travellers of 21</a:t>
            </a:r>
            <a:r>
              <a:rPr lang="en-US" sz="2600" baseline="30000" dirty="0">
                <a:latin typeface="Times New Roman" pitchFamily="18" charset="0"/>
                <a:cs typeface="Times New Roman" pitchFamily="18" charset="0"/>
              </a:rPr>
              <a:t>st</a:t>
            </a:r>
            <a:r>
              <a:rPr lang="en-US" sz="2600" dirty="0">
                <a:latin typeface="Times New Roman" pitchFamily="18" charset="0"/>
                <a:cs typeface="Times New Roman" pitchFamily="18" charset="0"/>
              </a:rPr>
              <a:t> century will be the men who venture into space. They may search for new lands to live on or new sources of food for an overcrowded world</a:t>
            </a:r>
            <a:r>
              <a:rPr lang="en-US" sz="2600" dirty="0" smtClean="0">
                <a:latin typeface="Times New Roman" pitchFamily="18" charset="0"/>
                <a:cs typeface="Times New Roman" pitchFamily="18" charset="0"/>
              </a:rPr>
              <a:t>.</a:t>
            </a:r>
          </a:p>
          <a:p>
            <a:pPr marL="109728" lvl="0" indent="0" algn="just" rtl="0">
              <a:buNone/>
            </a:pPr>
            <a:endParaRPr lang="en-US" sz="2600" dirty="0">
              <a:latin typeface="Times New Roman" pitchFamily="18" charset="0"/>
              <a:cs typeface="Times New Roman" pitchFamily="18" charset="0"/>
            </a:endParaRPr>
          </a:p>
          <a:p>
            <a:pPr marL="109728" indent="0" algn="just" rtl="0">
              <a:buNone/>
            </a:pPr>
            <a:r>
              <a:rPr lang="en-US" sz="2600" dirty="0" smtClean="0">
                <a:latin typeface="Times New Roman" pitchFamily="18" charset="0"/>
                <a:cs typeface="Times New Roman" pitchFamily="18" charset="0"/>
              </a:rPr>
              <a:t>- The </a:t>
            </a:r>
            <a:r>
              <a:rPr lang="en-US" sz="2600" dirty="0">
                <a:latin typeface="Times New Roman" pitchFamily="18" charset="0"/>
                <a:cs typeface="Times New Roman" pitchFamily="18" charset="0"/>
              </a:rPr>
              <a:t>project for the elimination of illiteracy in villages </a:t>
            </a:r>
            <a:r>
              <a:rPr lang="en-US" sz="2600" dirty="0" smtClean="0">
                <a:latin typeface="Times New Roman" pitchFamily="18" charset="0"/>
                <a:cs typeface="Times New Roman" pitchFamily="18" charset="0"/>
              </a:rPr>
              <a:t>aims </a:t>
            </a:r>
            <a:r>
              <a:rPr lang="en-US" sz="2600" dirty="0">
                <a:latin typeface="Times New Roman" pitchFamily="18" charset="0"/>
                <a:cs typeface="Times New Roman" pitchFamily="18" charset="0"/>
              </a:rPr>
              <a:t>not only at teaching reading and writing, but also at teaching the technological development in agriculture.</a:t>
            </a:r>
          </a:p>
          <a:p>
            <a:pPr marL="109728" lvl="0" indent="0" algn="just" rtl="0">
              <a:buNone/>
            </a:pPr>
            <a:r>
              <a:rPr lang="en-US" sz="2600" dirty="0" smtClean="0">
                <a:latin typeface="Times New Roman" pitchFamily="18" charset="0"/>
                <a:cs typeface="Times New Roman" pitchFamily="18" charset="0"/>
              </a:rPr>
              <a:t> </a:t>
            </a:r>
            <a:endParaRPr lang="en-US" sz="2600" dirty="0">
              <a:latin typeface="Times New Roman" pitchFamily="18" charset="0"/>
              <a:cs typeface="Times New Roman" pitchFamily="18" charset="0"/>
            </a:endParaRPr>
          </a:p>
          <a:p>
            <a:pPr algn="just" rtl="0"/>
            <a:endParaRPr lang="ar-IQ" sz="2600" dirty="0">
              <a:latin typeface="Times New Roman" pitchFamily="18" charset="0"/>
              <a:cs typeface="Times New Roman" pitchFamily="18" charset="0"/>
            </a:endParaRPr>
          </a:p>
        </p:txBody>
      </p:sp>
    </p:spTree>
    <p:extLst>
      <p:ext uri="{BB962C8B-B14F-4D97-AF65-F5344CB8AC3E}">
        <p14:creationId xmlns:p14="http://schemas.microsoft.com/office/powerpoint/2010/main" val="1381659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65237"/>
            <a:ext cx="8229600" cy="4525963"/>
          </a:xfrm>
        </p:spPr>
        <p:txBody>
          <a:bodyPr>
            <a:normAutofit/>
          </a:bodyPr>
          <a:lstStyle/>
          <a:p>
            <a:pPr algn="just" rtl="0">
              <a:lnSpc>
                <a:spcPct val="150000"/>
              </a:lnSpc>
            </a:pPr>
            <a:r>
              <a:rPr lang="en-US" sz="3200" dirty="0">
                <a:latin typeface="Times New Roman" pitchFamily="18" charset="0"/>
                <a:cs typeface="Times New Roman" pitchFamily="18" charset="0"/>
              </a:rPr>
              <a:t> There are a number of theories in the field of translation, and each of them sees the concept of translation in a specific way. Therefore, scholars have introduced many definitions of translation to this field according to their </a:t>
            </a:r>
            <a:r>
              <a:rPr lang="en-US" sz="3200" b="1" dirty="0">
                <a:solidFill>
                  <a:srgbClr val="7030A0"/>
                </a:solidFill>
                <a:latin typeface="Times New Roman" pitchFamily="18" charset="0"/>
                <a:cs typeface="Times New Roman" pitchFamily="18" charset="0"/>
              </a:rPr>
              <a:t>perceptions</a:t>
            </a:r>
            <a:r>
              <a:rPr lang="en-US" sz="3200" dirty="0">
                <a:latin typeface="Times New Roman" pitchFamily="18" charset="0"/>
                <a:cs typeface="Times New Roman" pitchFamily="18" charset="0"/>
              </a:rPr>
              <a:t> to it. Here are some definitions: </a:t>
            </a:r>
            <a:endParaRPr lang="ar-IQ" sz="32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4400" dirty="0" smtClean="0">
                <a:solidFill>
                  <a:srgbClr val="C00000"/>
                </a:solidFill>
                <a:effectLst/>
              </a:rPr>
              <a:t>Definitions of Translation</a:t>
            </a:r>
            <a:endParaRPr lang="ar-IQ" sz="4400" dirty="0">
              <a:solidFill>
                <a:srgbClr val="C00000"/>
              </a:solidFill>
              <a:effectLst/>
            </a:endParaRPr>
          </a:p>
        </p:txBody>
      </p:sp>
    </p:spTree>
    <p:extLst>
      <p:ext uri="{BB962C8B-B14F-4D97-AF65-F5344CB8AC3E}">
        <p14:creationId xmlns:p14="http://schemas.microsoft.com/office/powerpoint/2010/main" val="3105176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additive="base">
                                        <p:cTn id="14"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Autofit/>
          </a:bodyPr>
          <a:lstStyle/>
          <a:p>
            <a:pPr marL="109728" lvl="0" indent="0" algn="just" rtl="0">
              <a:buNone/>
            </a:pPr>
            <a:r>
              <a:rPr lang="en-US" sz="2800" dirty="0" smtClean="0">
                <a:latin typeface="Times New Roman" pitchFamily="18" charset="0"/>
                <a:cs typeface="Times New Roman" pitchFamily="18" charset="0"/>
              </a:rPr>
              <a:t>- Environmental </a:t>
            </a:r>
            <a:r>
              <a:rPr lang="en-US" sz="2800" dirty="0">
                <a:latin typeface="Times New Roman" pitchFamily="18" charset="0"/>
                <a:cs typeface="Times New Roman" pitchFamily="18" charset="0"/>
              </a:rPr>
              <a:t>pollution is considered the main reason for the change in earth's climate and the emergence of the problem of desertification. </a:t>
            </a:r>
          </a:p>
          <a:p>
            <a:pPr marL="109728" lvl="0" indent="0" algn="just" rtl="0">
              <a:buNone/>
            </a:pPr>
            <a:endParaRPr lang="en-US" sz="1400" dirty="0">
              <a:latin typeface="Times New Roman" pitchFamily="18" charset="0"/>
              <a:cs typeface="Times New Roman" pitchFamily="18" charset="0"/>
            </a:endParaRPr>
          </a:p>
          <a:p>
            <a:pPr algn="just" rtl="0">
              <a:buFontTx/>
              <a:buChar char="-"/>
            </a:pPr>
            <a:r>
              <a:rPr lang="en-US" sz="2800" dirty="0" smtClean="0">
                <a:latin typeface="Times New Roman" pitchFamily="18" charset="0"/>
                <a:cs typeface="Times New Roman" pitchFamily="18" charset="0"/>
              </a:rPr>
              <a:t>To </a:t>
            </a:r>
            <a:r>
              <a:rPr lang="en-US" sz="2800" dirty="0">
                <a:latin typeface="Times New Roman" pitchFamily="18" charset="0"/>
                <a:cs typeface="Times New Roman" pitchFamily="18" charset="0"/>
              </a:rPr>
              <a:t>balance the family's budget, all its expenditure including food and clothing must be less than its income</a:t>
            </a:r>
            <a:r>
              <a:rPr lang="en-US" sz="2800" dirty="0" smtClean="0">
                <a:latin typeface="Times New Roman" pitchFamily="18" charset="0"/>
                <a:cs typeface="Times New Roman" pitchFamily="18" charset="0"/>
              </a:rPr>
              <a:t>.</a:t>
            </a:r>
          </a:p>
          <a:p>
            <a:pPr marL="109728" indent="0" algn="just" rtl="0">
              <a:buNone/>
            </a:pPr>
            <a:r>
              <a:rPr lang="en-US" sz="14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pPr marL="109728" indent="0" algn="just" rtl="0">
              <a:buNone/>
            </a:pPr>
            <a:r>
              <a:rPr lang="en-US" sz="2800" dirty="0" smtClean="0">
                <a:latin typeface="Times New Roman" pitchFamily="18" charset="0"/>
                <a:cs typeface="Times New Roman" pitchFamily="18" charset="0"/>
              </a:rPr>
              <a:t>- Fog </a:t>
            </a:r>
            <a:r>
              <a:rPr lang="en-US" sz="2800" dirty="0">
                <a:latin typeface="Times New Roman" pitchFamily="18" charset="0"/>
                <a:cs typeface="Times New Roman" pitchFamily="18" charset="0"/>
              </a:rPr>
              <a:t>is covering the place and visibility has become nil. </a:t>
            </a:r>
          </a:p>
          <a:p>
            <a:pPr marL="109728" lvl="0" indent="0" algn="just" rtl="0">
              <a:buNone/>
            </a:pPr>
            <a:endParaRPr lang="en-US" sz="1200" dirty="0" smtClean="0">
              <a:latin typeface="Times New Roman" pitchFamily="18" charset="0"/>
              <a:cs typeface="Times New Roman" pitchFamily="18" charset="0"/>
            </a:endParaRPr>
          </a:p>
          <a:p>
            <a:pPr marL="109728" indent="0" algn="just" rtl="0">
              <a:buNone/>
            </a:pPr>
            <a:r>
              <a:rPr lang="en-US" sz="2800" dirty="0" smtClean="0">
                <a:latin typeface="Times New Roman" pitchFamily="18" charset="0"/>
                <a:cs typeface="Times New Roman" pitchFamily="18" charset="0"/>
              </a:rPr>
              <a:t>- The </a:t>
            </a:r>
            <a:r>
              <a:rPr lang="en-US" sz="2800" dirty="0">
                <a:latin typeface="Times New Roman" pitchFamily="18" charset="0"/>
                <a:cs typeface="Times New Roman" pitchFamily="18" charset="0"/>
              </a:rPr>
              <a:t>1991 spring uprising is seen as a golden landmark in the history of the Kurdish nation</a:t>
            </a:r>
            <a:r>
              <a:rPr lang="en-US" sz="2800" dirty="0" smtClean="0">
                <a:latin typeface="Times New Roman" pitchFamily="18" charset="0"/>
                <a:cs typeface="Times New Roman" pitchFamily="18" charset="0"/>
              </a:rPr>
              <a:t>.</a:t>
            </a:r>
          </a:p>
          <a:p>
            <a:pPr marL="109728" indent="0" algn="just" rtl="0">
              <a:buNone/>
            </a:pPr>
            <a:endParaRPr lang="en-US" sz="2800" dirty="0">
              <a:latin typeface="Times New Roman" pitchFamily="18" charset="0"/>
              <a:cs typeface="Times New Roman" pitchFamily="18" charset="0"/>
            </a:endParaRPr>
          </a:p>
          <a:p>
            <a:pPr marL="109728" lvl="0" indent="0" algn="just" rtl="0">
              <a:buNone/>
            </a:pP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pPr algn="just" rtl="0"/>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152145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1000"/>
                                        <p:tgtEl>
                                          <p:spTgt spid="2">
                                            <p:txEl>
                                              <p:pRg st="8" end="8"/>
                                            </p:txEl>
                                          </p:spTgt>
                                        </p:tgtEl>
                                      </p:cBhvr>
                                    </p:animEffect>
                                    <p:anim calcmode="lin" valueType="num">
                                      <p:cBhvr>
                                        <p:cTn id="4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762000"/>
            <a:ext cx="8229600" cy="5334000"/>
          </a:xfrm>
        </p:spPr>
        <p:txBody>
          <a:bodyPr>
            <a:noAutofit/>
          </a:bodyPr>
          <a:lstStyle/>
          <a:p>
            <a:pPr marL="457200" indent="-457200" algn="just" rtl="0">
              <a:lnSpc>
                <a:spcPct val="150000"/>
              </a:lnSpc>
              <a:buFont typeface="Arial" panose="020B0604020202020204" pitchFamily="34" charset="0"/>
              <a:buChar char="•"/>
            </a:pPr>
            <a:r>
              <a:rPr lang="en-US" sz="2800" dirty="0">
                <a:latin typeface="Times New Roman" pitchFamily="18" charset="0"/>
                <a:cs typeface="Times New Roman" pitchFamily="18" charset="0"/>
              </a:rPr>
              <a:t>Every religious group in the Region shall have the right to establish a council to develop, organize, and advance </a:t>
            </a:r>
            <a:r>
              <a:rPr lang="en-US" sz="2800" dirty="0">
                <a:solidFill>
                  <a:srgbClr val="FF0000"/>
                </a:solidFill>
                <a:latin typeface="Times New Roman" pitchFamily="18" charset="0"/>
                <a:cs typeface="Times New Roman" pitchFamily="18" charset="0"/>
              </a:rPr>
              <a:t>its cultural and social affairs, and its heritage</a:t>
            </a:r>
            <a:r>
              <a:rPr lang="en-US" sz="2800" dirty="0">
                <a:latin typeface="Times New Roman" pitchFamily="18" charset="0"/>
                <a:cs typeface="Times New Roman" pitchFamily="18" charset="0"/>
              </a:rPr>
              <a:t>.  This shall be regulated by law</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marL="457200" indent="-457200" algn="just" rtl="0">
              <a:lnSpc>
                <a:spcPct val="150000"/>
              </a:lnSpc>
              <a:buFont typeface="Arial" panose="020B0604020202020204" pitchFamily="34" charset="0"/>
              <a:buChar char="•"/>
            </a:pPr>
            <a:r>
              <a:rPr lang="en-US" sz="2800" dirty="0">
                <a:latin typeface="Times New Roman" pitchFamily="18" charset="0"/>
                <a:cs typeface="Times New Roman" pitchFamily="18" charset="0"/>
              </a:rPr>
              <a:t>It is obvious that </a:t>
            </a:r>
            <a:r>
              <a:rPr lang="en-US" sz="2800" u="sng" dirty="0">
                <a:latin typeface="Times New Roman" pitchFamily="18" charset="0"/>
                <a:cs typeface="Times New Roman" pitchFamily="18" charset="0"/>
              </a:rPr>
              <a:t>Melancholia</a:t>
            </a:r>
            <a:r>
              <a:rPr lang="en-US" sz="2800" dirty="0">
                <a:latin typeface="Times New Roman" pitchFamily="18" charset="0"/>
                <a:cs typeface="Times New Roman" pitchFamily="18" charset="0"/>
              </a:rPr>
              <a:t> is </a:t>
            </a:r>
            <a:r>
              <a:rPr lang="en-US" sz="2800" dirty="0" smtClean="0">
                <a:latin typeface="Times New Roman" pitchFamily="18" charset="0"/>
                <a:cs typeface="Times New Roman" pitchFamily="18" charset="0"/>
              </a:rPr>
              <a:t>a type </a:t>
            </a:r>
            <a:r>
              <a:rPr lang="en-US" sz="2800" dirty="0">
                <a:latin typeface="Times New Roman" pitchFamily="18" charset="0"/>
                <a:cs typeface="Times New Roman" pitchFamily="18" charset="0"/>
              </a:rPr>
              <a:t>of </a:t>
            </a:r>
            <a:r>
              <a:rPr lang="en-US" sz="2800" b="1" dirty="0">
                <a:latin typeface="Times New Roman" pitchFamily="18" charset="0"/>
                <a:cs typeface="Times New Roman" pitchFamily="18" charset="0"/>
              </a:rPr>
              <a:t>depression</a:t>
            </a:r>
            <a:r>
              <a:rPr lang="en-US" sz="2800" dirty="0">
                <a:latin typeface="Times New Roman" pitchFamily="18" charset="0"/>
                <a:cs typeface="Times New Roman" pitchFamily="18" charset="0"/>
              </a:rPr>
              <a:t>. People with melancholic depression often feel extreme despair and guilt. Also, Melancholia sometimes leads to schizophrenia</a:t>
            </a:r>
            <a:r>
              <a:rPr lang="ar-IQ" sz="2800" dirty="0">
                <a:latin typeface="Times New Roman" pitchFamily="18" charset="0"/>
                <a:cs typeface="Times New Roman" pitchFamily="18" charset="0"/>
              </a:rPr>
              <a:t>. </a:t>
            </a:r>
            <a:endParaRPr lang="x-none" sz="2800" dirty="0">
              <a:latin typeface="Times New Roman" pitchFamily="18" charset="0"/>
              <a:cs typeface="Times New Roman" pitchFamily="18" charset="0"/>
            </a:endParaRPr>
          </a:p>
          <a:p>
            <a:pPr marL="457200" indent="-457200" algn="just" rtl="0">
              <a:lnSpc>
                <a:spcPct val="150000"/>
              </a:lnSpc>
              <a:buFont typeface="Arial" panose="020B0604020202020204" pitchFamily="34" charset="0"/>
              <a:buChar char="•"/>
            </a:pPr>
            <a:endParaRPr lang="en-US" sz="2800" dirty="0">
              <a:latin typeface="Times New Roman" pitchFamily="18" charset="0"/>
              <a:cs typeface="Times New Roman" pitchFamily="18" charset="0"/>
            </a:endParaRPr>
          </a:p>
          <a:p>
            <a:pPr marL="109728" lvl="0" indent="0" algn="just" rtl="0">
              <a:lnSpc>
                <a:spcPct val="150000"/>
              </a:lnSpc>
              <a:buNone/>
            </a:pPr>
            <a:endParaRPr lang="en-US" sz="1400" dirty="0">
              <a:latin typeface="Times New Roman" pitchFamily="18" charset="0"/>
              <a:cs typeface="Times New Roman" pitchFamily="18" charset="0"/>
            </a:endParaRPr>
          </a:p>
          <a:p>
            <a:pPr marL="109728" indent="0" algn="just" rtl="0">
              <a:lnSpc>
                <a:spcPct val="150000"/>
              </a:lnSpc>
              <a:buNone/>
            </a:pPr>
            <a:r>
              <a:rPr lang="en-US" sz="14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pPr marL="109728" lvl="0" indent="0" algn="just" rtl="0">
              <a:lnSpc>
                <a:spcPct val="150000"/>
              </a:lnSpc>
              <a:buNone/>
            </a:pPr>
            <a:endParaRPr lang="en-US" sz="1200" dirty="0" smtClean="0">
              <a:latin typeface="Times New Roman" pitchFamily="18" charset="0"/>
              <a:cs typeface="Times New Roman" pitchFamily="18" charset="0"/>
            </a:endParaRPr>
          </a:p>
          <a:p>
            <a:pPr marL="109728" indent="0" algn="just" rtl="0">
              <a:lnSpc>
                <a:spcPct val="150000"/>
              </a:lnSpc>
              <a:buNone/>
            </a:pPr>
            <a:endParaRPr lang="en-US" sz="2800" dirty="0">
              <a:latin typeface="Times New Roman" pitchFamily="18" charset="0"/>
              <a:cs typeface="Times New Roman" pitchFamily="18" charset="0"/>
            </a:endParaRPr>
          </a:p>
          <a:p>
            <a:pPr marL="109728" lvl="0" indent="0" algn="just" rtl="0">
              <a:lnSpc>
                <a:spcPct val="150000"/>
              </a:lnSpc>
              <a:buNone/>
            </a:pP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pPr algn="just" rtl="0">
              <a:lnSpc>
                <a:spcPct val="150000"/>
              </a:lnSpc>
            </a:pP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6849316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0" y="304800"/>
            <a:ext cx="9067800" cy="6096000"/>
          </a:xfrm>
          <a:prstGeom prst="rect">
            <a:avLst/>
          </a:prstGeom>
        </p:spPr>
        <p:txBody>
          <a:bodyPr vert="horz">
            <a:normAutofit lnSpcReduction="10000"/>
          </a:bodyPr>
          <a:lst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457200" indent="-457200" algn="l" rtl="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Points about the previous translations:</a:t>
            </a:r>
          </a:p>
          <a:p>
            <a:pPr marL="457200" indent="-457200" algn="l" rtl="0">
              <a:buFont typeface="Arial" panose="020B0604020202020204" pitchFamily="34" charset="0"/>
              <a:buChar char="•"/>
            </a:pPr>
            <a:endParaRPr lang="en-US" sz="3200" dirty="0" smtClean="0">
              <a:latin typeface="Times New Roman" panose="02020603050405020304" pitchFamily="18" charset="0"/>
              <a:cs typeface="Times New Roman" panose="02020603050405020304" pitchFamily="18" charset="0"/>
            </a:endParaRPr>
          </a:p>
          <a:p>
            <a:pPr marL="514350" indent="-514350" algn="l" rtl="0">
              <a:buFont typeface="Wingdings 3"/>
              <a:buAutoNum type="arabicPeriod"/>
            </a:pPr>
            <a:r>
              <a:rPr lang="en-US" sz="3200" dirty="0" smtClean="0">
                <a:solidFill>
                  <a:srgbClr val="FF0000"/>
                </a:solidFill>
                <a:latin typeface="Times New Roman" panose="02020603050405020304" pitchFamily="18" charset="0"/>
                <a:cs typeface="Times New Roman" panose="02020603050405020304" pitchFamily="18" charset="0"/>
              </a:rPr>
              <a:t>Melancholia</a:t>
            </a:r>
            <a:r>
              <a:rPr lang="en-US" sz="3200" dirty="0" smtClean="0">
                <a:latin typeface="Times New Roman" panose="02020603050405020304" pitchFamily="18" charset="0"/>
                <a:cs typeface="Times New Roman" panose="02020603050405020304" pitchFamily="18" charset="0"/>
              </a:rPr>
              <a:t> and </a:t>
            </a:r>
            <a:r>
              <a:rPr lang="en-US" sz="3200" dirty="0" smtClean="0">
                <a:solidFill>
                  <a:srgbClr val="0000FF"/>
                </a:solidFill>
                <a:latin typeface="Times New Roman" panose="02020603050405020304" pitchFamily="18" charset="0"/>
                <a:cs typeface="Times New Roman" panose="02020603050405020304" pitchFamily="18" charset="0"/>
              </a:rPr>
              <a:t>schizophrenia</a:t>
            </a:r>
            <a:r>
              <a:rPr lang="en-US" sz="3200" dirty="0" smtClean="0">
                <a:latin typeface="Times New Roman" panose="02020603050405020304" pitchFamily="18" charset="0"/>
                <a:cs typeface="Times New Roman" panose="02020603050405020304" pitchFamily="18" charset="0"/>
              </a:rPr>
              <a:t> can’t be translated.</a:t>
            </a:r>
          </a:p>
          <a:p>
            <a:pPr marL="514350" indent="-514350" algn="l" rtl="0">
              <a:buFont typeface="Wingdings 3"/>
              <a:buAutoNum type="arabicPeriod"/>
            </a:pPr>
            <a:endParaRPr lang="en-US" sz="3200" dirty="0" smtClean="0">
              <a:latin typeface="Times New Roman" panose="02020603050405020304" pitchFamily="18" charset="0"/>
              <a:cs typeface="Times New Roman" panose="02020603050405020304" pitchFamily="18" charset="0"/>
            </a:endParaRPr>
          </a:p>
          <a:p>
            <a:pPr marL="514350" indent="-514350" algn="l" rtl="0">
              <a:buFont typeface="Wingdings 3"/>
              <a:buAutoNum type="arabicPeriod"/>
            </a:pPr>
            <a:r>
              <a:rPr lang="en-US" sz="3200" dirty="0" smtClean="0">
                <a:latin typeface="Times New Roman" panose="02020603050405020304" pitchFamily="18" charset="0"/>
                <a:cs typeface="Times New Roman" panose="02020603050405020304" pitchFamily="18" charset="0"/>
              </a:rPr>
              <a:t> “</a:t>
            </a:r>
            <a:r>
              <a:rPr lang="en-US" sz="3200" u="sng" dirty="0" smtClean="0">
                <a:solidFill>
                  <a:srgbClr val="0000FF"/>
                </a:solidFill>
                <a:latin typeface="Times New Roman" panose="02020603050405020304" pitchFamily="18" charset="0"/>
                <a:cs typeface="Times New Roman" panose="02020603050405020304" pitchFamily="18" charset="0"/>
              </a:rPr>
              <a:t>People with melancholic depression</a:t>
            </a:r>
            <a:r>
              <a:rPr lang="en-US" sz="3200" dirty="0" smtClean="0">
                <a:latin typeface="Times New Roman" panose="02020603050405020304" pitchFamily="18" charset="0"/>
                <a:cs typeface="Times New Roman" panose="02020603050405020304" pitchFamily="18" charset="0"/>
              </a:rPr>
              <a:t>” must be translated like “</a:t>
            </a:r>
            <a:r>
              <a:rPr lang="ku-Arab-IQ" sz="3200" dirty="0" smtClean="0">
                <a:latin typeface="Times New Roman" panose="02020603050405020304" pitchFamily="18" charset="0"/>
                <a:cs typeface="Times New Roman" panose="02020603050405020304" pitchFamily="18" charset="0"/>
              </a:rPr>
              <a:t>ئەو کەسانەی کە دووچاری خەمۆکی مالیخۆلیایی بوینە” </a:t>
            </a:r>
            <a:r>
              <a:rPr lang="en-US" sz="3200" dirty="0" smtClean="0">
                <a:latin typeface="Times New Roman" panose="02020603050405020304" pitchFamily="18" charset="0"/>
                <a:cs typeface="Times New Roman" panose="02020603050405020304" pitchFamily="18" charset="0"/>
              </a:rPr>
              <a:t> since </a:t>
            </a:r>
          </a:p>
          <a:p>
            <a:pPr marL="0" indent="0" algn="l" rtl="0">
              <a:buNone/>
            </a:pPr>
            <a:r>
              <a:rPr lang="en-US" sz="3200" dirty="0">
                <a:solidFill>
                  <a:srgbClr val="FF0000"/>
                </a:solidFill>
                <a:latin typeface="Times New Roman" panose="02020603050405020304" pitchFamily="18" charset="0"/>
                <a:cs typeface="Times New Roman" panose="02020603050405020304" pitchFamily="18" charset="0"/>
              </a:rPr>
              <a:t> </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Here</a:t>
            </a:r>
            <a:r>
              <a:rPr lang="en-US" sz="3200" dirty="0" smtClean="0">
                <a:solidFill>
                  <a:srgbClr val="FF0000"/>
                </a:solidFill>
                <a:latin typeface="Times New Roman" panose="02020603050405020304" pitchFamily="18" charset="0"/>
                <a:cs typeface="Times New Roman" panose="02020603050405020304" pitchFamily="18" charset="0"/>
              </a:rPr>
              <a:t> people</a:t>
            </a:r>
            <a:r>
              <a:rPr lang="en-US" sz="3200" dirty="0" smtClean="0">
                <a:latin typeface="Times New Roman" panose="02020603050405020304" pitchFamily="18" charset="0"/>
                <a:cs typeface="Times New Roman" panose="02020603050405020304" pitchFamily="18" charset="0"/>
              </a:rPr>
              <a:t> means </a:t>
            </a:r>
            <a:r>
              <a:rPr lang="en-US" sz="3200" dirty="0" smtClean="0">
                <a:solidFill>
                  <a:srgbClr val="FF0000"/>
                </a:solidFill>
                <a:latin typeface="Times New Roman" panose="02020603050405020304" pitchFamily="18" charset="0"/>
                <a:cs typeface="Times New Roman" panose="02020603050405020304" pitchFamily="18" charset="0"/>
              </a:rPr>
              <a:t>those persons</a:t>
            </a:r>
            <a:r>
              <a:rPr lang="en-US" sz="3200" dirty="0" smtClean="0">
                <a:latin typeface="Times New Roman" panose="02020603050405020304" pitchFamily="18" charset="0"/>
                <a:cs typeface="Times New Roman" panose="02020603050405020304" pitchFamily="18" charset="0"/>
              </a:rPr>
              <a:t>, not (</a:t>
            </a:r>
            <a:r>
              <a:rPr lang="en-US" sz="3200" dirty="0" err="1" smtClean="0">
                <a:solidFill>
                  <a:srgbClr val="FF0000"/>
                </a:solidFill>
                <a:latin typeface="Times New Roman" panose="02020603050405020304" pitchFamily="18" charset="0"/>
                <a:cs typeface="Times New Roman" panose="02020603050405020304" pitchFamily="18" charset="0"/>
              </a:rPr>
              <a:t>xalk</a:t>
            </a:r>
            <a:r>
              <a:rPr lang="en-US" sz="3200" dirty="0" smtClean="0">
                <a:latin typeface="Times New Roman" panose="02020603050405020304" pitchFamily="18" charset="0"/>
                <a:cs typeface="Times New Roman" panose="02020603050405020304" pitchFamily="18" charset="0"/>
              </a:rPr>
              <a:t>), and the word “</a:t>
            </a:r>
            <a:r>
              <a:rPr lang="en-US" sz="3200" dirty="0" smtClean="0">
                <a:solidFill>
                  <a:schemeClr val="accent6">
                    <a:lumMod val="75000"/>
                  </a:schemeClr>
                </a:solidFill>
                <a:latin typeface="Times New Roman" panose="02020603050405020304" pitchFamily="18" charset="0"/>
                <a:cs typeface="Times New Roman" panose="02020603050405020304" pitchFamily="18" charset="0"/>
              </a:rPr>
              <a:t>with</a:t>
            </a:r>
            <a:r>
              <a:rPr lang="en-US" sz="3200" dirty="0" smtClean="0">
                <a:latin typeface="Times New Roman" panose="02020603050405020304" pitchFamily="18" charset="0"/>
                <a:cs typeface="Times New Roman" panose="02020603050405020304" pitchFamily="18" charset="0"/>
              </a:rPr>
              <a:t>” should be translated as “</a:t>
            </a:r>
            <a:r>
              <a:rPr lang="en-US" sz="3200" dirty="0" err="1" smtClean="0">
                <a:solidFill>
                  <a:srgbClr val="FF3399"/>
                </a:solidFill>
                <a:latin typeface="Times New Roman" panose="02020603050405020304" pitchFamily="18" charset="0"/>
                <a:cs typeface="Times New Roman" panose="02020603050405020304" pitchFamily="18" charset="0"/>
              </a:rPr>
              <a:t>dw</a:t>
            </a:r>
            <a:r>
              <a:rPr lang="en-US" sz="3200" dirty="0" smtClean="0">
                <a:solidFill>
                  <a:srgbClr val="FF3399"/>
                </a:solidFill>
                <a:latin typeface="Times New Roman" panose="02020603050405020304" pitchFamily="18" charset="0"/>
                <a:cs typeface="Times New Roman" panose="02020603050405020304" pitchFamily="18" charset="0"/>
              </a:rPr>
              <a:t> Chari”.</a:t>
            </a:r>
          </a:p>
          <a:p>
            <a:pPr marL="514350" indent="-514350" algn="l" rtl="0">
              <a:buFont typeface="Wingdings 3"/>
              <a:buAutoNum type="arabicPeriod"/>
            </a:pPr>
            <a:endParaRPr lang="en-US" sz="3200" dirty="0" smtClean="0">
              <a:solidFill>
                <a:srgbClr val="FF3399"/>
              </a:solidFill>
              <a:latin typeface="Times New Roman" panose="02020603050405020304" pitchFamily="18" charset="0"/>
              <a:cs typeface="Times New Roman" panose="02020603050405020304" pitchFamily="18" charset="0"/>
            </a:endParaRPr>
          </a:p>
          <a:p>
            <a:pPr marL="514350" indent="-514350" algn="l" rtl="0">
              <a:buFont typeface="Wingdings 3"/>
              <a:buAutoNum type="arabicPeriod"/>
            </a:pPr>
            <a:r>
              <a:rPr lang="en-US" sz="3200" dirty="0" smtClean="0">
                <a:latin typeface="Times New Roman" panose="02020603050405020304" pitchFamily="18" charset="0"/>
                <a:cs typeface="Times New Roman" panose="02020603050405020304" pitchFamily="18" charset="0"/>
              </a:rPr>
              <a:t> The word </a:t>
            </a:r>
            <a:r>
              <a:rPr lang="en-US" sz="3200" dirty="0" smtClean="0">
                <a:solidFill>
                  <a:srgbClr val="FF3399"/>
                </a:solidFill>
                <a:latin typeface="Times New Roman" panose="02020603050405020304" pitchFamily="18" charset="0"/>
                <a:cs typeface="Times New Roman" panose="02020603050405020304" pitchFamily="18" charset="0"/>
              </a:rPr>
              <a:t>sometimes</a:t>
            </a:r>
            <a:r>
              <a:rPr lang="en-US" sz="3200" dirty="0" smtClean="0">
                <a:latin typeface="Times New Roman" panose="02020603050405020304" pitchFamily="18" charset="0"/>
                <a:cs typeface="Times New Roman" panose="02020603050405020304" pitchFamily="18" charset="0"/>
              </a:rPr>
              <a:t> is better to be moved to the beginning of the sentence to sound more Kurdish.  </a:t>
            </a:r>
          </a:p>
          <a:p>
            <a:pPr marL="514350" indent="-514350" algn="l" rtl="0">
              <a:buFont typeface="Wingdings 3"/>
              <a:buAutoNum type="arabicPeriod"/>
            </a:pPr>
            <a:endParaRPr lang="en-US" sz="3200" dirty="0" smtClean="0">
              <a:latin typeface="Times New Roman" panose="02020603050405020304" pitchFamily="18" charset="0"/>
              <a:cs typeface="Times New Roman" panose="02020603050405020304" pitchFamily="18" charset="0"/>
            </a:endParaRPr>
          </a:p>
          <a:p>
            <a:pPr marL="457200" indent="-457200" algn="l" rtl="0">
              <a:buFont typeface="Arial" panose="020B0604020202020204" pitchFamily="34" charset="0"/>
              <a:buChar char="•"/>
            </a:pPr>
            <a:endParaRPr lang="en-US"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0175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763000" cy="5867400"/>
          </a:xfrm>
          <a:prstGeom prst="rect">
            <a:avLst/>
          </a:prstGeom>
        </p:spPr>
        <p:txBody>
          <a:bodyPr vert="horz">
            <a:noAutofit/>
          </a:bodyPr>
          <a:lst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just" rtl="0">
              <a:lnSpc>
                <a:spcPct val="150000"/>
              </a:lnSpc>
              <a:buNone/>
            </a:pPr>
            <a:endParaRPr lang="x-none" sz="1100" dirty="0" smtClean="0">
              <a:latin typeface="Times New Roman" pitchFamily="18" charset="0"/>
              <a:cs typeface="Times New Roman" pitchFamily="18" charset="0"/>
            </a:endParaRPr>
          </a:p>
          <a:p>
            <a:pPr algn="just" rtl="0">
              <a:lnSpc>
                <a:spcPct val="150000"/>
              </a:lnSpc>
            </a:pPr>
            <a:r>
              <a:rPr lang="en-US" sz="2600" dirty="0" smtClean="0">
                <a:latin typeface="Times New Roman" pitchFamily="18" charset="0"/>
                <a:cs typeface="Times New Roman" pitchFamily="18" charset="0"/>
              </a:rPr>
              <a:t>Jack defined the word </a:t>
            </a:r>
            <a:r>
              <a:rPr lang="ar-SA" sz="2600" dirty="0" smtClean="0">
                <a:latin typeface="Times New Roman" pitchFamily="18" charset="0"/>
                <a:cs typeface="Times New Roman" pitchFamily="18" charset="0"/>
              </a:rPr>
              <a:t>"</a:t>
            </a:r>
            <a:r>
              <a:rPr lang="en-US" sz="2600" dirty="0" smtClean="0">
                <a:latin typeface="Times New Roman" pitchFamily="18" charset="0"/>
                <a:cs typeface="Times New Roman" pitchFamily="18" charset="0"/>
              </a:rPr>
              <a:t>learning</a:t>
            </a:r>
            <a:r>
              <a:rPr lang="ar-SA" sz="2600" dirty="0" smtClean="0">
                <a:latin typeface="Times New Roman" pitchFamily="18" charset="0"/>
                <a:cs typeface="Times New Roman" pitchFamily="18" charset="0"/>
              </a:rPr>
              <a:t>"</a:t>
            </a:r>
            <a:r>
              <a:rPr lang="en-US" sz="2600" dirty="0" smtClean="0">
                <a:latin typeface="Times New Roman" pitchFamily="18" charset="0"/>
                <a:cs typeface="Times New Roman" pitchFamily="18" charset="0"/>
              </a:rPr>
              <a:t> to me: “learning is a process of gaining knowledge or skills. It can change our behavior.” However, he forgot the fact that learning is an </a:t>
            </a:r>
            <a:r>
              <a:rPr lang="en-US" sz="2600" dirty="0">
                <a:latin typeface="Times New Roman" pitchFamily="18" charset="0"/>
                <a:cs typeface="Times New Roman" pitchFamily="18" charset="0"/>
              </a:rPr>
              <a:t>ontological </a:t>
            </a:r>
            <a:r>
              <a:rPr lang="en-US" sz="2600" dirty="0" smtClean="0">
                <a:latin typeface="Times New Roman" pitchFamily="18" charset="0"/>
                <a:cs typeface="Times New Roman" pitchFamily="18" charset="0"/>
              </a:rPr>
              <a:t>process.</a:t>
            </a:r>
          </a:p>
          <a:p>
            <a:pPr marL="109728" indent="0" algn="just">
              <a:lnSpc>
                <a:spcPct val="150000"/>
              </a:lnSpc>
              <a:buNone/>
            </a:pPr>
            <a:r>
              <a:rPr lang="ku-Arab-IQ" sz="2800" dirty="0">
                <a:solidFill>
                  <a:srgbClr val="347C47"/>
                </a:solidFill>
              </a:rPr>
              <a:t>جاک پێناسەی وشەی "فێربوون"ی بۆ کردم بەوەی کە فێربوون بریتیە لە پرۆسەی بەدەستهێنانی توانا و زانست و زانیاریی. فێربوون لەتوانایدایە رەفترارمان بگۆرێ." وەلێ، جاک ئەو راستییەی بیر چوو کە فێربوون پرۆسەیەکی ئۆنتۆلۆژیە.</a:t>
            </a:r>
            <a:endParaRPr lang="en-US" sz="2800" dirty="0">
              <a:solidFill>
                <a:srgbClr val="347C47"/>
              </a:solidFill>
            </a:endParaRPr>
          </a:p>
          <a:p>
            <a:pPr marL="109728" indent="0" algn="just" rtl="0">
              <a:lnSpc>
                <a:spcPct val="150000"/>
              </a:lnSpc>
              <a:buNone/>
            </a:pPr>
            <a:endParaRPr lang="en-US" sz="2600" dirty="0" smtClean="0">
              <a:latin typeface="Times New Roman" pitchFamily="18" charset="0"/>
              <a:cs typeface="Times New Roman" pitchFamily="18" charset="0"/>
            </a:endParaRPr>
          </a:p>
          <a:p>
            <a:pPr algn="just" rtl="0">
              <a:lnSpc>
                <a:spcPct val="150000"/>
              </a:lnSpc>
            </a:pPr>
            <a:endParaRPr lang="en-US" sz="2600" dirty="0" smtClean="0">
              <a:latin typeface="Times New Roman" pitchFamily="18" charset="0"/>
              <a:cs typeface="Times New Roman" pitchFamily="18" charset="0"/>
            </a:endParaRPr>
          </a:p>
          <a:p>
            <a:pPr algn="just" rtl="0">
              <a:lnSpc>
                <a:spcPct val="150000"/>
              </a:lnSpc>
            </a:pPr>
            <a:endParaRPr lang="x-none" sz="2600" dirty="0" smtClean="0">
              <a:solidFill>
                <a:srgbClr val="FF0000"/>
              </a:solidFill>
              <a:latin typeface="Times New Roman" pitchFamily="18" charset="0"/>
              <a:cs typeface="Times New Roman" pitchFamily="18" charset="0"/>
            </a:endParaRPr>
          </a:p>
          <a:p>
            <a:pPr algn="just" rtl="0">
              <a:lnSpc>
                <a:spcPct val="150000"/>
              </a:lnSpc>
            </a:pPr>
            <a:endParaRPr lang="x-none" sz="2600" dirty="0" smtClean="0">
              <a:solidFill>
                <a:srgbClr val="FF0000"/>
              </a:solidFill>
              <a:latin typeface="Times New Roman" pitchFamily="18" charset="0"/>
              <a:cs typeface="Times New Roman" pitchFamily="18" charset="0"/>
            </a:endParaRPr>
          </a:p>
          <a:p>
            <a:pPr algn="just" rtl="0">
              <a:lnSpc>
                <a:spcPct val="150000"/>
              </a:lnSpc>
            </a:pPr>
            <a:endParaRPr lang="x-none" sz="2600" dirty="0" smtClean="0">
              <a:solidFill>
                <a:srgbClr val="FF0000"/>
              </a:solidFill>
              <a:latin typeface="Times New Roman" pitchFamily="18" charset="0"/>
              <a:cs typeface="Times New Roman" pitchFamily="18" charset="0"/>
            </a:endParaRPr>
          </a:p>
          <a:p>
            <a:pPr algn="just" rtl="0">
              <a:lnSpc>
                <a:spcPct val="150000"/>
              </a:lnSpc>
            </a:pPr>
            <a:r>
              <a:rPr lang="x-none" sz="2600" dirty="0" smtClean="0">
                <a:latin typeface="Times New Roman" pitchFamily="18" charset="0"/>
                <a:cs typeface="Times New Roman" pitchFamily="18" charset="0"/>
              </a:rPr>
              <a:t>. </a:t>
            </a:r>
          </a:p>
          <a:p>
            <a:pPr algn="just" rtl="0">
              <a:lnSpc>
                <a:spcPct val="150000"/>
              </a:lnSpc>
            </a:pPr>
            <a:r>
              <a:rPr lang="x-none" sz="2600" dirty="0" smtClean="0">
                <a:latin typeface="Times New Roman" pitchFamily="18" charset="0"/>
                <a:cs typeface="Times New Roman" pitchFamily="18" charset="0"/>
              </a:rPr>
              <a:t>.....................................................................</a:t>
            </a:r>
            <a:endParaRPr lang="en-US" sz="2600" dirty="0" smtClean="0">
              <a:latin typeface="Times New Roman" pitchFamily="18" charset="0"/>
              <a:cs typeface="Times New Roman" pitchFamily="18" charset="0"/>
            </a:endParaRPr>
          </a:p>
          <a:p>
            <a:pPr algn="just" rtl="0">
              <a:lnSpc>
                <a:spcPct val="150000"/>
              </a:lnSpc>
            </a:pPr>
            <a:endParaRPr lang="en-US" sz="2600" dirty="0" smtClean="0">
              <a:latin typeface="Times New Roman" pitchFamily="18" charset="0"/>
              <a:cs typeface="Times New Roman" pitchFamily="18" charset="0"/>
            </a:endParaRPr>
          </a:p>
          <a:p>
            <a:pPr algn="just" rtl="0">
              <a:lnSpc>
                <a:spcPct val="150000"/>
              </a:lnSpc>
            </a:pPr>
            <a:r>
              <a:rPr lang="x-none" sz="2600" dirty="0" smtClean="0">
                <a:latin typeface="Times New Roman" pitchFamily="18" charset="0"/>
                <a:cs typeface="Times New Roman" pitchFamily="18" charset="0"/>
              </a:rPr>
              <a:t>. </a:t>
            </a:r>
            <a:endParaRPr lang="en-US" sz="2600" dirty="0" smtClean="0">
              <a:latin typeface="Times New Roman" pitchFamily="18" charset="0"/>
              <a:cs typeface="Times New Roman" pitchFamily="18" charset="0"/>
            </a:endParaRPr>
          </a:p>
          <a:p>
            <a:pPr marL="457200" indent="-457200" algn="just" rtl="0">
              <a:lnSpc>
                <a:spcPct val="150000"/>
              </a:lnSpc>
              <a:buFont typeface="Arial" panose="020B0604020202020204" pitchFamily="34" charset="0"/>
              <a:buChar char="•"/>
            </a:pPr>
            <a:endParaRPr lang="en-US" sz="2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6696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533400"/>
            <a:ext cx="8839200" cy="5638800"/>
          </a:xfrm>
          <a:prstGeom prst="rect">
            <a:avLst/>
          </a:prstGeom>
        </p:spPr>
        <p:txBody>
          <a:bodyPr vert="horz">
            <a:normAutofit lnSpcReduction="10000"/>
          </a:bodyPr>
          <a:lst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514350" indent="-514350" algn="l" rtl="0">
              <a:buFont typeface="Wingdings 3"/>
              <a:buAutoNum type="arabicPeriod"/>
            </a:pPr>
            <a:r>
              <a:rPr lang="ku-Arab-IQ"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t>
            </a:r>
            <a:r>
              <a:rPr lang="ku-Arab-IQ" sz="3200" dirty="0" smtClean="0">
                <a:solidFill>
                  <a:srgbClr val="FF3399"/>
                </a:solidFill>
                <a:latin typeface="Times New Roman" panose="02020603050405020304" pitchFamily="18" charset="0"/>
                <a:cs typeface="Times New Roman" panose="02020603050405020304" pitchFamily="18" charset="0"/>
              </a:rPr>
              <a:t>بریتیە و بەوەی </a:t>
            </a:r>
            <a:r>
              <a:rPr lang="en-US" sz="3200" dirty="0" smtClean="0">
                <a:latin typeface="Times New Roman" panose="02020603050405020304" pitchFamily="18" charset="0"/>
                <a:cs typeface="Times New Roman" panose="02020603050405020304" pitchFamily="18" charset="0"/>
              </a:rPr>
              <a:t>‘ has been added in the Kurdish version as </a:t>
            </a:r>
            <a:r>
              <a:rPr lang="en-US" sz="3200" dirty="0" smtClean="0">
                <a:solidFill>
                  <a:srgbClr val="FF3399"/>
                </a:solidFill>
                <a:latin typeface="Times New Roman" panose="02020603050405020304" pitchFamily="18" charset="0"/>
                <a:cs typeface="Times New Roman" panose="02020603050405020304" pitchFamily="18" charset="0"/>
              </a:rPr>
              <a:t>function words </a:t>
            </a:r>
            <a:r>
              <a:rPr lang="en-US" sz="3200" dirty="0" smtClean="0">
                <a:latin typeface="Times New Roman" panose="02020603050405020304" pitchFamily="18" charset="0"/>
                <a:cs typeface="Times New Roman" panose="02020603050405020304" pitchFamily="18" charset="0"/>
              </a:rPr>
              <a:t>and do not change the meaning of the text. Adding them is to make the text more Kurdish.</a:t>
            </a:r>
          </a:p>
          <a:p>
            <a:pPr marL="514350" indent="-514350" algn="l" rtl="0">
              <a:buFont typeface="Wingdings 3"/>
              <a:buAutoNum type="arabicPeriod"/>
            </a:pPr>
            <a:endParaRPr lang="en-US" sz="3200" dirty="0" smtClean="0">
              <a:latin typeface="Times New Roman" panose="02020603050405020304" pitchFamily="18" charset="0"/>
              <a:cs typeface="Times New Roman" panose="02020603050405020304" pitchFamily="18" charset="0"/>
            </a:endParaRPr>
          </a:p>
          <a:p>
            <a:pPr marL="514350" indent="-514350" algn="l" rtl="0">
              <a:buFont typeface="Wingdings 3"/>
              <a:buAutoNum type="arabicPeriod"/>
            </a:pPr>
            <a:r>
              <a:rPr lang="en-US" sz="3200" dirty="0" smtClean="0">
                <a:latin typeface="Times New Roman" panose="02020603050405020304" pitchFamily="18" charset="0"/>
                <a:cs typeface="Times New Roman" panose="02020603050405020304" pitchFamily="18" charset="0"/>
              </a:rPr>
              <a:t> We have translated the word ‘</a:t>
            </a:r>
            <a:r>
              <a:rPr lang="en-US" sz="3200" dirty="0" smtClean="0">
                <a:solidFill>
                  <a:srgbClr val="FF3399"/>
                </a:solidFill>
                <a:latin typeface="Times New Roman" panose="02020603050405020304" pitchFamily="18" charset="0"/>
                <a:cs typeface="Times New Roman" panose="02020603050405020304" pitchFamily="18" charset="0"/>
              </a:rPr>
              <a:t>knowledge</a:t>
            </a:r>
            <a:r>
              <a:rPr lang="en-US" sz="3200" dirty="0" smtClean="0">
                <a:latin typeface="Times New Roman" panose="02020603050405020304" pitchFamily="18" charset="0"/>
                <a:cs typeface="Times New Roman" panose="02020603050405020304" pitchFamily="18" charset="0"/>
              </a:rPr>
              <a:t>’ as “ </a:t>
            </a:r>
            <a:r>
              <a:rPr lang="ku-Arab-IQ" sz="3200" dirty="0" smtClean="0">
                <a:latin typeface="Times New Roman" panose="02020603050405020304" pitchFamily="18" charset="0"/>
                <a:cs typeface="Times New Roman" panose="02020603050405020304" pitchFamily="18" charset="0"/>
              </a:rPr>
              <a:t>زانست و زانیاری” </a:t>
            </a:r>
            <a:r>
              <a:rPr lang="en-US" sz="3200" dirty="0" smtClean="0">
                <a:latin typeface="Times New Roman" panose="02020603050405020304" pitchFamily="18" charset="0"/>
                <a:cs typeface="Times New Roman" panose="02020603050405020304" pitchFamily="18" charset="0"/>
              </a:rPr>
              <a:t>not “</a:t>
            </a:r>
            <a:r>
              <a:rPr lang="ku-Arab-IQ" sz="3200" dirty="0" smtClean="0">
                <a:latin typeface="Times New Roman" panose="02020603050405020304" pitchFamily="18" charset="0"/>
                <a:cs typeface="Times New Roman" panose="02020603050405020304" pitchFamily="18" charset="0"/>
              </a:rPr>
              <a:t>زانست’ </a:t>
            </a:r>
            <a:r>
              <a:rPr lang="en-US" sz="3200" dirty="0" smtClean="0">
                <a:latin typeface="Times New Roman" panose="02020603050405020304" pitchFamily="18" charset="0"/>
                <a:cs typeface="Times New Roman" panose="02020603050405020304" pitchFamily="18" charset="0"/>
              </a:rPr>
              <a:t>or “</a:t>
            </a:r>
            <a:r>
              <a:rPr lang="ku-Arab-IQ" sz="3200" dirty="0" smtClean="0">
                <a:latin typeface="Times New Roman" panose="02020603050405020304" pitchFamily="18" charset="0"/>
                <a:cs typeface="Times New Roman" panose="02020603050405020304" pitchFamily="18" charset="0"/>
              </a:rPr>
              <a:t>زانیاری”</a:t>
            </a:r>
            <a:r>
              <a:rPr lang="en-US" sz="3200" dirty="0" smtClean="0">
                <a:latin typeface="Times New Roman" panose="02020603050405020304" pitchFamily="18" charset="0"/>
                <a:cs typeface="Times New Roman" panose="02020603050405020304" pitchFamily="18" charset="0"/>
              </a:rPr>
              <a:t> alone as the translation would be incomplete. </a:t>
            </a:r>
          </a:p>
          <a:p>
            <a:pPr marL="514350" indent="-514350" algn="l" rtl="0">
              <a:buFont typeface="Wingdings 3"/>
              <a:buAutoNum type="arabicPeriod"/>
            </a:pPr>
            <a:endParaRPr lang="en-US" sz="3200" dirty="0" smtClean="0">
              <a:latin typeface="Times New Roman" panose="02020603050405020304" pitchFamily="18" charset="0"/>
              <a:cs typeface="Times New Roman" panose="02020603050405020304" pitchFamily="18" charset="0"/>
            </a:endParaRPr>
          </a:p>
          <a:p>
            <a:pPr marL="514350" indent="-514350" algn="l" rtl="0">
              <a:buFont typeface="Wingdings 3"/>
              <a:buAutoNum type="arabicPeriod"/>
            </a:pPr>
            <a:r>
              <a:rPr lang="en-US" sz="3200" dirty="0" smtClean="0">
                <a:latin typeface="Times New Roman" panose="02020603050405020304" pitchFamily="18" charset="0"/>
                <a:cs typeface="Times New Roman" panose="02020603050405020304" pitchFamily="18" charset="0"/>
              </a:rPr>
              <a:t>  In the English text, the word </a:t>
            </a:r>
            <a:r>
              <a:rPr lang="en-US" sz="3200" dirty="0" smtClean="0">
                <a:solidFill>
                  <a:schemeClr val="accent6">
                    <a:lumMod val="75000"/>
                  </a:schemeClr>
                </a:solidFill>
                <a:latin typeface="Times New Roman" panose="02020603050405020304" pitchFamily="18" charset="0"/>
                <a:cs typeface="Times New Roman" panose="02020603050405020304" pitchFamily="18" charset="0"/>
              </a:rPr>
              <a:t>knowledge</a:t>
            </a:r>
            <a:r>
              <a:rPr lang="en-US" sz="3200" dirty="0" smtClean="0">
                <a:latin typeface="Times New Roman" panose="02020603050405020304" pitchFamily="18" charset="0"/>
                <a:cs typeface="Times New Roman" panose="02020603050405020304" pitchFamily="18" charset="0"/>
              </a:rPr>
              <a:t> comes before </a:t>
            </a:r>
            <a:r>
              <a:rPr lang="en-US" sz="3200" dirty="0" smtClean="0">
                <a:solidFill>
                  <a:schemeClr val="accent6">
                    <a:lumMod val="75000"/>
                  </a:schemeClr>
                </a:solidFill>
                <a:latin typeface="Times New Roman" panose="02020603050405020304" pitchFamily="18" charset="0"/>
                <a:cs typeface="Times New Roman" panose="02020603050405020304" pitchFamily="18" charset="0"/>
              </a:rPr>
              <a:t>skill</a:t>
            </a:r>
            <a:r>
              <a:rPr lang="en-US" sz="3200" dirty="0" smtClean="0">
                <a:latin typeface="Times New Roman" panose="02020603050405020304" pitchFamily="18" charset="0"/>
                <a:cs typeface="Times New Roman" panose="02020603050405020304" pitchFamily="18" charset="0"/>
              </a:rPr>
              <a:t>. However, in the Kurdish text, the word </a:t>
            </a:r>
            <a:r>
              <a:rPr lang="en-US" sz="3200" dirty="0" smtClean="0">
                <a:solidFill>
                  <a:srgbClr val="7030A0"/>
                </a:solidFill>
                <a:latin typeface="Times New Roman" panose="02020603050405020304" pitchFamily="18" charset="0"/>
                <a:cs typeface="Times New Roman" panose="02020603050405020304" pitchFamily="18" charset="0"/>
              </a:rPr>
              <a:t>skill</a:t>
            </a:r>
            <a:r>
              <a:rPr lang="en-US" sz="3200" dirty="0" smtClean="0">
                <a:latin typeface="Times New Roman" panose="02020603050405020304" pitchFamily="18" charset="0"/>
                <a:cs typeface="Times New Roman" panose="02020603050405020304" pitchFamily="18" charset="0"/>
              </a:rPr>
              <a:t> comes first.  </a:t>
            </a:r>
          </a:p>
          <a:p>
            <a:pPr marL="514350" indent="-514350" algn="l" rtl="0">
              <a:buFont typeface="Wingdings 3"/>
              <a:buAutoNum type="arabicPeriod"/>
            </a:pPr>
            <a:endParaRPr lang="en-US" sz="3200" dirty="0" smtClean="0">
              <a:latin typeface="Times New Roman" panose="02020603050405020304" pitchFamily="18" charset="0"/>
              <a:cs typeface="Times New Roman" panose="02020603050405020304" pitchFamily="18" charset="0"/>
            </a:endParaRPr>
          </a:p>
          <a:p>
            <a:pPr marL="457200" indent="-457200" algn="l" rtl="0">
              <a:buFont typeface="Arial" panose="020B0604020202020204" pitchFamily="34" charset="0"/>
              <a:buChar char="•"/>
            </a:pPr>
            <a:endParaRPr lang="en-US"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98513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fontScale="85000" lnSpcReduction="10000"/>
          </a:bodyPr>
          <a:lstStyle/>
          <a:p>
            <a:pPr marL="109728" indent="0" algn="just" rtl="0">
              <a:lnSpc>
                <a:spcPct val="150000"/>
              </a:lnSpc>
              <a:buNone/>
            </a:pPr>
            <a:r>
              <a:rPr lang="en-US" sz="2400" b="1" dirty="0" smtClean="0">
                <a:solidFill>
                  <a:srgbClr val="C00000"/>
                </a:solidFill>
                <a:latin typeface="Times New Roman" pitchFamily="18" charset="0"/>
                <a:cs typeface="Times New Roman" pitchFamily="18" charset="0"/>
              </a:rPr>
              <a:t>Political Texts                          -1- </a:t>
            </a:r>
          </a:p>
          <a:p>
            <a:pPr marL="109728" indent="0" algn="just" rtl="0">
              <a:lnSpc>
                <a:spcPct val="150000"/>
              </a:lnSpc>
              <a:buNone/>
            </a:pPr>
            <a:r>
              <a:rPr lang="en-US" sz="2400" b="1" dirty="0" smtClean="0">
                <a:solidFill>
                  <a:srgbClr val="0070C0"/>
                </a:solidFill>
                <a:latin typeface="Times New Roman" pitchFamily="18" charset="0"/>
                <a:cs typeface="Times New Roman" pitchFamily="18" charset="0"/>
              </a:rPr>
              <a:t>Translate the following text into Kurdish. </a:t>
            </a:r>
          </a:p>
          <a:p>
            <a:pPr marL="109728" indent="0" algn="just" rtl="0">
              <a:lnSpc>
                <a:spcPct val="150000"/>
              </a:lnSpc>
              <a:buNone/>
            </a:pPr>
            <a:r>
              <a:rPr lang="en-US" sz="2400" u="sng" dirty="0" smtClean="0">
                <a:latin typeface="Times New Roman" pitchFamily="18" charset="0"/>
                <a:cs typeface="Times New Roman" pitchFamily="18" charset="0"/>
              </a:rPr>
              <a:t>U.S</a:t>
            </a:r>
            <a:r>
              <a:rPr lang="en-US" sz="2400" u="sng" dirty="0">
                <a:latin typeface="Times New Roman" pitchFamily="18" charset="0"/>
                <a:cs typeface="Times New Roman" pitchFamily="18" charset="0"/>
              </a:rPr>
              <a:t>. </a:t>
            </a:r>
            <a:r>
              <a:rPr lang="en-US" sz="2400" b="1" u="sng" dirty="0">
                <a:latin typeface="Times New Roman" pitchFamily="18" charset="0"/>
                <a:cs typeface="Times New Roman" pitchFamily="18" charset="0"/>
              </a:rPr>
              <a:t>envoy</a:t>
            </a:r>
            <a:r>
              <a:rPr lang="en-US" sz="2400" u="sng" dirty="0">
                <a:latin typeface="Times New Roman" pitchFamily="18" charset="0"/>
                <a:cs typeface="Times New Roman" pitchFamily="18" charset="0"/>
              </a:rPr>
              <a:t> to North Korea </a:t>
            </a:r>
            <a:r>
              <a:rPr lang="en-US" sz="2400" dirty="0">
                <a:latin typeface="Times New Roman" pitchFamily="18" charset="0"/>
                <a:cs typeface="Times New Roman" pitchFamily="18" charset="0"/>
              </a:rPr>
              <a:t>Stephen Bosworth arrived to talk to his Japanese </a:t>
            </a:r>
            <a:r>
              <a:rPr lang="en-US" sz="2400" b="1" u="sng" dirty="0">
                <a:latin typeface="Times New Roman" pitchFamily="18" charset="0"/>
                <a:cs typeface="Times New Roman" pitchFamily="18" charset="0"/>
              </a:rPr>
              <a:t>counterpart</a:t>
            </a:r>
            <a:r>
              <a:rPr lang="en-US" sz="2400" dirty="0">
                <a:latin typeface="Times New Roman" pitchFamily="18" charset="0"/>
                <a:cs typeface="Times New Roman" pitchFamily="18" charset="0"/>
              </a:rPr>
              <a:t> in Tokyo on Monday (September 7) as he continued his tour around the region to restart the stalled </a:t>
            </a:r>
            <a:r>
              <a:rPr lang="en-US" sz="2400" u="sng" dirty="0">
                <a:latin typeface="Times New Roman" pitchFamily="18" charset="0"/>
                <a:cs typeface="Times New Roman" pitchFamily="18" charset="0"/>
              </a:rPr>
              <a:t>six-country diplomatic </a:t>
            </a:r>
            <a:r>
              <a:rPr lang="en-US" sz="2400" b="1" u="sng" dirty="0">
                <a:latin typeface="Times New Roman" pitchFamily="18" charset="0"/>
                <a:cs typeface="Times New Roman" pitchFamily="18" charset="0"/>
              </a:rPr>
              <a:t>efforts</a:t>
            </a:r>
            <a:r>
              <a:rPr lang="en-US" sz="2400" u="sng" dirty="0">
                <a:latin typeface="Times New Roman" pitchFamily="18" charset="0"/>
                <a:cs typeface="Times New Roman" pitchFamily="18" charset="0"/>
              </a:rPr>
              <a:t> </a:t>
            </a:r>
            <a:r>
              <a:rPr lang="en-US" sz="2400" dirty="0">
                <a:latin typeface="Times New Roman" pitchFamily="18" charset="0"/>
                <a:cs typeface="Times New Roman" pitchFamily="18" charset="0"/>
              </a:rPr>
              <a:t>on ending the North's nuclear arms </a:t>
            </a:r>
            <a:r>
              <a:rPr lang="en-US" sz="2400" dirty="0" smtClean="0">
                <a:latin typeface="Times New Roman" pitchFamily="18" charset="0"/>
                <a:cs typeface="Times New Roman" pitchFamily="18" charset="0"/>
              </a:rPr>
              <a:t>programme. </a:t>
            </a:r>
          </a:p>
          <a:p>
            <a:pPr marL="109728" indent="0" algn="just" rtl="0">
              <a:lnSpc>
                <a:spcPct val="150000"/>
              </a:lnSpc>
              <a:buNone/>
            </a:pPr>
            <a:r>
              <a:rPr lang="en-US" sz="2200" dirty="0" smtClean="0">
                <a:latin typeface="Times New Roman" pitchFamily="18" charset="0"/>
                <a:cs typeface="Times New Roman" pitchFamily="18" charset="0"/>
              </a:rPr>
              <a:t>Bosworth </a:t>
            </a:r>
            <a:r>
              <a:rPr lang="en-US" sz="2200" dirty="0">
                <a:latin typeface="Times New Roman" pitchFamily="18" charset="0"/>
                <a:cs typeface="Times New Roman" pitchFamily="18" charset="0"/>
              </a:rPr>
              <a:t>met with Japan's Director-General of the Ministry </a:t>
            </a:r>
            <a:r>
              <a:rPr lang="en-US" sz="2200" dirty="0" smtClean="0">
                <a:latin typeface="Times New Roman" pitchFamily="18" charset="0"/>
                <a:cs typeface="Times New Roman" pitchFamily="18" charset="0"/>
              </a:rPr>
              <a:t>of Foreign </a:t>
            </a:r>
            <a:r>
              <a:rPr lang="en-US" sz="2200" dirty="0">
                <a:latin typeface="Times New Roman" pitchFamily="18" charset="0"/>
                <a:cs typeface="Times New Roman" pitchFamily="18" charset="0"/>
              </a:rPr>
              <a:t>Affairs' Asian and </a:t>
            </a:r>
            <a:r>
              <a:rPr lang="en-US" sz="2200" dirty="0" err="1">
                <a:latin typeface="Times New Roman" pitchFamily="18" charset="0"/>
                <a:cs typeface="Times New Roman" pitchFamily="18" charset="0"/>
              </a:rPr>
              <a:t>Oceanian</a:t>
            </a:r>
            <a:r>
              <a:rPr lang="en-US" sz="2200" dirty="0">
                <a:latin typeface="Times New Roman" pitchFamily="18" charset="0"/>
                <a:cs typeface="Times New Roman" pitchFamily="18" charset="0"/>
              </a:rPr>
              <a:t> </a:t>
            </a:r>
            <a:r>
              <a:rPr lang="en-US" sz="2200" b="1" dirty="0">
                <a:latin typeface="Times New Roman" pitchFamily="18" charset="0"/>
                <a:cs typeface="Times New Roman" pitchFamily="18" charset="0"/>
              </a:rPr>
              <a:t>bureau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Akitaka</a:t>
            </a:r>
            <a:r>
              <a:rPr lang="en-US" sz="2200" dirty="0">
                <a:latin typeface="Times New Roman" pitchFamily="18" charset="0"/>
                <a:cs typeface="Times New Roman" pitchFamily="18" charset="0"/>
              </a:rPr>
              <a:t> Saiki to also to discuss recent reports that North Korea, which has produced enough </a:t>
            </a:r>
            <a:r>
              <a:rPr lang="en-US" sz="2200" b="1" dirty="0">
                <a:latin typeface="Times New Roman" pitchFamily="18" charset="0"/>
                <a:cs typeface="Times New Roman" pitchFamily="18" charset="0"/>
              </a:rPr>
              <a:t>plutonium</a:t>
            </a:r>
            <a:r>
              <a:rPr lang="en-US" sz="2200" dirty="0">
                <a:latin typeface="Times New Roman" pitchFamily="18" charset="0"/>
                <a:cs typeface="Times New Roman" pitchFamily="18" charset="0"/>
              </a:rPr>
              <a:t> for an estimated six to eight bombs, had made advances in uranium</a:t>
            </a:r>
            <a:r>
              <a:rPr lang="en-US" sz="2200" b="1" dirty="0">
                <a:latin typeface="Times New Roman" pitchFamily="18" charset="0"/>
                <a:cs typeface="Times New Roman" pitchFamily="18" charset="0"/>
              </a:rPr>
              <a:t> enrichment</a:t>
            </a:r>
            <a:r>
              <a:rPr lang="en-US" sz="2200" dirty="0">
                <a:latin typeface="Times New Roman" pitchFamily="18" charset="0"/>
                <a:cs typeface="Times New Roman" pitchFamily="18" charset="0"/>
              </a:rPr>
              <a:t>, a move analysts saw as a tactic to put pressure on regional powers after a month of </a:t>
            </a:r>
            <a:r>
              <a:rPr lang="en-US" sz="2200" b="1" dirty="0">
                <a:latin typeface="Times New Roman" pitchFamily="18" charset="0"/>
                <a:cs typeface="Times New Roman" pitchFamily="18" charset="0"/>
              </a:rPr>
              <a:t>conciliatory</a:t>
            </a:r>
            <a:r>
              <a:rPr lang="en-US" sz="2200" dirty="0">
                <a:latin typeface="Times New Roman" pitchFamily="18" charset="0"/>
                <a:cs typeface="Times New Roman" pitchFamily="18" charset="0"/>
              </a:rPr>
              <a:t> gestures.</a:t>
            </a:r>
          </a:p>
          <a:p>
            <a:pPr marL="109728" indent="0" algn="just" rtl="0">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rtl="0"/>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22881244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5237"/>
            <a:ext cx="8229600" cy="4525963"/>
          </a:xfrm>
        </p:spPr>
        <p:txBody>
          <a:bodyPr>
            <a:normAutofit/>
          </a:bodyPr>
          <a:lstStyle/>
          <a:p>
            <a:pPr marL="109728" indent="0" algn="just" rtl="0">
              <a:lnSpc>
                <a:spcPct val="150000"/>
              </a:lnSpc>
              <a:buNone/>
            </a:pPr>
            <a:r>
              <a:rPr lang="en-US" sz="2200" dirty="0" smtClean="0">
                <a:latin typeface="Times New Roman" pitchFamily="18" charset="0"/>
                <a:cs typeface="Times New Roman" pitchFamily="18" charset="0"/>
              </a:rPr>
              <a:t>North </a:t>
            </a:r>
            <a:r>
              <a:rPr lang="en-US" sz="2200" dirty="0">
                <a:latin typeface="Times New Roman" pitchFamily="18" charset="0"/>
                <a:cs typeface="Times New Roman" pitchFamily="18" charset="0"/>
              </a:rPr>
              <a:t>Korea's action is certainly a concern to us. However, we will continue to make diplomatic efforts across various platforms within the </a:t>
            </a:r>
            <a:r>
              <a:rPr lang="en-US" sz="2200" b="1" dirty="0">
                <a:latin typeface="Times New Roman" pitchFamily="18" charset="0"/>
                <a:cs typeface="Times New Roman" pitchFamily="18" charset="0"/>
              </a:rPr>
              <a:t>six-party talks</a:t>
            </a:r>
            <a:r>
              <a:rPr lang="en-US" sz="2200" dirty="0">
                <a:latin typeface="Times New Roman" pitchFamily="18" charset="0"/>
                <a:cs typeface="Times New Roman" pitchFamily="18" charset="0"/>
              </a:rPr>
              <a:t> </a:t>
            </a:r>
            <a:r>
              <a:rPr lang="en-US" sz="2200" b="1" dirty="0">
                <a:latin typeface="Times New Roman" pitchFamily="18" charset="0"/>
                <a:cs typeface="Times New Roman" pitchFamily="18" charset="0"/>
              </a:rPr>
              <a:t>framework</a:t>
            </a:r>
            <a:r>
              <a:rPr lang="en-US" sz="2200" dirty="0">
                <a:latin typeface="Times New Roman" pitchFamily="18" charset="0"/>
                <a:cs typeface="Times New Roman" pitchFamily="18" charset="0"/>
              </a:rPr>
              <a:t> and stop North Korea from conducting any provocation towards the international community," Japan's Saiki told reporters after meeting with Bosworth on Monday</a:t>
            </a:r>
            <a:r>
              <a:rPr lang="en-US" sz="2200" dirty="0" smtClean="0">
                <a:latin typeface="Times New Roman" pitchFamily="18" charset="0"/>
                <a:cs typeface="Times New Roman" pitchFamily="18" charset="0"/>
              </a:rPr>
              <a:t>.</a:t>
            </a:r>
          </a:p>
          <a:p>
            <a:pPr marL="109728" indent="0" algn="just" rtl="0">
              <a:lnSpc>
                <a:spcPct val="150000"/>
              </a:lnSpc>
              <a:buNone/>
            </a:pPr>
            <a:endParaRPr lang="en-US" sz="2200" dirty="0">
              <a:latin typeface="Times New Roman" pitchFamily="18" charset="0"/>
              <a:cs typeface="Times New Roman" pitchFamily="18" charset="0"/>
            </a:endParaRPr>
          </a:p>
          <a:p>
            <a:pPr marL="109728" indent="0" algn="just" rtl="0">
              <a:lnSpc>
                <a:spcPct val="150000"/>
              </a:lnSpc>
              <a:buNone/>
            </a:pPr>
            <a:endParaRPr lang="ar-IQ" sz="2200" dirty="0">
              <a:latin typeface="Times New Roman" pitchFamily="18" charset="0"/>
              <a:cs typeface="Times New Roman" pitchFamily="18" charset="0"/>
            </a:endParaRPr>
          </a:p>
        </p:txBody>
      </p:sp>
    </p:spTree>
    <p:extLst>
      <p:ext uri="{BB962C8B-B14F-4D97-AF65-F5344CB8AC3E}">
        <p14:creationId xmlns:p14="http://schemas.microsoft.com/office/powerpoint/2010/main" val="30867370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715000"/>
          </a:xfrm>
        </p:spPr>
        <p:txBody>
          <a:bodyPr>
            <a:normAutofit/>
          </a:bodyPr>
          <a:lstStyle/>
          <a:p>
            <a:pPr marL="109728" indent="0" algn="just">
              <a:lnSpc>
                <a:spcPct val="150000"/>
              </a:lnSpc>
              <a:buNone/>
            </a:pPr>
            <a:r>
              <a:rPr lang="ar-IQ" dirty="0">
                <a:latin typeface="Arez_K_ Press 17" panose="02000000000000000000" pitchFamily="2" charset="-78"/>
                <a:cs typeface="Arez_K_ Press 17" panose="02000000000000000000" pitchFamily="2" charset="-78"/>
              </a:rPr>
              <a:t>لة ضوارضيَوةي طةشتةكةيدا لة ناوضةكة بةمةبةستي دووبارة دةستثيَكردنةوةي هةولَة ديبلؤ ماسيةكاني شةش وولاَتةكة بؤ كؤتايي هيَنان بة ثرِؤطرامة ئةتؤميةكةي كؤرياي باكوور  , ئةمرِؤ دووشةممة (7 ايلول) (ستيظن بؤس ؤرث)ى نويَنةري تايبةتي ولايةتة يةكطرتووةكاني ئةمريكا بؤ قةيراني ئةتؤمي كؤرياي باكوور طةيشتة تؤكييؤي ثايتةختي ذاثؤن بة مةبةستي طفتوطؤكردن لةطةلَ هاوتا ذاثؤنيةكةي.</a:t>
            </a:r>
            <a:endParaRPr lang="en-US" dirty="0">
              <a:latin typeface="Arez_K_ Press 17" panose="02000000000000000000" pitchFamily="2" charset="-78"/>
              <a:cs typeface="Arez_K_ Press 17" panose="02000000000000000000" pitchFamily="2" charset="-78"/>
            </a:endParaRPr>
          </a:p>
          <a:p>
            <a:pPr algn="just">
              <a:lnSpc>
                <a:spcPct val="150000"/>
              </a:lnSpc>
            </a:pPr>
            <a:endParaRPr lang="ar-IQ" dirty="0"/>
          </a:p>
        </p:txBody>
      </p:sp>
    </p:spTree>
    <p:extLst>
      <p:ext uri="{BB962C8B-B14F-4D97-AF65-F5344CB8AC3E}">
        <p14:creationId xmlns:p14="http://schemas.microsoft.com/office/powerpoint/2010/main" val="31858649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lstStyle/>
          <a:p>
            <a:pPr marL="624078" indent="-514350" algn="l" rtl="0">
              <a:buClrTx/>
              <a:buFont typeface="+mj-lt"/>
              <a:buAutoNum type="arabicPeriod"/>
            </a:pPr>
            <a:r>
              <a:rPr lang="en-US" dirty="0" smtClean="0">
                <a:latin typeface="Times New Roman" panose="02020603050405020304" pitchFamily="18" charset="0"/>
                <a:cs typeface="Times New Roman" panose="02020603050405020304" pitchFamily="18" charset="0"/>
              </a:rPr>
              <a:t>Translate this clause first (</a:t>
            </a:r>
            <a:r>
              <a:rPr lang="en-US" sz="2400" dirty="0">
                <a:solidFill>
                  <a:srgbClr val="C00000"/>
                </a:solidFill>
                <a:latin typeface="Times New Roman" pitchFamily="18" charset="0"/>
                <a:cs typeface="Times New Roman" pitchFamily="18" charset="0"/>
              </a:rPr>
              <a:t>he continued his tour around the region to restart the stalled </a:t>
            </a:r>
            <a:r>
              <a:rPr lang="en-US" sz="2400" u="sng" dirty="0">
                <a:solidFill>
                  <a:srgbClr val="C00000"/>
                </a:solidFill>
                <a:latin typeface="Times New Roman" pitchFamily="18" charset="0"/>
                <a:cs typeface="Times New Roman" pitchFamily="18" charset="0"/>
              </a:rPr>
              <a:t>six-country diplomatic </a:t>
            </a:r>
            <a:r>
              <a:rPr lang="en-US" sz="2400" b="1" u="sng" dirty="0">
                <a:solidFill>
                  <a:srgbClr val="C00000"/>
                </a:solidFill>
                <a:latin typeface="Times New Roman" pitchFamily="18" charset="0"/>
                <a:cs typeface="Times New Roman" pitchFamily="18" charset="0"/>
              </a:rPr>
              <a:t>efforts</a:t>
            </a:r>
            <a:r>
              <a:rPr lang="en-US" sz="2400" u="sng" dirty="0">
                <a:solidFill>
                  <a:srgbClr val="C00000"/>
                </a:solidFill>
                <a:latin typeface="Times New Roman" pitchFamily="18" charset="0"/>
                <a:cs typeface="Times New Roman" pitchFamily="18" charset="0"/>
              </a:rPr>
              <a:t> </a:t>
            </a:r>
            <a:r>
              <a:rPr lang="en-US" sz="2400" dirty="0">
                <a:solidFill>
                  <a:srgbClr val="C00000"/>
                </a:solidFill>
                <a:latin typeface="Times New Roman" pitchFamily="18" charset="0"/>
                <a:cs typeface="Times New Roman" pitchFamily="18" charset="0"/>
              </a:rPr>
              <a:t>on ending the North's nuclear arms </a:t>
            </a:r>
            <a:r>
              <a:rPr lang="en-US" sz="2400" dirty="0" err="1">
                <a:solidFill>
                  <a:srgbClr val="C00000"/>
                </a:solidFill>
                <a:latin typeface="Times New Roman" pitchFamily="18" charset="0"/>
                <a:cs typeface="Times New Roman" pitchFamily="18" charset="0"/>
              </a:rPr>
              <a:t>programme</a:t>
            </a:r>
            <a:r>
              <a:rPr lang="en-US" sz="2400" dirty="0" smtClean="0">
                <a:solidFill>
                  <a:srgbClr val="C00000"/>
                </a:solidFill>
                <a:latin typeface="Times New Roman" pitchFamily="18" charset="0"/>
                <a:cs typeface="Times New Roman" pitchFamily="18" charset="0"/>
              </a:rPr>
              <a:t>.)</a:t>
            </a:r>
            <a:r>
              <a:rPr lang="en-US" sz="2800" dirty="0" smtClean="0">
                <a:solidFill>
                  <a:srgbClr val="C00000"/>
                </a:solidFill>
                <a:latin typeface="Times New Roman" pitchFamily="18" charset="0"/>
                <a:cs typeface="Times New Roman" pitchFamily="18" charset="0"/>
              </a:rPr>
              <a:t> </a:t>
            </a:r>
            <a:r>
              <a:rPr lang="en-US" dirty="0" smtClean="0">
                <a:solidFill>
                  <a:srgbClr val="C00000"/>
                </a:solidFill>
                <a:latin typeface="Times New Roman" panose="02020603050405020304" pitchFamily="18" charset="0"/>
                <a:cs typeface="Times New Roman" panose="02020603050405020304" pitchFamily="18" charset="0"/>
              </a:rPr>
              <a:t> </a:t>
            </a:r>
          </a:p>
          <a:p>
            <a:pPr marL="624078" indent="-514350" algn="l" rtl="0">
              <a:buClrTx/>
              <a:buFont typeface="+mj-lt"/>
              <a:buAutoNum type="arabicPeriod"/>
            </a:pPr>
            <a:endParaRPr lang="en-US" dirty="0" smtClean="0">
              <a:solidFill>
                <a:srgbClr val="C00000"/>
              </a:solidFill>
              <a:latin typeface="Times New Roman" panose="02020603050405020304" pitchFamily="18" charset="0"/>
              <a:cs typeface="Times New Roman" panose="02020603050405020304" pitchFamily="18" charset="0"/>
            </a:endParaRPr>
          </a:p>
          <a:p>
            <a:pPr marL="624078" indent="-514350" algn="l" rtl="0">
              <a:buClrTx/>
              <a:buFont typeface="+mj-lt"/>
              <a:buAutoNum type="arabicPeriod"/>
            </a:pPr>
            <a:r>
              <a:rPr lang="en-US" dirty="0" smtClean="0">
                <a:latin typeface="Times New Roman" panose="02020603050405020304" pitchFamily="18" charset="0"/>
                <a:cs typeface="Times New Roman" panose="02020603050405020304" pitchFamily="18" charset="0"/>
              </a:rPr>
              <a:t>Start the second Kurdish clause with </a:t>
            </a:r>
            <a:r>
              <a:rPr lang="en-US" sz="2000" dirty="0" smtClean="0">
                <a:latin typeface="Times New Roman" panose="02020603050405020304" pitchFamily="18" charset="0"/>
                <a:cs typeface="Times New Roman" panose="02020603050405020304" pitchFamily="18" charset="0"/>
              </a:rPr>
              <a:t>(</a:t>
            </a:r>
            <a:r>
              <a:rPr lang="ar-IQ" sz="2000" dirty="0">
                <a:solidFill>
                  <a:srgbClr val="FF0000"/>
                </a:solidFill>
                <a:latin typeface="Arez_K_ Press 17" panose="02000000000000000000" pitchFamily="2" charset="-78"/>
                <a:cs typeface="Arez_K_ Press 17" panose="02000000000000000000" pitchFamily="2" charset="-78"/>
              </a:rPr>
              <a:t>ئةمرِؤ دووشةممة (7 ايلول</a:t>
            </a:r>
            <a:r>
              <a:rPr lang="ar-IQ" sz="2000" dirty="0" smtClean="0">
                <a:solidFill>
                  <a:srgbClr val="FF0000"/>
                </a:solidFill>
                <a:latin typeface="Arez_K_ Press 17" panose="02000000000000000000" pitchFamily="2" charset="-78"/>
                <a:cs typeface="Arez_K_ Press 17" panose="02000000000000000000" pitchFamily="2" charset="-78"/>
              </a:rPr>
              <a:t>)</a:t>
            </a:r>
            <a:r>
              <a:rPr lang="en-US" dirty="0" smtClean="0">
                <a:latin typeface="Arez_K_ Press 17" panose="02000000000000000000" pitchFamily="2" charset="-78"/>
                <a:cs typeface="Arez_K_ Press 17" panose="02000000000000000000" pitchFamily="2" charset="-78"/>
              </a:rPr>
              <a:t>) </a:t>
            </a:r>
          </a:p>
          <a:p>
            <a:pPr marL="624078" indent="-514350" algn="l" rtl="0">
              <a:buClrTx/>
              <a:buFont typeface="+mj-lt"/>
              <a:buAutoNum type="arabicPeriod"/>
            </a:pPr>
            <a:endParaRPr lang="en-US" dirty="0" smtClean="0">
              <a:latin typeface="Arez_K_ Press 17" panose="02000000000000000000" pitchFamily="2" charset="-78"/>
              <a:cs typeface="Arez_K_ Press 17" panose="02000000000000000000" pitchFamily="2" charset="-78"/>
            </a:endParaRPr>
          </a:p>
          <a:p>
            <a:pPr marL="624078" indent="-514350" algn="l" rtl="0">
              <a:buClrTx/>
              <a:buFont typeface="+mj-lt"/>
              <a:buAutoNum type="arabicPeriod"/>
            </a:pPr>
            <a:r>
              <a:rPr lang="en-US" dirty="0" smtClean="0">
                <a:latin typeface="Times New Roman" panose="02020603050405020304" pitchFamily="18" charset="0"/>
                <a:cs typeface="Times New Roman" panose="02020603050405020304" pitchFamily="18" charset="0"/>
              </a:rPr>
              <a:t>add </a:t>
            </a:r>
            <a:r>
              <a:rPr lang="en-US" dirty="0">
                <a:latin typeface="Times New Roman" panose="02020603050405020304" pitchFamily="18" charset="0"/>
                <a:cs typeface="Times New Roman" panose="02020603050405020304" pitchFamily="18" charset="0"/>
              </a:rPr>
              <a:t>the phrase </a:t>
            </a:r>
            <a:r>
              <a:rPr lang="en-US" dirty="0" smtClean="0">
                <a:latin typeface="Arez_K_ Press 17" panose="02000000000000000000" pitchFamily="2" charset="-78"/>
                <a:cs typeface="Arez_K_ Press 17" panose="02000000000000000000" pitchFamily="2" charset="-78"/>
              </a:rPr>
              <a:t>(</a:t>
            </a:r>
            <a:r>
              <a:rPr lang="ar-IQ" sz="2000" dirty="0">
                <a:solidFill>
                  <a:srgbClr val="FF0000"/>
                </a:solidFill>
                <a:latin typeface="Arez_K_ Press 17" panose="02000000000000000000" pitchFamily="2" charset="-78"/>
                <a:cs typeface="Arez_K_ Press 17" panose="02000000000000000000" pitchFamily="2" charset="-78"/>
              </a:rPr>
              <a:t>قةيراني ئةتؤمي</a:t>
            </a:r>
            <a:r>
              <a:rPr lang="en-US" sz="2000" dirty="0" smtClean="0">
                <a:latin typeface="Arez_K_ Press 17" panose="02000000000000000000" pitchFamily="2" charset="-78"/>
                <a:cs typeface="Arez_K_ Press 17" panose="02000000000000000000" pitchFamily="2" charset="-78"/>
              </a:rPr>
              <a:t>) to the translation of  (</a:t>
            </a:r>
            <a:r>
              <a:rPr lang="en-US" sz="2400" dirty="0">
                <a:solidFill>
                  <a:srgbClr val="C00000"/>
                </a:solidFill>
                <a:latin typeface="Times New Roman" pitchFamily="18" charset="0"/>
                <a:cs typeface="Times New Roman" pitchFamily="18" charset="0"/>
              </a:rPr>
              <a:t>U.S. envoy to North Korea ) </a:t>
            </a:r>
            <a:endParaRPr lang="en-US" sz="2400" dirty="0" smtClean="0">
              <a:solidFill>
                <a:srgbClr val="C00000"/>
              </a:solidFill>
              <a:latin typeface="Times New Roman" pitchFamily="18" charset="0"/>
              <a:cs typeface="Times New Roman" pitchFamily="18" charset="0"/>
            </a:endParaRPr>
          </a:p>
          <a:p>
            <a:pPr marL="624078" indent="-514350" algn="l" rtl="0">
              <a:buClrTx/>
              <a:buFont typeface="+mj-lt"/>
              <a:buAutoNum type="arabicPeriod"/>
            </a:pPr>
            <a:r>
              <a:rPr lang="en-US" sz="2400" dirty="0" smtClean="0">
                <a:solidFill>
                  <a:srgbClr val="C00000"/>
                </a:solidFill>
                <a:latin typeface="Times New Roman" pitchFamily="18" charset="0"/>
                <a:cs typeface="Times New Roman" pitchFamily="18" charset="0"/>
              </a:rPr>
              <a:t>Counterpart </a:t>
            </a:r>
          </a:p>
          <a:p>
            <a:pPr marL="109728" indent="0" algn="l" rtl="0">
              <a:buClrTx/>
              <a:buNone/>
            </a:pPr>
            <a:endParaRPr lang="en-US" sz="2400" dirty="0" smtClean="0">
              <a:solidFill>
                <a:srgbClr val="C00000"/>
              </a:solidFill>
              <a:latin typeface="Times New Roman" pitchFamily="18" charset="0"/>
              <a:cs typeface="Times New Roman" pitchFamily="18" charset="0"/>
            </a:endParaRPr>
          </a:p>
          <a:p>
            <a:pPr marL="624078" indent="-514350" algn="l" rtl="0">
              <a:buClrTx/>
              <a:buFont typeface="+mj-lt"/>
              <a:buAutoNum type="arabicPeriod"/>
            </a:pPr>
            <a:endParaRPr lang="en-US" sz="2400" dirty="0">
              <a:solidFill>
                <a:srgbClr val="C00000"/>
              </a:solidFill>
              <a:latin typeface="Times New Roman" pitchFamily="18" charset="0"/>
              <a:cs typeface="Times New Roman" pitchFamily="18" charset="0"/>
            </a:endParaRPr>
          </a:p>
          <a:p>
            <a:pPr marL="624078" indent="-514350" algn="l" rtl="0">
              <a:buClrTx/>
              <a:buFont typeface="+mj-lt"/>
              <a:buAutoNum type="arabicPeriod"/>
            </a:pPr>
            <a:endParaRPr lang="en-US" dirty="0" smtClean="0">
              <a:latin typeface="Arez_K_ Press 17" panose="02000000000000000000" pitchFamily="2" charset="-78"/>
              <a:cs typeface="Arez_K_ Press 17" panose="02000000000000000000" pitchFamily="2" charset="-78"/>
            </a:endParaRPr>
          </a:p>
        </p:txBody>
      </p:sp>
    </p:spTree>
    <p:extLst>
      <p:ext uri="{BB962C8B-B14F-4D97-AF65-F5344CB8AC3E}">
        <p14:creationId xmlns:p14="http://schemas.microsoft.com/office/powerpoint/2010/main" val="37494327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019800"/>
          </a:xfrm>
        </p:spPr>
        <p:txBody>
          <a:bodyPr>
            <a:normAutofit/>
          </a:bodyPr>
          <a:lstStyle/>
          <a:p>
            <a:pPr algn="just">
              <a:lnSpc>
                <a:spcPct val="150000"/>
              </a:lnSpc>
            </a:pPr>
            <a:r>
              <a:rPr lang="en-US" sz="1700" dirty="0">
                <a:latin typeface="Times New Roman" pitchFamily="18" charset="0"/>
                <a:cs typeface="Times New Roman" pitchFamily="18" charset="0"/>
              </a:rPr>
              <a:t>Bosworth met with Japan's Director-General of the Ministry of Foreign Affairs' Asian and Oceanian </a:t>
            </a:r>
            <a:r>
              <a:rPr lang="en-US" sz="1700" b="1" dirty="0">
                <a:latin typeface="Times New Roman" pitchFamily="18" charset="0"/>
                <a:cs typeface="Times New Roman" pitchFamily="18" charset="0"/>
              </a:rPr>
              <a:t>bureau</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Akitaka</a:t>
            </a:r>
            <a:r>
              <a:rPr lang="en-US" sz="1700" dirty="0">
                <a:latin typeface="Times New Roman" pitchFamily="18" charset="0"/>
                <a:cs typeface="Times New Roman" pitchFamily="18" charset="0"/>
              </a:rPr>
              <a:t> Saiki to also to discuss recent reports that North Korea, which has produced enough </a:t>
            </a:r>
            <a:r>
              <a:rPr lang="en-US" sz="1700" b="1" dirty="0">
                <a:latin typeface="Times New Roman" pitchFamily="18" charset="0"/>
                <a:cs typeface="Times New Roman" pitchFamily="18" charset="0"/>
              </a:rPr>
              <a:t>plutonium</a:t>
            </a:r>
            <a:r>
              <a:rPr lang="en-US" sz="1700" dirty="0">
                <a:latin typeface="Times New Roman" pitchFamily="18" charset="0"/>
                <a:cs typeface="Times New Roman" pitchFamily="18" charset="0"/>
              </a:rPr>
              <a:t> for an estimated six to eight bombs, had made advances in uranium</a:t>
            </a:r>
            <a:r>
              <a:rPr lang="en-US" sz="1700" b="1" dirty="0">
                <a:latin typeface="Times New Roman" pitchFamily="18" charset="0"/>
                <a:cs typeface="Times New Roman" pitchFamily="18" charset="0"/>
              </a:rPr>
              <a:t> enrichment</a:t>
            </a:r>
            <a:r>
              <a:rPr lang="en-US" sz="1700" dirty="0">
                <a:latin typeface="Times New Roman" pitchFamily="18" charset="0"/>
                <a:cs typeface="Times New Roman" pitchFamily="18" charset="0"/>
              </a:rPr>
              <a:t>, a move analysts saw as a tactic to put pressure on regional powers after a month of </a:t>
            </a:r>
            <a:r>
              <a:rPr lang="en-US" sz="1700" b="1" dirty="0">
                <a:latin typeface="Times New Roman" pitchFamily="18" charset="0"/>
                <a:cs typeface="Times New Roman" pitchFamily="18" charset="0"/>
              </a:rPr>
              <a:t>conciliatory</a:t>
            </a:r>
            <a:r>
              <a:rPr lang="en-US" sz="1700" dirty="0">
                <a:latin typeface="Times New Roman" pitchFamily="18" charset="0"/>
                <a:cs typeface="Times New Roman" pitchFamily="18" charset="0"/>
              </a:rPr>
              <a:t> gestures</a:t>
            </a:r>
            <a:r>
              <a:rPr lang="en-US" sz="1700" dirty="0" smtClean="0">
                <a:latin typeface="Times New Roman" pitchFamily="18" charset="0"/>
                <a:cs typeface="Times New Roman" pitchFamily="18" charset="0"/>
              </a:rPr>
              <a:t>.</a:t>
            </a:r>
            <a:endParaRPr lang="ar-IQ" sz="1700" dirty="0" smtClean="0">
              <a:latin typeface="Arez_K_ Press 17" panose="02000000000000000000" pitchFamily="2" charset="-78"/>
              <a:cs typeface="Arez_K_ Press 17" panose="02000000000000000000" pitchFamily="2" charset="-78"/>
            </a:endParaRPr>
          </a:p>
          <a:p>
            <a:pPr marL="109728" indent="0" algn="just">
              <a:lnSpc>
                <a:spcPct val="150000"/>
              </a:lnSpc>
              <a:buNone/>
            </a:pPr>
            <a:endParaRPr lang="ar-IQ" sz="2000" dirty="0">
              <a:latin typeface="Arez_K_ Press 17" panose="02000000000000000000" pitchFamily="2" charset="-78"/>
              <a:cs typeface="Arez_K_ Press 17" panose="02000000000000000000" pitchFamily="2" charset="-78"/>
            </a:endParaRPr>
          </a:p>
          <a:p>
            <a:pPr algn="just">
              <a:lnSpc>
                <a:spcPct val="150000"/>
              </a:lnSpc>
            </a:pPr>
            <a:r>
              <a:rPr lang="ar-IQ" sz="2000" dirty="0" smtClean="0">
                <a:latin typeface="Arez_K_ Press 17" panose="02000000000000000000" pitchFamily="2" charset="-78"/>
                <a:cs typeface="Arez_K_ Press 17" panose="02000000000000000000" pitchFamily="2" charset="-78"/>
              </a:rPr>
              <a:t>هةروةها </a:t>
            </a:r>
            <a:r>
              <a:rPr lang="ar-IQ" sz="2000" dirty="0">
                <a:latin typeface="Arez_K_ Press 17" panose="02000000000000000000" pitchFamily="2" charset="-78"/>
                <a:cs typeface="Arez_K_ Press 17" panose="02000000000000000000" pitchFamily="2" charset="-78"/>
              </a:rPr>
              <a:t>لةطةلَ (ئةكيتاكا سايكي) بةرِيَوةبةري طشتي </a:t>
            </a:r>
            <a:r>
              <a:rPr lang="ar-IQ" sz="2000" dirty="0" smtClean="0">
                <a:latin typeface="Arez_K_ Press 17" panose="02000000000000000000" pitchFamily="2" charset="-78"/>
                <a:cs typeface="Arez_K_ Press 17" panose="02000000000000000000" pitchFamily="2" charset="-78"/>
              </a:rPr>
              <a:t>نووسينطةي </a:t>
            </a:r>
            <a:r>
              <a:rPr lang="ar-IQ" sz="2000" dirty="0">
                <a:latin typeface="Arez_K_ Press 17" panose="02000000000000000000" pitchFamily="2" charset="-78"/>
                <a:cs typeface="Arez_K_ Press 17" panose="02000000000000000000" pitchFamily="2" charset="-78"/>
              </a:rPr>
              <a:t>ئؤقيانووس و ئاسيةوي وةزارةتي كاروباري دةرةوةي ذاثؤن كؤبووةوة بؤ طفتوطؤكردن سةبارةت بة دوايين </a:t>
            </a:r>
            <a:r>
              <a:rPr lang="ar-IQ" sz="2000" dirty="0" smtClean="0">
                <a:latin typeface="Arez_K_ Press 17" panose="02000000000000000000" pitchFamily="2" charset="-78"/>
                <a:cs typeface="Arez_K_ Press 17" panose="02000000000000000000" pitchFamily="2" charset="-78"/>
              </a:rPr>
              <a:t>رِاثؤرتةكان </a:t>
            </a:r>
            <a:r>
              <a:rPr lang="ar-IQ" sz="2000" dirty="0">
                <a:latin typeface="Arez_K_ Press 17" panose="02000000000000000000" pitchFamily="2" charset="-78"/>
                <a:cs typeface="Arez_K_ Press 17" panose="02000000000000000000" pitchFamily="2" charset="-78"/>
              </a:rPr>
              <a:t>كؤرياي باكوور كةتيايدا باس لةوة دةكات كة ثيَشكةوتنيَكي تةواوي بة خؤي بينيوة لة ثيتاندني يؤرِنيوم و مةزةندة دةكريَت تواني تةواوي هةبيَت بؤ دروست كردني (6 تا 8) بؤمبي ئةتؤمي.</a:t>
            </a:r>
            <a:endParaRPr lang="en-US" sz="2000" dirty="0">
              <a:latin typeface="Arez_K_ Press 17" panose="02000000000000000000" pitchFamily="2" charset="-78"/>
              <a:cs typeface="Arez_K_ Press 17" panose="02000000000000000000" pitchFamily="2" charset="-78"/>
            </a:endParaRPr>
          </a:p>
          <a:p>
            <a:endParaRPr lang="ar-IQ" dirty="0"/>
          </a:p>
        </p:txBody>
      </p:sp>
    </p:spTree>
    <p:extLst>
      <p:ext uri="{BB962C8B-B14F-4D97-AF65-F5344CB8AC3E}">
        <p14:creationId xmlns:p14="http://schemas.microsoft.com/office/powerpoint/2010/main" val="931258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1"/>
          <p:cNvSpPr>
            <a:spLocks noGrp="1"/>
          </p:cNvSpPr>
          <p:nvPr>
            <p:ph idx="1"/>
          </p:nvPr>
        </p:nvSpPr>
        <p:spPr>
          <a:xfrm>
            <a:off x="304800" y="914400"/>
            <a:ext cx="8229600" cy="4525963"/>
          </a:xfrm>
        </p:spPr>
        <p:txBody>
          <a:bodyPr>
            <a:normAutofit/>
          </a:bodyPr>
          <a:lstStyle/>
          <a:p>
            <a:pPr marL="68580" indent="0" algn="just" rtl="0">
              <a:lnSpc>
                <a:spcPct val="150000"/>
              </a:lnSpc>
              <a:buNone/>
            </a:pPr>
            <a:r>
              <a:rPr lang="en-US" sz="3200" dirty="0">
                <a:latin typeface="Times New Roman" pitchFamily="18" charset="0"/>
                <a:cs typeface="Times New Roman" pitchFamily="18" charset="0"/>
              </a:rPr>
              <a:t>Translation is the replacement of textual material in one language (Source Language) by </a:t>
            </a:r>
            <a:r>
              <a:rPr lang="en-US" sz="3200" b="1" dirty="0">
                <a:solidFill>
                  <a:srgbClr val="7030A0"/>
                </a:solidFill>
                <a:latin typeface="Times New Roman" pitchFamily="18" charset="0"/>
                <a:cs typeface="Times New Roman" pitchFamily="18" charset="0"/>
              </a:rPr>
              <a:t>equivalent</a:t>
            </a:r>
            <a:r>
              <a:rPr lang="en-US" sz="3200" dirty="0">
                <a:latin typeface="Times New Roman" pitchFamily="18" charset="0"/>
                <a:cs typeface="Times New Roman" pitchFamily="18" charset="0"/>
              </a:rPr>
              <a:t> material in another language (Target Language). </a:t>
            </a:r>
            <a:endParaRPr lang="en-US" sz="3200" dirty="0" smtClean="0">
              <a:latin typeface="Times New Roman" pitchFamily="18" charset="0"/>
              <a:cs typeface="Times New Roman" pitchFamily="18" charset="0"/>
            </a:endParaRPr>
          </a:p>
          <a:p>
            <a:pPr marL="68580" indent="0" algn="just" rtl="0">
              <a:lnSpc>
                <a:spcPct val="150000"/>
              </a:lnSpc>
              <a:buNone/>
            </a:pPr>
            <a:r>
              <a:rPr lang="en-US" sz="3200" dirty="0">
                <a:solidFill>
                  <a:srgbClr val="C00000"/>
                </a:solidFill>
                <a:latin typeface="Times New Roman" pitchFamily="18" charset="0"/>
                <a:cs typeface="Times New Roman" pitchFamily="18" charset="0"/>
              </a:rPr>
              <a:t> </a:t>
            </a:r>
            <a:r>
              <a:rPr lang="en-US" sz="3200" dirty="0" smtClean="0">
                <a:solidFill>
                  <a:srgbClr val="C00000"/>
                </a:solidFill>
                <a:latin typeface="Times New Roman" pitchFamily="18" charset="0"/>
                <a:cs typeface="Times New Roman" pitchFamily="18" charset="0"/>
              </a:rPr>
              <a:t>                                               (</a:t>
            </a:r>
            <a:r>
              <a:rPr lang="en-US" sz="3200" dirty="0">
                <a:solidFill>
                  <a:srgbClr val="C00000"/>
                </a:solidFill>
                <a:latin typeface="Times New Roman" pitchFamily="18" charset="0"/>
                <a:cs typeface="Times New Roman" pitchFamily="18" charset="0"/>
              </a:rPr>
              <a:t>Catford 1965:20)</a:t>
            </a:r>
          </a:p>
        </p:txBody>
      </p:sp>
    </p:spTree>
    <p:extLst>
      <p:ext uri="{BB962C8B-B14F-4D97-AF65-F5344CB8AC3E}">
        <p14:creationId xmlns:p14="http://schemas.microsoft.com/office/powerpoint/2010/main" val="2906215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a:spLocks noGrp="1"/>
          </p:cNvSpPr>
          <p:nvPr>
            <p:ph idx="1"/>
          </p:nvPr>
        </p:nvSpPr>
        <p:spPr>
          <a:xfrm>
            <a:off x="304800" y="152400"/>
            <a:ext cx="8686800" cy="6248400"/>
          </a:xfrm>
        </p:spPr>
        <p:txBody>
          <a:bodyPr>
            <a:noAutofit/>
          </a:bodyPr>
          <a:lstStyle/>
          <a:p>
            <a:pPr marL="109728" indent="0" algn="just" rtl="0">
              <a:lnSpc>
                <a:spcPct val="150000"/>
              </a:lnSpc>
              <a:buNone/>
            </a:pPr>
            <a:r>
              <a:rPr lang="en-US" sz="2200" b="1" dirty="0" smtClean="0">
                <a:solidFill>
                  <a:srgbClr val="C00000"/>
                </a:solidFill>
                <a:latin typeface="Times New Roman" pitchFamily="18" charset="0"/>
                <a:cs typeface="Times New Roman" pitchFamily="18" charset="0"/>
              </a:rPr>
              <a:t>Political Texts                          -2- </a:t>
            </a:r>
          </a:p>
          <a:p>
            <a:pPr marL="109728" indent="0" algn="just" rtl="0">
              <a:lnSpc>
                <a:spcPct val="150000"/>
              </a:lnSpc>
              <a:buNone/>
            </a:pPr>
            <a:r>
              <a:rPr lang="en-US" altLang="ar-IQ" sz="2000" b="1" u="sng" dirty="0" smtClean="0">
                <a:latin typeface="Times New Roman" pitchFamily="18" charset="0"/>
                <a:cs typeface="Times New Roman" pitchFamily="18" charset="0"/>
              </a:rPr>
              <a:t>Severe </a:t>
            </a:r>
            <a:r>
              <a:rPr lang="en-US" altLang="ar-IQ" sz="2000" b="1" u="sng" dirty="0">
                <a:latin typeface="Times New Roman" pitchFamily="18" charset="0"/>
                <a:cs typeface="Times New Roman" pitchFamily="18" charset="0"/>
              </a:rPr>
              <a:t>drought </a:t>
            </a:r>
            <a:r>
              <a:rPr lang="en-US" altLang="ar-IQ" sz="2000" dirty="0">
                <a:latin typeface="Times New Roman" pitchFamily="18" charset="0"/>
                <a:cs typeface="Times New Roman" pitchFamily="18" charset="0"/>
              </a:rPr>
              <a:t>continued across southern China affecting over a million people, </a:t>
            </a:r>
            <a:r>
              <a:rPr lang="en-US" altLang="ar-IQ" sz="2000" b="1" u="sng" dirty="0">
                <a:latin typeface="Times New Roman" pitchFamily="18" charset="0"/>
                <a:cs typeface="Times New Roman" pitchFamily="18" charset="0"/>
              </a:rPr>
              <a:t>China's state television reported on </a:t>
            </a:r>
            <a:r>
              <a:rPr lang="en-US" altLang="ar-IQ" sz="2000" b="1" u="sng" dirty="0" smtClean="0">
                <a:latin typeface="Times New Roman" pitchFamily="18" charset="0"/>
                <a:cs typeface="Times New Roman" pitchFamily="18" charset="0"/>
              </a:rPr>
              <a:t>Sunday</a:t>
            </a:r>
            <a:r>
              <a:rPr lang="en-US" altLang="ar-IQ" sz="2000" dirty="0" smtClean="0">
                <a:latin typeface="Times New Roman" pitchFamily="18" charset="0"/>
                <a:cs typeface="Times New Roman" pitchFamily="18" charset="0"/>
              </a:rPr>
              <a:t>. State </a:t>
            </a:r>
            <a:r>
              <a:rPr lang="en-US" altLang="ar-IQ" sz="2000" dirty="0">
                <a:latin typeface="Times New Roman" pitchFamily="18" charset="0"/>
                <a:cs typeface="Times New Roman" pitchFamily="18" charset="0"/>
              </a:rPr>
              <a:t>media reported more than 70 cities and counties across China's southern province of Guangxi were experiencing water shortages.</a:t>
            </a:r>
          </a:p>
          <a:p>
            <a:pPr marL="0" lvl="0" indent="0" algn="justLow" rtl="0" eaLnBrk="0" fontAlgn="base" hangingPunct="0">
              <a:lnSpc>
                <a:spcPct val="150000"/>
              </a:lnSpc>
              <a:spcBef>
                <a:spcPct val="0"/>
              </a:spcBef>
              <a:spcAft>
                <a:spcPct val="0"/>
              </a:spcAft>
              <a:buClrTx/>
              <a:buSzTx/>
              <a:buNone/>
            </a:pPr>
            <a:r>
              <a:rPr lang="en-US" altLang="ar-IQ" sz="2000" dirty="0">
                <a:latin typeface="Times New Roman" pitchFamily="18" charset="0"/>
                <a:cs typeface="Times New Roman" pitchFamily="18" charset="0"/>
              </a:rPr>
              <a:t>In Guangdong province, the drought has gone on for three months, causing a drinking water shortage for about 66,800 residents in the region, China's official Xinhua news agency said.</a:t>
            </a:r>
          </a:p>
          <a:p>
            <a:pPr marL="0" lvl="0" indent="0" algn="justLow" rtl="0" eaLnBrk="0" fontAlgn="base" hangingPunct="0">
              <a:lnSpc>
                <a:spcPct val="150000"/>
              </a:lnSpc>
              <a:spcBef>
                <a:spcPct val="0"/>
              </a:spcBef>
              <a:spcAft>
                <a:spcPct val="0"/>
              </a:spcAft>
              <a:buClrTx/>
              <a:buSzTx/>
              <a:buNone/>
            </a:pPr>
            <a:r>
              <a:rPr lang="en-US" altLang="ar-IQ" sz="2000" dirty="0">
                <a:latin typeface="Times New Roman" pitchFamily="18" charset="0"/>
                <a:cs typeface="Times New Roman" pitchFamily="18" charset="0"/>
              </a:rPr>
              <a:t>In </a:t>
            </a:r>
            <a:r>
              <a:rPr lang="en-US" altLang="ar-IQ" sz="2000" dirty="0" err="1">
                <a:latin typeface="Times New Roman" pitchFamily="18" charset="0"/>
                <a:cs typeface="Times New Roman" pitchFamily="18" charset="0"/>
              </a:rPr>
              <a:t>Guizhou</a:t>
            </a:r>
            <a:r>
              <a:rPr lang="en-US" altLang="ar-IQ" sz="2000" dirty="0">
                <a:latin typeface="Times New Roman" pitchFamily="18" charset="0"/>
                <a:cs typeface="Times New Roman" pitchFamily="18" charset="0"/>
              </a:rPr>
              <a:t> province, </a:t>
            </a:r>
            <a:r>
              <a:rPr lang="en-US" altLang="ar-IQ" sz="2000" b="1" u="sng" dirty="0">
                <a:latin typeface="Times New Roman" pitchFamily="18" charset="0"/>
                <a:cs typeface="Times New Roman" pitchFamily="18" charset="0"/>
              </a:rPr>
              <a:t>authorities</a:t>
            </a:r>
            <a:r>
              <a:rPr lang="en-US" altLang="ar-IQ" sz="2000" dirty="0">
                <a:latin typeface="Times New Roman" pitchFamily="18" charset="0"/>
                <a:cs typeface="Times New Roman" pitchFamily="18" charset="0"/>
              </a:rPr>
              <a:t> estimate over two-million people and </a:t>
            </a:r>
            <a:r>
              <a:rPr lang="en-US" altLang="ar-IQ" sz="2000" b="1" u="sng" dirty="0" smtClean="0">
                <a:latin typeface="Times New Roman" pitchFamily="18" charset="0"/>
                <a:cs typeface="Times New Roman" pitchFamily="18" charset="0"/>
              </a:rPr>
              <a:t>livestock</a:t>
            </a:r>
            <a:r>
              <a:rPr lang="en-US" altLang="ar-IQ" sz="2000" dirty="0" smtClean="0">
                <a:latin typeface="Times New Roman" pitchFamily="18" charset="0"/>
                <a:cs typeface="Times New Roman" pitchFamily="18" charset="0"/>
              </a:rPr>
              <a:t> </a:t>
            </a:r>
            <a:r>
              <a:rPr lang="en-US" altLang="ar-IQ" sz="2000" dirty="0">
                <a:latin typeface="Times New Roman" pitchFamily="18" charset="0"/>
                <a:cs typeface="Times New Roman" pitchFamily="18" charset="0"/>
              </a:rPr>
              <a:t>have been affected by the drought. In some villages, fire trucks were brought in to provide water for residents up to eight times a day. The local government has released approximately 29 million yuan (about $4.2 million) for </a:t>
            </a:r>
            <a:r>
              <a:rPr lang="en-US" altLang="ar-IQ" sz="2000" b="1" u="sng" dirty="0">
                <a:latin typeface="Times New Roman" pitchFamily="18" charset="0"/>
                <a:cs typeface="Times New Roman" pitchFamily="18" charset="0"/>
              </a:rPr>
              <a:t>relief</a:t>
            </a:r>
            <a:r>
              <a:rPr lang="en-US" altLang="ar-IQ" sz="2000" dirty="0">
                <a:latin typeface="Times New Roman" pitchFamily="18" charset="0"/>
                <a:cs typeface="Times New Roman" pitchFamily="18" charset="0"/>
              </a:rPr>
              <a:t> efforts.</a:t>
            </a:r>
          </a:p>
          <a:p>
            <a:pPr marL="109728" indent="0" algn="just" rtl="0">
              <a:lnSpc>
                <a:spcPct val="150000"/>
              </a:lnSpc>
              <a:buNone/>
            </a:pPr>
            <a:endParaRPr lang="en-US" sz="2200" dirty="0" smtClean="0">
              <a:latin typeface="Times New Roman" pitchFamily="18" charset="0"/>
              <a:cs typeface="Times New Roman" pitchFamily="18" charset="0"/>
            </a:endParaRPr>
          </a:p>
          <a:p>
            <a:pPr algn="just" rtl="0">
              <a:lnSpc>
                <a:spcPct val="150000"/>
              </a:lnSpc>
            </a:pPr>
            <a:endParaRPr lang="ar-IQ" sz="2200" dirty="0">
              <a:latin typeface="Times New Roman" pitchFamily="18" charset="0"/>
              <a:cs typeface="Times New Roman" pitchFamily="18" charset="0"/>
            </a:endParaRPr>
          </a:p>
        </p:txBody>
      </p:sp>
    </p:spTree>
    <p:extLst>
      <p:ext uri="{BB962C8B-B14F-4D97-AF65-F5344CB8AC3E}">
        <p14:creationId xmlns:p14="http://schemas.microsoft.com/office/powerpoint/2010/main" val="102088410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lstStyle/>
          <a:p>
            <a:pPr marL="624078" indent="-514350" algn="l" rtl="0">
              <a:buClrTx/>
              <a:buFont typeface="+mj-lt"/>
              <a:buAutoNum type="arabicPeriod"/>
            </a:pPr>
            <a:r>
              <a:rPr lang="en-US" dirty="0" smtClean="0">
                <a:latin typeface="Times New Roman" panose="02020603050405020304" pitchFamily="18" charset="0"/>
                <a:cs typeface="Times New Roman" panose="02020603050405020304" pitchFamily="18" charset="0"/>
              </a:rPr>
              <a:t>Translate this clause first (</a:t>
            </a:r>
            <a:r>
              <a:rPr lang="en-US" altLang="ar-IQ" sz="2400" dirty="0">
                <a:solidFill>
                  <a:srgbClr val="C00000"/>
                </a:solidFill>
                <a:latin typeface="Times New Roman" pitchFamily="18" charset="0"/>
                <a:cs typeface="Times New Roman" pitchFamily="18" charset="0"/>
              </a:rPr>
              <a:t>China's state television reported on Sunday</a:t>
            </a:r>
            <a:r>
              <a:rPr lang="en-US" altLang="ar-IQ" sz="2400" b="1" dirty="0" smtClean="0">
                <a:latin typeface="Times New Roman" pitchFamily="18" charset="0"/>
                <a:cs typeface="Times New Roman" pitchFamily="18" charset="0"/>
              </a:rPr>
              <a:t>) </a:t>
            </a:r>
            <a:endParaRPr lang="en-US" dirty="0" smtClean="0">
              <a:solidFill>
                <a:srgbClr val="C00000"/>
              </a:solidFill>
              <a:latin typeface="Times New Roman" panose="02020603050405020304" pitchFamily="18" charset="0"/>
              <a:cs typeface="Times New Roman" panose="02020603050405020304" pitchFamily="18" charset="0"/>
            </a:endParaRPr>
          </a:p>
          <a:p>
            <a:pPr marL="624078" indent="-514350" algn="l" rtl="0">
              <a:buClrTx/>
              <a:buFont typeface="+mj-lt"/>
              <a:buAutoNum type="arabicPeriod"/>
            </a:pPr>
            <a:endParaRPr lang="en-US" dirty="0" smtClean="0">
              <a:solidFill>
                <a:srgbClr val="C00000"/>
              </a:solidFill>
              <a:latin typeface="Times New Roman" panose="02020603050405020304" pitchFamily="18" charset="0"/>
              <a:cs typeface="Times New Roman" panose="02020603050405020304" pitchFamily="18" charset="0"/>
            </a:endParaRPr>
          </a:p>
          <a:p>
            <a:pPr marL="624078" indent="-514350" algn="l" rtl="0">
              <a:buClrTx/>
              <a:buFont typeface="+mj-lt"/>
              <a:buAutoNum type="arabicPeriod"/>
            </a:pPr>
            <a:r>
              <a:rPr lang="en-US" dirty="0" smtClean="0">
                <a:latin typeface="Times New Roman" panose="02020603050405020304" pitchFamily="18" charset="0"/>
                <a:cs typeface="Times New Roman" panose="02020603050405020304" pitchFamily="18" charset="0"/>
              </a:rPr>
              <a:t>Start the second Kurdish clause with </a:t>
            </a:r>
            <a:r>
              <a:rPr lang="en-US" sz="2000" dirty="0" smtClean="0">
                <a:latin typeface="Times New Roman" panose="02020603050405020304" pitchFamily="18" charset="0"/>
                <a:cs typeface="Times New Roman" panose="02020603050405020304" pitchFamily="18" charset="0"/>
              </a:rPr>
              <a:t>(</a:t>
            </a:r>
            <a:r>
              <a:rPr lang="ar-IQ" sz="2000" dirty="0">
                <a:solidFill>
                  <a:srgbClr val="FF0000"/>
                </a:solidFill>
                <a:latin typeface="Arez_K_ Press 01" panose="02000000000000000000" pitchFamily="2" charset="-78"/>
                <a:cs typeface="Arez_K_ Press 01" panose="02000000000000000000" pitchFamily="2" charset="-78"/>
              </a:rPr>
              <a:t>رِؤذي</a:t>
            </a:r>
            <a:r>
              <a:rPr lang="ar-IQ" sz="2000" dirty="0" smtClean="0">
                <a:solidFill>
                  <a:srgbClr val="FF0000"/>
                </a:solidFill>
                <a:latin typeface="Arez_K_ Press 01" panose="02000000000000000000" pitchFamily="2" charset="-78"/>
                <a:cs typeface="Arez_K_ Press 01" panose="02000000000000000000" pitchFamily="2" charset="-78"/>
              </a:rPr>
              <a:t> يةك شةممة تةلةفزيؤني فةرمي (زمانحالَي)  </a:t>
            </a:r>
            <a:r>
              <a:rPr lang="ar-IQ" sz="2000" dirty="0">
                <a:solidFill>
                  <a:srgbClr val="FF0000"/>
                </a:solidFill>
                <a:latin typeface="Arez_K_ Press 01" panose="02000000000000000000" pitchFamily="2" charset="-78"/>
                <a:cs typeface="Arez_K_ Press 01" panose="02000000000000000000" pitchFamily="2" charset="-78"/>
              </a:rPr>
              <a:t>ضيني</a:t>
            </a:r>
            <a:r>
              <a:rPr lang="en-US" dirty="0" smtClean="0">
                <a:latin typeface="Arez_K_ Press 17" panose="02000000000000000000" pitchFamily="2" charset="-78"/>
                <a:cs typeface="Arez_K_ Press 17" panose="02000000000000000000" pitchFamily="2" charset="-78"/>
              </a:rPr>
              <a:t>) </a:t>
            </a:r>
          </a:p>
          <a:p>
            <a:pPr marL="624078" indent="-514350" algn="l" rtl="0">
              <a:buClrTx/>
              <a:buFont typeface="+mj-lt"/>
              <a:buAutoNum type="arabicPeriod"/>
            </a:pPr>
            <a:endParaRPr lang="en-US" dirty="0" smtClean="0">
              <a:latin typeface="Arez_K_ Press 17" panose="02000000000000000000" pitchFamily="2" charset="-78"/>
              <a:cs typeface="Arez_K_ Press 17" panose="02000000000000000000" pitchFamily="2" charset="-78"/>
            </a:endParaRPr>
          </a:p>
          <a:p>
            <a:pPr marL="624078" indent="-514350" algn="l" rtl="0">
              <a:buClrTx/>
              <a:buFont typeface="+mj-lt"/>
              <a:buAutoNum type="arabicPeriod"/>
            </a:pPr>
            <a:r>
              <a:rPr lang="en-US" dirty="0" smtClean="0">
                <a:latin typeface="Times New Roman" panose="02020603050405020304" pitchFamily="18" charset="0"/>
                <a:cs typeface="Times New Roman" panose="02020603050405020304" pitchFamily="18" charset="0"/>
              </a:rPr>
              <a:t>It would be more appropriate to translate </a:t>
            </a:r>
            <a:r>
              <a:rPr lang="en-US" dirty="0" smtClean="0">
                <a:latin typeface="Arez_K_ Press 17" panose="02000000000000000000" pitchFamily="2" charset="-78"/>
                <a:cs typeface="Arez_K_ Press 17" panose="02000000000000000000" pitchFamily="2" charset="-78"/>
              </a:rPr>
              <a:t>(</a:t>
            </a:r>
            <a:r>
              <a:rPr lang="en-US" altLang="ar-IQ" sz="2400" dirty="0">
                <a:solidFill>
                  <a:srgbClr val="C00000"/>
                </a:solidFill>
                <a:latin typeface="Times New Roman" pitchFamily="18" charset="0"/>
                <a:cs typeface="Times New Roman" pitchFamily="18" charset="0"/>
              </a:rPr>
              <a:t>two-million </a:t>
            </a:r>
            <a:r>
              <a:rPr lang="en-US" altLang="ar-IQ" sz="2400" dirty="0" smtClean="0">
                <a:solidFill>
                  <a:srgbClr val="C00000"/>
                </a:solidFill>
                <a:latin typeface="Times New Roman" pitchFamily="18" charset="0"/>
                <a:cs typeface="Times New Roman" pitchFamily="18" charset="0"/>
              </a:rPr>
              <a:t>people</a:t>
            </a:r>
            <a:r>
              <a:rPr lang="en-US" altLang="ar-IQ" dirty="0" smtClean="0">
                <a:latin typeface="Times New Roman" panose="02020603050405020304" pitchFamily="18" charset="0"/>
                <a:cs typeface="Times New Roman" panose="02020603050405020304" pitchFamily="18" charset="0"/>
              </a:rPr>
              <a:t>) as </a:t>
            </a:r>
            <a:r>
              <a:rPr lang="en-US" dirty="0" smtClean="0">
                <a:latin typeface="Times New Roman" panose="02020603050405020304" pitchFamily="18" charset="0"/>
                <a:cs typeface="Times New Roman" panose="02020603050405020304" pitchFamily="18" charset="0"/>
              </a:rPr>
              <a:t>(</a:t>
            </a:r>
            <a:r>
              <a:rPr lang="ar-IQ" sz="2000" dirty="0">
                <a:solidFill>
                  <a:srgbClr val="FF0000"/>
                </a:solidFill>
                <a:latin typeface="Arez_K_ Press 01" panose="02000000000000000000" pitchFamily="2" charset="-78"/>
                <a:cs typeface="Arez_K_ Press 01" panose="02000000000000000000" pitchFamily="2" charset="-78"/>
              </a:rPr>
              <a:t>زياتر لة دوو مليؤن كةس</a:t>
            </a:r>
            <a:r>
              <a:rPr lang="en-US" sz="2000" dirty="0">
                <a:solidFill>
                  <a:srgbClr val="FF0000"/>
                </a:solidFill>
                <a:latin typeface="Arez_K_ Press 01" panose="02000000000000000000" pitchFamily="2" charset="-78"/>
                <a:cs typeface="Arez_K_ Press 01" panose="02000000000000000000" pitchFamily="2" charset="-78"/>
              </a:rPr>
              <a:t> </a:t>
            </a:r>
            <a:r>
              <a:rPr lang="en-US" sz="2400" dirty="0">
                <a:latin typeface="Times New Roman" pitchFamily="18" charset="0"/>
                <a:cs typeface="Times New Roman" pitchFamily="18" charset="0"/>
              </a:rPr>
              <a:t>)</a:t>
            </a:r>
            <a:r>
              <a:rPr lang="en-US" sz="2400" dirty="0">
                <a:solidFill>
                  <a:srgbClr val="C00000"/>
                </a:solidFill>
                <a:latin typeface="Times New Roman" pitchFamily="18" charset="0"/>
                <a:cs typeface="Times New Roman" pitchFamily="18" charset="0"/>
              </a:rPr>
              <a:t> </a:t>
            </a:r>
            <a:r>
              <a:rPr lang="en-US" dirty="0" smtClean="0">
                <a:latin typeface="Times New Roman" panose="02020603050405020304" pitchFamily="18" charset="0"/>
                <a:cs typeface="Times New Roman" panose="02020603050405020304" pitchFamily="18" charset="0"/>
              </a:rPr>
              <a:t>not (</a:t>
            </a:r>
            <a:r>
              <a:rPr lang="ar-IQ" sz="2000" dirty="0">
                <a:solidFill>
                  <a:srgbClr val="FF0000"/>
                </a:solidFill>
                <a:latin typeface="Arez_K_ Press 01" panose="02000000000000000000" pitchFamily="2" charset="-78"/>
                <a:cs typeface="Arez_K_ Press 01" panose="02000000000000000000" pitchFamily="2" charset="-78"/>
              </a:rPr>
              <a:t>زياتر لة دوو مليؤن </a:t>
            </a:r>
            <a:r>
              <a:rPr lang="ar-IQ" sz="2000" dirty="0" smtClean="0">
                <a:solidFill>
                  <a:srgbClr val="FF0000"/>
                </a:solidFill>
                <a:latin typeface="Arez_K_ Press 01" panose="02000000000000000000" pitchFamily="2" charset="-78"/>
                <a:cs typeface="Arez_K_ Press 01" panose="02000000000000000000" pitchFamily="2" charset="-78"/>
              </a:rPr>
              <a:t>خةلَك</a:t>
            </a:r>
            <a:r>
              <a:rPr lang="en-US" sz="2000" dirty="0" smtClean="0">
                <a:latin typeface="Arez_K_ Press 01" panose="02000000000000000000" pitchFamily="2" charset="-78"/>
                <a:cs typeface="Arez_K_ Press 01" panose="02000000000000000000" pitchFamily="2" charset="-78"/>
              </a:rPr>
              <a:t>). </a:t>
            </a:r>
          </a:p>
          <a:p>
            <a:pPr marL="624078" indent="-514350" algn="l" rtl="0">
              <a:buClrTx/>
              <a:buFont typeface="+mj-lt"/>
              <a:buAutoNum type="arabicPeriod"/>
            </a:pPr>
            <a:endParaRPr lang="en-US" sz="2000" dirty="0">
              <a:latin typeface="Arez_K_ Press 01" panose="02000000000000000000" pitchFamily="2" charset="-78"/>
              <a:cs typeface="Arez_K_ Press 01" panose="02000000000000000000" pitchFamily="2" charset="-78"/>
            </a:endParaRPr>
          </a:p>
          <a:p>
            <a:pPr marL="624078" indent="-514350" algn="l" rtl="0">
              <a:buClrTx/>
              <a:buFont typeface="+mj-lt"/>
              <a:buAutoNum type="arabicPeriod"/>
            </a:pPr>
            <a:r>
              <a:rPr lang="en-US" dirty="0">
                <a:latin typeface="Times New Roman" panose="02020603050405020304" pitchFamily="18" charset="0"/>
                <a:cs typeface="Times New Roman" panose="02020603050405020304" pitchFamily="18" charset="0"/>
              </a:rPr>
              <a:t>Livestock</a:t>
            </a:r>
            <a:r>
              <a:rPr lang="en-US" sz="2000" dirty="0" smtClean="0">
                <a:latin typeface="Arez_K_ Press 01" panose="02000000000000000000" pitchFamily="2" charset="-78"/>
                <a:cs typeface="Arez_K_ Press 01" panose="02000000000000000000" pitchFamily="2" charset="-78"/>
              </a:rPr>
              <a:t>  (</a:t>
            </a:r>
            <a:r>
              <a:rPr lang="ar-IQ" sz="2000" dirty="0">
                <a:solidFill>
                  <a:srgbClr val="FF0000"/>
                </a:solidFill>
                <a:latin typeface="Arez_K_ Press 01" panose="02000000000000000000" pitchFamily="2" charset="-78"/>
                <a:cs typeface="Arez_K_ Press 01" panose="02000000000000000000" pitchFamily="2" charset="-78"/>
              </a:rPr>
              <a:t>مةرِومالاَت</a:t>
            </a:r>
            <a:r>
              <a:rPr lang="en-US" sz="2000" dirty="0" smtClean="0">
                <a:latin typeface="Arez_K_ Press 01" panose="02000000000000000000" pitchFamily="2" charset="-78"/>
                <a:cs typeface="Arez_K_ Press 01" panose="02000000000000000000" pitchFamily="2" charset="-78"/>
              </a:rPr>
              <a:t>)</a:t>
            </a:r>
            <a:endParaRPr lang="en-US" sz="2000" dirty="0">
              <a:latin typeface="Arez_K_ Press 01" panose="02000000000000000000" pitchFamily="2" charset="-78"/>
              <a:cs typeface="Arez_K_ Press 01" panose="02000000000000000000" pitchFamily="2" charset="-78"/>
            </a:endParaRPr>
          </a:p>
          <a:p>
            <a:pPr marL="624078" indent="-514350" algn="l" rtl="0">
              <a:buClrTx/>
              <a:buFont typeface="+mj-lt"/>
              <a:buAutoNum type="arabicPeriod"/>
            </a:pPr>
            <a:endParaRPr lang="en-US" sz="2400" dirty="0" smtClean="0">
              <a:solidFill>
                <a:srgbClr val="C00000"/>
              </a:solidFill>
              <a:latin typeface="Times New Roman" pitchFamily="18" charset="0"/>
              <a:cs typeface="Times New Roman" pitchFamily="18" charset="0"/>
            </a:endParaRPr>
          </a:p>
          <a:p>
            <a:pPr marL="109728" indent="0" algn="l" rtl="0">
              <a:buClrTx/>
              <a:buNone/>
            </a:pPr>
            <a:endParaRPr lang="en-US" sz="2400" dirty="0" smtClean="0">
              <a:solidFill>
                <a:srgbClr val="C00000"/>
              </a:solidFill>
              <a:latin typeface="Times New Roman" pitchFamily="18" charset="0"/>
              <a:cs typeface="Times New Roman" pitchFamily="18" charset="0"/>
            </a:endParaRPr>
          </a:p>
          <a:p>
            <a:pPr marL="624078" indent="-514350" algn="l" rtl="0">
              <a:buClrTx/>
              <a:buFont typeface="+mj-lt"/>
              <a:buAutoNum type="arabicPeriod"/>
            </a:pPr>
            <a:endParaRPr lang="en-US" sz="2400" dirty="0">
              <a:solidFill>
                <a:srgbClr val="C00000"/>
              </a:solidFill>
              <a:latin typeface="Times New Roman" pitchFamily="18" charset="0"/>
              <a:cs typeface="Times New Roman" pitchFamily="18" charset="0"/>
            </a:endParaRPr>
          </a:p>
          <a:p>
            <a:pPr marL="624078" indent="-514350" algn="l" rtl="0">
              <a:buClrTx/>
              <a:buFont typeface="+mj-lt"/>
              <a:buAutoNum type="arabicPeriod"/>
            </a:pPr>
            <a:endParaRPr lang="en-US" dirty="0" smtClean="0">
              <a:latin typeface="Arez_K_ Press 17" panose="02000000000000000000" pitchFamily="2" charset="-78"/>
              <a:cs typeface="Arez_K_ Press 17" panose="02000000000000000000" pitchFamily="2" charset="-78"/>
            </a:endParaRPr>
          </a:p>
        </p:txBody>
      </p:sp>
    </p:spTree>
    <p:extLst>
      <p:ext uri="{BB962C8B-B14F-4D97-AF65-F5344CB8AC3E}">
        <p14:creationId xmlns:p14="http://schemas.microsoft.com/office/powerpoint/2010/main" val="374126178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20840"/>
            <a:ext cx="8229600" cy="6156160"/>
          </a:xfrm>
        </p:spPr>
        <p:txBody>
          <a:bodyPr>
            <a:noAutofit/>
          </a:bodyPr>
          <a:lstStyle/>
          <a:p>
            <a:pPr algn="just">
              <a:lnSpc>
                <a:spcPct val="150000"/>
              </a:lnSpc>
            </a:pPr>
            <a:r>
              <a:rPr lang="ar-IQ" sz="2200" dirty="0" smtClean="0">
                <a:latin typeface="Arez_K_ Press 01" panose="02000000000000000000" pitchFamily="2" charset="-78"/>
                <a:cs typeface="Arez_K_ Press 01" panose="02000000000000000000" pitchFamily="2" charset="-78"/>
              </a:rPr>
              <a:t>رِؤذي </a:t>
            </a:r>
            <a:r>
              <a:rPr lang="ar-IQ" sz="2200" dirty="0">
                <a:latin typeface="Arez_K_ Press 01" panose="02000000000000000000" pitchFamily="2" charset="-78"/>
                <a:cs typeface="Arez_K_ Press 01" panose="02000000000000000000" pitchFamily="2" charset="-78"/>
              </a:rPr>
              <a:t>يةك </a:t>
            </a:r>
            <a:r>
              <a:rPr lang="ar-IQ" sz="2200" dirty="0" smtClean="0">
                <a:latin typeface="Arez_K_ Press 01" panose="02000000000000000000" pitchFamily="2" charset="-78"/>
                <a:cs typeface="Arez_K_ Press 01" panose="02000000000000000000" pitchFamily="2" charset="-78"/>
              </a:rPr>
              <a:t>شةممة </a:t>
            </a:r>
            <a:r>
              <a:rPr lang="ar-IQ" sz="2200" dirty="0">
                <a:latin typeface="Arez_K_ Press 01" panose="02000000000000000000" pitchFamily="2" charset="-78"/>
                <a:cs typeface="Arez_K_ Press 01" panose="02000000000000000000" pitchFamily="2" charset="-78"/>
              </a:rPr>
              <a:t>تةلةفزيؤني فةرمي ضيني بلاَوي كردةوة كة ئةو قةيراني ووشكية </a:t>
            </a:r>
            <a:r>
              <a:rPr lang="ar-IQ" sz="2200" dirty="0" smtClean="0">
                <a:latin typeface="Arez_K_ Press 01" panose="02000000000000000000" pitchFamily="2" charset="-78"/>
                <a:cs typeface="Arez_K_ Press 01" panose="02000000000000000000" pitchFamily="2" charset="-78"/>
              </a:rPr>
              <a:t>بةهيَزةي </a:t>
            </a:r>
            <a:r>
              <a:rPr lang="ar-IQ" sz="2200" dirty="0">
                <a:latin typeface="Arez_K_ Press 01" panose="02000000000000000000" pitchFamily="2" charset="-78"/>
                <a:cs typeface="Arez_K_ Press 01" panose="02000000000000000000" pitchFamily="2" charset="-78"/>
              </a:rPr>
              <a:t>باشووري ضيني طرتؤتةوة و كاريطةري لةسةر زياتر لة مليؤنيَك كةس كردووة و  زياتر لة حةفتا شارو شاؤضكةي هةريَمي طوانطخي باشووري ئةم وولاَتة بة دةست كةم ئاويةوة دةنالَيَنن. ئاذانسي هةوالَي خينهواي فةرمي ضيني بلاَوي كردةوة كة لة هةريَمي طوادؤنط ئةم ووشكية بؤماوةي سيَ مانطة بةردةوامة و بؤتة هؤي ئةوةي كة نزيكةي 66800 كةس لة دانيشتواني ناوضةكة كيَشةي كةمي ئاوي خوارنةوةيان هةبيَت.  لة هةريَمي طويذؤو دةسةلاَداراني ئةم وولاَتة واي دةخةمليََنن كة زياتر لة دوو مليؤن </a:t>
            </a:r>
            <a:r>
              <a:rPr lang="ar-IQ" sz="2200" dirty="0" smtClean="0">
                <a:latin typeface="Arez_K_ Press 01" panose="02000000000000000000" pitchFamily="2" charset="-78"/>
                <a:cs typeface="Arez_K_ Press 01" panose="02000000000000000000" pitchFamily="2" charset="-78"/>
              </a:rPr>
              <a:t>كةس </a:t>
            </a:r>
            <a:r>
              <a:rPr lang="ar-IQ" sz="2200" dirty="0">
                <a:latin typeface="Arez_K_ Press 01" panose="02000000000000000000" pitchFamily="2" charset="-78"/>
                <a:cs typeface="Arez_K_ Press 01" panose="02000000000000000000" pitchFamily="2" charset="-78"/>
              </a:rPr>
              <a:t>لةطةلَ مةرِومالاَت كةوتونةتة ذيَر كاريطةريةكاني ئةم قةيرانة. حكومةتي ناوخؤي هةريَمةكة نزيكةي ضوار مليؤن و دووسةد هةزار دؤلاري ئةمريكي تةرخان كردووة بؤ هةولَةكاني كؤمةك كردن. </a:t>
            </a:r>
          </a:p>
        </p:txBody>
      </p:sp>
    </p:spTree>
    <p:extLst>
      <p:ext uri="{BB962C8B-B14F-4D97-AF65-F5344CB8AC3E}">
        <p14:creationId xmlns:p14="http://schemas.microsoft.com/office/powerpoint/2010/main" val="387328129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0" y="457200"/>
            <a:ext cx="8839200" cy="5867400"/>
          </a:xfrm>
          <a:prstGeom prst="rect">
            <a:avLst/>
          </a:prstGeom>
        </p:spPr>
        <p:txBody>
          <a:bodyPr vert="horz">
            <a:normAutofit/>
          </a:bodyPr>
          <a:lst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rtl="0"/>
            <a:r>
              <a:rPr lang="en-US" sz="2600" dirty="0" smtClean="0">
                <a:solidFill>
                  <a:srgbClr val="FF0000"/>
                </a:solidFill>
                <a:latin typeface="Times New Roman" panose="02020603050405020304" pitchFamily="18" charset="0"/>
                <a:cs typeface="Times New Roman" panose="02020603050405020304" pitchFamily="18" charset="0"/>
              </a:rPr>
              <a:t>Archaeologists have unearthed 30 sealed wooden coffins with mummies inside at "El-</a:t>
            </a:r>
            <a:r>
              <a:rPr lang="en-US" sz="2600" dirty="0" err="1" smtClean="0">
                <a:solidFill>
                  <a:srgbClr val="FF0000"/>
                </a:solidFill>
                <a:latin typeface="Times New Roman" panose="02020603050405020304" pitchFamily="18" charset="0"/>
                <a:cs typeface="Times New Roman" panose="02020603050405020304" pitchFamily="18" charset="0"/>
              </a:rPr>
              <a:t>Assasif</a:t>
            </a:r>
            <a:r>
              <a:rPr lang="en-US" sz="2600" dirty="0" smtClean="0">
                <a:solidFill>
                  <a:srgbClr val="FF0000"/>
                </a:solidFill>
                <a:latin typeface="Times New Roman" panose="02020603050405020304" pitchFamily="18" charset="0"/>
                <a:cs typeface="Times New Roman" panose="02020603050405020304" pitchFamily="18" charset="0"/>
              </a:rPr>
              <a:t>," an ancient necropolis near Luxor, Egypt, Egypt's </a:t>
            </a:r>
            <a:r>
              <a:rPr lang="en-US" sz="2600" dirty="0" err="1" smtClean="0">
                <a:solidFill>
                  <a:srgbClr val="FF0000"/>
                </a:solidFill>
                <a:latin typeface="Times New Roman" panose="02020603050405020304" pitchFamily="18" charset="0"/>
                <a:cs typeface="Times New Roman" panose="02020603050405020304" pitchFamily="18" charset="0"/>
              </a:rPr>
              <a:t>Ministr</a:t>
            </a:r>
            <a:r>
              <a:rPr lang="en-US" sz="2600" dirty="0" smtClean="0">
                <a:solidFill>
                  <a:srgbClr val="FF0000"/>
                </a:solidFill>
                <a:latin typeface="Times New Roman" panose="02020603050405020304" pitchFamily="18" charset="0"/>
                <a:cs typeface="Times New Roman" panose="02020603050405020304" pitchFamily="18" charset="0"/>
              </a:rPr>
              <a:t> of Antiquities announced on Oct. 19 at a press conference.</a:t>
            </a:r>
            <a:r>
              <a:rPr lang="en-US" sz="2600" dirty="0" smtClean="0">
                <a:latin typeface="Times New Roman" panose="02020603050405020304" pitchFamily="18" charset="0"/>
                <a:cs typeface="Times New Roman" panose="02020603050405020304" pitchFamily="18" charset="0"/>
              </a:rPr>
              <a:t> </a:t>
            </a:r>
          </a:p>
          <a:p>
            <a:pPr algn="just" rtl="0" fontAlgn="base"/>
            <a:r>
              <a:rPr lang="en-US" sz="2600" dirty="0" smtClean="0">
                <a:solidFill>
                  <a:srgbClr val="0000FF"/>
                </a:solidFill>
                <a:latin typeface="Times New Roman" panose="02020603050405020304" pitchFamily="18" charset="0"/>
                <a:cs typeface="Times New Roman" panose="02020603050405020304" pitchFamily="18" charset="0"/>
              </a:rPr>
              <a:t>Called the "</a:t>
            </a:r>
            <a:r>
              <a:rPr lang="en-US" sz="2600" dirty="0" err="1" smtClean="0">
                <a:solidFill>
                  <a:srgbClr val="0000FF"/>
                </a:solidFill>
                <a:latin typeface="Times New Roman" panose="02020603050405020304" pitchFamily="18" charset="0"/>
                <a:cs typeface="Times New Roman" panose="02020603050405020304" pitchFamily="18" charset="0"/>
              </a:rPr>
              <a:t>cachette</a:t>
            </a:r>
            <a:r>
              <a:rPr lang="en-US" sz="2600" dirty="0" smtClean="0">
                <a:solidFill>
                  <a:srgbClr val="0000FF"/>
                </a:solidFill>
                <a:latin typeface="Times New Roman" panose="02020603050405020304" pitchFamily="18" charset="0"/>
                <a:cs typeface="Times New Roman" panose="02020603050405020304" pitchFamily="18" charset="0"/>
              </a:rPr>
              <a:t> of the priests" because some of the mummies appear to be those of ancient Egyptian priests, the coffins date back about 3,000 years.</a:t>
            </a:r>
            <a:r>
              <a:rPr lang="en-US" sz="2600" dirty="0" smtClean="0">
                <a:latin typeface="Times New Roman" panose="02020603050405020304" pitchFamily="18" charset="0"/>
                <a:cs typeface="Times New Roman" panose="02020603050405020304" pitchFamily="18" charset="0"/>
              </a:rPr>
              <a:t> </a:t>
            </a:r>
          </a:p>
          <a:p>
            <a:pPr algn="just" rtl="0" fontAlgn="base"/>
            <a:r>
              <a:rPr lang="en-US" sz="2600" dirty="0" smtClean="0">
                <a:latin typeface="Times New Roman" panose="02020603050405020304" pitchFamily="18" charset="0"/>
                <a:cs typeface="Times New Roman" panose="02020603050405020304" pitchFamily="18" charset="0"/>
              </a:rPr>
              <a:t>Vividly colored paintings on the coffins are so well-preserved one can make out the complex patterns, Egyptian deities and hieroglyphic writing they depict. When discovered, the coffins were arranged in two layers, with 18 coffins on the top layer and 12 coffins on the bottom layer, said Mostafa Waziri, the general secretary of Egypt's Supreme Council of Antiquities.</a:t>
            </a:r>
            <a:endParaRPr lang="en-US" sz="2600" dirty="0" smtClean="0">
              <a:solidFill>
                <a:srgbClr val="FF3399"/>
              </a:solidFill>
              <a:latin typeface="Times New Roman" panose="02020603050405020304" pitchFamily="18" charset="0"/>
              <a:cs typeface="Times New Roman" panose="02020603050405020304" pitchFamily="18" charset="0"/>
            </a:endParaRPr>
          </a:p>
          <a:p>
            <a:pPr algn="just" rtl="0"/>
            <a:endParaRPr lang="en-US" sz="2600" dirty="0" smtClean="0">
              <a:solidFill>
                <a:srgbClr val="0000FF"/>
              </a:solidFill>
              <a:latin typeface="Times New Roman" panose="02020603050405020304" pitchFamily="18" charset="0"/>
              <a:cs typeface="Times New Roman" panose="02020603050405020304" pitchFamily="18" charset="0"/>
            </a:endParaRPr>
          </a:p>
          <a:p>
            <a:pPr algn="just" rtl="0"/>
            <a:endParaRPr lang="en-US" sz="2600" dirty="0" smtClean="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758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76200" y="381000"/>
            <a:ext cx="8763000" cy="5867400"/>
          </a:xfrm>
          <a:prstGeom prst="rect">
            <a:avLst/>
          </a:prstGeom>
        </p:spPr>
        <p:txBody>
          <a:bodyPr vert="horz">
            <a:normAutofit/>
          </a:bodyPr>
          <a:lst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rtl="0" fontAlgn="base"/>
            <a:r>
              <a:rPr lang="en-US" sz="2800" dirty="0" smtClean="0">
                <a:solidFill>
                  <a:srgbClr val="FF3399"/>
                </a:solidFill>
                <a:latin typeface="Times New Roman" panose="02020603050405020304" pitchFamily="18" charset="0"/>
                <a:cs typeface="Times New Roman" panose="02020603050405020304" pitchFamily="18" charset="0"/>
              </a:rPr>
              <a:t>The mummies inside the 30 coffins consist of 23 adult males, five adult females and two children from </a:t>
            </a:r>
            <a:r>
              <a:rPr lang="en-US" sz="2800" u="sng" dirty="0" smtClean="0">
                <a:solidFill>
                  <a:srgbClr val="FF3399"/>
                </a:solidFill>
                <a:latin typeface="Times New Roman" panose="02020603050405020304" pitchFamily="18" charset="0"/>
                <a:cs typeface="Times New Roman" panose="02020603050405020304" pitchFamily="18" charset="0"/>
              </a:rPr>
              <a:t>ancient Egypt</a:t>
            </a:r>
            <a:r>
              <a:rPr lang="en-US" sz="2800" dirty="0" smtClean="0">
                <a:solidFill>
                  <a:srgbClr val="FF3399"/>
                </a:solidFill>
                <a:latin typeface="Times New Roman" panose="02020603050405020304" pitchFamily="18" charset="0"/>
                <a:cs typeface="Times New Roman" panose="02020603050405020304" pitchFamily="18" charset="0"/>
              </a:rPr>
              <a:t>, said Khaled al-</a:t>
            </a:r>
            <a:r>
              <a:rPr lang="en-US" sz="2800" dirty="0" err="1" smtClean="0">
                <a:solidFill>
                  <a:srgbClr val="FF3399"/>
                </a:solidFill>
                <a:latin typeface="Times New Roman" panose="02020603050405020304" pitchFamily="18" charset="0"/>
                <a:cs typeface="Times New Roman" panose="02020603050405020304" pitchFamily="18" charset="0"/>
              </a:rPr>
              <a:t>Anani</a:t>
            </a:r>
            <a:r>
              <a:rPr lang="en-US" sz="2800" dirty="0" smtClean="0">
                <a:solidFill>
                  <a:srgbClr val="FF3399"/>
                </a:solidFill>
                <a:latin typeface="Times New Roman" panose="02020603050405020304" pitchFamily="18" charset="0"/>
                <a:cs typeface="Times New Roman" panose="02020603050405020304" pitchFamily="18" charset="0"/>
              </a:rPr>
              <a:t>, Egypt's Minister of Antiquities, noting that the coffins they are buried in are "exceptionally painted and preserved."</a:t>
            </a:r>
          </a:p>
          <a:p>
            <a:pPr algn="just" rtl="0" fontAlgn="base"/>
            <a:r>
              <a:rPr lang="en-US" sz="2800" dirty="0" smtClean="0">
                <a:latin typeface="Times New Roman" panose="02020603050405020304" pitchFamily="18" charset="0"/>
                <a:cs typeface="Times New Roman" panose="02020603050405020304" pitchFamily="18" charset="0"/>
              </a:rPr>
              <a:t>During the press conference, archaeologists opened two of the coffins  one of an adult male and another of an adult female. The two mummies inside the opened coffins looked well preserved with the outer wrappings still intact, completely covering the faces and bodies of the mummies. No artifacts could be readily seen with the mummies, although it's possible that some are concealed within the ancient wrappings. </a:t>
            </a:r>
          </a:p>
          <a:p>
            <a:pPr algn="just" rtl="0"/>
            <a:endParaRPr lang="en-US" sz="2800" dirty="0" smtClean="0">
              <a:solidFill>
                <a:srgbClr val="0000FF"/>
              </a:solidFill>
              <a:latin typeface="Times New Roman" panose="02020603050405020304" pitchFamily="18" charset="0"/>
              <a:cs typeface="Times New Roman" panose="02020603050405020304" pitchFamily="18" charset="0"/>
            </a:endParaRPr>
          </a:p>
          <a:p>
            <a:pPr algn="just" rtl="0"/>
            <a:endParaRPr lang="en-US" sz="2800" dirty="0" smtClean="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252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304800" y="533400"/>
            <a:ext cx="8458200" cy="5867400"/>
          </a:xfrm>
          <a:prstGeom prst="rect">
            <a:avLst/>
          </a:prstGeom>
        </p:spPr>
        <p:txBody>
          <a:bodyPr vert="horz">
            <a:normAutofit/>
          </a:bodyPr>
          <a:lst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just" rtl="0">
              <a:buNone/>
            </a:pPr>
            <a:r>
              <a:rPr lang="en-US" sz="3200" dirty="0" smtClean="0">
                <a:latin typeface="Times New Roman" panose="02020603050405020304" pitchFamily="18" charset="0"/>
                <a:cs typeface="Times New Roman" panose="02020603050405020304" pitchFamily="18" charset="0"/>
              </a:rPr>
              <a:t>Excavation is ongoing at the site, and archaeologists still need to decipher the hieroglyphic</a:t>
            </a:r>
            <a:r>
              <a:rPr lang="en-US" sz="3200" u="sng"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writing; they will also analyze the artwork on the coffins and the mummies themselves. The analysis may shed more light on who these people were, why were they buried in a </a:t>
            </a:r>
            <a:r>
              <a:rPr lang="en-US" sz="3200" dirty="0" err="1" smtClean="0">
                <a:latin typeface="Times New Roman" panose="02020603050405020304" pitchFamily="18" charset="0"/>
                <a:cs typeface="Times New Roman" panose="02020603050405020304" pitchFamily="18" charset="0"/>
              </a:rPr>
              <a:t>cachette</a:t>
            </a:r>
            <a:r>
              <a:rPr lang="en-US" sz="3200" dirty="0" smtClean="0">
                <a:latin typeface="Times New Roman" panose="02020603050405020304" pitchFamily="18" charset="0"/>
                <a:cs typeface="Times New Roman" panose="02020603050405020304" pitchFamily="18" charset="0"/>
              </a:rPr>
              <a:t>, when exactly they lived and what their lives were like. </a:t>
            </a:r>
            <a:endParaRPr lang="en-US" sz="3200" dirty="0" smtClean="0">
              <a:solidFill>
                <a:srgbClr val="0000FF"/>
              </a:solidFill>
              <a:latin typeface="Times New Roman" panose="02020603050405020304" pitchFamily="18" charset="0"/>
              <a:cs typeface="Times New Roman" panose="02020603050405020304" pitchFamily="18" charset="0"/>
            </a:endParaRPr>
          </a:p>
          <a:p>
            <a:pPr algn="just" rtl="0"/>
            <a:endParaRPr lang="en-US" sz="3200" dirty="0" smtClean="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910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562600"/>
          </a:xfrm>
        </p:spPr>
        <p:txBody>
          <a:bodyPr>
            <a:normAutofit/>
          </a:bodyPr>
          <a:lstStyle/>
          <a:p>
            <a:pPr marL="109728" indent="0" algn="just" rtl="0">
              <a:buNone/>
            </a:pPr>
            <a:r>
              <a:rPr lang="en-US" sz="3200" dirty="0" smtClean="0">
                <a:latin typeface="Times New Roman" pitchFamily="18" charset="0"/>
                <a:cs typeface="Times New Roman" pitchFamily="18" charset="0"/>
              </a:rPr>
              <a:t>Archaeologists </a:t>
            </a:r>
            <a:r>
              <a:rPr lang="en-US" sz="3200" dirty="0">
                <a:latin typeface="Times New Roman" pitchFamily="18" charset="0"/>
                <a:cs typeface="Times New Roman" pitchFamily="18" charset="0"/>
              </a:rPr>
              <a:t>have unearthed 30 sealed wooden coffins with mummies inside at "El-</a:t>
            </a:r>
            <a:r>
              <a:rPr lang="en-US" sz="3200" dirty="0" err="1">
                <a:latin typeface="Times New Roman" pitchFamily="18" charset="0"/>
                <a:cs typeface="Times New Roman" pitchFamily="18" charset="0"/>
              </a:rPr>
              <a:t>Assasif</a:t>
            </a:r>
            <a:r>
              <a:rPr lang="en-US" sz="3200" dirty="0">
                <a:latin typeface="Times New Roman" pitchFamily="18" charset="0"/>
                <a:cs typeface="Times New Roman" pitchFamily="18" charset="0"/>
              </a:rPr>
              <a:t>," an ancient necropolis near Luxor, Egypt, Egypt's </a:t>
            </a:r>
            <a:r>
              <a:rPr lang="en-US" sz="3200" dirty="0" smtClean="0">
                <a:latin typeface="Times New Roman" pitchFamily="18" charset="0"/>
                <a:cs typeface="Times New Roman" pitchFamily="18" charset="0"/>
              </a:rPr>
              <a:t>Minister </a:t>
            </a:r>
            <a:r>
              <a:rPr lang="en-US" sz="3200" dirty="0">
                <a:latin typeface="Times New Roman" pitchFamily="18" charset="0"/>
                <a:cs typeface="Times New Roman" pitchFamily="18" charset="0"/>
              </a:rPr>
              <a:t>of Antiquities announced on Oct. 19 at a press conference</a:t>
            </a:r>
            <a:r>
              <a:rPr lang="en-US" sz="3200" dirty="0" smtClean="0">
                <a:latin typeface="Times New Roman" pitchFamily="18" charset="0"/>
                <a:cs typeface="Times New Roman" pitchFamily="18" charset="0"/>
              </a:rPr>
              <a:t>.</a:t>
            </a:r>
          </a:p>
          <a:p>
            <a:pPr marL="109728" indent="0" algn="just" rtl="0">
              <a:buNone/>
            </a:pPr>
            <a:endParaRPr lang="en-US" sz="3200" dirty="0">
              <a:latin typeface="Times New Roman" pitchFamily="18" charset="0"/>
              <a:cs typeface="Times New Roman" pitchFamily="18" charset="0"/>
            </a:endParaRPr>
          </a:p>
          <a:p>
            <a:pPr marL="109728" indent="0" algn="just">
              <a:buNone/>
            </a:pPr>
            <a:r>
              <a:rPr lang="ku-Arab-IQ" sz="3200" b="1" dirty="0">
                <a:solidFill>
                  <a:srgbClr val="7030A0"/>
                </a:solidFill>
              </a:rPr>
              <a:t>لە نۆزدەی ئۆکتۆبەر، </a:t>
            </a:r>
            <a:r>
              <a:rPr lang="ku-Arab-IQ" sz="3200" b="1" dirty="0" smtClean="0">
                <a:solidFill>
                  <a:srgbClr val="7030A0"/>
                </a:solidFill>
              </a:rPr>
              <a:t>وەز</a:t>
            </a:r>
            <a:r>
              <a:rPr lang="ar-IQ" sz="3200" b="1" dirty="0" smtClean="0">
                <a:solidFill>
                  <a:srgbClr val="7030A0"/>
                </a:solidFill>
              </a:rPr>
              <a:t>يري</a:t>
            </a:r>
            <a:r>
              <a:rPr lang="ku-Arab-IQ" sz="3200" b="1" dirty="0" smtClean="0">
                <a:solidFill>
                  <a:srgbClr val="7030A0"/>
                </a:solidFill>
              </a:rPr>
              <a:t>ی </a:t>
            </a:r>
            <a:r>
              <a:rPr lang="ku-Arab-IQ" sz="3200" b="1" dirty="0">
                <a:solidFill>
                  <a:srgbClr val="7030A0"/>
                </a:solidFill>
              </a:rPr>
              <a:t>شوێنەوار لە کۆنگرەیەکی رۆژنامەوانی دا رایگەیاند کە شوێنەوارناسان،  لە عەساسیف، کە گۆرستانێکی رێکخراوی گەورەیە لە نزیک شاری ئەقسەر، سی تابوتی داری  داخراویان دۆزیوەتە کە تەرمی مۆمیاکراویان تێدا بوو.</a:t>
            </a:r>
            <a:endParaRPr lang="en-US" sz="3200" b="1" dirty="0">
              <a:solidFill>
                <a:srgbClr val="7030A0"/>
              </a:solidFill>
            </a:endParaRPr>
          </a:p>
          <a:p>
            <a:pPr marL="109728" indent="0" algn="just">
              <a:buNone/>
            </a:pPr>
            <a:endParaRPr lang="x-none" sz="3200" dirty="0">
              <a:latin typeface="Times New Roman" pitchFamily="18" charset="0"/>
              <a:cs typeface="Times New Roman" pitchFamily="18" charset="0"/>
            </a:endParaRPr>
          </a:p>
          <a:p>
            <a:pPr algn="just" rtl="0"/>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200541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52400" y="381000"/>
            <a:ext cx="8763000" cy="6096000"/>
          </a:xfrm>
          <a:prstGeom prst="rect">
            <a:avLst/>
          </a:prstGeom>
        </p:spPr>
        <p:txBody>
          <a:bodyPr vert="horz">
            <a:normAutofit/>
          </a:bodyPr>
          <a:lst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457200" indent="-457200" algn="just" rtl="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We moved the date to the front of the sentence.</a:t>
            </a:r>
          </a:p>
          <a:p>
            <a:pPr marL="457200" indent="-457200" algn="just" rtl="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 Ministry of antiquities is translated as   </a:t>
            </a:r>
            <a:r>
              <a:rPr lang="ku-Arab-IQ" sz="2800" dirty="0" smtClean="0">
                <a:latin typeface="Times New Roman" panose="02020603050405020304" pitchFamily="18" charset="0"/>
                <a:cs typeface="Times New Roman" panose="02020603050405020304" pitchFamily="18" charset="0"/>
              </a:rPr>
              <a:t> </a:t>
            </a:r>
            <a:r>
              <a:rPr lang="ku-Arab-IQ" sz="2800" dirty="0" smtClean="0">
                <a:solidFill>
                  <a:schemeClr val="accent6">
                    <a:lumMod val="75000"/>
                  </a:schemeClr>
                </a:solidFill>
                <a:latin typeface="Times New Roman" panose="02020603050405020304" pitchFamily="18" charset="0"/>
                <a:cs typeface="Times New Roman" panose="02020603050405020304" pitchFamily="18" charset="0"/>
              </a:rPr>
              <a:t>وەزارەتی شوێنەوار</a:t>
            </a:r>
            <a:r>
              <a:rPr lang="ku-Arab-IQ"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because in Arabic this ministry is </a:t>
            </a:r>
            <a:r>
              <a:rPr lang="en-US" sz="2800" dirty="0" err="1" smtClean="0">
                <a:latin typeface="Times New Roman" panose="02020603050405020304" pitchFamily="18" charset="0"/>
                <a:cs typeface="Times New Roman" panose="02020603050405020304" pitchFamily="18" charset="0"/>
              </a:rPr>
              <a:t>wazart</a:t>
            </a:r>
            <a:r>
              <a:rPr lang="en-US" sz="2800" dirty="0" smtClean="0">
                <a:latin typeface="Times New Roman" panose="02020603050405020304" pitchFamily="18" charset="0"/>
                <a:cs typeface="Times New Roman" panose="02020603050405020304" pitchFamily="18" charset="0"/>
              </a:rPr>
              <a:t> al-</a:t>
            </a:r>
            <a:r>
              <a:rPr lang="en-US" sz="2800" dirty="0" err="1" smtClean="0">
                <a:latin typeface="Times New Roman" panose="02020603050405020304" pitchFamily="18" charset="0"/>
                <a:cs typeface="Times New Roman" panose="02020603050405020304" pitchFamily="18" charset="0"/>
              </a:rPr>
              <a:t>athar</a:t>
            </a:r>
            <a:r>
              <a:rPr lang="en-US" sz="2800" dirty="0" smtClean="0">
                <a:latin typeface="Times New Roman" panose="02020603050405020304" pitchFamily="18" charset="0"/>
                <a:cs typeface="Times New Roman" panose="02020603050405020304" pitchFamily="18" charset="0"/>
              </a:rPr>
              <a:t>.</a:t>
            </a:r>
          </a:p>
          <a:p>
            <a:pPr marL="457200" indent="-457200" algn="just" rtl="0">
              <a:buFont typeface="Arial" panose="020B0604020202020204" pitchFamily="34" charset="0"/>
              <a:buChar char="•"/>
            </a:pPr>
            <a:r>
              <a:rPr lang="en-US" sz="2800" dirty="0" smtClean="0">
                <a:solidFill>
                  <a:srgbClr val="FF0000"/>
                </a:solidFill>
                <a:latin typeface="Times New Roman" panose="02020603050405020304" pitchFamily="18" charset="0"/>
                <a:cs typeface="Times New Roman" panose="02020603050405020304" pitchFamily="18" charset="0"/>
              </a:rPr>
              <a:t>Necropolis </a:t>
            </a:r>
            <a:r>
              <a:rPr lang="en-US" sz="2800" dirty="0" smtClean="0">
                <a:latin typeface="Times New Roman" panose="02020603050405020304" pitchFamily="18" charset="0"/>
                <a:cs typeface="Times New Roman" panose="02020603050405020304" pitchFamily="18" charset="0"/>
              </a:rPr>
              <a:t>is a big and well designed cemetery</a:t>
            </a:r>
            <a:r>
              <a:rPr lang="en-US" sz="2800" dirty="0" smtClean="0">
                <a:solidFill>
                  <a:srgbClr val="FF0000"/>
                </a:solidFill>
                <a:latin typeface="Times New Roman" panose="02020603050405020304" pitchFamily="18" charset="0"/>
                <a:cs typeface="Times New Roman" panose="02020603050405020304" pitchFamily="18" charset="0"/>
              </a:rPr>
              <a:t>. Translating </a:t>
            </a:r>
            <a:r>
              <a:rPr lang="en-US" sz="2800" dirty="0" smtClean="0">
                <a:latin typeface="Times New Roman" panose="02020603050405020304" pitchFamily="18" charset="0"/>
                <a:cs typeface="Times New Roman" panose="02020603050405020304" pitchFamily="18" charset="0"/>
              </a:rPr>
              <a:t>it as one word such as </a:t>
            </a:r>
            <a:r>
              <a:rPr lang="en-US" sz="2800" dirty="0" smtClean="0">
                <a:solidFill>
                  <a:srgbClr val="FF0000"/>
                </a:solidFill>
                <a:latin typeface="Times New Roman" panose="02020603050405020304" pitchFamily="18" charset="0"/>
                <a:cs typeface="Times New Roman" panose="02020603050405020304" pitchFamily="18" charset="0"/>
              </a:rPr>
              <a:t>“</a:t>
            </a:r>
            <a:r>
              <a:rPr lang="ku-Arab-IQ" sz="2800" dirty="0" smtClean="0">
                <a:solidFill>
                  <a:srgbClr val="FF0000"/>
                </a:solidFill>
                <a:latin typeface="Times New Roman" panose="02020603050405020304" pitchFamily="18" charset="0"/>
                <a:cs typeface="Times New Roman" panose="02020603050405020304" pitchFamily="18" charset="0"/>
              </a:rPr>
              <a:t>گۆرستان”</a:t>
            </a:r>
            <a:r>
              <a:rPr lang="ar-IQ" sz="2800" dirty="0" smtClean="0">
                <a:solidFill>
                  <a:srgbClr val="FF0000"/>
                </a:solidFill>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is </a:t>
            </a:r>
            <a:r>
              <a:rPr lang="en-US" sz="2800" dirty="0" smtClean="0">
                <a:latin typeface="Times New Roman" panose="02020603050405020304" pitchFamily="18" charset="0"/>
                <a:cs typeface="Times New Roman" panose="02020603050405020304" pitchFamily="18" charset="0"/>
              </a:rPr>
              <a:t>inaccurate</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Therefore</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we added the word </a:t>
            </a:r>
            <a:r>
              <a:rPr lang="en-US" sz="2800" dirty="0" smtClean="0">
                <a:solidFill>
                  <a:srgbClr val="FF0000"/>
                </a:solidFill>
                <a:latin typeface="Times New Roman" panose="02020603050405020304" pitchFamily="18" charset="0"/>
                <a:cs typeface="Times New Roman" panose="02020603050405020304" pitchFamily="18" charset="0"/>
              </a:rPr>
              <a:t>“</a:t>
            </a:r>
            <a:r>
              <a:rPr lang="ku-Arab-IQ" sz="2800" dirty="0" smtClean="0">
                <a:solidFill>
                  <a:srgbClr val="FF0000"/>
                </a:solidFill>
                <a:latin typeface="Times New Roman" panose="02020603050405020304" pitchFamily="18" charset="0"/>
                <a:cs typeface="Times New Roman" panose="02020603050405020304" pitchFamily="18" charset="0"/>
              </a:rPr>
              <a:t>گەورە و رێکخراو” </a:t>
            </a:r>
            <a:r>
              <a:rPr lang="en-US" sz="2800" dirty="0" smtClean="0">
                <a:latin typeface="Times New Roman" panose="02020603050405020304" pitchFamily="18" charset="0"/>
                <a:cs typeface="Times New Roman" panose="02020603050405020304" pitchFamily="18" charset="0"/>
              </a:rPr>
              <a:t>to make it more accurate. </a:t>
            </a:r>
            <a:endParaRPr lang="ku-Arab-IQ" sz="2800" dirty="0" smtClean="0">
              <a:latin typeface="Times New Roman" panose="02020603050405020304" pitchFamily="18" charset="0"/>
              <a:cs typeface="Times New Roman" panose="02020603050405020304" pitchFamily="18" charset="0"/>
            </a:endParaRPr>
          </a:p>
          <a:p>
            <a:pPr marL="457200" indent="-457200" algn="just" rtl="0">
              <a:buFont typeface="Arial" panose="020B0604020202020204" pitchFamily="34" charset="0"/>
              <a:buChar char="•"/>
            </a:pPr>
            <a:r>
              <a:rPr lang="ku-Arab-IQ" sz="2800" dirty="0" smtClean="0">
                <a:solidFill>
                  <a:srgbClr val="FF0000"/>
                </a:solidFill>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mummies </a:t>
            </a:r>
            <a:r>
              <a:rPr lang="en-US" sz="2800" dirty="0" smtClean="0">
                <a:latin typeface="Times New Roman" panose="02020603050405020304" pitchFamily="18" charset="0"/>
                <a:cs typeface="Times New Roman" panose="02020603050405020304" pitchFamily="18" charset="0"/>
              </a:rPr>
              <a:t>must be translated as </a:t>
            </a:r>
            <a:r>
              <a:rPr lang="en-US" sz="2800" dirty="0" smtClean="0">
                <a:solidFill>
                  <a:srgbClr val="FF0000"/>
                </a:solidFill>
                <a:latin typeface="Times New Roman" panose="02020603050405020304" pitchFamily="18" charset="0"/>
                <a:cs typeface="Times New Roman" panose="02020603050405020304" pitchFamily="18" charset="0"/>
              </a:rPr>
              <a:t>“</a:t>
            </a:r>
            <a:r>
              <a:rPr lang="ku-Arab-IQ" sz="2800" dirty="0" smtClean="0">
                <a:solidFill>
                  <a:srgbClr val="FF0000"/>
                </a:solidFill>
                <a:latin typeface="Times New Roman" panose="02020603050405020304" pitchFamily="18" charset="0"/>
                <a:cs typeface="Times New Roman" panose="02020603050405020304" pitchFamily="18" charset="0"/>
              </a:rPr>
              <a:t>تەرمی مۆمیاکراو”</a:t>
            </a:r>
          </a:p>
          <a:p>
            <a:pPr marL="457200" indent="-457200" algn="just" rtl="0">
              <a:buFont typeface="Arial" panose="020B0604020202020204" pitchFamily="34" charset="0"/>
              <a:buChar char="•"/>
            </a:pPr>
            <a:r>
              <a:rPr lang="en-US" sz="2800" dirty="0" smtClean="0">
                <a:solidFill>
                  <a:srgbClr val="FF0000"/>
                </a:solidFill>
                <a:latin typeface="Times New Roman" panose="02020603050405020304" pitchFamily="18" charset="0"/>
                <a:cs typeface="Times New Roman" panose="02020603050405020304" pitchFamily="18" charset="0"/>
              </a:rPr>
              <a:t>“Sealed” </a:t>
            </a:r>
            <a:r>
              <a:rPr lang="en-US" sz="2800" dirty="0" smtClean="0">
                <a:latin typeface="Times New Roman" panose="02020603050405020304" pitchFamily="18" charset="0"/>
                <a:cs typeface="Times New Roman" panose="02020603050405020304" pitchFamily="18" charset="0"/>
              </a:rPr>
              <a:t>has many meanings</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One of the meanings is </a:t>
            </a:r>
            <a:r>
              <a:rPr lang="en-US" sz="2800" dirty="0" smtClean="0">
                <a:solidFill>
                  <a:srgbClr val="FF0000"/>
                </a:solidFill>
                <a:latin typeface="Times New Roman" panose="02020603050405020304" pitchFamily="18" charset="0"/>
                <a:cs typeface="Times New Roman" panose="02020603050405020304" pitchFamily="18" charset="0"/>
              </a:rPr>
              <a:t>“to close securely”. </a:t>
            </a:r>
            <a:r>
              <a:rPr lang="en-US" sz="2800" dirty="0" smtClean="0">
                <a:latin typeface="Times New Roman" panose="02020603050405020304" pitchFamily="18" charset="0"/>
                <a:cs typeface="Times New Roman" panose="02020603050405020304" pitchFamily="18" charset="0"/>
              </a:rPr>
              <a:t>This one fits in our translation and we should discard other definitions</a:t>
            </a:r>
            <a:r>
              <a:rPr lang="en-US" sz="2800" dirty="0" smtClean="0">
                <a:solidFill>
                  <a:srgbClr val="FF0000"/>
                </a:solidFill>
                <a:latin typeface="Times New Roman" panose="02020603050405020304" pitchFamily="18" charset="0"/>
                <a:cs typeface="Times New Roman" panose="02020603050405020304" pitchFamily="18" charset="0"/>
              </a:rPr>
              <a:t>. </a:t>
            </a:r>
            <a:endParaRPr lang="en-US" sz="2800" dirty="0" smtClean="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994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533400"/>
            <a:ext cx="8382000" cy="5638800"/>
          </a:xfrm>
          <a:prstGeom prst="rect">
            <a:avLst/>
          </a:prstGeom>
        </p:spPr>
        <p:txBody>
          <a:bodyPr vert="horz">
            <a:normAutofit/>
          </a:bodyPr>
          <a:lst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rtl="0" fontAlgn="base"/>
            <a:r>
              <a:rPr lang="en-US" sz="3000" dirty="0" smtClean="0">
                <a:latin typeface="Times New Roman" panose="02020603050405020304" pitchFamily="18" charset="0"/>
                <a:cs typeface="Times New Roman" panose="02020603050405020304" pitchFamily="18" charset="0"/>
              </a:rPr>
              <a:t>Called the "</a:t>
            </a:r>
            <a:r>
              <a:rPr lang="en-US" sz="3000" dirty="0" err="1" smtClean="0">
                <a:latin typeface="Times New Roman" panose="02020603050405020304" pitchFamily="18" charset="0"/>
                <a:cs typeface="Times New Roman" panose="02020603050405020304" pitchFamily="18" charset="0"/>
              </a:rPr>
              <a:t>cachette</a:t>
            </a:r>
            <a:r>
              <a:rPr lang="en-US" sz="3000" dirty="0" smtClean="0">
                <a:latin typeface="Times New Roman" panose="02020603050405020304" pitchFamily="18" charset="0"/>
                <a:cs typeface="Times New Roman" panose="02020603050405020304" pitchFamily="18" charset="0"/>
              </a:rPr>
              <a:t> of the priests" because some of the mummies appear to be those of ancient Egyptian priests, the coffins date back about 3,000 years. </a:t>
            </a:r>
          </a:p>
          <a:p>
            <a:pPr algn="just" rtl="0" fontAlgn="base"/>
            <a:endParaRPr lang="en-US" sz="3000" dirty="0">
              <a:latin typeface="Times New Roman" panose="02020603050405020304" pitchFamily="18" charset="0"/>
              <a:cs typeface="Times New Roman" panose="02020603050405020304" pitchFamily="18" charset="0"/>
            </a:endParaRPr>
          </a:p>
          <a:p>
            <a:pPr algn="just" fontAlgn="base"/>
            <a:r>
              <a:rPr lang="ku-Arab-IQ" sz="2800" b="1" dirty="0">
                <a:solidFill>
                  <a:srgbClr val="7030A0"/>
                </a:solidFill>
              </a:rPr>
              <a:t>ئەو تابووتانە بە"حەشارگەی پیاوانی ئاینی"  ناسراون لەبەر ئەوەی کە هەندێک لەو تەرمە مۆمیاکراوانە پێدەچێت پیاوانی ئاینی مسرییە کۆنەکان بن و، وە  مێژووی ئەم تابوتانەش بۆ ٣٠٠٠ هەزار ساڵ لەمەو بەر دەگەرێتەوە.</a:t>
            </a:r>
          </a:p>
          <a:p>
            <a:pPr algn="just" rtl="0" fontAlgn="base"/>
            <a:endParaRPr lang="en-US" sz="3000" dirty="0" smtClean="0">
              <a:latin typeface="Times New Roman" panose="02020603050405020304" pitchFamily="18" charset="0"/>
              <a:cs typeface="Times New Roman" panose="02020603050405020304" pitchFamily="18" charset="0"/>
            </a:endParaRPr>
          </a:p>
          <a:p>
            <a:pPr algn="just" rtl="0"/>
            <a:endParaRPr lang="en-US" sz="2600" dirty="0" smtClean="0">
              <a:solidFill>
                <a:srgbClr val="0000FF"/>
              </a:solidFill>
              <a:latin typeface="Times New Roman" panose="02020603050405020304" pitchFamily="18" charset="0"/>
              <a:cs typeface="Times New Roman" panose="02020603050405020304" pitchFamily="18" charset="0"/>
            </a:endParaRPr>
          </a:p>
          <a:p>
            <a:pPr algn="just" rtl="0"/>
            <a:endParaRPr lang="en-US" sz="2600" dirty="0" smtClean="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1121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533400"/>
            <a:ext cx="9067800" cy="6019800"/>
          </a:xfrm>
          <a:prstGeom prst="rect">
            <a:avLst/>
          </a:prstGeom>
        </p:spPr>
        <p:txBody>
          <a:bodyPr vert="horz">
            <a:normAutofit/>
          </a:bodyPr>
          <a:lst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457200" indent="-457200" algn="just" rtl="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We have added “</a:t>
            </a:r>
            <a:r>
              <a:rPr lang="ku-Arab-IQ" sz="2800" dirty="0" smtClean="0">
                <a:solidFill>
                  <a:schemeClr val="accent6"/>
                </a:solidFill>
                <a:latin typeface="Times New Roman" panose="02020603050405020304" pitchFamily="18" charset="0"/>
                <a:cs typeface="Times New Roman" panose="02020603050405020304" pitchFamily="18" charset="0"/>
              </a:rPr>
              <a:t>تابووتەکان</a:t>
            </a:r>
            <a:r>
              <a:rPr lang="en-US" sz="2800" dirty="0" smtClean="0">
                <a:latin typeface="Times New Roman" panose="02020603050405020304" pitchFamily="18" charset="0"/>
                <a:cs typeface="Times New Roman" panose="02020603050405020304" pitchFamily="18" charset="0"/>
              </a:rPr>
              <a:t>” before “</a:t>
            </a:r>
            <a:r>
              <a:rPr lang="en-US" sz="2800" dirty="0" smtClean="0">
                <a:solidFill>
                  <a:schemeClr val="accent6"/>
                </a:solidFill>
                <a:latin typeface="Times New Roman" panose="02020603050405020304" pitchFamily="18" charset="0"/>
                <a:cs typeface="Times New Roman" panose="02020603050405020304" pitchFamily="18" charset="0"/>
              </a:rPr>
              <a:t>called”</a:t>
            </a:r>
            <a:r>
              <a:rPr lang="en-US" sz="2800" dirty="0" smtClean="0">
                <a:latin typeface="Times New Roman" panose="02020603050405020304" pitchFamily="18" charset="0"/>
                <a:cs typeface="Times New Roman" panose="02020603050405020304" pitchFamily="18" charset="0"/>
              </a:rPr>
              <a:t>. We know that the sentence is an </a:t>
            </a:r>
            <a:r>
              <a:rPr lang="en-US" sz="2800" dirty="0" smtClean="0">
                <a:solidFill>
                  <a:schemeClr val="accent6"/>
                </a:solidFill>
                <a:latin typeface="Times New Roman" panose="02020603050405020304" pitchFamily="18" charset="0"/>
                <a:cs typeface="Times New Roman" panose="02020603050405020304" pitchFamily="18" charset="0"/>
              </a:rPr>
              <a:t>elliptical sentence</a:t>
            </a:r>
            <a:r>
              <a:rPr lang="en-US" sz="2800" dirty="0" smtClean="0">
                <a:latin typeface="Times New Roman" panose="02020603050405020304" pitchFamily="18" charset="0"/>
                <a:cs typeface="Times New Roman" panose="02020603050405020304" pitchFamily="18" charset="0"/>
              </a:rPr>
              <a:t>, that means the real sentence is </a:t>
            </a:r>
            <a:r>
              <a:rPr lang="en-US" sz="2800" dirty="0" smtClean="0">
                <a:solidFill>
                  <a:srgbClr val="0000FF"/>
                </a:solidFill>
                <a:latin typeface="Times New Roman" panose="02020603050405020304" pitchFamily="18" charset="0"/>
                <a:cs typeface="Times New Roman" panose="02020603050405020304" pitchFamily="18" charset="0"/>
              </a:rPr>
              <a:t>“</a:t>
            </a:r>
            <a:r>
              <a:rPr lang="en-US" sz="2800" b="1" dirty="0" smtClean="0">
                <a:solidFill>
                  <a:srgbClr val="00B050"/>
                </a:solidFill>
                <a:latin typeface="Times New Roman" panose="02020603050405020304" pitchFamily="18" charset="0"/>
                <a:cs typeface="Times New Roman" panose="02020603050405020304" pitchFamily="18" charset="0"/>
              </a:rPr>
              <a:t>the coffins are </a:t>
            </a:r>
            <a:r>
              <a:rPr lang="en-US" sz="2800" dirty="0" smtClean="0">
                <a:solidFill>
                  <a:srgbClr val="0000FF"/>
                </a:solidFill>
                <a:latin typeface="Times New Roman" panose="02020603050405020304" pitchFamily="18" charset="0"/>
                <a:cs typeface="Times New Roman" panose="02020603050405020304" pitchFamily="18" charset="0"/>
              </a:rPr>
              <a:t>called  the </a:t>
            </a:r>
            <a:r>
              <a:rPr lang="en-US" sz="2800" dirty="0" err="1" smtClean="0">
                <a:solidFill>
                  <a:srgbClr val="0000FF"/>
                </a:solidFill>
                <a:latin typeface="Times New Roman" panose="02020603050405020304" pitchFamily="18" charset="0"/>
                <a:cs typeface="Times New Roman" panose="02020603050405020304" pitchFamily="18" charset="0"/>
              </a:rPr>
              <a:t>cachette</a:t>
            </a:r>
            <a:r>
              <a:rPr lang="en-US" sz="2800" dirty="0" smtClean="0">
                <a:solidFill>
                  <a:srgbClr val="0000FF"/>
                </a:solidFill>
                <a:latin typeface="Times New Roman" panose="02020603050405020304" pitchFamily="18" charset="0"/>
                <a:cs typeface="Times New Roman" panose="02020603050405020304" pitchFamily="18" charset="0"/>
              </a:rPr>
              <a:t> of the priests”. </a:t>
            </a:r>
          </a:p>
          <a:p>
            <a:pPr marL="457200" indent="-457200" algn="just" rtl="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In Kurdish, we have added “</a:t>
            </a:r>
            <a:r>
              <a:rPr lang="ku-Arab-IQ" sz="2800" dirty="0" smtClean="0">
                <a:solidFill>
                  <a:srgbClr val="FF0000"/>
                </a:solidFill>
                <a:latin typeface="Times New Roman" panose="02020603050405020304" pitchFamily="18" charset="0"/>
                <a:cs typeface="Times New Roman" panose="02020603050405020304" pitchFamily="18" charset="0"/>
              </a:rPr>
              <a:t>مێژووی</a:t>
            </a:r>
            <a:r>
              <a:rPr lang="ku-Arab-IQ"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although in the English text the word is not available. However, if we don’t add it, the translation will be like “</a:t>
            </a:r>
            <a:r>
              <a:rPr lang="ku-Arab-IQ" sz="2800" dirty="0" smtClean="0">
                <a:solidFill>
                  <a:srgbClr val="0000FF"/>
                </a:solidFill>
                <a:latin typeface="Times New Roman" panose="02020603050405020304" pitchFamily="18" charset="0"/>
                <a:cs typeface="Times New Roman" panose="02020603050405020304" pitchFamily="18" charset="0"/>
              </a:rPr>
              <a:t>تابوتەکان دەگەڕێنەوە</a:t>
            </a:r>
            <a:r>
              <a:rPr lang="ku-Arab-IQ" sz="2800"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We did that because we know the text talks about the </a:t>
            </a:r>
            <a:r>
              <a:rPr lang="en-US" sz="2800" b="1" dirty="0" smtClean="0">
                <a:solidFill>
                  <a:srgbClr val="0000FF"/>
                </a:solidFill>
                <a:latin typeface="Times New Roman" panose="02020603050405020304" pitchFamily="18" charset="0"/>
                <a:cs typeface="Times New Roman" panose="02020603050405020304" pitchFamily="18" charset="0"/>
              </a:rPr>
              <a:t>history of the coffins</a:t>
            </a:r>
            <a:r>
              <a:rPr lang="en-US" sz="2800" b="1" dirty="0" smtClean="0">
                <a:latin typeface="Times New Roman" panose="02020603050405020304" pitchFamily="18" charset="0"/>
                <a:cs typeface="Times New Roman" panose="02020603050405020304" pitchFamily="18" charset="0"/>
              </a:rPr>
              <a:t>. </a:t>
            </a:r>
          </a:p>
          <a:p>
            <a:pPr marL="457200" indent="-457200" algn="just" rtl="0">
              <a:buFont typeface="Arial" panose="020B0604020202020204" pitchFamily="34" charset="0"/>
              <a:buChar char="•"/>
            </a:pPr>
            <a:r>
              <a:rPr lang="en-US" sz="2800" dirty="0" smtClean="0">
                <a:solidFill>
                  <a:srgbClr val="0000FF"/>
                </a:solidFill>
                <a:latin typeface="Times New Roman" panose="02020603050405020304" pitchFamily="18" charset="0"/>
                <a:cs typeface="Times New Roman" panose="02020603050405020304" pitchFamily="18" charset="0"/>
              </a:rPr>
              <a:t> We have translated the word </a:t>
            </a:r>
            <a:r>
              <a:rPr lang="en-US" sz="2800" dirty="0" smtClean="0">
                <a:solidFill>
                  <a:srgbClr val="FF0000"/>
                </a:solidFill>
                <a:latin typeface="Times New Roman" panose="02020603050405020304" pitchFamily="18" charset="0"/>
                <a:cs typeface="Times New Roman" panose="02020603050405020304" pitchFamily="18" charset="0"/>
              </a:rPr>
              <a:t>priest</a:t>
            </a:r>
            <a:r>
              <a:rPr lang="en-US" sz="2800" dirty="0" smtClean="0">
                <a:solidFill>
                  <a:srgbClr val="0000FF"/>
                </a:solidFill>
                <a:latin typeface="Times New Roman" panose="02020603050405020304" pitchFamily="18" charset="0"/>
                <a:cs typeface="Times New Roman" panose="02020603050405020304" pitchFamily="18" charset="0"/>
              </a:rPr>
              <a:t> as “</a:t>
            </a:r>
            <a:r>
              <a:rPr lang="ku-Arab-IQ" sz="2800" dirty="0" smtClean="0">
                <a:solidFill>
                  <a:srgbClr val="FF0000"/>
                </a:solidFill>
                <a:latin typeface="Times New Roman" panose="02020603050405020304" pitchFamily="18" charset="0"/>
                <a:cs typeface="Times New Roman" panose="02020603050405020304" pitchFamily="18" charset="0"/>
              </a:rPr>
              <a:t>پیاوانی ئایینی”</a:t>
            </a:r>
            <a:r>
              <a:rPr lang="ar-IQ" sz="2800" dirty="0" smtClean="0">
                <a:solidFill>
                  <a:srgbClr val="0000FF"/>
                </a:solidFill>
                <a:latin typeface="Times New Roman" panose="02020603050405020304" pitchFamily="18" charset="0"/>
                <a:cs typeface="Times New Roman" panose="02020603050405020304" pitchFamily="18" charset="0"/>
              </a:rPr>
              <a:t> </a:t>
            </a:r>
            <a:r>
              <a:rPr lang="en-US" sz="2800" dirty="0" smtClean="0">
                <a:solidFill>
                  <a:srgbClr val="0000FF"/>
                </a:solidFill>
                <a:latin typeface="Times New Roman" panose="02020603050405020304" pitchFamily="18" charset="0"/>
                <a:cs typeface="Times New Roman" panose="02020603050405020304" pitchFamily="18" charset="0"/>
              </a:rPr>
              <a:t>because the religion of the </a:t>
            </a:r>
            <a:r>
              <a:rPr lang="en-US" sz="2800" dirty="0" smtClean="0">
                <a:solidFill>
                  <a:srgbClr val="FF0000"/>
                </a:solidFill>
                <a:latin typeface="Times New Roman" panose="02020603050405020304" pitchFamily="18" charset="0"/>
                <a:cs typeface="Times New Roman" panose="02020603050405020304" pitchFamily="18" charset="0"/>
              </a:rPr>
              <a:t>mummies</a:t>
            </a:r>
            <a:r>
              <a:rPr lang="en-US" sz="2800" dirty="0" smtClean="0">
                <a:solidFill>
                  <a:srgbClr val="0000FF"/>
                </a:solidFill>
                <a:latin typeface="Times New Roman" panose="02020603050405020304" pitchFamily="18" charset="0"/>
                <a:cs typeface="Times New Roman" panose="02020603050405020304" pitchFamily="18" charset="0"/>
              </a:rPr>
              <a:t> were not Christianity at that time. </a:t>
            </a:r>
          </a:p>
        </p:txBody>
      </p:sp>
    </p:spTree>
    <p:extLst>
      <p:ext uri="{BB962C8B-B14F-4D97-AF65-F5344CB8AC3E}">
        <p14:creationId xmlns:p14="http://schemas.microsoft.com/office/powerpoint/2010/main" val="660689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304800" y="1012565"/>
            <a:ext cx="8229600" cy="4525963"/>
          </a:xfrm>
        </p:spPr>
        <p:txBody>
          <a:bodyPr>
            <a:normAutofit/>
          </a:bodyPr>
          <a:lstStyle/>
          <a:p>
            <a:pPr marL="68580" indent="0" algn="just" rtl="0">
              <a:lnSpc>
                <a:spcPct val="150000"/>
              </a:lnSpc>
              <a:buNone/>
            </a:pPr>
            <a:r>
              <a:rPr lang="en-US" sz="3200" dirty="0">
                <a:solidFill>
                  <a:srgbClr val="C00000"/>
                </a:solidFill>
                <a:latin typeface="Times New Roman" pitchFamily="18" charset="0"/>
                <a:cs typeface="Times New Roman" pitchFamily="18" charset="0"/>
              </a:rPr>
              <a:t>Nida (1965)</a:t>
            </a:r>
            <a:r>
              <a:rPr lang="en-US" sz="3200" b="1" dirty="0">
                <a:solidFill>
                  <a:srgbClr val="C00000"/>
                </a:solidFill>
                <a:latin typeface="Times New Roman" pitchFamily="18" charset="0"/>
                <a:cs typeface="Times New Roman" pitchFamily="18" charset="0"/>
              </a:rPr>
              <a:t> </a:t>
            </a:r>
            <a:r>
              <a:rPr lang="en-US" sz="3200" dirty="0">
                <a:latin typeface="Times New Roman" pitchFamily="18" charset="0"/>
                <a:cs typeface="Times New Roman" pitchFamily="18" charset="0"/>
              </a:rPr>
              <a:t>suggests that translation is concerned with the reproduction of the </a:t>
            </a:r>
            <a:r>
              <a:rPr lang="en-US" sz="3200" b="1" dirty="0">
                <a:solidFill>
                  <a:srgbClr val="7030A0"/>
                </a:solidFill>
                <a:latin typeface="Times New Roman" pitchFamily="18" charset="0"/>
                <a:cs typeface="Times New Roman" pitchFamily="18" charset="0"/>
              </a:rPr>
              <a:t>closest equivalent</a:t>
            </a:r>
            <a:r>
              <a:rPr lang="en-US" sz="3200" dirty="0">
                <a:latin typeface="Times New Roman" pitchFamily="18" charset="0"/>
                <a:cs typeface="Times New Roman" pitchFamily="18" charset="0"/>
              </a:rPr>
              <a:t> of the source language text (or textual material) in the target language. </a:t>
            </a:r>
          </a:p>
        </p:txBody>
      </p:sp>
    </p:spTree>
    <p:extLst>
      <p:ext uri="{BB962C8B-B14F-4D97-AF65-F5344CB8AC3E}">
        <p14:creationId xmlns:p14="http://schemas.microsoft.com/office/powerpoint/2010/main" val="1860340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4525963"/>
          </a:xfrm>
        </p:spPr>
        <p:txBody>
          <a:bodyPr/>
          <a:lstStyle/>
          <a:p>
            <a:pPr marL="0" indent="0" algn="just" rtl="0">
              <a:buNone/>
            </a:pPr>
            <a:r>
              <a:rPr lang="en-US" sz="2800" dirty="0">
                <a:solidFill>
                  <a:schemeClr val="accent6">
                    <a:lumMod val="50000"/>
                  </a:schemeClr>
                </a:solidFill>
                <a:latin typeface="Times New Roman" pitchFamily="18" charset="0"/>
                <a:cs typeface="Times New Roman" pitchFamily="18" charset="0"/>
              </a:rPr>
              <a:t>Vividly colored paintings on the coffins are so well-preserved one can make out the complex patterns, Egyptian deities and hieroglyphic writing they depict. Also, When discovered, the coffins were arranged in two layers, with 18 coffins on the top layer and 12 coffins on the bottom layer, said </a:t>
            </a:r>
            <a:r>
              <a:rPr lang="en-US" sz="2800" dirty="0" err="1">
                <a:solidFill>
                  <a:schemeClr val="accent6">
                    <a:lumMod val="50000"/>
                  </a:schemeClr>
                </a:solidFill>
                <a:latin typeface="Times New Roman" pitchFamily="18" charset="0"/>
                <a:cs typeface="Times New Roman" pitchFamily="18" charset="0"/>
              </a:rPr>
              <a:t>Mostafa</a:t>
            </a:r>
            <a:r>
              <a:rPr lang="en-US" sz="2800" dirty="0">
                <a:solidFill>
                  <a:schemeClr val="accent6">
                    <a:lumMod val="50000"/>
                  </a:schemeClr>
                </a:solidFill>
                <a:latin typeface="Times New Roman" pitchFamily="18" charset="0"/>
                <a:cs typeface="Times New Roman" pitchFamily="18" charset="0"/>
              </a:rPr>
              <a:t> </a:t>
            </a:r>
            <a:r>
              <a:rPr lang="en-US" sz="2800" dirty="0" err="1">
                <a:solidFill>
                  <a:schemeClr val="accent6">
                    <a:lumMod val="50000"/>
                  </a:schemeClr>
                </a:solidFill>
                <a:latin typeface="Times New Roman" pitchFamily="18" charset="0"/>
                <a:cs typeface="Times New Roman" pitchFamily="18" charset="0"/>
              </a:rPr>
              <a:t>Waziri</a:t>
            </a:r>
            <a:r>
              <a:rPr lang="en-US" sz="2800" dirty="0">
                <a:solidFill>
                  <a:schemeClr val="accent6">
                    <a:lumMod val="50000"/>
                  </a:schemeClr>
                </a:solidFill>
                <a:latin typeface="Times New Roman" pitchFamily="18" charset="0"/>
                <a:cs typeface="Times New Roman" pitchFamily="18" charset="0"/>
              </a:rPr>
              <a:t>, the general secretary of Egypt's Supreme Council of Antiquities.</a:t>
            </a:r>
          </a:p>
          <a:p>
            <a:pPr algn="just" rtl="0"/>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319886166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4525963"/>
          </a:xfrm>
        </p:spPr>
        <p:txBody>
          <a:bodyPr/>
          <a:lstStyle/>
          <a:p>
            <a:pPr algn="just" rtl="0"/>
            <a:r>
              <a:rPr lang="en-US" sz="2800" dirty="0">
                <a:latin typeface="Times New Roman" pitchFamily="18" charset="0"/>
                <a:cs typeface="Times New Roman" pitchFamily="18" charset="0"/>
              </a:rPr>
              <a:t>The mummies inside the 30 coffins consist of 23 adult males, five adult females and two children from </a:t>
            </a:r>
            <a:r>
              <a:rPr lang="en-US" sz="2800" u="sng" dirty="0">
                <a:latin typeface="Times New Roman" pitchFamily="18" charset="0"/>
                <a:cs typeface="Times New Roman" pitchFamily="18" charset="0"/>
              </a:rPr>
              <a:t>ancient Egypt</a:t>
            </a:r>
            <a:r>
              <a:rPr lang="en-US" sz="2800" dirty="0">
                <a:latin typeface="Times New Roman" pitchFamily="18" charset="0"/>
                <a:cs typeface="Times New Roman" pitchFamily="18" charset="0"/>
              </a:rPr>
              <a:t>, said </a:t>
            </a:r>
            <a:r>
              <a:rPr lang="en-US" sz="2800" dirty="0" err="1">
                <a:latin typeface="Times New Roman" pitchFamily="18" charset="0"/>
                <a:cs typeface="Times New Roman" pitchFamily="18" charset="0"/>
              </a:rPr>
              <a:t>Khaled</a:t>
            </a:r>
            <a:r>
              <a:rPr lang="en-US" sz="2800" dirty="0">
                <a:latin typeface="Times New Roman" pitchFamily="18" charset="0"/>
                <a:cs typeface="Times New Roman" pitchFamily="18" charset="0"/>
              </a:rPr>
              <a:t> al-</a:t>
            </a:r>
            <a:r>
              <a:rPr lang="en-US" sz="2800" dirty="0" err="1">
                <a:latin typeface="Times New Roman" pitchFamily="18" charset="0"/>
                <a:cs typeface="Times New Roman" pitchFamily="18" charset="0"/>
              </a:rPr>
              <a:t>Anani</a:t>
            </a:r>
            <a:r>
              <a:rPr lang="en-US" sz="2800" dirty="0">
                <a:latin typeface="Times New Roman" pitchFamily="18" charset="0"/>
                <a:cs typeface="Times New Roman" pitchFamily="18" charset="0"/>
              </a:rPr>
              <a:t>, Egypt's Minister of Antiquities, noting that the coffins they are buried in are "exceptionally painted and preserved.“</a:t>
            </a:r>
          </a:p>
          <a:p>
            <a:pPr algn="just" rtl="0"/>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408742754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304800"/>
            <a:ext cx="8686800" cy="5410200"/>
          </a:xfrm>
        </p:spPr>
        <p:txBody>
          <a:bodyPr>
            <a:normAutofit fontScale="25000" lnSpcReduction="20000"/>
          </a:bodyPr>
          <a:lstStyle/>
          <a:p>
            <a:pPr marL="109728" indent="0" algn="just" rtl="0">
              <a:lnSpc>
                <a:spcPct val="170000"/>
              </a:lnSpc>
              <a:buNone/>
            </a:pPr>
            <a:r>
              <a:rPr lang="en-US" sz="8000" b="1" dirty="0" smtClean="0">
                <a:solidFill>
                  <a:srgbClr val="FF0000"/>
                </a:solidFill>
              </a:rPr>
              <a:t>Translate </a:t>
            </a:r>
            <a:r>
              <a:rPr lang="en-US" sz="8000" b="1" dirty="0">
                <a:solidFill>
                  <a:srgbClr val="FF0000"/>
                </a:solidFill>
              </a:rPr>
              <a:t>this text into Kurdish.   </a:t>
            </a:r>
            <a:r>
              <a:rPr lang="en-US" sz="8000" b="1" dirty="0" smtClean="0">
                <a:solidFill>
                  <a:srgbClr val="FF0000"/>
                </a:solidFill>
              </a:rPr>
              <a:t> </a:t>
            </a:r>
            <a:endParaRPr lang="en-US" sz="8000" dirty="0">
              <a:solidFill>
                <a:srgbClr val="FF0000"/>
              </a:solidFill>
            </a:endParaRPr>
          </a:p>
          <a:p>
            <a:pPr marL="109728" indent="0" algn="just" rtl="0">
              <a:lnSpc>
                <a:spcPct val="120000"/>
              </a:lnSpc>
              <a:buNone/>
            </a:pPr>
            <a:r>
              <a:rPr lang="en-US" sz="10000" dirty="0">
                <a:latin typeface="Times New Roman" panose="02020603050405020304" pitchFamily="18" charset="0"/>
                <a:cs typeface="Times New Roman" panose="02020603050405020304" pitchFamily="18" charset="0"/>
              </a:rPr>
              <a:t>Heavy rains in Mexico have left three people dead and caused significant damage in the country as authorities in Mexico City declared a state of emergency.  Officials said that at least 2,000 homes have been flooded after heavy rain dumped over a meter of rain on the Mexican port of </a:t>
            </a:r>
            <a:r>
              <a:rPr lang="en-US" sz="10000" dirty="0" err="1">
                <a:latin typeface="Times New Roman" panose="02020603050405020304" pitchFamily="18" charset="0"/>
                <a:cs typeface="Times New Roman" panose="02020603050405020304" pitchFamily="18" charset="0"/>
              </a:rPr>
              <a:t>Tuxpan</a:t>
            </a:r>
            <a:r>
              <a:rPr lang="en-US" sz="10000" dirty="0">
                <a:latin typeface="Times New Roman" panose="02020603050405020304" pitchFamily="18" charset="0"/>
                <a:cs typeface="Times New Roman" panose="02020603050405020304" pitchFamily="18" charset="0"/>
              </a:rPr>
              <a:t> this week. At least 25 municipalities have been hit by the historic storms that have caused rivers to burst their banks. One of the flood victims Roberto David said there is nothing left of his house. "It was eight in the morning and it was already half-way up our leg. It took everything. We are left with nothing, with nothing. Help us," he said in tears. Over 650 families in the capital have already been displaced by the storms. And at least 180 families have been moved into shelters in </a:t>
            </a:r>
            <a:r>
              <a:rPr lang="en-US" sz="10000" dirty="0" err="1">
                <a:latin typeface="Times New Roman" panose="02020603050405020304" pitchFamily="18" charset="0"/>
                <a:cs typeface="Times New Roman" panose="02020603050405020304" pitchFamily="18" charset="0"/>
              </a:rPr>
              <a:t>Tuxpan</a:t>
            </a:r>
            <a:r>
              <a:rPr lang="en-US" sz="10000" dirty="0">
                <a:latin typeface="Times New Roman" panose="02020603050405020304" pitchFamily="18" charset="0"/>
                <a:cs typeface="Times New Roman" panose="02020603050405020304" pitchFamily="18" charset="0"/>
              </a:rPr>
              <a:t>, the hardest hit town.  Meanwhile, in Mexico City, officials declared an emergency as they braced for several more days of heavy rain</a:t>
            </a:r>
            <a:r>
              <a:rPr lang="en-US" sz="10000" dirty="0" smtClean="0">
                <a:latin typeface="Times New Roman" panose="02020603050405020304" pitchFamily="18" charset="0"/>
                <a:cs typeface="Times New Roman" panose="02020603050405020304" pitchFamily="18" charset="0"/>
              </a:rPr>
              <a:t>.</a:t>
            </a:r>
            <a:endParaRPr lang="en-US" sz="10000" dirty="0">
              <a:latin typeface="Times New Roman" panose="02020603050405020304" pitchFamily="18" charset="0"/>
              <a:cs typeface="Times New Roman" panose="02020603050405020304" pitchFamily="18" charset="0"/>
            </a:endParaRPr>
          </a:p>
          <a:p>
            <a:pPr algn="just" rtl="0"/>
            <a:r>
              <a:rPr lang="en-US" dirty="0"/>
              <a:t> </a:t>
            </a:r>
          </a:p>
          <a:p>
            <a:pPr algn="just" rtl="0"/>
            <a:endParaRPr lang="ar-IQ" dirty="0"/>
          </a:p>
        </p:txBody>
      </p:sp>
    </p:spTree>
    <p:extLst>
      <p:ext uri="{BB962C8B-B14F-4D97-AF65-F5344CB8AC3E}">
        <p14:creationId xmlns:p14="http://schemas.microsoft.com/office/powerpoint/2010/main" val="65123806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533400"/>
            <a:ext cx="8229600" cy="5473891"/>
          </a:xfrm>
        </p:spPr>
        <p:txBody>
          <a:bodyPr>
            <a:normAutofit/>
          </a:bodyPr>
          <a:lstStyle/>
          <a:p>
            <a:pPr marL="624078" indent="-514350" algn="l" rtl="0">
              <a:buClrTx/>
              <a:buFont typeface="+mj-lt"/>
              <a:buAutoNum type="arabicPeriod"/>
            </a:pPr>
            <a:r>
              <a:rPr lang="en-US" dirty="0" smtClean="0">
                <a:latin typeface="Times New Roman" panose="02020603050405020304" pitchFamily="18" charset="0"/>
                <a:cs typeface="Times New Roman" panose="02020603050405020304" pitchFamily="18" charset="0"/>
              </a:rPr>
              <a:t>Translate this clause (</a:t>
            </a:r>
            <a:r>
              <a:rPr lang="en-US" dirty="0">
                <a:solidFill>
                  <a:srgbClr val="C00000"/>
                </a:solidFill>
                <a:latin typeface="Times New Roman" pitchFamily="18" charset="0"/>
                <a:cs typeface="Times New Roman" pitchFamily="18" charset="0"/>
              </a:rPr>
              <a:t>three people </a:t>
            </a:r>
            <a:r>
              <a:rPr lang="en-US" altLang="ar-IQ" dirty="0" smtClean="0">
                <a:solidFill>
                  <a:srgbClr val="C00000"/>
                </a:solidFill>
                <a:latin typeface="Times New Roman" pitchFamily="18" charset="0"/>
                <a:cs typeface="Times New Roman" pitchFamily="18" charset="0"/>
              </a:rPr>
              <a:t>dead</a:t>
            </a:r>
            <a:r>
              <a:rPr lang="en-US" altLang="ar-IQ" b="1" dirty="0" smtClean="0">
                <a:latin typeface="Times New Roman" pitchFamily="18" charset="0"/>
                <a:cs typeface="Times New Roman" pitchFamily="18" charset="0"/>
              </a:rPr>
              <a:t>) as (</a:t>
            </a:r>
            <a:r>
              <a:rPr lang="ar-IQ" dirty="0" smtClean="0">
                <a:solidFill>
                  <a:srgbClr val="FF0000"/>
                </a:solidFill>
                <a:latin typeface="Arez_K_ Press 01" panose="02000000000000000000" pitchFamily="2" charset="-78"/>
                <a:cs typeface="Arez_K_ Press 01" panose="02000000000000000000" pitchFamily="2" charset="-78"/>
              </a:rPr>
              <a:t>طيانيان لةدةستداني سيَ كةس</a:t>
            </a:r>
            <a:r>
              <a:rPr lang="en-US" dirty="0" smtClean="0">
                <a:solidFill>
                  <a:srgbClr val="FF0000"/>
                </a:solidFill>
                <a:latin typeface="Arez_K_ Press 01" panose="02000000000000000000" pitchFamily="2" charset="-78"/>
                <a:cs typeface="Arez_K_ Press 01" panose="02000000000000000000" pitchFamily="2" charset="-78"/>
              </a:rPr>
              <a:t>)</a:t>
            </a:r>
            <a:r>
              <a:rPr lang="en-US" dirty="0" smtClean="0">
                <a:latin typeface="Times New Roman" panose="02020603050405020304" pitchFamily="18" charset="0"/>
                <a:cs typeface="Times New Roman" panose="02020603050405020304" pitchFamily="18" charset="0"/>
              </a:rPr>
              <a:t>. (</a:t>
            </a:r>
            <a:r>
              <a:rPr lang="ar-IQ" dirty="0">
                <a:solidFill>
                  <a:srgbClr val="FF0000"/>
                </a:solidFill>
                <a:latin typeface="Arez_K_ Press 01" panose="02000000000000000000" pitchFamily="2" charset="-78"/>
                <a:cs typeface="Arez_K_ Press 01" panose="02000000000000000000" pitchFamily="2" charset="-78"/>
              </a:rPr>
              <a:t>طيانيان لةدةستدان</a:t>
            </a:r>
            <a:r>
              <a:rPr lang="en-US" dirty="0" smtClean="0">
                <a:latin typeface="Times New Roman" panose="02020603050405020304" pitchFamily="18" charset="0"/>
                <a:cs typeface="Times New Roman" panose="02020603050405020304" pitchFamily="18" charset="0"/>
              </a:rPr>
              <a:t>) is more formal than (</a:t>
            </a:r>
            <a:r>
              <a:rPr lang="ar-IQ" dirty="0" smtClean="0">
                <a:solidFill>
                  <a:srgbClr val="FF0000"/>
                </a:solidFill>
                <a:latin typeface="Arez_K_ Press 01" panose="02000000000000000000" pitchFamily="2" charset="-78"/>
                <a:cs typeface="Arez_K_ Press 01" panose="02000000000000000000" pitchFamily="2" charset="-78"/>
              </a:rPr>
              <a:t>مردني</a:t>
            </a:r>
            <a:r>
              <a:rPr lang="en-US" dirty="0" smtClean="0">
                <a:latin typeface="Times New Roman" panose="02020603050405020304" pitchFamily="18" charset="0"/>
                <a:cs typeface="Times New Roman" panose="02020603050405020304" pitchFamily="18" charset="0"/>
              </a:rPr>
              <a:t>) specifically in journalistic texts. </a:t>
            </a:r>
            <a:endParaRPr lang="en-US" dirty="0" smtClean="0">
              <a:solidFill>
                <a:srgbClr val="C00000"/>
              </a:solidFill>
              <a:latin typeface="Times New Roman" panose="02020603050405020304" pitchFamily="18" charset="0"/>
              <a:cs typeface="Times New Roman" panose="02020603050405020304" pitchFamily="18" charset="0"/>
            </a:endParaRPr>
          </a:p>
          <a:p>
            <a:pPr marL="624078" indent="-514350" algn="l" rtl="0">
              <a:buClrTx/>
              <a:buFont typeface="+mj-lt"/>
              <a:buAutoNum type="arabicPeriod"/>
            </a:pPr>
            <a:endParaRPr lang="en-US" dirty="0" smtClean="0">
              <a:solidFill>
                <a:srgbClr val="C00000"/>
              </a:solidFill>
              <a:latin typeface="Times New Roman" panose="02020603050405020304" pitchFamily="18" charset="0"/>
              <a:cs typeface="Times New Roman" panose="02020603050405020304" pitchFamily="18" charset="0"/>
            </a:endParaRPr>
          </a:p>
          <a:p>
            <a:pPr marL="624078" indent="-514350" algn="l" rtl="0">
              <a:buClrTx/>
              <a:buFont typeface="+mj-lt"/>
              <a:buAutoNum type="arabicPeriod"/>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a state of emergency</a:t>
            </a:r>
            <a:r>
              <a:rPr lang="en-US" dirty="0" smtClean="0">
                <a:latin typeface="Times New Roman" panose="02020603050405020304" pitchFamily="18" charset="0"/>
                <a:cs typeface="Times New Roman" panose="02020603050405020304" pitchFamily="18" charset="0"/>
              </a:rPr>
              <a:t>) as (</a:t>
            </a:r>
            <a:r>
              <a:rPr lang="ar-IQ" dirty="0" smtClean="0">
                <a:solidFill>
                  <a:srgbClr val="FF0000"/>
                </a:solidFill>
                <a:latin typeface="Arez_K_ Press 01" panose="02000000000000000000" pitchFamily="2" charset="-78"/>
                <a:cs typeface="Arez_K_ Press 01" panose="02000000000000000000" pitchFamily="2" charset="-78"/>
              </a:rPr>
              <a:t>باري نائاسايي </a:t>
            </a:r>
            <a:r>
              <a:rPr lang="en-US" dirty="0" smtClean="0">
                <a:latin typeface="Arez_K_ Press 17" panose="02000000000000000000" pitchFamily="2" charset="-78"/>
                <a:cs typeface="Arez_K_ Press 17" panose="02000000000000000000" pitchFamily="2" charset="-78"/>
              </a:rPr>
              <a:t>) </a:t>
            </a:r>
          </a:p>
          <a:p>
            <a:pPr marL="624078" indent="-514350" algn="l" rtl="0">
              <a:buClrTx/>
              <a:buFont typeface="+mj-lt"/>
              <a:buAutoNum type="arabicPeriod"/>
            </a:pPr>
            <a:r>
              <a:rPr lang="en-US" dirty="0" smtClean="0">
                <a:latin typeface="Times New Roman" panose="02020603050405020304" pitchFamily="18" charset="0"/>
                <a:cs typeface="Times New Roman" panose="02020603050405020304" pitchFamily="18" charset="0"/>
              </a:rPr>
              <a:t>(municipalities) as (</a:t>
            </a:r>
            <a:r>
              <a:rPr lang="ar-IQ" dirty="0" smtClean="0">
                <a:solidFill>
                  <a:srgbClr val="FF0000"/>
                </a:solidFill>
                <a:latin typeface="Arez_K_ Press 01" panose="02000000000000000000" pitchFamily="2" charset="-78"/>
                <a:cs typeface="Arez_K_ Press 01" panose="02000000000000000000" pitchFamily="2" charset="-78"/>
              </a:rPr>
              <a:t>شار و شارؤضكةكان</a:t>
            </a:r>
            <a:r>
              <a:rPr lang="en-US" dirty="0" smtClean="0">
                <a:latin typeface="Arez_K_ Press 17" panose="02000000000000000000" pitchFamily="2" charset="-78"/>
                <a:cs typeface="Arez_K_ Press 17" panose="02000000000000000000" pitchFamily="2" charset="-78"/>
              </a:rPr>
              <a:t>) </a:t>
            </a:r>
          </a:p>
          <a:p>
            <a:pPr marL="624078" indent="-514350" algn="l" rtl="0">
              <a:buClrTx/>
              <a:buFont typeface="+mj-lt"/>
              <a:buAutoNum type="arabicPeriod"/>
            </a:pPr>
            <a:r>
              <a:rPr lang="en-US" dirty="0" smtClean="0">
                <a:latin typeface="Arez_K_ Press 17" panose="02000000000000000000" pitchFamily="2" charset="-78"/>
                <a:cs typeface="Arez_K_ Press 17" panose="02000000000000000000" pitchFamily="2" charset="-78"/>
              </a:rPr>
              <a:t>Move ( j)</a:t>
            </a:r>
            <a:endParaRPr lang="en-US" dirty="0">
              <a:latin typeface="Arez_K_ Press 17" panose="02000000000000000000" pitchFamily="2" charset="-78"/>
              <a:cs typeface="Arez_K_ Press 17" panose="02000000000000000000" pitchFamily="2" charset="-78"/>
            </a:endParaRPr>
          </a:p>
          <a:p>
            <a:pPr marL="624078" indent="-514350" algn="l" rtl="0">
              <a:buClrTx/>
              <a:buFont typeface="+mj-lt"/>
              <a:buAutoNum type="arabicPeriod"/>
            </a:pPr>
            <a:endParaRPr lang="en-US" dirty="0" smtClean="0">
              <a:latin typeface="Arez_K_ Press 17" panose="02000000000000000000" pitchFamily="2" charset="-78"/>
              <a:cs typeface="Arez_K_ Press 17" panose="02000000000000000000" pitchFamily="2" charset="-78"/>
            </a:endParaRPr>
          </a:p>
          <a:p>
            <a:pPr marL="624078" indent="-514350" algn="l" rtl="0">
              <a:buClrTx/>
              <a:buFont typeface="+mj-lt"/>
              <a:buAutoNum type="arabicPeriod"/>
            </a:pPr>
            <a:endParaRPr lang="en-US" dirty="0" smtClean="0">
              <a:latin typeface="Arez_K_ Press 17" panose="02000000000000000000" pitchFamily="2" charset="-78"/>
              <a:cs typeface="Arez_K_ Press 17" panose="02000000000000000000" pitchFamily="2" charset="-78"/>
            </a:endParaRPr>
          </a:p>
          <a:p>
            <a:pPr marL="624078" indent="-514350" algn="l" rtl="0">
              <a:buClrTx/>
              <a:buFont typeface="+mj-lt"/>
              <a:buAutoNum type="arabicPeriod"/>
            </a:pPr>
            <a:r>
              <a:rPr lang="en-US" dirty="0" smtClean="0">
                <a:latin typeface="Times New Roman" panose="02020603050405020304" pitchFamily="18" charset="0"/>
                <a:cs typeface="Times New Roman" panose="02020603050405020304" pitchFamily="18" charset="0"/>
              </a:rPr>
              <a:t>Mentioning the name (Roberto David) is not necessary in the Kurdish language. </a:t>
            </a:r>
          </a:p>
          <a:p>
            <a:pPr marL="624078" indent="-514350" algn="l" rtl="0">
              <a:buClrTx/>
              <a:buFont typeface="+mj-lt"/>
              <a:buAutoNum type="arabicPeriod"/>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half-way up our </a:t>
            </a:r>
            <a:r>
              <a:rPr lang="en-US" dirty="0" smtClean="0">
                <a:latin typeface="Times New Roman" panose="02020603050405020304" pitchFamily="18" charset="0"/>
                <a:cs typeface="Times New Roman" panose="02020603050405020304" pitchFamily="18" charset="0"/>
              </a:rPr>
              <a:t>leg) as (</a:t>
            </a:r>
            <a:r>
              <a:rPr lang="ar-IQ" dirty="0" smtClean="0">
                <a:latin typeface="Times New Roman" panose="02020603050405020304" pitchFamily="18" charset="0"/>
                <a:cs typeface="Times New Roman" panose="02020603050405020304" pitchFamily="18" charset="0"/>
              </a:rPr>
              <a:t>(</a:t>
            </a:r>
            <a:r>
              <a:rPr lang="ar-IQ" dirty="0" smtClean="0">
                <a:solidFill>
                  <a:srgbClr val="FF0000"/>
                </a:solidFill>
                <a:latin typeface="Arez_K_ Press 01" panose="02000000000000000000" pitchFamily="2" charset="-78"/>
                <a:cs typeface="Arez_K_ Press 01" panose="02000000000000000000" pitchFamily="2" charset="-78"/>
              </a:rPr>
              <a:t>تا سةر ئةذنؤمان</a:t>
            </a:r>
            <a:endParaRPr lang="en-US" dirty="0" smtClean="0">
              <a:latin typeface="Arez_K_ Press 17" panose="02000000000000000000" pitchFamily="2" charset="-78"/>
              <a:cs typeface="Arez_K_ Press 17" panose="02000000000000000000" pitchFamily="2" charset="-78"/>
            </a:endParaRPr>
          </a:p>
          <a:p>
            <a:pPr marL="109728" indent="0" algn="l" rtl="0">
              <a:buClrTx/>
              <a:buNone/>
            </a:pPr>
            <a:endParaRPr lang="en-US" dirty="0" smtClean="0">
              <a:latin typeface="Arez_K_ Press 17" panose="02000000000000000000" pitchFamily="2" charset="-78"/>
              <a:cs typeface="Arez_K_ Press 17" panose="02000000000000000000" pitchFamily="2" charset="-78"/>
            </a:endParaRPr>
          </a:p>
          <a:p>
            <a:pPr marL="624078" indent="-514350" algn="l" rtl="0">
              <a:buClrTx/>
              <a:buFont typeface="+mj-lt"/>
              <a:buAutoNum type="arabicPeriod"/>
            </a:pPr>
            <a:endParaRPr lang="en-US" dirty="0" smtClean="0">
              <a:latin typeface="Arez_K_ Press 17" panose="02000000000000000000" pitchFamily="2" charset="-78"/>
              <a:cs typeface="Arez_K_ Press 17" panose="02000000000000000000" pitchFamily="2" charset="-78"/>
            </a:endParaRPr>
          </a:p>
          <a:p>
            <a:pPr marL="624078" indent="-514350" algn="l" rtl="0">
              <a:buClrTx/>
              <a:buFont typeface="+mj-lt"/>
              <a:buAutoNum type="arabicPeriod"/>
            </a:pPr>
            <a:endParaRPr lang="en-US" dirty="0">
              <a:latin typeface="Arez_K_ Press 01" panose="02000000000000000000" pitchFamily="2" charset="-78"/>
              <a:cs typeface="Arez_K_ Press 01" panose="02000000000000000000" pitchFamily="2" charset="-78"/>
            </a:endParaRPr>
          </a:p>
          <a:p>
            <a:pPr marL="109728" indent="0" algn="l" rtl="0">
              <a:buClrTx/>
              <a:buNone/>
            </a:pPr>
            <a:endParaRPr lang="en-US" dirty="0" smtClean="0">
              <a:solidFill>
                <a:srgbClr val="C00000"/>
              </a:solidFill>
              <a:latin typeface="Times New Roman" pitchFamily="18" charset="0"/>
              <a:cs typeface="Times New Roman" pitchFamily="18" charset="0"/>
            </a:endParaRPr>
          </a:p>
          <a:p>
            <a:pPr marL="109728" indent="0" algn="l" rtl="0">
              <a:buClrTx/>
              <a:buNone/>
            </a:pPr>
            <a:endParaRPr lang="en-US" dirty="0" smtClean="0">
              <a:solidFill>
                <a:srgbClr val="C00000"/>
              </a:solidFill>
              <a:latin typeface="Times New Roman" pitchFamily="18" charset="0"/>
              <a:cs typeface="Times New Roman" pitchFamily="18" charset="0"/>
            </a:endParaRPr>
          </a:p>
          <a:p>
            <a:pPr marL="624078" indent="-514350" algn="l" rtl="0">
              <a:buClrTx/>
              <a:buFont typeface="+mj-lt"/>
              <a:buAutoNum type="arabicPeriod"/>
            </a:pPr>
            <a:endParaRPr lang="en-US" dirty="0">
              <a:solidFill>
                <a:srgbClr val="C00000"/>
              </a:solidFill>
              <a:latin typeface="Times New Roman" pitchFamily="18" charset="0"/>
              <a:cs typeface="Times New Roman" pitchFamily="18" charset="0"/>
            </a:endParaRPr>
          </a:p>
          <a:p>
            <a:pPr marL="624078" indent="-514350" algn="l" rtl="0">
              <a:buClrTx/>
              <a:buFont typeface="+mj-lt"/>
              <a:buAutoNum type="arabicPeriod"/>
            </a:pPr>
            <a:endParaRPr lang="en-US" dirty="0" smtClean="0">
              <a:latin typeface="Arez_K_ Press 17" panose="02000000000000000000" pitchFamily="2" charset="-78"/>
              <a:cs typeface="Arez_K_ Press 17" panose="02000000000000000000" pitchFamily="2" charset="-78"/>
            </a:endParaRPr>
          </a:p>
        </p:txBody>
      </p:sp>
    </p:spTree>
    <p:extLst>
      <p:ext uri="{BB962C8B-B14F-4D97-AF65-F5344CB8AC3E}">
        <p14:creationId xmlns:p14="http://schemas.microsoft.com/office/powerpoint/2010/main" val="284728819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8915400" cy="6553200"/>
          </a:xfrm>
        </p:spPr>
        <p:txBody>
          <a:bodyPr>
            <a:noAutofit/>
          </a:bodyPr>
          <a:lstStyle/>
          <a:p>
            <a:pPr marL="109728" indent="0" algn="just" rtl="0">
              <a:lnSpc>
                <a:spcPct val="170000"/>
              </a:lnSpc>
              <a:buNone/>
            </a:pPr>
            <a:r>
              <a:rPr lang="en-US" sz="2400" b="1" dirty="0" smtClean="0">
                <a:solidFill>
                  <a:srgbClr val="FF0000"/>
                </a:solidFill>
                <a:latin typeface="Times New Roman" panose="02020603050405020304" pitchFamily="18" charset="0"/>
                <a:cs typeface="Times New Roman" panose="02020603050405020304" pitchFamily="18" charset="0"/>
              </a:rPr>
              <a:t>   Translate </a:t>
            </a:r>
            <a:r>
              <a:rPr lang="en-US" sz="2400" b="1" dirty="0">
                <a:solidFill>
                  <a:srgbClr val="FF0000"/>
                </a:solidFill>
                <a:latin typeface="Times New Roman" panose="02020603050405020304" pitchFamily="18" charset="0"/>
                <a:cs typeface="Times New Roman" panose="02020603050405020304" pitchFamily="18" charset="0"/>
              </a:rPr>
              <a:t>this text into Kurdish.   </a:t>
            </a:r>
            <a:r>
              <a:rPr lang="en-US" sz="2400" b="1" dirty="0" smtClean="0">
                <a:solidFill>
                  <a:srgbClr val="FF0000"/>
                </a:solidFill>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Heavy rains continued along Mexico's southern Gulf Coast state of Tabasco on Thursday (November 6), claiming a fourth victim and forcing more than 44,000 people from their homes. Water in some streets in these communities reached one and a half </a:t>
            </a:r>
            <a:r>
              <a:rPr lang="en-US" sz="2400" dirty="0" err="1">
                <a:latin typeface="Times New Roman" panose="02020603050405020304" pitchFamily="18" charset="0"/>
                <a:cs typeface="Times New Roman" panose="02020603050405020304" pitchFamily="18" charset="0"/>
              </a:rPr>
              <a:t>metres</a:t>
            </a:r>
            <a:r>
              <a:rPr lang="en-US" sz="2400" dirty="0">
                <a:latin typeface="Times New Roman" panose="02020603050405020304" pitchFamily="18" charset="0"/>
                <a:cs typeface="Times New Roman" panose="02020603050405020304" pitchFamily="18" charset="0"/>
              </a:rPr>
              <a:t>. A local fisherman said the flooding is unprecedented. "No, this has never happened in </a:t>
            </a:r>
            <a:r>
              <a:rPr lang="en-US" sz="2400" dirty="0" err="1">
                <a:latin typeface="Times New Roman" panose="02020603050405020304" pitchFamily="18" charset="0"/>
                <a:cs typeface="Times New Roman" panose="02020603050405020304" pitchFamily="18" charset="0"/>
              </a:rPr>
              <a:t>Huapacal</a:t>
            </a:r>
            <a:r>
              <a:rPr lang="en-US" sz="2400" dirty="0">
                <a:latin typeface="Times New Roman" panose="02020603050405020304" pitchFamily="18" charset="0"/>
                <a:cs typeface="Times New Roman" panose="02020603050405020304" pitchFamily="18" charset="0"/>
              </a:rPr>
              <a:t>, never," he said. "I've been here almost 50 years-- I'm from here-- and this has never happened which is why I say that it took us by surprise. This was all a surprise and that's why we couldn't do anything." Residents tried to rescue what they could from their homes, others lost everything. "I definitely lost everything," said Maria </a:t>
            </a:r>
            <a:r>
              <a:rPr lang="en-US" sz="2400" dirty="0" err="1">
                <a:latin typeface="Times New Roman" panose="02020603050405020304" pitchFamily="18" charset="0"/>
                <a:cs typeface="Times New Roman" panose="02020603050405020304" pitchFamily="18" charset="0"/>
              </a:rPr>
              <a:t>Zoyla</a:t>
            </a:r>
            <a:r>
              <a:rPr lang="en-US" sz="2400" dirty="0">
                <a:latin typeface="Times New Roman" panose="02020603050405020304" pitchFamily="18" charset="0"/>
                <a:cs typeface="Times New Roman" panose="02020603050405020304" pitchFamily="18" charset="0"/>
              </a:rPr>
              <a:t> de la Cruz. "I have nothing left. Just as I lost everything, everyone lost everything. There's nothing left here. </a:t>
            </a:r>
            <a:r>
              <a:rPr lang="en-US" sz="2400" dirty="0" err="1">
                <a:latin typeface="Times New Roman" panose="02020603050405020304" pitchFamily="18" charset="0"/>
                <a:cs typeface="Times New Roman" panose="02020603050405020304" pitchFamily="18" charset="0"/>
              </a:rPr>
              <a:t>Huapacal</a:t>
            </a:r>
            <a:r>
              <a:rPr lang="en-US" sz="2400" dirty="0">
                <a:latin typeface="Times New Roman" panose="02020603050405020304" pitchFamily="18" charset="0"/>
                <a:cs typeface="Times New Roman" panose="02020603050405020304" pitchFamily="18" charset="0"/>
              </a:rPr>
              <a:t> drowned overnight." The federal government has declared a state of emergency in the area and troops were helping to rescue people trapped in their homes. </a:t>
            </a:r>
          </a:p>
          <a:p>
            <a:pPr algn="just" rtl="0"/>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552049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533400"/>
            <a:ext cx="8229600" cy="5473891"/>
          </a:xfrm>
        </p:spPr>
        <p:txBody>
          <a:bodyPr/>
          <a:lstStyle/>
          <a:p>
            <a:pPr marL="624078" indent="-514350" algn="l" rtl="0">
              <a:buClrTx/>
              <a:buFont typeface="+mj-lt"/>
              <a:buAutoNum type="arabicPeriod"/>
            </a:pPr>
            <a:endParaRPr lang="en-US" dirty="0" smtClean="0">
              <a:solidFill>
                <a:srgbClr val="C00000"/>
              </a:solidFill>
              <a:latin typeface="Times New Roman" panose="02020603050405020304" pitchFamily="18" charset="0"/>
              <a:cs typeface="Times New Roman" panose="02020603050405020304" pitchFamily="18" charset="0"/>
            </a:endParaRPr>
          </a:p>
          <a:p>
            <a:pPr marL="624078" indent="-514350" algn="l" rtl="0">
              <a:buClrTx/>
              <a:buFont typeface="+mj-lt"/>
              <a:buAutoNum type="arabicPeriod"/>
            </a:pPr>
            <a:r>
              <a:rPr lang="en-US" dirty="0" smtClean="0">
                <a:latin typeface="Times New Roman" panose="02020603050405020304" pitchFamily="18" charset="0"/>
                <a:cs typeface="Times New Roman" panose="02020603050405020304" pitchFamily="18" charset="0"/>
              </a:rPr>
              <a:t>(</a:t>
            </a:r>
            <a:r>
              <a:rPr lang="ar-IQ" sz="2400" dirty="0" smtClean="0">
                <a:solidFill>
                  <a:srgbClr val="FF0000"/>
                </a:solidFill>
                <a:latin typeface="Arez_K_ Press 01" panose="02000000000000000000" pitchFamily="2" charset="-78"/>
                <a:cs typeface="Arez_K_ Press 01" panose="02000000000000000000" pitchFamily="2" charset="-78"/>
              </a:rPr>
              <a:t>رِؤذي ثيَنج شةممة رِيَكةوتي 6 تشيريني دووةم</a:t>
            </a:r>
            <a:r>
              <a:rPr lang="en-US" dirty="0" smtClean="0">
                <a:latin typeface="Times New Roman" panose="02020603050405020304" pitchFamily="18" charset="0"/>
                <a:cs typeface="Times New Roman" panose="02020603050405020304" pitchFamily="18" charset="0"/>
              </a:rPr>
              <a:t>) move to the front in </a:t>
            </a:r>
          </a:p>
          <a:p>
            <a:pPr marL="624078" indent="-514350" algn="l" rtl="0">
              <a:buClrTx/>
              <a:buFont typeface="+mj-lt"/>
              <a:buAutoNum type="arabicPeriod"/>
            </a:pPr>
            <a:r>
              <a:rPr lang="en-US" dirty="0" smtClean="0">
                <a:latin typeface="Times New Roman" panose="02020603050405020304" pitchFamily="18" charset="0"/>
                <a:cs typeface="Times New Roman" panose="02020603050405020304" pitchFamily="18" charset="0"/>
              </a:rPr>
              <a:t>Adding the word (</a:t>
            </a:r>
            <a:r>
              <a:rPr lang="ar-IQ" sz="2800" dirty="0">
                <a:solidFill>
                  <a:srgbClr val="FF0000"/>
                </a:solidFill>
                <a:latin typeface="Arez_K_ Press 01" panose="02000000000000000000" pitchFamily="2" charset="-78"/>
                <a:cs typeface="Arez_K_ Press 01" panose="02000000000000000000" pitchFamily="2" charset="-78"/>
              </a:rPr>
              <a:t>بةرزي يان </a:t>
            </a:r>
            <a:r>
              <a:rPr lang="ar-IQ" sz="2800" dirty="0" smtClean="0">
                <a:solidFill>
                  <a:srgbClr val="FF0000"/>
                </a:solidFill>
                <a:latin typeface="Arez_K_ Press 01" panose="02000000000000000000" pitchFamily="2" charset="-78"/>
                <a:cs typeface="Arez_K_ Press 01" panose="02000000000000000000" pitchFamily="2" charset="-78"/>
              </a:rPr>
              <a:t>ئاستي</a:t>
            </a:r>
            <a:r>
              <a:rPr lang="en-US" dirty="0" smtClean="0">
                <a:latin typeface="Times New Roman" panose="02020603050405020304" pitchFamily="18" charset="0"/>
                <a:cs typeface="Times New Roman" panose="02020603050405020304" pitchFamily="18" charset="0"/>
              </a:rPr>
              <a:t>) in translation version to the English word (</a:t>
            </a:r>
            <a:r>
              <a:rPr lang="en-US" sz="2800" dirty="0" smtClean="0">
                <a:latin typeface="Times New Roman" panose="02020603050405020304" pitchFamily="18" charset="0"/>
                <a:cs typeface="Times New Roman" panose="02020603050405020304" pitchFamily="18" charset="0"/>
              </a:rPr>
              <a:t>Water ) </a:t>
            </a:r>
            <a:r>
              <a:rPr lang="en-US" dirty="0" smtClean="0">
                <a:latin typeface="Times New Roman" panose="02020603050405020304" pitchFamily="18" charset="0"/>
                <a:cs typeface="Times New Roman" panose="02020603050405020304" pitchFamily="18" charset="0"/>
              </a:rPr>
              <a:t>makes the phrase more Kurdish </a:t>
            </a:r>
            <a:r>
              <a:rPr lang="en-US" sz="2000" dirty="0" smtClean="0">
                <a:latin typeface="Times New Roman" panose="02020603050405020304" pitchFamily="18" charset="0"/>
                <a:cs typeface="Times New Roman" panose="02020603050405020304" pitchFamily="18" charset="0"/>
              </a:rPr>
              <a:t>(</a:t>
            </a:r>
            <a:r>
              <a:rPr lang="ar-IQ" sz="2000" dirty="0" smtClean="0">
                <a:solidFill>
                  <a:srgbClr val="FF0000"/>
                </a:solidFill>
                <a:latin typeface="Arez_K_ Press 01" panose="02000000000000000000" pitchFamily="2" charset="-78"/>
                <a:cs typeface="Arez_K_ Press 01" panose="02000000000000000000" pitchFamily="2" charset="-78"/>
              </a:rPr>
              <a:t>بةرزي يان ئاستي ئاو </a:t>
            </a:r>
            <a:r>
              <a:rPr lang="en-US" dirty="0" smtClean="0">
                <a:latin typeface="Arez_K_ Press 17" panose="02000000000000000000" pitchFamily="2" charset="-78"/>
                <a:cs typeface="Arez_K_ Press 17" panose="02000000000000000000" pitchFamily="2" charset="-78"/>
              </a:rPr>
              <a:t>) </a:t>
            </a:r>
          </a:p>
          <a:p>
            <a:pPr marL="624078" indent="-514350" algn="l" rtl="0">
              <a:buClrTx/>
              <a:buFont typeface="+mj-lt"/>
              <a:buAutoNum type="arabicPeriod"/>
            </a:pPr>
            <a:endParaRPr lang="en-US" dirty="0" smtClean="0">
              <a:latin typeface="Arez_K_ Press 17" panose="02000000000000000000" pitchFamily="2" charset="-78"/>
              <a:cs typeface="Arez_K_ Press 17" panose="02000000000000000000" pitchFamily="2" charset="-78"/>
            </a:endParaRPr>
          </a:p>
          <a:p>
            <a:pPr marL="624078" indent="-514350" algn="l" rtl="0">
              <a:buClrTx/>
              <a:buFont typeface="+mj-lt"/>
              <a:buAutoNum type="arabicPeriod"/>
            </a:pPr>
            <a:endParaRPr lang="en-US" sz="2000" dirty="0">
              <a:latin typeface="Arez_K_ Press 01" panose="02000000000000000000" pitchFamily="2" charset="-78"/>
              <a:cs typeface="Arez_K_ Press 01" panose="02000000000000000000" pitchFamily="2" charset="-78"/>
            </a:endParaRPr>
          </a:p>
          <a:p>
            <a:pPr marL="624078" indent="-514350" algn="l" rtl="0">
              <a:buClrTx/>
              <a:buFont typeface="+mj-lt"/>
              <a:buAutoNum type="arabicPeriod"/>
            </a:pPr>
            <a:r>
              <a:rPr lang="en-US" sz="2800" dirty="0">
                <a:latin typeface="Times New Roman" panose="02020603050405020304" pitchFamily="18" charset="0"/>
                <a:cs typeface="Times New Roman" panose="02020603050405020304" pitchFamily="18" charset="0"/>
              </a:rPr>
              <a:t>unprecedented</a:t>
            </a:r>
            <a:r>
              <a:rPr lang="en-US" sz="2000" dirty="0" smtClean="0">
                <a:latin typeface="Arez_K_ Press 01" panose="02000000000000000000" pitchFamily="2" charset="-78"/>
                <a:cs typeface="Arez_K_ Press 01" panose="02000000000000000000" pitchFamily="2" charset="-78"/>
              </a:rPr>
              <a:t>  (</a:t>
            </a:r>
            <a:r>
              <a:rPr lang="ar-IQ" sz="2000" dirty="0" smtClean="0">
                <a:solidFill>
                  <a:srgbClr val="FF0000"/>
                </a:solidFill>
                <a:latin typeface="Arez_K_ Press 01" panose="02000000000000000000" pitchFamily="2" charset="-78"/>
                <a:cs typeface="Arez_K_ Press 01" panose="02000000000000000000" pitchFamily="2" charset="-78"/>
              </a:rPr>
              <a:t>نائاسايي</a:t>
            </a:r>
            <a:r>
              <a:rPr lang="en-US" sz="2000" dirty="0" smtClean="0">
                <a:latin typeface="Arez_K_ Press 01" panose="02000000000000000000" pitchFamily="2" charset="-78"/>
                <a:cs typeface="Arez_K_ Press 01" panose="02000000000000000000" pitchFamily="2" charset="-78"/>
              </a:rPr>
              <a:t>)</a:t>
            </a:r>
            <a:endParaRPr lang="en-US" sz="2000" dirty="0">
              <a:latin typeface="Arez_K_ Press 01" panose="02000000000000000000" pitchFamily="2" charset="-78"/>
              <a:cs typeface="Arez_K_ Press 01" panose="02000000000000000000" pitchFamily="2" charset="-78"/>
            </a:endParaRPr>
          </a:p>
          <a:p>
            <a:pPr marL="624078" indent="-514350" algn="l" rtl="0">
              <a:buClrTx/>
              <a:buFont typeface="+mj-lt"/>
              <a:buAutoNum type="arabicPeriod"/>
            </a:pPr>
            <a:endParaRPr lang="en-US" sz="2400" dirty="0" smtClean="0">
              <a:solidFill>
                <a:srgbClr val="C00000"/>
              </a:solidFill>
              <a:latin typeface="Times New Roman" pitchFamily="18" charset="0"/>
              <a:cs typeface="Times New Roman" pitchFamily="18" charset="0"/>
            </a:endParaRPr>
          </a:p>
          <a:p>
            <a:pPr marL="109728" indent="0" algn="l" rtl="0">
              <a:buClrTx/>
              <a:buNone/>
            </a:pPr>
            <a:endParaRPr lang="en-US" sz="2400" dirty="0" smtClean="0">
              <a:solidFill>
                <a:srgbClr val="C00000"/>
              </a:solidFill>
              <a:latin typeface="Times New Roman" pitchFamily="18" charset="0"/>
              <a:cs typeface="Times New Roman" pitchFamily="18" charset="0"/>
            </a:endParaRPr>
          </a:p>
          <a:p>
            <a:pPr marL="624078" indent="-514350" algn="l" rtl="0">
              <a:buClrTx/>
              <a:buFont typeface="+mj-lt"/>
              <a:buAutoNum type="arabicPeriod"/>
            </a:pPr>
            <a:endParaRPr lang="en-US" sz="2400" dirty="0">
              <a:solidFill>
                <a:srgbClr val="C00000"/>
              </a:solidFill>
              <a:latin typeface="Times New Roman" pitchFamily="18" charset="0"/>
              <a:cs typeface="Times New Roman" pitchFamily="18" charset="0"/>
            </a:endParaRPr>
          </a:p>
          <a:p>
            <a:pPr marL="624078" indent="-514350" algn="l" rtl="0">
              <a:buClrTx/>
              <a:buFont typeface="+mj-lt"/>
              <a:buAutoNum type="arabicPeriod"/>
            </a:pPr>
            <a:endParaRPr lang="en-US" dirty="0" smtClean="0">
              <a:latin typeface="Arez_K_ Press 17" panose="02000000000000000000" pitchFamily="2" charset="-78"/>
              <a:cs typeface="Arez_K_ Press 17" panose="02000000000000000000" pitchFamily="2" charset="-78"/>
            </a:endParaRPr>
          </a:p>
        </p:txBody>
      </p:sp>
    </p:spTree>
    <p:extLst>
      <p:ext uri="{BB962C8B-B14F-4D97-AF65-F5344CB8AC3E}">
        <p14:creationId xmlns:p14="http://schemas.microsoft.com/office/powerpoint/2010/main" val="47463838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
            <a:ext cx="9144000" cy="6172200"/>
          </a:xfrm>
        </p:spPr>
        <p:txBody>
          <a:bodyPr>
            <a:noAutofit/>
          </a:bodyPr>
          <a:lstStyle/>
          <a:p>
            <a:pPr marL="109728" indent="0" algn="just" rtl="0">
              <a:buNone/>
            </a:pPr>
            <a:r>
              <a:rPr lang="en-US" sz="2600" b="1" dirty="0" smtClean="0">
                <a:solidFill>
                  <a:srgbClr val="FF0000"/>
                </a:solidFill>
                <a:latin typeface="Times New Roman" panose="02020603050405020304" pitchFamily="18" charset="0"/>
                <a:cs typeface="Times New Roman" panose="02020603050405020304" pitchFamily="18" charset="0"/>
              </a:rPr>
              <a:t>Translate </a:t>
            </a:r>
            <a:r>
              <a:rPr lang="en-US" sz="2600" b="1" dirty="0">
                <a:solidFill>
                  <a:srgbClr val="FF0000"/>
                </a:solidFill>
                <a:latin typeface="Times New Roman" panose="02020603050405020304" pitchFamily="18" charset="0"/>
                <a:cs typeface="Times New Roman" panose="02020603050405020304" pitchFamily="18" charset="0"/>
              </a:rPr>
              <a:t>this text into Kurdish.    </a:t>
            </a:r>
            <a:endParaRPr lang="en-US" sz="2600" dirty="0">
              <a:latin typeface="Times New Roman" panose="02020603050405020304" pitchFamily="18" charset="0"/>
              <a:cs typeface="Times New Roman" panose="02020603050405020304" pitchFamily="18" charset="0"/>
            </a:endParaRPr>
          </a:p>
          <a:p>
            <a:pPr algn="just" rtl="0"/>
            <a:r>
              <a:rPr lang="en-US" sz="2500" dirty="0" smtClean="0">
                <a:latin typeface="Times New Roman" panose="02020603050405020304" pitchFamily="18" charset="0"/>
                <a:cs typeface="Times New Roman" panose="02020603050405020304" pitchFamily="18" charset="0"/>
              </a:rPr>
              <a:t>At </a:t>
            </a:r>
            <a:r>
              <a:rPr lang="en-US" sz="2500" dirty="0">
                <a:latin typeface="Times New Roman" panose="02020603050405020304" pitchFamily="18" charset="0"/>
                <a:cs typeface="Times New Roman" panose="02020603050405020304" pitchFamily="18" charset="0"/>
              </a:rPr>
              <a:t>least four people were killed in Istanbul and some suburbs of the city were partially submerged under water on Wednesday (January 11) as heavy rains triggered flooding in northwestern Turkey. Television images showed rushing waters sweeping across roads and highways, where hundreds of vehicles were stranded. Airport officials said there was no disruption to flights. As waters reached two meters high, drivers climbed on top of their cars, waiting to be rescued. Rescue teams reached out to stranded motorists. A spokesman for Istanbul's disaster-relief co-ordination agency told Reuters rescue teams have recovered at least four bodies. Turkish media put the death toll at as high as seven people. Heavy rains also caused heavy damage to houses and infrastructure. In northwest Turkey, two bridges were demolished on the </a:t>
            </a:r>
            <a:r>
              <a:rPr lang="en-US" sz="2500" dirty="0" err="1">
                <a:latin typeface="Times New Roman" panose="02020603050405020304" pitchFamily="18" charset="0"/>
                <a:cs typeface="Times New Roman" panose="02020603050405020304" pitchFamily="18" charset="0"/>
              </a:rPr>
              <a:t>Bahcekoy-Saray</a:t>
            </a:r>
            <a:r>
              <a:rPr lang="en-US" sz="2500" dirty="0">
                <a:latin typeface="Times New Roman" panose="02020603050405020304" pitchFamily="18" charset="0"/>
                <a:cs typeface="Times New Roman" panose="02020603050405020304" pitchFamily="18" charset="0"/>
              </a:rPr>
              <a:t> highway. More rains were forecast for northwestern Turkey on Wednesday and Thursday.</a:t>
            </a:r>
          </a:p>
          <a:p>
            <a:pPr algn="just" rtl="0"/>
            <a:endParaRPr lang="ar-IQ"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137024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93509"/>
            <a:ext cx="8229600" cy="5778691"/>
          </a:xfrm>
        </p:spPr>
        <p:txBody>
          <a:bodyPr>
            <a:normAutofit fontScale="85000" lnSpcReduction="20000"/>
          </a:bodyPr>
          <a:lstStyle/>
          <a:p>
            <a:pPr marL="109728" indent="0" algn="l" rtl="0">
              <a:lnSpc>
                <a:spcPct val="150000"/>
              </a:lnSpc>
              <a:spcBef>
                <a:spcPts val="100"/>
              </a:spcBef>
              <a:buNone/>
            </a:pPr>
            <a:r>
              <a:rPr lang="en-US" sz="2800" b="1" dirty="0">
                <a:solidFill>
                  <a:srgbClr val="FF0000"/>
                </a:solidFill>
                <a:latin typeface="Times New Roman" panose="02020603050405020304" pitchFamily="18" charset="0"/>
                <a:cs typeface="Times New Roman" panose="02020603050405020304" pitchFamily="18" charset="0"/>
              </a:rPr>
              <a:t>Translate this text into Kurdish.    </a:t>
            </a:r>
            <a:endParaRPr lang="en-US" sz="2800" dirty="0" smtClean="0">
              <a:latin typeface="Times New Roman" panose="02020603050405020304" pitchFamily="18" charset="0"/>
              <a:cs typeface="Times New Roman" panose="02020603050405020304" pitchFamily="18" charset="0"/>
            </a:endParaRPr>
          </a:p>
          <a:p>
            <a:pPr algn="just" rtl="0">
              <a:lnSpc>
                <a:spcPct val="150000"/>
              </a:lnSpc>
              <a:spcBef>
                <a:spcPts val="100"/>
              </a:spcBef>
            </a:pPr>
            <a:endParaRPr lang="en-GB" sz="1200" b="1" dirty="0" smtClean="0">
              <a:latin typeface="Times New Roman" panose="02020603050405020304" pitchFamily="18" charset="0"/>
              <a:cs typeface="Times New Roman" panose="02020603050405020304" pitchFamily="18" charset="0"/>
            </a:endParaRPr>
          </a:p>
          <a:p>
            <a:pPr marL="109728" indent="0" algn="ctr" rtl="0">
              <a:lnSpc>
                <a:spcPct val="150000"/>
              </a:lnSpc>
              <a:spcBef>
                <a:spcPts val="100"/>
              </a:spcBef>
              <a:buNone/>
            </a:pPr>
            <a:r>
              <a:rPr lang="en-GB" b="1" dirty="0" smtClean="0">
                <a:latin typeface="Times New Roman" panose="02020603050405020304" pitchFamily="18" charset="0"/>
                <a:cs typeface="Times New Roman" panose="02020603050405020304" pitchFamily="18" charset="0"/>
              </a:rPr>
              <a:t>Man </a:t>
            </a:r>
            <a:r>
              <a:rPr lang="en-GB" b="1" dirty="0">
                <a:latin typeface="Times New Roman" panose="02020603050405020304" pitchFamily="18" charset="0"/>
                <a:cs typeface="Times New Roman" panose="02020603050405020304" pitchFamily="18" charset="0"/>
              </a:rPr>
              <a:t>lived for years with pencil inside his head</a:t>
            </a:r>
            <a:endParaRPr lang="en-US" dirty="0">
              <a:latin typeface="Times New Roman" panose="02020603050405020304" pitchFamily="18" charset="0"/>
              <a:cs typeface="Times New Roman" panose="02020603050405020304" pitchFamily="18" charset="0"/>
            </a:endParaRPr>
          </a:p>
          <a:p>
            <a:pPr marL="109728" indent="0" algn="just" rtl="0">
              <a:lnSpc>
                <a:spcPct val="150000"/>
              </a:lnSpc>
              <a:spcBef>
                <a:spcPts val="100"/>
              </a:spcBef>
              <a:buNone/>
            </a:pPr>
            <a:r>
              <a:rPr lang="en-GB" dirty="0">
                <a:latin typeface="Times New Roman" panose="02020603050405020304" pitchFamily="18" charset="0"/>
                <a:cs typeface="Times New Roman" panose="02020603050405020304" pitchFamily="18" charset="0"/>
              </a:rPr>
              <a:t>A young man lived for many years with a pencil lodged inside his head, said German surgeons who detected the object on a CT scan and safely removed it.</a:t>
            </a:r>
            <a:endParaRPr lang="en-US" dirty="0">
              <a:latin typeface="Times New Roman" panose="02020603050405020304" pitchFamily="18" charset="0"/>
              <a:cs typeface="Times New Roman" panose="02020603050405020304" pitchFamily="18" charset="0"/>
            </a:endParaRPr>
          </a:p>
          <a:p>
            <a:pPr marL="109728" indent="0" algn="just" rtl="0">
              <a:lnSpc>
                <a:spcPct val="150000"/>
              </a:lnSpc>
              <a:spcBef>
                <a:spcPts val="100"/>
              </a:spcBef>
              <a:buNone/>
            </a:pPr>
            <a:r>
              <a:rPr lang="en-GB" dirty="0">
                <a:latin typeface="Times New Roman" panose="02020603050405020304" pitchFamily="18" charset="0"/>
                <a:cs typeface="Times New Roman" panose="02020603050405020304" pitchFamily="18" charset="0"/>
              </a:rPr>
              <a:t>The patient, a 24-year-old man from Afghanistan, had complained of impaired vision in his right eye, headaches and a discharge from his right nostril.</a:t>
            </a:r>
            <a:endParaRPr lang="en-US" dirty="0">
              <a:latin typeface="Times New Roman" panose="02020603050405020304" pitchFamily="18" charset="0"/>
              <a:cs typeface="Times New Roman" panose="02020603050405020304" pitchFamily="18" charset="0"/>
            </a:endParaRPr>
          </a:p>
          <a:p>
            <a:pPr marL="109728" indent="0" algn="just" rtl="0">
              <a:lnSpc>
                <a:spcPct val="150000"/>
              </a:lnSpc>
              <a:spcBef>
                <a:spcPts val="100"/>
              </a:spcBef>
              <a:buNone/>
            </a:pPr>
            <a:r>
              <a:rPr lang="en-GB" dirty="0">
                <a:latin typeface="Times New Roman" panose="02020603050405020304" pitchFamily="18" charset="0"/>
                <a:cs typeface="Times New Roman" panose="02020603050405020304" pitchFamily="18" charset="0"/>
              </a:rPr>
              <a:t>Asked how the pencil had become lodged in his head, he said he only remembered a childhood accident about 15 years earlier where he fell and suffered a strong nosebleed.</a:t>
            </a:r>
            <a:endParaRPr lang="en-US" dirty="0">
              <a:latin typeface="Times New Roman" panose="02020603050405020304" pitchFamily="18" charset="0"/>
              <a:cs typeface="Times New Roman" panose="02020603050405020304" pitchFamily="18" charset="0"/>
            </a:endParaRPr>
          </a:p>
          <a:p>
            <a:pPr algn="l" rtl="0">
              <a:lnSpc>
                <a:spcPct val="150000"/>
              </a:lnSpc>
              <a:spcBef>
                <a:spcPts val="100"/>
              </a:spcBef>
            </a:pPr>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02023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533400"/>
            <a:ext cx="8229600" cy="5473891"/>
          </a:xfrm>
        </p:spPr>
        <p:txBody>
          <a:bodyPr>
            <a:normAutofit/>
          </a:bodyPr>
          <a:lstStyle/>
          <a:p>
            <a:pPr marL="624078" indent="-514350" algn="l" rtl="0">
              <a:buClrTx/>
              <a:buFont typeface="+mj-lt"/>
              <a:buAutoNum type="arabicPeriod"/>
            </a:pPr>
            <a:r>
              <a:rPr lang="en-US" dirty="0" smtClean="0">
                <a:latin typeface="Times New Roman" panose="02020603050405020304" pitchFamily="18" charset="0"/>
                <a:cs typeface="Times New Roman" panose="02020603050405020304" pitchFamily="18" charset="0"/>
              </a:rPr>
              <a:t>In the Kurdish text, the word (</a:t>
            </a:r>
            <a:r>
              <a:rPr lang="ar-IQ" dirty="0" smtClean="0">
                <a:solidFill>
                  <a:srgbClr val="FF0000"/>
                </a:solidFill>
                <a:latin typeface="Arez_K_ Press 01" panose="02000000000000000000" pitchFamily="2" charset="-78"/>
                <a:cs typeface="Arez_K_ Press 01" panose="02000000000000000000" pitchFamily="2" charset="-78"/>
              </a:rPr>
              <a:t>قةلةم</a:t>
            </a:r>
            <a:r>
              <a:rPr lang="en-US" dirty="0" smtClean="0">
                <a:latin typeface="Times New Roman" panose="02020603050405020304" pitchFamily="18" charset="0"/>
                <a:cs typeface="Times New Roman" panose="02020603050405020304" pitchFamily="18" charset="0"/>
              </a:rPr>
              <a:t>) might be nicer to be utilized for the translation of (</a:t>
            </a:r>
            <a:r>
              <a:rPr lang="en-US" dirty="0" smtClean="0">
                <a:solidFill>
                  <a:srgbClr val="C00000"/>
                </a:solidFill>
                <a:latin typeface="Times New Roman" pitchFamily="18" charset="0"/>
                <a:cs typeface="Times New Roman" pitchFamily="18" charset="0"/>
              </a:rPr>
              <a:t>pencil</a:t>
            </a:r>
            <a:r>
              <a:rPr lang="en-US" altLang="ar-IQ" b="1" dirty="0" smtClean="0">
                <a:latin typeface="Times New Roman" pitchFamily="18" charset="0"/>
                <a:cs typeface="Times New Roman" pitchFamily="18" charset="0"/>
              </a:rPr>
              <a:t>), that is to say, </a:t>
            </a:r>
            <a:r>
              <a:rPr lang="en-US" altLang="ar-IQ" dirty="0" smtClean="0">
                <a:latin typeface="Times New Roman" pitchFamily="18" charset="0"/>
                <a:cs typeface="Times New Roman" pitchFamily="18" charset="0"/>
              </a:rPr>
              <a:t>generalization procedure is used, changing from specific to general</a:t>
            </a:r>
            <a:r>
              <a:rPr lang="en-US" dirty="0" smtClean="0">
                <a:latin typeface="Times New Roman" panose="02020603050405020304" pitchFamily="18" charset="0"/>
                <a:cs typeface="Times New Roman" panose="02020603050405020304" pitchFamily="18" charset="0"/>
              </a:rPr>
              <a:t>. </a:t>
            </a:r>
            <a:endParaRPr lang="en-US" dirty="0" smtClean="0">
              <a:solidFill>
                <a:srgbClr val="C00000"/>
              </a:solidFill>
              <a:latin typeface="Times New Roman" panose="02020603050405020304" pitchFamily="18" charset="0"/>
              <a:cs typeface="Times New Roman" panose="02020603050405020304" pitchFamily="18" charset="0"/>
            </a:endParaRPr>
          </a:p>
          <a:p>
            <a:pPr marL="624078" indent="-514350" algn="l" rtl="0">
              <a:buClrTx/>
              <a:buFont typeface="+mj-lt"/>
              <a:buAutoNum type="arabicPeriod"/>
            </a:pPr>
            <a:endParaRPr lang="en-US" dirty="0" smtClean="0">
              <a:solidFill>
                <a:srgbClr val="C00000"/>
              </a:solidFill>
              <a:latin typeface="Times New Roman" panose="02020603050405020304" pitchFamily="18" charset="0"/>
              <a:cs typeface="Times New Roman" panose="02020603050405020304" pitchFamily="18" charset="0"/>
            </a:endParaRPr>
          </a:p>
          <a:p>
            <a:pPr marL="624078" indent="-514350" algn="l" rtl="0">
              <a:buClrTx/>
              <a:buFont typeface="+mj-lt"/>
              <a:buAutoNum type="arabicPeriod"/>
            </a:pPr>
            <a:r>
              <a:rPr lang="en-US" dirty="0" smtClean="0">
                <a:latin typeface="Times New Roman" panose="02020603050405020304" pitchFamily="18" charset="0"/>
                <a:cs typeface="Times New Roman" panose="02020603050405020304" pitchFamily="18" charset="0"/>
              </a:rPr>
              <a:t>(</a:t>
            </a:r>
            <a:r>
              <a:rPr lang="en-GB" dirty="0">
                <a:latin typeface="Times New Roman" panose="02020603050405020304" pitchFamily="18" charset="0"/>
                <a:cs typeface="Times New Roman" panose="02020603050405020304" pitchFamily="18" charset="0"/>
              </a:rPr>
              <a:t>safely</a:t>
            </a:r>
            <a:r>
              <a:rPr lang="en-US" dirty="0" smtClean="0">
                <a:latin typeface="Times New Roman" panose="02020603050405020304" pitchFamily="18" charset="0"/>
                <a:cs typeface="Times New Roman" panose="02020603050405020304" pitchFamily="18" charset="0"/>
              </a:rPr>
              <a:t>) as (</a:t>
            </a:r>
            <a:r>
              <a:rPr lang="ar-IQ" dirty="0" smtClean="0">
                <a:solidFill>
                  <a:srgbClr val="FF0000"/>
                </a:solidFill>
                <a:latin typeface="Arez_K_ Press 01" panose="02000000000000000000" pitchFamily="2" charset="-78"/>
                <a:cs typeface="Arez_K_ Press 01" panose="02000000000000000000" pitchFamily="2" charset="-78"/>
              </a:rPr>
              <a:t>بةسةركةوتوويي</a:t>
            </a:r>
            <a:r>
              <a:rPr lang="en-US" dirty="0" smtClean="0">
                <a:latin typeface="Arez_K_ Press 17" panose="02000000000000000000" pitchFamily="2" charset="-78"/>
                <a:cs typeface="Arez_K_ Press 17" panose="02000000000000000000" pitchFamily="2" charset="-78"/>
              </a:rPr>
              <a:t>) </a:t>
            </a:r>
            <a:r>
              <a:rPr lang="en-US" dirty="0" smtClean="0">
                <a:latin typeface="Times New Roman" panose="02020603050405020304" pitchFamily="18" charset="0"/>
                <a:cs typeface="Times New Roman" panose="02020603050405020304" pitchFamily="18" charset="0"/>
              </a:rPr>
              <a:t>is more appropriate than (</a:t>
            </a:r>
            <a:r>
              <a:rPr lang="ar-IQ" dirty="0" smtClean="0">
                <a:solidFill>
                  <a:srgbClr val="FF0000"/>
                </a:solidFill>
                <a:latin typeface="Arez_K_ Press 01" panose="02000000000000000000" pitchFamily="2" charset="-78"/>
                <a:cs typeface="Arez_K_ Press 01" panose="02000000000000000000" pitchFamily="2" charset="-78"/>
              </a:rPr>
              <a:t>بةسةلامةتي</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624078" indent="-514350" algn="l" rtl="0">
              <a:buClrTx/>
              <a:buFont typeface="+mj-lt"/>
              <a:buAutoNum type="arabicPeriod"/>
            </a:pPr>
            <a:r>
              <a:rPr lang="en-US" dirty="0" smtClean="0">
                <a:latin typeface="Times New Roman" panose="02020603050405020304" pitchFamily="18" charset="0"/>
                <a:cs typeface="Times New Roman" panose="02020603050405020304" pitchFamily="18" charset="0"/>
              </a:rPr>
              <a:t>(had complained) as (</a:t>
            </a:r>
            <a:r>
              <a:rPr lang="ar-IQ" dirty="0" smtClean="0">
                <a:solidFill>
                  <a:srgbClr val="FF0000"/>
                </a:solidFill>
                <a:latin typeface="Arez_K_ Press 01" panose="02000000000000000000" pitchFamily="2" charset="-78"/>
                <a:cs typeface="Arez_K_ Press 01" panose="02000000000000000000" pitchFamily="2" charset="-78"/>
              </a:rPr>
              <a:t>كيَشةي هةست ثيَكردووة</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624078" indent="-514350" algn="l" rtl="0">
              <a:buClrTx/>
              <a:buFont typeface="+mj-lt"/>
              <a:buAutoNum type="arabicPeriod"/>
            </a:pPr>
            <a:endParaRPr lang="en-US" dirty="0" smtClean="0">
              <a:latin typeface="Arez_K_ Press 17" panose="02000000000000000000" pitchFamily="2" charset="-78"/>
              <a:cs typeface="Arez_K_ Press 17" panose="02000000000000000000" pitchFamily="2" charset="-78"/>
            </a:endParaRPr>
          </a:p>
          <a:p>
            <a:pPr marL="624078" indent="-514350" algn="l" rtl="0">
              <a:buClrTx/>
              <a:buFont typeface="+mj-lt"/>
              <a:buAutoNum type="arabicPeriod"/>
            </a:pPr>
            <a:endParaRPr lang="en-US" dirty="0" smtClean="0">
              <a:latin typeface="Arez_K_ Press 17" panose="02000000000000000000" pitchFamily="2" charset="-78"/>
              <a:cs typeface="Arez_K_ Press 17" panose="02000000000000000000" pitchFamily="2" charset="-78"/>
            </a:endParaRPr>
          </a:p>
          <a:p>
            <a:pPr marL="109728" indent="0" algn="l" rtl="0">
              <a:buClrTx/>
              <a:buNone/>
            </a:pPr>
            <a:endParaRPr lang="en-US" dirty="0" smtClean="0">
              <a:latin typeface="Arez_K_ Press 17" panose="02000000000000000000" pitchFamily="2" charset="-78"/>
              <a:cs typeface="Arez_K_ Press 17" panose="02000000000000000000" pitchFamily="2" charset="-78"/>
            </a:endParaRPr>
          </a:p>
          <a:p>
            <a:pPr marL="624078" indent="-514350" algn="l" rtl="0">
              <a:buClrTx/>
              <a:buFont typeface="+mj-lt"/>
              <a:buAutoNum type="arabicPeriod"/>
            </a:pPr>
            <a:endParaRPr lang="en-US" dirty="0" smtClean="0">
              <a:latin typeface="Arez_K_ Press 17" panose="02000000000000000000" pitchFamily="2" charset="-78"/>
              <a:cs typeface="Arez_K_ Press 17" panose="02000000000000000000" pitchFamily="2" charset="-78"/>
            </a:endParaRPr>
          </a:p>
          <a:p>
            <a:pPr marL="624078" indent="-514350" algn="l" rtl="0">
              <a:buClrTx/>
              <a:buFont typeface="+mj-lt"/>
              <a:buAutoNum type="arabicPeriod"/>
            </a:pPr>
            <a:endParaRPr lang="en-US" dirty="0">
              <a:latin typeface="Arez_K_ Press 01" panose="02000000000000000000" pitchFamily="2" charset="-78"/>
              <a:cs typeface="Arez_K_ Press 01" panose="02000000000000000000" pitchFamily="2" charset="-78"/>
            </a:endParaRPr>
          </a:p>
          <a:p>
            <a:pPr marL="109728" indent="0" algn="l" rtl="0">
              <a:buClrTx/>
              <a:buNone/>
            </a:pPr>
            <a:endParaRPr lang="en-US" dirty="0" smtClean="0">
              <a:solidFill>
                <a:srgbClr val="C00000"/>
              </a:solidFill>
              <a:latin typeface="Times New Roman" pitchFamily="18" charset="0"/>
              <a:cs typeface="Times New Roman" pitchFamily="18" charset="0"/>
            </a:endParaRPr>
          </a:p>
          <a:p>
            <a:pPr marL="109728" indent="0" algn="l" rtl="0">
              <a:buClrTx/>
              <a:buNone/>
            </a:pPr>
            <a:endParaRPr lang="en-US" dirty="0" smtClean="0">
              <a:solidFill>
                <a:srgbClr val="C00000"/>
              </a:solidFill>
              <a:latin typeface="Times New Roman" pitchFamily="18" charset="0"/>
              <a:cs typeface="Times New Roman" pitchFamily="18" charset="0"/>
            </a:endParaRPr>
          </a:p>
          <a:p>
            <a:pPr marL="624078" indent="-514350" algn="l" rtl="0">
              <a:buClrTx/>
              <a:buFont typeface="+mj-lt"/>
              <a:buAutoNum type="arabicPeriod"/>
            </a:pPr>
            <a:endParaRPr lang="en-US" dirty="0">
              <a:solidFill>
                <a:srgbClr val="C00000"/>
              </a:solidFill>
              <a:latin typeface="Times New Roman" pitchFamily="18" charset="0"/>
              <a:cs typeface="Times New Roman" pitchFamily="18" charset="0"/>
            </a:endParaRPr>
          </a:p>
          <a:p>
            <a:pPr marL="624078" indent="-514350" algn="l" rtl="0">
              <a:buClrTx/>
              <a:buFont typeface="+mj-lt"/>
              <a:buAutoNum type="arabicPeriod"/>
            </a:pPr>
            <a:endParaRPr lang="en-US" dirty="0" smtClean="0">
              <a:latin typeface="Arez_K_ Press 17" panose="02000000000000000000" pitchFamily="2" charset="-78"/>
              <a:cs typeface="Arez_K_ Press 17" panose="02000000000000000000" pitchFamily="2" charset="-78"/>
            </a:endParaRPr>
          </a:p>
        </p:txBody>
      </p:sp>
    </p:spTree>
    <p:extLst>
      <p:ext uri="{BB962C8B-B14F-4D97-AF65-F5344CB8AC3E}">
        <p14:creationId xmlns:p14="http://schemas.microsoft.com/office/powerpoint/2010/main" val="113125469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943600"/>
          </a:xfrm>
        </p:spPr>
        <p:txBody>
          <a:bodyPr>
            <a:normAutofit fontScale="92500" lnSpcReduction="10000"/>
          </a:bodyPr>
          <a:lstStyle/>
          <a:p>
            <a:pPr marL="109728" indent="0" algn="just">
              <a:lnSpc>
                <a:spcPct val="150000"/>
              </a:lnSpc>
              <a:buNone/>
            </a:pPr>
            <a:r>
              <a:rPr lang="ar-IQ" b="1" dirty="0"/>
              <a:t>پیاوێک چەند ساڵێکە دەژی و قەڵەمێکیش لە سەریدا بووە</a:t>
            </a:r>
            <a:endParaRPr lang="en-US" dirty="0"/>
          </a:p>
          <a:p>
            <a:pPr marL="109728" indent="0" algn="just">
              <a:lnSpc>
                <a:spcPct val="150000"/>
              </a:lnSpc>
              <a:buNone/>
            </a:pPr>
            <a:r>
              <a:rPr lang="ar-IQ" b="1" dirty="0"/>
              <a:t>پزیشکی نەشتەرگریی ئەڵمانییەکان </a:t>
            </a:r>
            <a:r>
              <a:rPr lang="ar-IQ" b="1" dirty="0" smtClean="0"/>
              <a:t>رایانگەیاند </a:t>
            </a:r>
            <a:r>
              <a:rPr lang="ar-IQ" b="1" dirty="0"/>
              <a:t>پیاوێک ساڵانێکی زۆرە دەژی و قەڵەمێکیش لەسەریدا جێگیر بووە، ئەمەش بەهۆی تیشکی سی تی دۆزرایەوەو بە سەرکەوتویی قەڵەمەکش دەرهێنرا.</a:t>
            </a:r>
            <a:endParaRPr lang="en-US" dirty="0"/>
          </a:p>
          <a:p>
            <a:pPr marL="109728" indent="0" algn="just">
              <a:lnSpc>
                <a:spcPct val="150000"/>
              </a:lnSpc>
              <a:buNone/>
            </a:pPr>
            <a:r>
              <a:rPr lang="ar-IQ" b="1" dirty="0"/>
              <a:t>نەخۆشەکە کە تەمەنی ٢٤ ساڵەو خەڵکی ئەڤغانستانە پێشتر تەڵخی لە چاوی ڕاستیدا هەست پێکردووەو سەرئێشەی هەبوەو پیسیش لە کونەلوتی راسیدا هاتوتە خوارەوە.</a:t>
            </a:r>
            <a:endParaRPr lang="en-US" dirty="0"/>
          </a:p>
          <a:p>
            <a:pPr marL="109728" indent="0" algn="just">
              <a:lnSpc>
                <a:spcPct val="150000"/>
              </a:lnSpc>
              <a:buNone/>
            </a:pPr>
            <a:r>
              <a:rPr lang="ar-IQ" b="1" dirty="0"/>
              <a:t>پرسیاری لێکرا کە چۆن ئەم پێنوسە جێگیر بوە لە سەریدا و لەوەڵامدا وتی ' کە تەنها روداوێکی منداڵی لە بیرە نزیکەی ١٥ ساڵ بەر لەئێستا کەوتوەو توشی خوێن پژانێکی سەخت بووە.</a:t>
            </a:r>
            <a:endParaRPr lang="en-US" dirty="0"/>
          </a:p>
          <a:p>
            <a:pPr algn="just">
              <a:lnSpc>
                <a:spcPct val="150000"/>
              </a:lnSpc>
            </a:pPr>
            <a:endParaRPr lang="ar-IQ" dirty="0"/>
          </a:p>
        </p:txBody>
      </p:sp>
    </p:spTree>
    <p:extLst>
      <p:ext uri="{BB962C8B-B14F-4D97-AF65-F5344CB8AC3E}">
        <p14:creationId xmlns:p14="http://schemas.microsoft.com/office/powerpoint/2010/main" val="753794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1"/>
          <p:cNvSpPr>
            <a:spLocks noGrp="1"/>
          </p:cNvSpPr>
          <p:nvPr>
            <p:ph idx="1"/>
          </p:nvPr>
        </p:nvSpPr>
        <p:spPr>
          <a:xfrm>
            <a:off x="304800" y="1036637"/>
            <a:ext cx="8229600" cy="4525963"/>
          </a:xfrm>
        </p:spPr>
        <p:txBody>
          <a:bodyPr>
            <a:normAutofit/>
          </a:bodyPr>
          <a:lstStyle/>
          <a:p>
            <a:pPr marL="68580" indent="0" algn="just" rtl="0">
              <a:lnSpc>
                <a:spcPct val="150000"/>
              </a:lnSpc>
              <a:buNone/>
            </a:pPr>
            <a:r>
              <a:rPr lang="en-GB" sz="3200" dirty="0">
                <a:solidFill>
                  <a:srgbClr val="C00000"/>
                </a:solidFill>
                <a:latin typeface="Times New Roman" pitchFamily="18" charset="0"/>
                <a:cs typeface="Times New Roman" pitchFamily="18" charset="0"/>
              </a:rPr>
              <a:t>Hermans (1999:47)</a:t>
            </a:r>
            <a:r>
              <a:rPr lang="en-GB" sz="3200" dirty="0">
                <a:latin typeface="Times New Roman" pitchFamily="18" charset="0"/>
                <a:cs typeface="Times New Roman" pitchFamily="18" charset="0"/>
              </a:rPr>
              <a:t> states that translation is seen as ‘‘the </a:t>
            </a:r>
            <a:r>
              <a:rPr lang="en-GB" sz="3200" b="1" dirty="0">
                <a:solidFill>
                  <a:srgbClr val="7030A0"/>
                </a:solidFill>
                <a:latin typeface="Times New Roman" pitchFamily="18" charset="0"/>
                <a:cs typeface="Times New Roman" pitchFamily="18" charset="0"/>
              </a:rPr>
              <a:t>replacement</a:t>
            </a:r>
            <a:r>
              <a:rPr lang="en-GB" sz="3200" dirty="0">
                <a:latin typeface="Times New Roman" pitchFamily="18" charset="0"/>
                <a:cs typeface="Times New Roman" pitchFamily="18" charset="0"/>
              </a:rPr>
              <a:t>, or </a:t>
            </a:r>
            <a:r>
              <a:rPr lang="en-GB" sz="3200" b="1" dirty="0">
                <a:solidFill>
                  <a:srgbClr val="7030A0"/>
                </a:solidFill>
                <a:latin typeface="Times New Roman" pitchFamily="18" charset="0"/>
                <a:cs typeface="Times New Roman" pitchFamily="18" charset="0"/>
              </a:rPr>
              <a:t>substitution</a:t>
            </a:r>
            <a:r>
              <a:rPr lang="en-GB" sz="3200" dirty="0">
                <a:latin typeface="Times New Roman" pitchFamily="18" charset="0"/>
                <a:cs typeface="Times New Roman" pitchFamily="18" charset="0"/>
              </a:rPr>
              <a:t>, of an utterance in one language by </a:t>
            </a:r>
            <a:r>
              <a:rPr lang="en-GB" sz="3200" b="1" dirty="0">
                <a:solidFill>
                  <a:srgbClr val="7030A0"/>
                </a:solidFill>
                <a:latin typeface="Times New Roman" pitchFamily="18" charset="0"/>
                <a:cs typeface="Times New Roman" pitchFamily="18" charset="0"/>
              </a:rPr>
              <a:t>formally</a:t>
            </a:r>
            <a:r>
              <a:rPr lang="en-GB" sz="3200" dirty="0">
                <a:latin typeface="Times New Roman" pitchFamily="18" charset="0"/>
                <a:cs typeface="Times New Roman" pitchFamily="18" charset="0"/>
              </a:rPr>
              <a:t> or </a:t>
            </a:r>
            <a:r>
              <a:rPr lang="en-GB" sz="3200" b="1" dirty="0">
                <a:solidFill>
                  <a:srgbClr val="7030A0"/>
                </a:solidFill>
                <a:latin typeface="Times New Roman" pitchFamily="18" charset="0"/>
                <a:cs typeface="Times New Roman" pitchFamily="18" charset="0"/>
              </a:rPr>
              <a:t>semantically</a:t>
            </a:r>
            <a:r>
              <a:rPr lang="en-GB" sz="3200" dirty="0">
                <a:latin typeface="Times New Roman" pitchFamily="18" charset="0"/>
                <a:cs typeface="Times New Roman" pitchFamily="18" charset="0"/>
              </a:rPr>
              <a:t> or </a:t>
            </a:r>
            <a:r>
              <a:rPr lang="en-GB" sz="3200" b="1" dirty="0">
                <a:solidFill>
                  <a:srgbClr val="7030A0"/>
                </a:solidFill>
                <a:latin typeface="Times New Roman" pitchFamily="18" charset="0"/>
                <a:cs typeface="Times New Roman" pitchFamily="18" charset="0"/>
              </a:rPr>
              <a:t>pragmatically</a:t>
            </a:r>
            <a:r>
              <a:rPr lang="en-GB" sz="3200" dirty="0">
                <a:latin typeface="Times New Roman" pitchFamily="18" charset="0"/>
                <a:cs typeface="Times New Roman" pitchFamily="18" charset="0"/>
              </a:rPr>
              <a:t> </a:t>
            </a:r>
            <a:r>
              <a:rPr lang="en-GB" sz="3200" b="1" dirty="0">
                <a:solidFill>
                  <a:srgbClr val="7030A0"/>
                </a:solidFill>
                <a:latin typeface="Times New Roman" pitchFamily="18" charset="0"/>
                <a:cs typeface="Times New Roman" pitchFamily="18" charset="0"/>
              </a:rPr>
              <a:t>equivalent</a:t>
            </a:r>
            <a:r>
              <a:rPr lang="en-GB" sz="3200" dirty="0">
                <a:latin typeface="Times New Roman" pitchFamily="18" charset="0"/>
                <a:cs typeface="Times New Roman" pitchFamily="18" charset="0"/>
              </a:rPr>
              <a:t> utterance in another language’’.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33019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a:spLocks noGrp="1"/>
          </p:cNvSpPr>
          <p:nvPr>
            <p:ph idx="1"/>
          </p:nvPr>
        </p:nvSpPr>
        <p:spPr>
          <a:xfrm>
            <a:off x="304800" y="655637"/>
            <a:ext cx="8229600" cy="4525963"/>
          </a:xfrm>
        </p:spPr>
        <p:txBody>
          <a:bodyPr>
            <a:normAutofit fontScale="92500"/>
          </a:bodyPr>
          <a:lstStyle/>
          <a:p>
            <a:pPr algn="just" rtl="0">
              <a:lnSpc>
                <a:spcPct val="150000"/>
              </a:lnSpc>
            </a:pPr>
            <a:r>
              <a:rPr lang="en-US" sz="3200" dirty="0">
                <a:latin typeface="Times New Roman" pitchFamily="18" charset="0"/>
                <a:cs typeface="Times New Roman" pitchFamily="18" charset="0"/>
              </a:rPr>
              <a:t>The </a:t>
            </a:r>
            <a:r>
              <a:rPr lang="en-US" sz="3200" b="1" dirty="0">
                <a:solidFill>
                  <a:srgbClr val="7030A0"/>
                </a:solidFill>
                <a:latin typeface="Times New Roman" pitchFamily="18" charset="0"/>
                <a:cs typeface="Times New Roman" pitchFamily="18" charset="0"/>
              </a:rPr>
              <a:t>transformation</a:t>
            </a:r>
            <a:r>
              <a:rPr lang="en-US" sz="3200" dirty="0">
                <a:latin typeface="Times New Roman" pitchFamily="18" charset="0"/>
                <a:cs typeface="Times New Roman" pitchFamily="18" charset="0"/>
              </a:rPr>
              <a:t> of a text originally in one language </a:t>
            </a:r>
            <a:r>
              <a:rPr lang="en-US" sz="3200" dirty="0" smtClean="0">
                <a:latin typeface="Times New Roman" pitchFamily="18" charset="0"/>
                <a:cs typeface="Times New Roman" pitchFamily="18" charset="0"/>
              </a:rPr>
              <a:t>into an </a:t>
            </a:r>
            <a:r>
              <a:rPr lang="en-US" sz="3200" b="1" dirty="0">
                <a:solidFill>
                  <a:srgbClr val="7030A0"/>
                </a:solidFill>
                <a:latin typeface="Times New Roman" pitchFamily="18" charset="0"/>
                <a:cs typeface="Times New Roman" pitchFamily="18" charset="0"/>
              </a:rPr>
              <a:t>equivalent</a:t>
            </a:r>
            <a:r>
              <a:rPr lang="en-US" sz="3200" dirty="0">
                <a:latin typeface="Times New Roman" pitchFamily="18" charset="0"/>
                <a:cs typeface="Times New Roman" pitchFamily="18" charset="0"/>
              </a:rPr>
              <a:t> </a:t>
            </a:r>
            <a:r>
              <a:rPr lang="en-US" sz="3200" b="1" dirty="0">
                <a:solidFill>
                  <a:srgbClr val="7030A0"/>
                </a:solidFill>
                <a:latin typeface="Times New Roman" pitchFamily="18" charset="0"/>
                <a:cs typeface="Times New Roman" pitchFamily="18" charset="0"/>
              </a:rPr>
              <a:t>text</a:t>
            </a:r>
            <a:r>
              <a:rPr lang="en-US" sz="3200" dirty="0">
                <a:latin typeface="Times New Roman" pitchFamily="18" charset="0"/>
                <a:cs typeface="Times New Roman" pitchFamily="18" charset="0"/>
              </a:rPr>
              <a:t> in a different language retaining, as far </a:t>
            </a:r>
            <a:r>
              <a:rPr lang="en-US" sz="3200" dirty="0" smtClean="0">
                <a:latin typeface="Times New Roman" pitchFamily="18" charset="0"/>
                <a:cs typeface="Times New Roman" pitchFamily="18" charset="0"/>
              </a:rPr>
              <a:t>as is </a:t>
            </a:r>
            <a:r>
              <a:rPr lang="en-US" sz="3200" dirty="0">
                <a:latin typeface="Times New Roman" pitchFamily="18" charset="0"/>
                <a:cs typeface="Times New Roman" pitchFamily="18" charset="0"/>
              </a:rPr>
              <a:t>possible, the </a:t>
            </a:r>
            <a:r>
              <a:rPr lang="en-US" sz="3200" b="1" dirty="0">
                <a:solidFill>
                  <a:srgbClr val="7030A0"/>
                </a:solidFill>
                <a:latin typeface="Times New Roman" pitchFamily="18" charset="0"/>
                <a:cs typeface="Times New Roman" pitchFamily="18" charset="0"/>
              </a:rPr>
              <a:t>content</a:t>
            </a:r>
            <a:r>
              <a:rPr lang="en-US" sz="3200" dirty="0">
                <a:latin typeface="Times New Roman" pitchFamily="18" charset="0"/>
                <a:cs typeface="Times New Roman" pitchFamily="18" charset="0"/>
              </a:rPr>
              <a:t> of the message and the </a:t>
            </a:r>
            <a:r>
              <a:rPr lang="en-US" sz="3200" b="1" dirty="0">
                <a:solidFill>
                  <a:srgbClr val="7030A0"/>
                </a:solidFill>
                <a:latin typeface="Times New Roman" pitchFamily="18" charset="0"/>
                <a:cs typeface="Times New Roman" pitchFamily="18" charset="0"/>
              </a:rPr>
              <a:t>formal</a:t>
            </a:r>
            <a:r>
              <a:rPr lang="en-US" sz="3200" dirty="0" smtClean="0">
                <a:latin typeface="Times New Roman" pitchFamily="18" charset="0"/>
                <a:cs typeface="Times New Roman" pitchFamily="18" charset="0"/>
              </a:rPr>
              <a:t> features </a:t>
            </a:r>
            <a:r>
              <a:rPr lang="en-US" sz="3200" dirty="0">
                <a:latin typeface="Times New Roman" pitchFamily="18" charset="0"/>
                <a:cs typeface="Times New Roman" pitchFamily="18" charset="0"/>
              </a:rPr>
              <a:t>and functional roles of the original text. </a:t>
            </a:r>
            <a:endParaRPr lang="en-US" sz="3200" dirty="0" smtClean="0">
              <a:latin typeface="Times New Roman" pitchFamily="18" charset="0"/>
              <a:cs typeface="Times New Roman" pitchFamily="18" charset="0"/>
            </a:endParaRPr>
          </a:p>
          <a:p>
            <a:pPr marL="109728" indent="0" algn="just">
              <a:lnSpc>
                <a:spcPct val="150000"/>
              </a:lnSpc>
              <a:buNone/>
            </a:pPr>
            <a:r>
              <a:rPr lang="en-US" sz="3200" dirty="0" smtClean="0">
                <a:solidFill>
                  <a:srgbClr val="C00000"/>
                </a:solidFill>
                <a:latin typeface="Times New Roman" pitchFamily="18" charset="0"/>
                <a:cs typeface="Times New Roman" pitchFamily="18" charset="0"/>
              </a:rPr>
              <a:t>(Bell, 1991:p</a:t>
            </a:r>
            <a:r>
              <a:rPr lang="en-US" sz="3200" dirty="0">
                <a:solidFill>
                  <a:srgbClr val="C00000"/>
                </a:solidFill>
                <a:latin typeface="Times New Roman" pitchFamily="18" charset="0"/>
                <a:cs typeface="Times New Roman" pitchFamily="18" charset="0"/>
              </a:rPr>
              <a:t>. xv)</a:t>
            </a:r>
          </a:p>
        </p:txBody>
      </p:sp>
    </p:spTree>
    <p:extLst>
      <p:ext uri="{BB962C8B-B14F-4D97-AF65-F5344CB8AC3E}">
        <p14:creationId xmlns:p14="http://schemas.microsoft.com/office/powerpoint/2010/main" val="4024563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304800" y="762000"/>
            <a:ext cx="8229600" cy="4525963"/>
          </a:xfrm>
        </p:spPr>
        <p:txBody>
          <a:bodyPr>
            <a:noAutofit/>
          </a:bodyPr>
          <a:lstStyle/>
          <a:p>
            <a:pPr algn="just" rtl="0">
              <a:lnSpc>
                <a:spcPct val="150000"/>
              </a:lnSpc>
            </a:pPr>
            <a:r>
              <a:rPr lang="en-US" sz="3200" dirty="0">
                <a:latin typeface="Times New Roman" pitchFamily="18" charset="0"/>
                <a:cs typeface="Times New Roman" pitchFamily="18" charset="0"/>
              </a:rPr>
              <a:t>The above definitions have put much focus on the significance of ‘</a:t>
            </a:r>
            <a:r>
              <a:rPr lang="en-US" sz="3200" b="1" dirty="0">
                <a:solidFill>
                  <a:srgbClr val="C00000"/>
                </a:solidFill>
                <a:latin typeface="Times New Roman" pitchFamily="18" charset="0"/>
                <a:cs typeface="Times New Roman" pitchFamily="18" charset="0"/>
              </a:rPr>
              <a:t>equivalence</a:t>
            </a:r>
            <a:r>
              <a:rPr lang="en-US" sz="3200" dirty="0">
                <a:latin typeface="Times New Roman" pitchFamily="18" charset="0"/>
                <a:cs typeface="Times New Roman" pitchFamily="18" charset="0"/>
              </a:rPr>
              <a:t>’. </a:t>
            </a:r>
            <a:endParaRPr lang="en-US" sz="3200" dirty="0" smtClean="0">
              <a:latin typeface="Times New Roman" pitchFamily="18" charset="0"/>
              <a:cs typeface="Times New Roman" pitchFamily="18" charset="0"/>
            </a:endParaRPr>
          </a:p>
          <a:p>
            <a:pPr algn="just" rtl="0">
              <a:lnSpc>
                <a:spcPct val="150000"/>
              </a:lnSpc>
            </a:pPr>
            <a:endParaRPr lang="en-US" sz="3200" dirty="0" smtClean="0">
              <a:latin typeface="Times New Roman" pitchFamily="18" charset="0"/>
              <a:cs typeface="Times New Roman" pitchFamily="18" charset="0"/>
            </a:endParaRPr>
          </a:p>
          <a:p>
            <a:pPr algn="just" rtl="0"/>
            <a:r>
              <a:rPr lang="en-US" sz="3200" dirty="0">
                <a:latin typeface="Times New Roman" pitchFamily="18" charset="0"/>
                <a:cs typeface="Times New Roman" pitchFamily="18" charset="0"/>
              </a:rPr>
              <a:t>On the other hand, functionalists view translation differently: </a:t>
            </a:r>
          </a:p>
          <a:p>
            <a:pPr algn="just" rtl="0">
              <a:lnSpc>
                <a:spcPct val="150000"/>
              </a:lnSpc>
            </a:pPr>
            <a:endParaRPr lang="en-US" sz="3200" dirty="0" smtClean="0">
              <a:latin typeface="Times New Roman" pitchFamily="18" charset="0"/>
              <a:cs typeface="Times New Roman" pitchFamily="18" charset="0"/>
            </a:endParaRPr>
          </a:p>
          <a:p>
            <a:pPr algn="just" rtl="0">
              <a:lnSpc>
                <a:spcPct val="150000"/>
              </a:lnSpc>
            </a:pP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956356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7262</TotalTime>
  <Words>4411</Words>
  <Application>Microsoft Office PowerPoint</Application>
  <PresentationFormat>On-screen Show (4:3)</PresentationFormat>
  <Paragraphs>327</Paragraphs>
  <Slides>69</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69</vt:i4>
      </vt:variant>
    </vt:vector>
  </HeadingPairs>
  <TitlesOfParts>
    <vt:vector size="82" baseType="lpstr">
      <vt:lpstr>Ali_K_Azzam</vt:lpstr>
      <vt:lpstr>Ali_K_Hasan</vt:lpstr>
      <vt:lpstr>Arez_K_ Press 01</vt:lpstr>
      <vt:lpstr>Arez_K_ Press 17</vt:lpstr>
      <vt:lpstr>Arial</vt:lpstr>
      <vt:lpstr>Calibri</vt:lpstr>
      <vt:lpstr>Lucida Sans Unicode</vt:lpstr>
      <vt:lpstr>Times New Roman</vt:lpstr>
      <vt:lpstr>Verdana</vt:lpstr>
      <vt:lpstr>Wingdings</vt:lpstr>
      <vt:lpstr>Wingdings 2</vt:lpstr>
      <vt:lpstr>Wingdings 3</vt:lpstr>
      <vt:lpstr>Concourse</vt:lpstr>
      <vt:lpstr> Module: Translation</vt:lpstr>
      <vt:lpstr>The Concept of Translation</vt:lpstr>
      <vt:lpstr>Etymology</vt:lpstr>
      <vt:lpstr>Definitions of Translation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Morphology </dc:title>
  <dc:creator>RAM FOR COMPUTER</dc:creator>
  <cp:lastModifiedBy>SONY</cp:lastModifiedBy>
  <cp:revision>355</cp:revision>
  <dcterms:created xsi:type="dcterms:W3CDTF">2006-08-16T00:00:00Z</dcterms:created>
  <dcterms:modified xsi:type="dcterms:W3CDTF">2023-03-29T23:32:46Z</dcterms:modified>
</cp:coreProperties>
</file>