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7" r:id="rId2"/>
    <p:sldId id="292" r:id="rId3"/>
    <p:sldId id="272" r:id="rId4"/>
    <p:sldId id="287" r:id="rId5"/>
    <p:sldId id="273" r:id="rId6"/>
    <p:sldId id="277" r:id="rId7"/>
    <p:sldId id="288" r:id="rId8"/>
    <p:sldId id="278" r:id="rId9"/>
    <p:sldId id="279" r:id="rId10"/>
    <p:sldId id="269" r:id="rId11"/>
    <p:sldId id="280" r:id="rId12"/>
    <p:sldId id="281" r:id="rId13"/>
    <p:sldId id="271" r:id="rId14"/>
    <p:sldId id="282" r:id="rId15"/>
    <p:sldId id="283" r:id="rId16"/>
    <p:sldId id="284" r:id="rId17"/>
    <p:sldId id="289" r:id="rId18"/>
    <p:sldId id="285" r:id="rId19"/>
    <p:sldId id="290" r:id="rId20"/>
    <p:sldId id="286" r:id="rId21"/>
    <p:sldId id="291" r:id="rId22"/>
    <p:sldId id="26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63" autoAdjust="0"/>
    <p:restoredTop sz="94660"/>
  </p:normalViewPr>
  <p:slideViewPr>
    <p:cSldViewPr>
      <p:cViewPr varScale="1">
        <p:scale>
          <a:sx n="66" d="100"/>
          <a:sy n="66" d="100"/>
        </p:scale>
        <p:origin x="-151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D1041E20-7965-423F-BB40-23348ED50C91}" type="datetimeFigureOut">
              <a:rPr lang="ar-IQ" smtClean="0"/>
              <a:t>02/04/1437</a:t>
            </a:fld>
            <a:endParaRPr lang="ar-IQ"/>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381FB18C-ED91-4109-BA13-8401549E2870}" type="slidenum">
              <a:rPr lang="ar-IQ" smtClean="0"/>
              <a:t>‹#›</a:t>
            </a:fld>
            <a:endParaRPr lang="ar-IQ"/>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AC419C5-61D5-4E71-AB78-251C86A1E333}" type="datetimeFigureOut">
              <a:rPr lang="ar-IQ" smtClean="0"/>
              <a:t>02/04/1437</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E1868C2-2201-42C2-96DB-60B52BE9C8C8}" type="slidenum">
              <a:rPr lang="ar-IQ" smtClean="0"/>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78F79BF-EB42-4928-8ECE-C2DF9EE2467D}" type="datetime1">
              <a:rPr lang="en-US" smtClean="0"/>
              <a:t>1/12/2016</a:t>
            </a:fld>
            <a:endParaRPr lang="en-US"/>
          </a:p>
        </p:txBody>
      </p:sp>
      <p:sp>
        <p:nvSpPr>
          <p:cNvPr id="19" name="Footer Placeholder 18"/>
          <p:cNvSpPr>
            <a:spLocks noGrp="1"/>
          </p:cNvSpPr>
          <p:nvPr>
            <p:ph type="ftr" sz="quarter" idx="11"/>
          </p:nvPr>
        </p:nvSpPr>
        <p:spPr/>
        <p:txBody>
          <a:bodyPr/>
          <a:lstStyle/>
          <a:p>
            <a:r>
              <a:rPr lang="en-US" smtClean="0"/>
              <a:t>Yusuf F.Hussein</a:t>
            </a:r>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947FD7-0C27-48C7-8C8E-536C648C0B24}" type="datetime1">
              <a:rPr lang="en-US" smtClean="0"/>
              <a:t>1/12/2016</a:t>
            </a:fld>
            <a:endParaRPr lang="en-US"/>
          </a:p>
        </p:txBody>
      </p:sp>
      <p:sp>
        <p:nvSpPr>
          <p:cNvPr id="5" name="Footer Placeholder 4"/>
          <p:cNvSpPr>
            <a:spLocks noGrp="1"/>
          </p:cNvSpPr>
          <p:nvPr>
            <p:ph type="ftr" sz="quarter" idx="11"/>
          </p:nvPr>
        </p:nvSpPr>
        <p:spPr/>
        <p:txBody>
          <a:bodyPr/>
          <a:lstStyle/>
          <a:p>
            <a:r>
              <a:rPr lang="en-US" smtClean="0"/>
              <a:t>Yusuf F.Hussein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8EC012-3F9A-42FB-A3A2-38F599F0C729}" type="datetime1">
              <a:rPr lang="en-US" smtClean="0"/>
              <a:t>1/12/2016</a:t>
            </a:fld>
            <a:endParaRPr lang="en-US"/>
          </a:p>
        </p:txBody>
      </p:sp>
      <p:sp>
        <p:nvSpPr>
          <p:cNvPr id="5" name="Footer Placeholder 4"/>
          <p:cNvSpPr>
            <a:spLocks noGrp="1"/>
          </p:cNvSpPr>
          <p:nvPr>
            <p:ph type="ftr" sz="quarter" idx="11"/>
          </p:nvPr>
        </p:nvSpPr>
        <p:spPr/>
        <p:txBody>
          <a:bodyPr/>
          <a:lstStyle/>
          <a:p>
            <a:r>
              <a:rPr lang="en-US" smtClean="0"/>
              <a:t>Yusuf F.Hussein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93C31A-9DFC-43D8-8600-820C5ADFF64D}" type="datetime1">
              <a:rPr lang="en-US" smtClean="0"/>
              <a:t>1/12/2016</a:t>
            </a:fld>
            <a:endParaRPr lang="en-US"/>
          </a:p>
        </p:txBody>
      </p:sp>
      <p:sp>
        <p:nvSpPr>
          <p:cNvPr id="5" name="Footer Placeholder 4"/>
          <p:cNvSpPr>
            <a:spLocks noGrp="1"/>
          </p:cNvSpPr>
          <p:nvPr>
            <p:ph type="ftr" sz="quarter" idx="11"/>
          </p:nvPr>
        </p:nvSpPr>
        <p:spPr/>
        <p:txBody>
          <a:bodyPr/>
          <a:lstStyle/>
          <a:p>
            <a:r>
              <a:rPr lang="en-US" smtClean="0"/>
              <a:t>Yusuf F.Hussein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1AE30DC-E151-421A-95A9-3CFAAC4BE24C}" type="datetime1">
              <a:rPr lang="en-US" smtClean="0"/>
              <a:t>1/12/2016</a:t>
            </a:fld>
            <a:endParaRPr lang="en-US"/>
          </a:p>
        </p:txBody>
      </p:sp>
      <p:sp>
        <p:nvSpPr>
          <p:cNvPr id="5" name="Footer Placeholder 4"/>
          <p:cNvSpPr>
            <a:spLocks noGrp="1"/>
          </p:cNvSpPr>
          <p:nvPr>
            <p:ph type="ftr" sz="quarter" idx="11"/>
          </p:nvPr>
        </p:nvSpPr>
        <p:spPr/>
        <p:txBody>
          <a:bodyPr/>
          <a:lstStyle/>
          <a:p>
            <a:r>
              <a:rPr lang="en-US" smtClean="0"/>
              <a:t>Yusuf F.Hussein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65537F-9F56-4EDA-997D-81CC90E7032A}" type="datetime1">
              <a:rPr lang="en-US" smtClean="0"/>
              <a:t>1/12/2016</a:t>
            </a:fld>
            <a:endParaRPr lang="en-US"/>
          </a:p>
        </p:txBody>
      </p:sp>
      <p:sp>
        <p:nvSpPr>
          <p:cNvPr id="6" name="Footer Placeholder 5"/>
          <p:cNvSpPr>
            <a:spLocks noGrp="1"/>
          </p:cNvSpPr>
          <p:nvPr>
            <p:ph type="ftr" sz="quarter" idx="11"/>
          </p:nvPr>
        </p:nvSpPr>
        <p:spPr/>
        <p:txBody>
          <a:bodyPr/>
          <a:lstStyle/>
          <a:p>
            <a:r>
              <a:rPr lang="en-US" smtClean="0"/>
              <a:t>Yusuf F.Hussein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CE1DB68-02BA-45CB-9BB2-84018E5BB2D3}" type="datetime1">
              <a:rPr lang="en-US" smtClean="0"/>
              <a:t>1/12/2016</a:t>
            </a:fld>
            <a:endParaRPr lang="en-US"/>
          </a:p>
        </p:txBody>
      </p:sp>
      <p:sp>
        <p:nvSpPr>
          <p:cNvPr id="8" name="Footer Placeholder 7"/>
          <p:cNvSpPr>
            <a:spLocks noGrp="1"/>
          </p:cNvSpPr>
          <p:nvPr>
            <p:ph type="ftr" sz="quarter" idx="11"/>
          </p:nvPr>
        </p:nvSpPr>
        <p:spPr/>
        <p:txBody>
          <a:bodyPr/>
          <a:lstStyle/>
          <a:p>
            <a:r>
              <a:rPr lang="en-US" smtClean="0"/>
              <a:t>Yusuf F.Hussein</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0501223-7399-4160-867C-1BA70C88F5A9}" type="datetime1">
              <a:rPr lang="en-US" smtClean="0"/>
              <a:t>1/12/2016</a:t>
            </a:fld>
            <a:endParaRPr lang="en-US"/>
          </a:p>
        </p:txBody>
      </p:sp>
      <p:sp>
        <p:nvSpPr>
          <p:cNvPr id="4" name="Footer Placeholder 3"/>
          <p:cNvSpPr>
            <a:spLocks noGrp="1"/>
          </p:cNvSpPr>
          <p:nvPr>
            <p:ph type="ftr" sz="quarter" idx="11"/>
          </p:nvPr>
        </p:nvSpPr>
        <p:spPr/>
        <p:txBody>
          <a:bodyPr/>
          <a:lstStyle/>
          <a:p>
            <a:r>
              <a:rPr lang="en-US" smtClean="0"/>
              <a:t>Yusuf F.Hussein</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61EFD3-9904-422E-AB5B-37FCAA71671E}" type="datetime1">
              <a:rPr lang="en-US" smtClean="0"/>
              <a:t>1/12/2016</a:t>
            </a:fld>
            <a:endParaRPr lang="en-US"/>
          </a:p>
        </p:txBody>
      </p:sp>
      <p:sp>
        <p:nvSpPr>
          <p:cNvPr id="3" name="Footer Placeholder 2"/>
          <p:cNvSpPr>
            <a:spLocks noGrp="1"/>
          </p:cNvSpPr>
          <p:nvPr>
            <p:ph type="ftr" sz="quarter" idx="11"/>
          </p:nvPr>
        </p:nvSpPr>
        <p:spPr/>
        <p:txBody>
          <a:bodyPr/>
          <a:lstStyle/>
          <a:p>
            <a:r>
              <a:rPr lang="en-US" smtClean="0"/>
              <a:t>Yusuf F.Hussein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FAB37AB-686B-42F7-8A78-BAA6CD53373F}" type="datetime1">
              <a:rPr lang="en-US" smtClean="0"/>
              <a:t>1/12/2016</a:t>
            </a:fld>
            <a:endParaRPr lang="en-US"/>
          </a:p>
        </p:txBody>
      </p:sp>
      <p:sp>
        <p:nvSpPr>
          <p:cNvPr id="6" name="Footer Placeholder 5"/>
          <p:cNvSpPr>
            <a:spLocks noGrp="1"/>
          </p:cNvSpPr>
          <p:nvPr>
            <p:ph type="ftr" sz="quarter" idx="11"/>
          </p:nvPr>
        </p:nvSpPr>
        <p:spPr/>
        <p:txBody>
          <a:bodyPr/>
          <a:lstStyle/>
          <a:p>
            <a:r>
              <a:rPr lang="en-US" smtClean="0"/>
              <a:t>Yusuf F.Hussein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58E22DB-2322-4692-A55C-D86F61E2552B}" type="datetime1">
              <a:rPr lang="en-US" smtClean="0"/>
              <a:t>1/12/2016</a:t>
            </a:fld>
            <a:endParaRPr lang="en-US"/>
          </a:p>
        </p:txBody>
      </p:sp>
      <p:sp>
        <p:nvSpPr>
          <p:cNvPr id="6" name="Footer Placeholder 5"/>
          <p:cNvSpPr>
            <a:spLocks noGrp="1"/>
          </p:cNvSpPr>
          <p:nvPr>
            <p:ph type="ftr" sz="quarter" idx="11"/>
          </p:nvPr>
        </p:nvSpPr>
        <p:spPr/>
        <p:txBody>
          <a:bodyPr/>
          <a:lstStyle/>
          <a:p>
            <a:r>
              <a:rPr lang="en-US" smtClean="0"/>
              <a:t>Yusuf F.Hussein</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36C3E22-D507-496F-A2E5-05F3F7F7E75B}" type="datetime1">
              <a:rPr lang="en-US" smtClean="0"/>
              <a:t>1/12/2016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Yusuf F.Hussein</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jpeg"/><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62000"/>
            <a:ext cx="7772400" cy="5486400"/>
          </a:xfrm>
        </p:spPr>
        <p:txBody>
          <a:bodyPr>
            <a:normAutofit fontScale="92500" lnSpcReduction="20000"/>
          </a:bodyPr>
          <a:lstStyle/>
          <a:p>
            <a:pPr>
              <a:buNone/>
            </a:pPr>
            <a:r>
              <a:rPr lang="en-GB" dirty="0" smtClean="0">
                <a:latin typeface="Times New Roman" pitchFamily="18" charset="0"/>
                <a:cs typeface="Times New Roman" pitchFamily="18" charset="0"/>
              </a:rPr>
              <a:t>What is a computer?</a:t>
            </a:r>
          </a:p>
          <a:p>
            <a:pPr>
              <a:lnSpc>
                <a:spcPct val="150000"/>
              </a:lnSpc>
              <a:buNone/>
            </a:pPr>
            <a:r>
              <a:rPr lang="en-GB" dirty="0" smtClean="0">
                <a:latin typeface="Times New Roman" pitchFamily="18" charset="0"/>
                <a:cs typeface="Times New Roman" pitchFamily="18" charset="0"/>
              </a:rPr>
              <a:t>-An electronic device designed to accept data, perform prescribed mathematical and logical operation at high speed, and display the results of these operations.</a:t>
            </a:r>
          </a:p>
          <a:p>
            <a:pPr>
              <a:lnSpc>
                <a:spcPct val="150000"/>
              </a:lnSpc>
              <a:buNone/>
            </a:pPr>
            <a:endParaRPr lang="en-GB" dirty="0" smtClean="0">
              <a:latin typeface="Times New Roman" pitchFamily="18" charset="0"/>
              <a:cs typeface="Times New Roman" pitchFamily="18" charset="0"/>
            </a:endParaRPr>
          </a:p>
          <a:p>
            <a:pPr>
              <a:lnSpc>
                <a:spcPct val="150000"/>
              </a:lnSpc>
              <a:buNone/>
            </a:pPr>
            <a:r>
              <a:rPr lang="en-GB" dirty="0" smtClean="0">
                <a:latin typeface="Times New Roman" pitchFamily="18" charset="0"/>
                <a:cs typeface="Times New Roman" pitchFamily="18" charset="0"/>
              </a:rPr>
              <a:t>- A computer is an electronic device that can perform activities that involve mathematical, logical, and graphical manipulations.  </a:t>
            </a:r>
          </a:p>
          <a:p>
            <a:pPr>
              <a:lnSpc>
                <a:spcPct val="150000"/>
              </a:lnSpc>
              <a:buNone/>
            </a:pPr>
            <a:endParaRPr lang="en-US" sz="2800" dirty="0" smtClean="0">
              <a:latin typeface="Times New Roman" pitchFamily="18" charset="0"/>
              <a:cs typeface="Times New Roman" pitchFamily="18" charset="0"/>
            </a:endParaRPr>
          </a:p>
          <a:p>
            <a:pPr>
              <a:lnSpc>
                <a:spcPct val="150000"/>
              </a:lnSpc>
              <a:buNone/>
            </a:pPr>
            <a:r>
              <a:rPr lang="en-US" sz="2800" dirty="0" smtClean="0"/>
              <a:t> </a:t>
            </a:r>
            <a:endParaRPr lang="en-US" sz="2800" dirty="0" smtClean="0">
              <a:latin typeface="Times New Roman" pitchFamily="18" charset="0"/>
              <a:cs typeface="Times New Roman" pitchFamily="18" charset="0"/>
            </a:endParaRPr>
          </a:p>
          <a:p>
            <a:pPr>
              <a:buNone/>
            </a:pPr>
            <a:endParaRPr lang="en-US" sz="2400" i="1" dirty="0" smtClean="0"/>
          </a:p>
          <a:p>
            <a:pPr>
              <a:buNone/>
            </a:pPr>
            <a:endParaRPr lang="en-GB" sz="2200" dirty="0" smtClean="0">
              <a:latin typeface="Times New Roman" pitchFamily="18" charset="0"/>
              <a:cs typeface="Times New Roman" pitchFamily="18" charset="0"/>
            </a:endParaRPr>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a:p>
        </p:txBody>
      </p:sp>
      <p:pic>
        <p:nvPicPr>
          <p:cNvPr id="4" name="Picture 3" descr="download (3).jpg"/>
          <p:cNvPicPr>
            <a:picLocks noChangeAspect="1"/>
          </p:cNvPicPr>
          <p:nvPr/>
        </p:nvPicPr>
        <p:blipFill>
          <a:blip r:embed="rId2"/>
          <a:stretch>
            <a:fillRect/>
          </a:stretch>
        </p:blipFill>
        <p:spPr>
          <a:xfrm>
            <a:off x="6553200" y="5029200"/>
            <a:ext cx="1828800" cy="1340189"/>
          </a:xfrm>
          <a:prstGeom prst="rect">
            <a:avLst/>
          </a:prstGeom>
        </p:spPr>
      </p:pic>
      <p:sp>
        <p:nvSpPr>
          <p:cNvPr id="5" name="Date Placeholder 4"/>
          <p:cNvSpPr>
            <a:spLocks noGrp="1"/>
          </p:cNvSpPr>
          <p:nvPr>
            <p:ph type="dt" sz="half" idx="10"/>
          </p:nvPr>
        </p:nvSpPr>
        <p:spPr/>
        <p:txBody>
          <a:bodyPr/>
          <a:lstStyle/>
          <a:p>
            <a:fld id="{FF94ED97-4B85-42CE-8205-052BF251A867}" type="datetime1">
              <a:rPr lang="en-US" smtClean="0"/>
              <a:t>1/12/2016</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
        <p:nvSpPr>
          <p:cNvPr id="7" name="Footer Placeholder 6"/>
          <p:cNvSpPr>
            <a:spLocks noGrp="1"/>
          </p:cNvSpPr>
          <p:nvPr>
            <p:ph type="ftr" sz="quarter" idx="11"/>
          </p:nvPr>
        </p:nvSpPr>
        <p:spPr/>
        <p:txBody>
          <a:bodyPr/>
          <a:lstStyle/>
          <a:p>
            <a:r>
              <a:rPr lang="en-US" smtClean="0"/>
              <a:t>Yusuf F.Hussein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410200"/>
          </a:xfrm>
        </p:spPr>
        <p:txBody>
          <a:bodyPr>
            <a:normAutofit/>
          </a:bodyPr>
          <a:lstStyle/>
          <a:p>
            <a:pPr algn="ctr">
              <a:buNone/>
            </a:pPr>
            <a:r>
              <a:rPr lang="en-US" sz="4400" b="1" dirty="0" smtClean="0">
                <a:solidFill>
                  <a:schemeClr val="accent1">
                    <a:lumMod val="75000"/>
                  </a:schemeClr>
                </a:solidFill>
              </a:rPr>
              <a:t>Generation of Computer</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dirty="0" smtClean="0"/>
          </a:p>
          <a:p>
            <a:pPr>
              <a:buNone/>
            </a:pPr>
            <a:r>
              <a:rPr lang="en-US" dirty="0" smtClean="0"/>
              <a:t> </a:t>
            </a:r>
            <a:endParaRPr lang="ar-IQ" dirty="0"/>
          </a:p>
        </p:txBody>
      </p:sp>
      <p:pic>
        <p:nvPicPr>
          <p:cNvPr id="4" name="Picture 3" descr="A UNIVAC computer at the Census Bureau"/>
          <p:cNvPicPr/>
          <p:nvPr/>
        </p:nvPicPr>
        <p:blipFill>
          <a:blip r:embed="rId2"/>
          <a:srcRect/>
          <a:stretch>
            <a:fillRect/>
          </a:stretch>
        </p:blipFill>
        <p:spPr bwMode="auto">
          <a:xfrm>
            <a:off x="762000" y="1981200"/>
            <a:ext cx="1905000" cy="1828800"/>
          </a:xfrm>
          <a:prstGeom prst="rect">
            <a:avLst/>
          </a:prstGeom>
          <a:noFill/>
          <a:ln w="9525">
            <a:noFill/>
            <a:miter lim="800000"/>
            <a:headEnd/>
            <a:tailEnd/>
          </a:ln>
        </p:spPr>
      </p:pic>
      <p:pic>
        <p:nvPicPr>
          <p:cNvPr id="5" name="Picture 2" descr="https://encrypted-tbn1.gstatic.com/images?q=tbn:ANd9GcTiOVZDPsVBlCpn4cBGBwtZX_AotixBtoWS3btfjOr5B3VLVskqDQ"/>
          <p:cNvPicPr>
            <a:picLocks noChangeAspect="1" noChangeArrowheads="1"/>
          </p:cNvPicPr>
          <p:nvPr/>
        </p:nvPicPr>
        <p:blipFill>
          <a:blip r:embed="rId3"/>
          <a:srcRect/>
          <a:stretch>
            <a:fillRect/>
          </a:stretch>
        </p:blipFill>
        <p:spPr bwMode="auto">
          <a:xfrm>
            <a:off x="5943600" y="1828800"/>
            <a:ext cx="1857991" cy="1981200"/>
          </a:xfrm>
          <a:prstGeom prst="rect">
            <a:avLst/>
          </a:prstGeom>
          <a:noFill/>
        </p:spPr>
      </p:pic>
      <p:pic>
        <p:nvPicPr>
          <p:cNvPr id="6" name="Picture 10" descr="http://cimota.com/blog/wp-content/uploads/2010/03/apple2c.big.jpg"/>
          <p:cNvPicPr>
            <a:picLocks noChangeAspect="1" noChangeArrowheads="1"/>
          </p:cNvPicPr>
          <p:nvPr/>
        </p:nvPicPr>
        <p:blipFill>
          <a:blip r:embed="rId4" cstate="print"/>
          <a:srcRect/>
          <a:stretch>
            <a:fillRect/>
          </a:stretch>
        </p:blipFill>
        <p:spPr bwMode="auto">
          <a:xfrm>
            <a:off x="3505200" y="1905000"/>
            <a:ext cx="2057400" cy="2057400"/>
          </a:xfrm>
          <a:prstGeom prst="rect">
            <a:avLst/>
          </a:prstGeom>
          <a:noFill/>
        </p:spPr>
      </p:pic>
      <p:pic>
        <p:nvPicPr>
          <p:cNvPr id="7" name="Picture 6" descr="http://1.bp.blogspot.com/-ErXFohH6iAU/UYt_n2FKiZI/AAAAAAAAAH8/WYmLhbJ-oJs/s1600/4th.jpg"/>
          <p:cNvPicPr/>
          <p:nvPr/>
        </p:nvPicPr>
        <p:blipFill>
          <a:blip r:embed="rId5"/>
          <a:srcRect/>
          <a:stretch>
            <a:fillRect/>
          </a:stretch>
        </p:blipFill>
        <p:spPr bwMode="auto">
          <a:xfrm>
            <a:off x="5715000" y="4419600"/>
            <a:ext cx="2362200" cy="2057400"/>
          </a:xfrm>
          <a:prstGeom prst="rect">
            <a:avLst/>
          </a:prstGeom>
          <a:noFill/>
          <a:ln w="9525">
            <a:noFill/>
            <a:miter lim="800000"/>
            <a:headEnd/>
            <a:tailEnd/>
          </a:ln>
        </p:spPr>
      </p:pic>
      <p:pic>
        <p:nvPicPr>
          <p:cNvPr id="8" name="Picture 7" descr="http://techwikasta.com/wp-content/uploads/2013/04/Evolution-of-Computers-_-24.png"/>
          <p:cNvPicPr/>
          <p:nvPr/>
        </p:nvPicPr>
        <p:blipFill>
          <a:blip r:embed="rId6"/>
          <a:srcRect/>
          <a:stretch>
            <a:fillRect/>
          </a:stretch>
        </p:blipFill>
        <p:spPr bwMode="auto">
          <a:xfrm>
            <a:off x="1219200" y="4495800"/>
            <a:ext cx="3657600" cy="1981200"/>
          </a:xfrm>
          <a:prstGeom prst="rect">
            <a:avLst/>
          </a:prstGeom>
          <a:noFill/>
          <a:ln w="9525">
            <a:noFill/>
            <a:miter lim="800000"/>
            <a:headEnd/>
            <a:tailEnd/>
          </a:ln>
        </p:spPr>
      </p:pic>
      <p:sp>
        <p:nvSpPr>
          <p:cNvPr id="9" name="Date Placeholder 8"/>
          <p:cNvSpPr>
            <a:spLocks noGrp="1"/>
          </p:cNvSpPr>
          <p:nvPr>
            <p:ph type="dt" sz="half" idx="10"/>
          </p:nvPr>
        </p:nvSpPr>
        <p:spPr/>
        <p:txBody>
          <a:bodyPr/>
          <a:lstStyle/>
          <a:p>
            <a:fld id="{53BF569C-9FBF-4D9E-B56C-B6A76F5E8B20}" type="datetime1">
              <a:rPr lang="en-US" smtClean="0"/>
              <a:t>1/12/2016</a:t>
            </a:fld>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10</a:t>
            </a:fld>
            <a:endParaRPr lang="en-US"/>
          </a:p>
        </p:txBody>
      </p:sp>
      <p:sp>
        <p:nvSpPr>
          <p:cNvPr id="11" name="Footer Placeholder 10"/>
          <p:cNvSpPr>
            <a:spLocks noGrp="1"/>
          </p:cNvSpPr>
          <p:nvPr>
            <p:ph type="ftr" sz="quarter" idx="11"/>
          </p:nvPr>
        </p:nvSpPr>
        <p:spPr/>
        <p:txBody>
          <a:bodyPr/>
          <a:lstStyle/>
          <a:p>
            <a:r>
              <a:rPr lang="en-US" smtClean="0"/>
              <a:t>Yusuf F.Hussein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heckerboard(across)">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diamond(in)">
                                      <p:cBhvr>
                                        <p:cTn id="24" dur="2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slide(fromBottom)">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pPr algn="ctr">
              <a:buNone/>
            </a:pPr>
            <a:r>
              <a:rPr lang="en-US" sz="2800" b="1" dirty="0" smtClean="0">
                <a:solidFill>
                  <a:schemeClr val="accent1">
                    <a:lumMod val="75000"/>
                  </a:schemeClr>
                </a:solidFill>
              </a:rPr>
              <a:t>Generation of Computer</a:t>
            </a:r>
            <a:endParaRPr lang="en-US" sz="2800" dirty="0" smtClean="0"/>
          </a:p>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personal computer (PC) has been developed many times since it was invented . So the computer scientists divided the developing of computer on five generations. Each of the five generations of computers is characterized by a major technological development that fundamentally changed the way computers operate, resulting in increasingly smaller, cheaper, more powerful and more efficient and reliable computing devices.</a:t>
            </a:r>
          </a:p>
          <a:p>
            <a:pPr>
              <a:buNone/>
            </a:pPr>
            <a:r>
              <a:rPr lang="en-US" sz="2800" dirty="0" smtClean="0"/>
              <a:t> </a:t>
            </a:r>
          </a:p>
          <a:p>
            <a:pPr>
              <a:buNone/>
            </a:pPr>
            <a:endParaRPr lang="ar-IQ" dirty="0"/>
          </a:p>
        </p:txBody>
      </p:sp>
      <p:sp>
        <p:nvSpPr>
          <p:cNvPr id="4" name="Date Placeholder 3"/>
          <p:cNvSpPr>
            <a:spLocks noGrp="1"/>
          </p:cNvSpPr>
          <p:nvPr>
            <p:ph type="dt" sz="half" idx="10"/>
          </p:nvPr>
        </p:nvSpPr>
        <p:spPr/>
        <p:txBody>
          <a:bodyPr/>
          <a:lstStyle/>
          <a:p>
            <a:fld id="{543722A4-B25C-4FF9-940F-1D44D5CEBB35}" type="datetime1">
              <a:rPr lang="en-US" smtClean="0"/>
              <a:t>1/12/2016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Yusuf F.Hussein</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pPr>
              <a:buNone/>
            </a:pPr>
            <a:r>
              <a:rPr lang="en-US" sz="2400" b="1" dirty="0" smtClean="0">
                <a:latin typeface="Times New Roman" pitchFamily="18" charset="0"/>
                <a:cs typeface="Times New Roman" pitchFamily="18" charset="0"/>
              </a:rPr>
              <a:t>There are 5 generations of a computer : </a:t>
            </a:r>
          </a:p>
          <a:p>
            <a:pPr>
              <a:buFont typeface="Wingdings" pitchFamily="2" charset="2"/>
              <a:buChar char="Ø"/>
            </a:pPr>
            <a:endParaRPr lang="en-US" sz="2400" dirty="0" smtClean="0">
              <a:latin typeface="Times New Roman" pitchFamily="18" charset="0"/>
              <a:cs typeface="Times New Roman" pitchFamily="18" charset="0"/>
            </a:endParaRPr>
          </a:p>
          <a:p>
            <a:pPr>
              <a:buFont typeface="Wingdings" pitchFamily="2" charset="2"/>
              <a:buChar char="Ø"/>
            </a:pPr>
            <a:r>
              <a:rPr lang="en-US" sz="2400" dirty="0" smtClean="0">
                <a:latin typeface="Times New Roman" pitchFamily="18" charset="0"/>
                <a:cs typeface="Times New Roman" pitchFamily="18" charset="0"/>
              </a:rPr>
              <a:t>First Generation (1940-1956) Vacuum Tubes</a:t>
            </a:r>
          </a:p>
          <a:p>
            <a:pPr>
              <a:buFont typeface="Wingdings" pitchFamily="2" charset="2"/>
              <a:buChar char="Ø"/>
            </a:pPr>
            <a:r>
              <a:rPr lang="en-US" sz="2400" dirty="0" smtClean="0">
                <a:latin typeface="Times New Roman" pitchFamily="18" charset="0"/>
                <a:cs typeface="Times New Roman" pitchFamily="18" charset="0"/>
              </a:rPr>
              <a:t>Second Generation (1956-1963) Transistors </a:t>
            </a:r>
          </a:p>
          <a:p>
            <a:pPr>
              <a:buFont typeface="Wingdings" pitchFamily="2" charset="2"/>
              <a:buChar char="Ø"/>
            </a:pPr>
            <a:r>
              <a:rPr lang="en-US" sz="2400" dirty="0" smtClean="0">
                <a:latin typeface="Times New Roman" pitchFamily="18" charset="0"/>
                <a:cs typeface="Times New Roman" pitchFamily="18" charset="0"/>
              </a:rPr>
              <a:t>Third Generation (1964-1971) Integrated Circuits</a:t>
            </a:r>
          </a:p>
          <a:p>
            <a:pPr>
              <a:buFont typeface="Wingdings" pitchFamily="2" charset="2"/>
              <a:buChar char="Ø"/>
            </a:pPr>
            <a:r>
              <a:rPr lang="en-US" sz="2400" dirty="0" smtClean="0">
                <a:latin typeface="Times New Roman" pitchFamily="18" charset="0"/>
                <a:cs typeface="Times New Roman" pitchFamily="18" charset="0"/>
              </a:rPr>
              <a:t>Fourth Generation (1971-Present year) Microprocessors </a:t>
            </a:r>
          </a:p>
          <a:p>
            <a:pPr>
              <a:buFont typeface="Wingdings" pitchFamily="2" charset="2"/>
              <a:buChar char="Ø"/>
            </a:pPr>
            <a:r>
              <a:rPr lang="en-US" sz="2400" dirty="0" smtClean="0">
                <a:latin typeface="Times New Roman" pitchFamily="18" charset="0"/>
                <a:cs typeface="Times New Roman" pitchFamily="18" charset="0"/>
              </a:rPr>
              <a:t>Fifth Generation (Present and Beyond) Artificial Intelligence</a:t>
            </a:r>
            <a:endParaRPr lang="ar-IQ"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7EFBCF1B-87F6-49DF-A45E-ACE0CAA9D2F5}" type="datetime1">
              <a:rPr lang="en-US" smtClean="0"/>
              <a:t>1/12/2016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Yusuf F.Hussein</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pPr>
              <a:buNone/>
            </a:pPr>
            <a:r>
              <a:rPr lang="en-US" sz="2800" b="1" dirty="0" smtClean="0">
                <a:latin typeface="Times New Roman" pitchFamily="18" charset="0"/>
                <a:cs typeface="Times New Roman" pitchFamily="18" charset="0"/>
              </a:rPr>
              <a:t>The first generation</a:t>
            </a:r>
            <a:r>
              <a:rPr lang="en-US" b="1" dirty="0" smtClean="0">
                <a:latin typeface="Times New Roman" pitchFamily="18" charset="0"/>
                <a:cs typeface="Times New Roman" pitchFamily="18" charset="0"/>
              </a:rPr>
              <a:t>:</a:t>
            </a:r>
          </a:p>
          <a:p>
            <a:pPr>
              <a:buFontTx/>
              <a:buChar char="-"/>
            </a:pPr>
            <a:r>
              <a:rPr lang="en-US" sz="2400" dirty="0" smtClean="0">
                <a:latin typeface="Times New Roman" pitchFamily="18" charset="0"/>
                <a:cs typeface="Times New Roman" pitchFamily="18" charset="0"/>
              </a:rPr>
              <a:t>Taking up entire rooms. </a:t>
            </a:r>
          </a:p>
          <a:p>
            <a:pPr>
              <a:buFontTx/>
              <a:buChar char="-"/>
            </a:pPr>
            <a:r>
              <a:rPr lang="en-US" sz="2400" dirty="0" smtClean="0">
                <a:latin typeface="Times New Roman" pitchFamily="18" charset="0"/>
                <a:cs typeface="Times New Roman" pitchFamily="18" charset="0"/>
              </a:rPr>
              <a:t>Very expensive. </a:t>
            </a:r>
          </a:p>
          <a:p>
            <a:pPr>
              <a:buFontTx/>
              <a:buChar char="-"/>
            </a:pPr>
            <a:r>
              <a:rPr lang="en-US" sz="2400" dirty="0" smtClean="0">
                <a:latin typeface="Times New Roman" pitchFamily="18" charset="0"/>
                <a:cs typeface="Times New Roman" pitchFamily="18" charset="0"/>
              </a:rPr>
              <a:t>Using a great deal of electricity.</a:t>
            </a:r>
          </a:p>
          <a:p>
            <a:pPr>
              <a:buFontTx/>
              <a:buChar char="-"/>
            </a:pPr>
            <a:r>
              <a:rPr lang="en-US" sz="2400" dirty="0" smtClean="0">
                <a:latin typeface="Times New Roman" pitchFamily="18" charset="0"/>
                <a:cs typeface="Times New Roman" pitchFamily="18" charset="0"/>
              </a:rPr>
              <a:t>Generated a lot of heat, which was often the cause of malfunctions. </a:t>
            </a:r>
          </a:p>
          <a:p>
            <a:pPr>
              <a:buFontTx/>
              <a:buChar char="-"/>
            </a:pPr>
            <a:r>
              <a:rPr lang="en-US" sz="2400" dirty="0" smtClean="0">
                <a:latin typeface="Times New Roman" pitchFamily="18" charset="0"/>
                <a:cs typeface="Times New Roman" pitchFamily="18" charset="0"/>
              </a:rPr>
              <a:t>The lowest-level programming language understood by computers.</a:t>
            </a:r>
          </a:p>
          <a:p>
            <a:pPr>
              <a:buFontTx/>
              <a:buChar char="-"/>
            </a:pPr>
            <a:r>
              <a:rPr lang="en-US" sz="2400" dirty="0" smtClean="0">
                <a:latin typeface="Times New Roman" pitchFamily="18" charset="0"/>
                <a:cs typeface="Times New Roman" pitchFamily="18" charset="0"/>
              </a:rPr>
              <a:t>They could only solve one problem at a time. </a:t>
            </a:r>
          </a:p>
          <a:p>
            <a:pPr>
              <a:buFontTx/>
              <a:buChar char="-"/>
            </a:pPr>
            <a:r>
              <a:rPr lang="en-US" sz="2400" dirty="0" smtClean="0">
                <a:latin typeface="Times New Roman" pitchFamily="18" charset="0"/>
                <a:cs typeface="Times New Roman" pitchFamily="18" charset="0"/>
              </a:rPr>
              <a:t>Input was based on punched cards and paper tape. </a:t>
            </a:r>
          </a:p>
          <a:p>
            <a:pPr>
              <a:buFontTx/>
              <a:buChar char="-"/>
            </a:pPr>
            <a:r>
              <a:rPr lang="en-US" sz="2400" dirty="0" smtClean="0">
                <a:latin typeface="Times New Roman" pitchFamily="18" charset="0"/>
                <a:cs typeface="Times New Roman" pitchFamily="18" charset="0"/>
              </a:rPr>
              <a:t>The first computers used vacuum tubes for circuitry and magnetic drums for memory.</a:t>
            </a:r>
          </a:p>
          <a:p>
            <a:pPr>
              <a:buNone/>
            </a:pPr>
            <a:endParaRPr lang="en-US" sz="2400" dirty="0" smtClean="0">
              <a:latin typeface="Times New Roman" pitchFamily="18" charset="0"/>
              <a:cs typeface="Times New Roman" pitchFamily="18" charset="0"/>
            </a:endParaRPr>
          </a:p>
          <a:p>
            <a:pPr>
              <a:buNone/>
            </a:pPr>
            <a:endParaRPr lang="ar-IQ" dirty="0"/>
          </a:p>
        </p:txBody>
      </p:sp>
      <p:pic>
        <p:nvPicPr>
          <p:cNvPr id="4" name="Picture 3" descr="A UNIVAC computer at the Census Bureau"/>
          <p:cNvPicPr/>
          <p:nvPr/>
        </p:nvPicPr>
        <p:blipFill>
          <a:blip r:embed="rId2"/>
          <a:srcRect/>
          <a:stretch>
            <a:fillRect/>
          </a:stretch>
        </p:blipFill>
        <p:spPr bwMode="auto">
          <a:xfrm>
            <a:off x="5867400" y="533400"/>
            <a:ext cx="2819400" cy="144780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57D7C2E0-9EC8-420D-939A-0C923B394786}" type="datetime1">
              <a:rPr lang="en-US" smtClean="0"/>
              <a:t>1/12/2016</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
        <p:nvSpPr>
          <p:cNvPr id="7" name="Footer Placeholder 6"/>
          <p:cNvSpPr>
            <a:spLocks noGrp="1"/>
          </p:cNvSpPr>
          <p:nvPr>
            <p:ph type="ftr" sz="quarter" idx="11"/>
          </p:nvPr>
        </p:nvSpPr>
        <p:spPr/>
        <p:txBody>
          <a:bodyPr/>
          <a:lstStyle/>
          <a:p>
            <a:r>
              <a:rPr lang="en-US" smtClean="0"/>
              <a:t>Yusuf F.Hussein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a:bodyPr>
          <a:lstStyle/>
          <a:p>
            <a:pPr>
              <a:buNone/>
            </a:pPr>
            <a:r>
              <a:rPr lang="en-US" sz="2800" b="1" dirty="0" smtClean="0">
                <a:latin typeface="Times New Roman" pitchFamily="18" charset="0"/>
                <a:cs typeface="Times New Roman" pitchFamily="18" charset="0"/>
              </a:rPr>
              <a:t>Second Generation (1956-1963)    Transistors</a:t>
            </a:r>
          </a:p>
          <a:p>
            <a:pPr>
              <a:buNone/>
            </a:pPr>
            <a:endParaRPr lang="en-US" sz="2400" b="1" i="1" dirty="0" smtClean="0">
              <a:latin typeface="Times New Roman" pitchFamily="18" charset="0"/>
              <a:cs typeface="Times New Roman" pitchFamily="18" charset="0"/>
            </a:endParaRPr>
          </a:p>
          <a:p>
            <a:pPr>
              <a:buNone/>
            </a:pPr>
            <a:r>
              <a:rPr lang="en-US" sz="2400" b="1"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Transistors replaced vacuum tubes in the second generation of computers. The transistor was invented in 1947 but did not see widespread use in computers until the late 1950s. </a:t>
            </a:r>
          </a:p>
          <a:p>
            <a:pPr>
              <a:buFontTx/>
              <a:buChar char="-"/>
            </a:pPr>
            <a:r>
              <a:rPr lang="en-US" sz="2400" dirty="0" smtClean="0">
                <a:latin typeface="Times New Roman" pitchFamily="18" charset="0"/>
                <a:cs typeface="Times New Roman" pitchFamily="18" charset="0"/>
              </a:rPr>
              <a:t>The transistor was far superior to the vacuum tube</a:t>
            </a:r>
          </a:p>
          <a:p>
            <a:pPr>
              <a:buFontTx/>
              <a:buChar char="-"/>
            </a:pPr>
            <a:r>
              <a:rPr lang="en-US" sz="2400" dirty="0" smtClean="0">
                <a:latin typeface="Times New Roman" pitchFamily="18" charset="0"/>
                <a:cs typeface="Times New Roman" pitchFamily="18" charset="0"/>
              </a:rPr>
              <a:t>Allowing computers to become smaller, faster, cheaper, more energy-efficient and more reliable than their first-generation predecessors. </a:t>
            </a:r>
          </a:p>
          <a:p>
            <a:pPr>
              <a:buNone/>
            </a:pPr>
            <a:endParaRPr lang="en-US" b="1" i="1" dirty="0" smtClean="0"/>
          </a:p>
        </p:txBody>
      </p:sp>
      <p:sp>
        <p:nvSpPr>
          <p:cNvPr id="4" name="Date Placeholder 3"/>
          <p:cNvSpPr>
            <a:spLocks noGrp="1"/>
          </p:cNvSpPr>
          <p:nvPr>
            <p:ph type="dt" sz="half" idx="10"/>
          </p:nvPr>
        </p:nvSpPr>
        <p:spPr/>
        <p:txBody>
          <a:bodyPr/>
          <a:lstStyle/>
          <a:p>
            <a:fld id="{CD24F6FC-D8FF-4DB8-AB92-CB6AC161A1DF}" type="datetime1">
              <a:rPr lang="en-US" smtClean="0"/>
              <a:t>1/12/2016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
        <p:nvSpPr>
          <p:cNvPr id="6" name="Footer Placeholder 5"/>
          <p:cNvSpPr>
            <a:spLocks noGrp="1"/>
          </p:cNvSpPr>
          <p:nvPr>
            <p:ph type="ftr" sz="quarter" idx="11"/>
          </p:nvPr>
        </p:nvSpPr>
        <p:spPr/>
        <p:txBody>
          <a:bodyPr/>
          <a:lstStyle/>
          <a:p>
            <a:r>
              <a:rPr lang="en-US" smtClean="0"/>
              <a:t>Yusuf F.Hussein</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normAutofit/>
          </a:bodyPr>
          <a:lstStyle/>
          <a:p>
            <a:pPr>
              <a:buFontTx/>
              <a:buChar char="-"/>
            </a:pPr>
            <a:r>
              <a:rPr lang="en-US" sz="2400" dirty="0" smtClean="0">
                <a:latin typeface="Times New Roman" pitchFamily="18" charset="0"/>
                <a:cs typeface="Times New Roman" pitchFamily="18" charset="0"/>
              </a:rPr>
              <a:t>High-level programming languages were also being developed at this time, such as early versions of COBOL and FORTRAN.</a:t>
            </a:r>
          </a:p>
          <a:p>
            <a:pPr>
              <a:buNone/>
            </a:pPr>
            <a:endParaRPr lang="en-US" sz="2400" dirty="0" smtClean="0">
              <a:latin typeface="Times New Roman" pitchFamily="18" charset="0"/>
              <a:cs typeface="Times New Roman" pitchFamily="18" charset="0"/>
            </a:endParaRPr>
          </a:p>
          <a:p>
            <a:pPr fontAlgn="base">
              <a:buFontTx/>
              <a:buChar char="-"/>
            </a:pPr>
            <a:r>
              <a:rPr lang="en-US" sz="2400" dirty="0" smtClean="0">
                <a:latin typeface="Times New Roman" pitchFamily="18" charset="0"/>
                <a:cs typeface="Times New Roman" pitchFamily="18" charset="0"/>
              </a:rPr>
              <a:t>These were also the first computers that stored their instructions in their memory, which moved from a magnetic drum to magnetic core technology.</a:t>
            </a:r>
          </a:p>
          <a:p>
            <a:pPr fontAlgn="base">
              <a:buFontTx/>
              <a:buChar char="-"/>
            </a:pPr>
            <a:endParaRPr lang="en-US" sz="2400" dirty="0" smtClean="0"/>
          </a:p>
          <a:p>
            <a:pPr>
              <a:buNone/>
            </a:pPr>
            <a:endParaRPr lang="ar-IQ" sz="2400" dirty="0"/>
          </a:p>
        </p:txBody>
      </p:sp>
      <p:sp>
        <p:nvSpPr>
          <p:cNvPr id="4" name="Date Placeholder 3"/>
          <p:cNvSpPr>
            <a:spLocks noGrp="1"/>
          </p:cNvSpPr>
          <p:nvPr>
            <p:ph type="dt" sz="half" idx="10"/>
          </p:nvPr>
        </p:nvSpPr>
        <p:spPr/>
        <p:txBody>
          <a:bodyPr/>
          <a:lstStyle/>
          <a:p>
            <a:fld id="{878D705C-9158-49A1-9EF8-9AFF8C32912E}" type="datetime1">
              <a:rPr lang="en-US" smtClean="0"/>
              <a:t>1/12/2016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Yusuf F.Hussein</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pPr>
              <a:buNone/>
            </a:pPr>
            <a:r>
              <a:rPr lang="en-US" sz="2800" b="1" dirty="0" smtClean="0">
                <a:latin typeface="Times New Roman" pitchFamily="18" charset="0"/>
                <a:cs typeface="Times New Roman" pitchFamily="18" charset="0"/>
              </a:rPr>
              <a:t>Third Generation (1964-1971) Integrated Circuits:</a:t>
            </a:r>
          </a:p>
          <a:p>
            <a:pPr>
              <a:buFontTx/>
              <a:buChar char="-"/>
            </a:pPr>
            <a:endParaRPr lang="en-US" sz="2400" dirty="0" smtClean="0">
              <a:latin typeface="Times New Roman" pitchFamily="18" charset="0"/>
              <a:cs typeface="Times New Roman" pitchFamily="18" charset="0"/>
            </a:endParaRPr>
          </a:p>
          <a:p>
            <a:pPr>
              <a:buFontTx/>
              <a:buChar char="-"/>
            </a:pPr>
            <a:r>
              <a:rPr lang="en-US" sz="2400" dirty="0" smtClean="0">
                <a:latin typeface="Times New Roman" pitchFamily="18" charset="0"/>
                <a:cs typeface="Times New Roman" pitchFamily="18" charset="0"/>
              </a:rPr>
              <a:t>The development of the integrated circuit was the hallmark of the third generation of computers. Transistors were placed on silicon chips, called semiconductors, which drastically increased the speed and efficiency of computers.</a:t>
            </a:r>
          </a:p>
          <a:p>
            <a:pPr>
              <a:buNone/>
            </a:pPr>
            <a:endParaRPr lang="en-US" sz="2400" dirty="0" smtClean="0"/>
          </a:p>
          <a:p>
            <a:pPr>
              <a:buNone/>
            </a:pPr>
            <a:endParaRPr lang="en-US" sz="2400" dirty="0" smtClean="0"/>
          </a:p>
          <a:p>
            <a:pPr>
              <a:buNone/>
            </a:pPr>
            <a:endParaRPr lang="en-US" sz="2400" dirty="0" smtClean="0">
              <a:latin typeface="Times New Roman" pitchFamily="18" charset="0"/>
              <a:cs typeface="Times New Roman" pitchFamily="18" charset="0"/>
            </a:endParaRPr>
          </a:p>
          <a:p>
            <a:pPr>
              <a:buNone/>
            </a:pPr>
            <a:endParaRPr lang="ar-IQ" dirty="0"/>
          </a:p>
        </p:txBody>
      </p:sp>
      <p:sp>
        <p:nvSpPr>
          <p:cNvPr id="4" name="Date Placeholder 3"/>
          <p:cNvSpPr>
            <a:spLocks noGrp="1"/>
          </p:cNvSpPr>
          <p:nvPr>
            <p:ph type="dt" sz="half" idx="10"/>
          </p:nvPr>
        </p:nvSpPr>
        <p:spPr/>
        <p:txBody>
          <a:bodyPr/>
          <a:lstStyle/>
          <a:p>
            <a:fld id="{71C1AE3D-3314-4575-9AA9-3E991C1EA931}" type="datetime1">
              <a:rPr lang="en-US" smtClean="0"/>
              <a:t>1/12/2016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
        <p:nvSpPr>
          <p:cNvPr id="6" name="Footer Placeholder 5"/>
          <p:cNvSpPr>
            <a:spLocks noGrp="1"/>
          </p:cNvSpPr>
          <p:nvPr>
            <p:ph type="ftr" sz="quarter" idx="11"/>
          </p:nvPr>
        </p:nvSpPr>
        <p:spPr/>
        <p:txBody>
          <a:bodyPr/>
          <a:lstStyle/>
          <a:p>
            <a:r>
              <a:rPr lang="en-US" smtClean="0"/>
              <a:t>Yusuf F.Hussein</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lstStyle/>
          <a:p>
            <a:pPr>
              <a:buFontTx/>
              <a:buChar char="-"/>
            </a:pPr>
            <a:r>
              <a:rPr lang="en-US" sz="2400" dirty="0" smtClean="0"/>
              <a:t>Instead of punched cards and printouts, users interacted with third generation computers through keyboards and monitors and interfaced with an operating system, which allowed the device to run many different applications at one time. </a:t>
            </a:r>
          </a:p>
          <a:p>
            <a:pPr>
              <a:buNone/>
            </a:pPr>
            <a:endParaRPr lang="en-US" sz="2400" dirty="0" smtClean="0"/>
          </a:p>
          <a:p>
            <a:pPr>
              <a:buFontTx/>
              <a:buChar char="-"/>
            </a:pPr>
            <a:r>
              <a:rPr lang="en-US" sz="2400" dirty="0" smtClean="0"/>
              <a:t>Computers for the first time became accessible to a mass audience because they were smaller and cheaper than their predecessors.</a:t>
            </a:r>
          </a:p>
          <a:p>
            <a:pPr>
              <a:buNone/>
            </a:pPr>
            <a:endParaRPr lang="ar-IQ" dirty="0"/>
          </a:p>
        </p:txBody>
      </p:sp>
      <p:sp>
        <p:nvSpPr>
          <p:cNvPr id="4" name="Date Placeholder 3"/>
          <p:cNvSpPr>
            <a:spLocks noGrp="1"/>
          </p:cNvSpPr>
          <p:nvPr>
            <p:ph type="dt" sz="half" idx="10"/>
          </p:nvPr>
        </p:nvSpPr>
        <p:spPr/>
        <p:txBody>
          <a:bodyPr/>
          <a:lstStyle/>
          <a:p>
            <a:fld id="{C801F3E9-0F5D-4B23-81E0-1F40A89E3A89}" type="datetime1">
              <a:rPr lang="en-US" smtClean="0"/>
              <a:t>1/12/2016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
        <p:nvSpPr>
          <p:cNvPr id="6" name="Footer Placeholder 5"/>
          <p:cNvSpPr>
            <a:spLocks noGrp="1"/>
          </p:cNvSpPr>
          <p:nvPr>
            <p:ph type="ftr" sz="quarter" idx="11"/>
          </p:nvPr>
        </p:nvSpPr>
        <p:spPr/>
        <p:txBody>
          <a:bodyPr/>
          <a:lstStyle/>
          <a:p>
            <a:r>
              <a:rPr lang="en-US" smtClean="0"/>
              <a:t>Yusuf F.Hussein</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a:bodyPr>
          <a:lstStyle/>
          <a:p>
            <a:pPr>
              <a:buNone/>
            </a:pPr>
            <a:r>
              <a:rPr lang="en-US" sz="2800" b="1" dirty="0" smtClean="0">
                <a:latin typeface="Times New Roman" pitchFamily="18" charset="0"/>
                <a:cs typeface="Times New Roman" pitchFamily="18" charset="0"/>
              </a:rPr>
              <a:t>Fourth Generation (1971-Present) Microprocessors</a:t>
            </a:r>
          </a:p>
          <a:p>
            <a:pPr>
              <a:lnSpc>
                <a:spcPct val="150000"/>
              </a:lnSpc>
              <a:buNone/>
            </a:pPr>
            <a:r>
              <a:rPr lang="en-US" sz="2400" dirty="0" smtClean="0">
                <a:latin typeface="Times New Roman" pitchFamily="18" charset="0"/>
                <a:cs typeface="Times New Roman" pitchFamily="18" charset="0"/>
              </a:rPr>
              <a:t>The microprocessor brought the fourth generation of computers, as thousands of integrated circuits were built onto a single silicon chip. What in the first generation filled an entire room could now fit in the palm of the hand.</a:t>
            </a:r>
          </a:p>
          <a:p>
            <a:pPr>
              <a:lnSpc>
                <a:spcPct val="150000"/>
              </a:lnSpc>
              <a:buNone/>
            </a:pPr>
            <a:endParaRPr lang="ar-IQ"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44FF7034-35E8-4799-89B4-231A878F44C1}" type="datetime1">
              <a:rPr lang="en-US" smtClean="0"/>
              <a:t>1/12/2016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
        <p:nvSpPr>
          <p:cNvPr id="6" name="Footer Placeholder 5"/>
          <p:cNvSpPr>
            <a:spLocks noGrp="1"/>
          </p:cNvSpPr>
          <p:nvPr>
            <p:ph type="ftr" sz="quarter" idx="11"/>
          </p:nvPr>
        </p:nvSpPr>
        <p:spPr/>
        <p:txBody>
          <a:bodyPr/>
          <a:lstStyle/>
          <a:p>
            <a:r>
              <a:rPr lang="en-US" smtClean="0"/>
              <a:t>Yusuf F.Hussein</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a:bodyPr>
          <a:lstStyle/>
          <a:p>
            <a:pPr>
              <a:buFontTx/>
              <a:buChar char="-"/>
            </a:pPr>
            <a:endParaRPr lang="en-US" sz="2400" dirty="0" smtClean="0">
              <a:latin typeface="Times New Roman" pitchFamily="18" charset="0"/>
              <a:cs typeface="Times New Roman" pitchFamily="18" charset="0"/>
            </a:endParaRPr>
          </a:p>
          <a:p>
            <a:pPr>
              <a:buFontTx/>
              <a:buChar char="-"/>
            </a:pPr>
            <a:r>
              <a:rPr lang="en-US" sz="2400" dirty="0" smtClean="0">
                <a:latin typeface="Times New Roman" pitchFamily="18" charset="0"/>
                <a:cs typeface="Times New Roman" pitchFamily="18" charset="0"/>
              </a:rPr>
              <a:t>In 1981 IBM introduced its first computer for the home user, and in 1984 Apple introduced the Macintosh.</a:t>
            </a:r>
          </a:p>
          <a:p>
            <a:pPr>
              <a:buFontTx/>
              <a:buChar char="-"/>
            </a:pPr>
            <a:r>
              <a:rPr lang="en-US" sz="2400" dirty="0" smtClean="0">
                <a:latin typeface="Times New Roman" pitchFamily="18" charset="0"/>
                <a:cs typeface="Times New Roman" pitchFamily="18" charset="0"/>
              </a:rPr>
              <a:t>Microprocessors also moved out of the realm of desktop computers and into many areas of life as more and more everyday products began to use microprocessors.</a:t>
            </a:r>
          </a:p>
          <a:p>
            <a:pPr>
              <a:buFontTx/>
              <a:buChar char="-"/>
            </a:pPr>
            <a:r>
              <a:rPr lang="en-US" sz="2400" dirty="0" smtClean="0">
                <a:latin typeface="Times New Roman" pitchFamily="18" charset="0"/>
                <a:cs typeface="Times New Roman" pitchFamily="18" charset="0"/>
              </a:rPr>
              <a:t>As these small computers became more powerful, they could be linked together to form networks, which eventually led to the development of the Internet. </a:t>
            </a:r>
          </a:p>
          <a:p>
            <a:pPr>
              <a:buNone/>
            </a:pPr>
            <a:endParaRPr lang="ar-IQ" dirty="0"/>
          </a:p>
        </p:txBody>
      </p:sp>
      <p:sp>
        <p:nvSpPr>
          <p:cNvPr id="4" name="Date Placeholder 3"/>
          <p:cNvSpPr>
            <a:spLocks noGrp="1"/>
          </p:cNvSpPr>
          <p:nvPr>
            <p:ph type="dt" sz="half" idx="10"/>
          </p:nvPr>
        </p:nvSpPr>
        <p:spPr/>
        <p:txBody>
          <a:bodyPr/>
          <a:lstStyle/>
          <a:p>
            <a:fld id="{D478FBDF-3852-483D-84F2-D431B295EEAD}" type="datetime1">
              <a:rPr lang="en-US" smtClean="0"/>
              <a:t>1/12/2016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
        <p:nvSpPr>
          <p:cNvPr id="6" name="Footer Placeholder 5"/>
          <p:cNvSpPr>
            <a:spLocks noGrp="1"/>
          </p:cNvSpPr>
          <p:nvPr>
            <p:ph type="ftr" sz="quarter" idx="11"/>
          </p:nvPr>
        </p:nvSpPr>
        <p:spPr/>
        <p:txBody>
          <a:bodyPr/>
          <a:lstStyle/>
          <a:p>
            <a:r>
              <a:rPr lang="en-US" smtClean="0"/>
              <a:t>Yusuf F.Hussein</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800600"/>
          </a:xfrm>
        </p:spPr>
        <p:txBody>
          <a:bodyPr/>
          <a:lstStyle/>
          <a:p>
            <a:pPr>
              <a:buNone/>
            </a:pPr>
            <a:r>
              <a:rPr lang="en-US" u="sng" dirty="0" smtClean="0"/>
              <a:t>Computer performs the following three operations in sequence: </a:t>
            </a:r>
          </a:p>
          <a:p>
            <a:pPr marL="514350" indent="-514350">
              <a:buFont typeface="+mj-lt"/>
              <a:buAutoNum type="arabicPeriod"/>
            </a:pPr>
            <a:r>
              <a:rPr lang="en-US" dirty="0" smtClean="0"/>
              <a:t>It receives data and instructions from the input device.</a:t>
            </a:r>
          </a:p>
          <a:p>
            <a:pPr marL="514350" indent="-514350">
              <a:buFont typeface="+mj-lt"/>
              <a:buAutoNum type="arabicPeriod"/>
            </a:pPr>
            <a:r>
              <a:rPr lang="en-US" dirty="0" smtClean="0"/>
              <a:t>Processes the data as per instructions. </a:t>
            </a:r>
          </a:p>
          <a:p>
            <a:pPr marL="514350" indent="-514350">
              <a:buFont typeface="+mj-lt"/>
              <a:buAutoNum type="arabicPeriod"/>
            </a:pPr>
            <a:r>
              <a:rPr lang="en-US" dirty="0" smtClean="0"/>
              <a:t>Provides the result (output) in a desired form.</a:t>
            </a:r>
            <a:endParaRPr lang="ar-IQ" dirty="0"/>
          </a:p>
        </p:txBody>
      </p:sp>
      <p:sp>
        <p:nvSpPr>
          <p:cNvPr id="4" name="Date Placeholder 3"/>
          <p:cNvSpPr>
            <a:spLocks noGrp="1"/>
          </p:cNvSpPr>
          <p:nvPr>
            <p:ph type="dt" sz="half" idx="10"/>
          </p:nvPr>
        </p:nvSpPr>
        <p:spPr/>
        <p:txBody>
          <a:bodyPr/>
          <a:lstStyle/>
          <a:p>
            <a:fld id="{69B6B35E-3668-4AE0-BA27-9D02531D12FD}" type="datetime1">
              <a:rPr lang="en-US" smtClean="0"/>
              <a:t>1/12/2016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Yusuf F.Hussein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229600" cy="5562600"/>
          </a:xfrm>
        </p:spPr>
        <p:txBody>
          <a:bodyPr>
            <a:normAutofit/>
          </a:bodyPr>
          <a:lstStyle/>
          <a:p>
            <a:pPr>
              <a:buNone/>
            </a:pPr>
            <a:endParaRPr lang="en-US" sz="2800" b="1" i="1" dirty="0" smtClean="0"/>
          </a:p>
          <a:p>
            <a:pPr>
              <a:buNone/>
            </a:pPr>
            <a:endParaRPr lang="en-US" sz="2800" b="1" i="1" dirty="0" smtClean="0"/>
          </a:p>
          <a:p>
            <a:pPr>
              <a:buNone/>
            </a:pPr>
            <a:r>
              <a:rPr lang="en-US" sz="3000" b="1" dirty="0" smtClean="0">
                <a:latin typeface="Times New Roman" pitchFamily="18" charset="0"/>
                <a:cs typeface="Times New Roman" pitchFamily="18" charset="0"/>
              </a:rPr>
              <a:t>Fifth Generation (Present and Beyond) Artificial Intelligence</a:t>
            </a:r>
          </a:p>
          <a:p>
            <a:r>
              <a:rPr lang="en-US" sz="2400" dirty="0" smtClean="0">
                <a:latin typeface="Times New Roman" pitchFamily="18" charset="0"/>
                <a:cs typeface="Times New Roman" pitchFamily="18" charset="0"/>
              </a:rPr>
              <a:t>Fifth generation computing devices, based on artificial intelligence, are still in development, though there are some applications, such as voice recognition, that are being used today.</a:t>
            </a:r>
          </a:p>
          <a:p>
            <a:pPr>
              <a:buNone/>
            </a:pPr>
            <a:endParaRPr lang="en-US" sz="2400" dirty="0" smtClean="0">
              <a:latin typeface="Times New Roman" pitchFamily="18" charset="0"/>
              <a:cs typeface="Times New Roman" pitchFamily="18" charset="0"/>
            </a:endParaRPr>
          </a:p>
          <a:p>
            <a:pPr>
              <a:buNone/>
            </a:pPr>
            <a:endParaRPr lang="en-US" dirty="0" smtClean="0"/>
          </a:p>
          <a:p>
            <a:pPr>
              <a:buNone/>
            </a:pPr>
            <a:endParaRPr lang="ar-IQ" dirty="0"/>
          </a:p>
        </p:txBody>
      </p:sp>
      <p:pic>
        <p:nvPicPr>
          <p:cNvPr id="5" name="Picture 4" descr="http://2.bp.blogspot.com/_Zx0SO3YqO2g/TCGyszmHZsI/AAAAAAAAABU/KmG5Q8kZI88/s1600/robot.jpg"/>
          <p:cNvPicPr/>
          <p:nvPr/>
        </p:nvPicPr>
        <p:blipFill>
          <a:blip r:embed="rId2"/>
          <a:srcRect/>
          <a:stretch>
            <a:fillRect/>
          </a:stretch>
        </p:blipFill>
        <p:spPr bwMode="auto">
          <a:xfrm>
            <a:off x="7696200" y="0"/>
            <a:ext cx="1447800" cy="1828800"/>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E4D76901-0539-4888-AE05-E93F9BA7E51C}" type="datetime1">
              <a:rPr lang="en-US" smtClean="0"/>
              <a:t>1/12/2016</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20</a:t>
            </a:fld>
            <a:endParaRPr lang="en-US"/>
          </a:p>
        </p:txBody>
      </p:sp>
      <p:sp>
        <p:nvSpPr>
          <p:cNvPr id="7" name="Footer Placeholder 6"/>
          <p:cNvSpPr>
            <a:spLocks noGrp="1"/>
          </p:cNvSpPr>
          <p:nvPr>
            <p:ph type="ftr" sz="quarter" idx="11"/>
          </p:nvPr>
        </p:nvSpPr>
        <p:spPr/>
        <p:txBody>
          <a:bodyPr/>
          <a:lstStyle/>
          <a:p>
            <a:r>
              <a:rPr lang="en-US" smtClean="0"/>
              <a:t>Yusuf F.Hussein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5"/>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5"/>
                                        </p:tgtEl>
                                        <p:attrNameLst>
                                          <p:attrName>ppt_y</p:attrName>
                                        </p:attrNameLst>
                                      </p:cBhvr>
                                      <p:tavLst>
                                        <p:tav tm="0">
                                          <p:val>
                                            <p:strVal val="#ppt_y"/>
                                          </p:val>
                                        </p:tav>
                                        <p:tav tm="100000">
                                          <p:val>
                                            <p:strVal val="#ppt_y"/>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lstStyle/>
          <a:p>
            <a:pPr>
              <a:buNone/>
            </a:pP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goal of fifth-generation computing is to develop devices that respond to natural language input and are capable of learning and self-organization.</a:t>
            </a:r>
          </a:p>
          <a:p>
            <a:pPr>
              <a:buNone/>
            </a:pPr>
            <a:endParaRPr lang="ar-IQ" dirty="0"/>
          </a:p>
        </p:txBody>
      </p:sp>
      <p:pic>
        <p:nvPicPr>
          <p:cNvPr id="4" name="Picture 3" descr="http://techwikasta.com/wp-content/uploads/2013/04/Evolution-of-Computers-_-24.png"/>
          <p:cNvPicPr/>
          <p:nvPr/>
        </p:nvPicPr>
        <p:blipFill>
          <a:blip r:embed="rId2"/>
          <a:srcRect/>
          <a:stretch>
            <a:fillRect/>
          </a:stretch>
        </p:blipFill>
        <p:spPr bwMode="auto">
          <a:xfrm>
            <a:off x="5867400" y="4495800"/>
            <a:ext cx="2637064" cy="1395663"/>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E848682B-C5B0-4CBF-9CF5-A77F7515AB01}" type="datetime1">
              <a:rPr lang="en-US" smtClean="0"/>
              <a:t>1/12/2016</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21</a:t>
            </a:fld>
            <a:endParaRPr lang="en-US"/>
          </a:p>
        </p:txBody>
      </p:sp>
      <p:sp>
        <p:nvSpPr>
          <p:cNvPr id="7" name="Footer Placeholder 6"/>
          <p:cNvSpPr>
            <a:spLocks noGrp="1"/>
          </p:cNvSpPr>
          <p:nvPr>
            <p:ph type="ftr" sz="quarter" idx="11"/>
          </p:nvPr>
        </p:nvSpPr>
        <p:spPr/>
        <p:txBody>
          <a:bodyPr/>
          <a:lstStyle/>
          <a:p>
            <a:r>
              <a:rPr lang="en-US" smtClean="0"/>
              <a:t>Yusuf F.Hussein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81200"/>
            <a:ext cx="8229600" cy="1143000"/>
          </a:xfrm>
        </p:spPr>
        <p:txBody>
          <a:bodyPr/>
          <a:lstStyle/>
          <a:p>
            <a:pPr algn="ctr"/>
            <a:r>
              <a:rPr lang="en-GB" dirty="0" smtClean="0">
                <a:solidFill>
                  <a:srgbClr val="FF0000"/>
                </a:solidFill>
                <a:latin typeface="Times New Roman" pitchFamily="18" charset="0"/>
                <a:cs typeface="Times New Roman" pitchFamily="18" charset="0"/>
              </a:rPr>
              <a:t>Thank you for your attention</a:t>
            </a:r>
            <a:endParaRPr lang="en-GB" dirty="0">
              <a:solidFill>
                <a:srgbClr val="FF0000"/>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788F5085-171B-4947-A870-E67A903C65F3}" type="datetime1">
              <a:rPr lang="en-US" smtClean="0"/>
              <a:t>1/12/2016</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Yusuf F.Hussein</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lstStyle/>
          <a:p>
            <a:pPr algn="ctr">
              <a:buNone/>
            </a:pPr>
            <a:r>
              <a:rPr lang="en-US" sz="3600" b="1" dirty="0" smtClean="0">
                <a:solidFill>
                  <a:srgbClr val="FF0000"/>
                </a:solidFill>
              </a:rPr>
              <a:t>The history of computers:</a:t>
            </a:r>
          </a:p>
          <a:p>
            <a:pPr algn="ctr">
              <a:buNone/>
            </a:pPr>
            <a:endParaRPr lang="en-US" sz="2800" b="1" dirty="0" smtClean="0">
              <a:solidFill>
                <a:srgbClr val="FF0000"/>
              </a:solidFill>
            </a:endParaRPr>
          </a:p>
          <a:p>
            <a:pPr>
              <a:buNone/>
            </a:pPr>
            <a:r>
              <a:rPr lang="en-US" sz="2400" dirty="0" smtClean="0">
                <a:latin typeface="Times New Roman" pitchFamily="18" charset="0"/>
                <a:cs typeface="Times New Roman" pitchFamily="18" charset="0"/>
              </a:rPr>
              <a:t>A person named Charles Babbage (1791 – 1871) invented a mechanical Computer which later developed to more good designs. Charles Babbage is called as the “FATHER OF COMPUTER”. He was an English mathematician, philosopher, inventor and Engineer. The mechanical Computer was Built in early 1800’s.  Its special purpose is calculator.</a:t>
            </a:r>
          </a:p>
          <a:p>
            <a:pPr>
              <a:buNone/>
            </a:pPr>
            <a:endParaRPr lang="en-US" sz="2400" dirty="0" smtClean="0">
              <a:latin typeface="Times New Roman" pitchFamily="18" charset="0"/>
              <a:cs typeface="Times New Roman" pitchFamily="18" charset="0"/>
            </a:endParaRPr>
          </a:p>
          <a:p>
            <a:pPr>
              <a:buNone/>
            </a:pPr>
            <a:endParaRPr lang="ar-IQ" sz="2000" dirty="0" smtClean="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A371BF52-54ED-44A2-8467-0ED9C0F44C84}" type="datetime1">
              <a:rPr lang="en-US" smtClean="0"/>
              <a:t>1/12/2016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Yusuf F.Hussein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lstStyle/>
          <a:p>
            <a:pPr>
              <a:buNone/>
            </a:pPr>
            <a:r>
              <a:rPr lang="en-US" sz="2800" dirty="0" err="1" smtClean="0"/>
              <a:t>Konrad</a:t>
            </a:r>
            <a:r>
              <a:rPr lang="en-US" sz="2800" dirty="0" smtClean="0"/>
              <a:t> </a:t>
            </a:r>
            <a:r>
              <a:rPr lang="en-US" sz="2800" dirty="0" err="1" smtClean="0"/>
              <a:t>Zuse</a:t>
            </a:r>
            <a:r>
              <a:rPr lang="en-US" sz="2800" dirty="0" smtClean="0"/>
              <a:t> in (1936) invented a computer was called the Z1 Computer. The Z1 was the worlds first freely programmable computer.</a:t>
            </a:r>
          </a:p>
          <a:p>
            <a:pPr>
              <a:buNone/>
            </a:pPr>
            <a:endParaRPr lang="ar-IQ" dirty="0"/>
          </a:p>
        </p:txBody>
      </p:sp>
      <p:pic>
        <p:nvPicPr>
          <p:cNvPr id="4" name="Picture 5" descr="021%20ZUSE"/>
          <p:cNvPicPr>
            <a:picLocks noChangeAspect="1" noChangeArrowheads="1"/>
          </p:cNvPicPr>
          <p:nvPr/>
        </p:nvPicPr>
        <p:blipFill>
          <a:blip r:embed="rId2"/>
          <a:srcRect/>
          <a:stretch>
            <a:fillRect/>
          </a:stretch>
        </p:blipFill>
        <p:spPr bwMode="auto">
          <a:xfrm>
            <a:off x="5257800" y="3810000"/>
            <a:ext cx="3129643" cy="190500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7F89333F-2F10-4B9A-80E5-B5D08A220B60}" type="datetime1">
              <a:rPr lang="en-US" smtClean="0"/>
              <a:t>1/12/2016</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
        <p:nvSpPr>
          <p:cNvPr id="7" name="Footer Placeholder 6"/>
          <p:cNvSpPr>
            <a:spLocks noGrp="1"/>
          </p:cNvSpPr>
          <p:nvPr>
            <p:ph type="ftr" sz="quarter" idx="11"/>
          </p:nvPr>
        </p:nvSpPr>
        <p:spPr/>
        <p:txBody>
          <a:bodyPr/>
          <a:lstStyle/>
          <a:p>
            <a:r>
              <a:rPr lang="en-US" smtClean="0"/>
              <a:t>Yusuf F.Hussein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7924800" cy="5562600"/>
          </a:xfrm>
        </p:spPr>
        <p:txBody>
          <a:bodyPr/>
          <a:lstStyle/>
          <a:p>
            <a:pPr>
              <a:buNone/>
            </a:pPr>
            <a:endParaRPr lang="en-US" dirty="0" smtClean="0"/>
          </a:p>
          <a:p>
            <a:pPr>
              <a:buNone/>
            </a:pPr>
            <a:r>
              <a:rPr lang="en-US" dirty="0" smtClean="0"/>
              <a:t>The next computer was invented in 1942 by John </a:t>
            </a:r>
            <a:r>
              <a:rPr lang="en-US" dirty="0" err="1" smtClean="0"/>
              <a:t>Atanasoff</a:t>
            </a:r>
            <a:r>
              <a:rPr lang="en-US" dirty="0" smtClean="0"/>
              <a:t> &amp; Clifford Berry which called the ABC computer. This computer was mostly used for business purposes. </a:t>
            </a:r>
          </a:p>
          <a:p>
            <a:pPr>
              <a:buFontTx/>
              <a:buChar char="-"/>
            </a:pPr>
            <a:endParaRPr lang="en-US" sz="2400" dirty="0" smtClean="0"/>
          </a:p>
          <a:p>
            <a:pPr>
              <a:buFontTx/>
              <a:buChar char="-"/>
            </a:pPr>
            <a:endParaRPr lang="en-US" sz="2400" dirty="0" smtClean="0"/>
          </a:p>
          <a:p>
            <a:pPr>
              <a:buFontTx/>
              <a:buChar char="-"/>
            </a:pPr>
            <a:endParaRPr lang="en-US" sz="2400" dirty="0" smtClean="0"/>
          </a:p>
          <a:p>
            <a:pPr>
              <a:buFontTx/>
              <a:buChar char="-"/>
            </a:pPr>
            <a:endParaRPr lang="en-US" sz="2400" dirty="0" smtClean="0"/>
          </a:p>
          <a:p>
            <a:pPr>
              <a:buFontTx/>
              <a:buChar char="-"/>
            </a:pPr>
            <a:endParaRPr lang="en-US" sz="2400" dirty="0" smtClean="0"/>
          </a:p>
          <a:p>
            <a:pPr>
              <a:buFontTx/>
              <a:buChar char="-"/>
            </a:pPr>
            <a:endParaRPr lang="ar-IQ" sz="2400" dirty="0"/>
          </a:p>
        </p:txBody>
      </p:sp>
      <p:pic>
        <p:nvPicPr>
          <p:cNvPr id="4" name="Picture 5" descr="09d6985f741f4b083b63289c68edfcf9_1M"/>
          <p:cNvPicPr>
            <a:picLocks noChangeAspect="1" noChangeArrowheads="1"/>
          </p:cNvPicPr>
          <p:nvPr/>
        </p:nvPicPr>
        <p:blipFill>
          <a:blip r:embed="rId2"/>
          <a:srcRect/>
          <a:stretch>
            <a:fillRect/>
          </a:stretch>
        </p:blipFill>
        <p:spPr bwMode="auto">
          <a:xfrm>
            <a:off x="5029200" y="3505200"/>
            <a:ext cx="3352800" cy="205740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D802E4CE-6F74-4B62-80A7-BCF952E97111}" type="datetime1">
              <a:rPr lang="en-US" smtClean="0"/>
              <a:t>1/12/2016</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
        <p:nvSpPr>
          <p:cNvPr id="7" name="Footer Placeholder 6"/>
          <p:cNvSpPr>
            <a:spLocks noGrp="1"/>
          </p:cNvSpPr>
          <p:nvPr>
            <p:ph type="ftr" sz="quarter" idx="11"/>
          </p:nvPr>
        </p:nvSpPr>
        <p:spPr/>
        <p:txBody>
          <a:bodyPr/>
          <a:lstStyle/>
          <a:p>
            <a:r>
              <a:rPr lang="en-US" smtClean="0"/>
              <a:t>Yusuf F.Hussein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pPr>
              <a:buNone/>
            </a:pPr>
            <a:r>
              <a:rPr lang="en-US" dirty="0" smtClean="0">
                <a:latin typeface="Times New Roman" pitchFamily="18" charset="0"/>
                <a:cs typeface="Times New Roman" pitchFamily="18" charset="0"/>
              </a:rPr>
              <a:t>-In 1953 the very first IBM computer came out for businesses to use. It was called the IBM 701 EDPM Computer.</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-In 1954 FORTRAN is developed. FORTRAN is the first successful high level programming language. It allowed programmers to make more complex applications for computers.</a:t>
            </a:r>
          </a:p>
          <a:p>
            <a:pPr>
              <a:buNone/>
            </a:pPr>
            <a:endParaRPr lang="en-US" dirty="0" smtClean="0">
              <a:latin typeface="Times New Roman" pitchFamily="18" charset="0"/>
              <a:cs typeface="Times New Roman" pitchFamily="18" charset="0"/>
            </a:endParaRPr>
          </a:p>
          <a:p>
            <a:pPr>
              <a:buNone/>
            </a:pPr>
            <a:endParaRPr lang="en-US" dirty="0" smtClean="0"/>
          </a:p>
          <a:p>
            <a:pPr>
              <a:buNone/>
            </a:pPr>
            <a:endParaRPr lang="ar-IQ" dirty="0"/>
          </a:p>
        </p:txBody>
      </p:sp>
      <p:pic>
        <p:nvPicPr>
          <p:cNvPr id="4" name="Picture 5" descr="f3eae60e1f6b81fc08c0ead112375ccf_1M"/>
          <p:cNvPicPr>
            <a:picLocks noChangeAspect="1" noChangeArrowheads="1"/>
          </p:cNvPicPr>
          <p:nvPr/>
        </p:nvPicPr>
        <p:blipFill>
          <a:blip r:embed="rId2"/>
          <a:srcRect/>
          <a:stretch>
            <a:fillRect/>
          </a:stretch>
        </p:blipFill>
        <p:spPr bwMode="auto">
          <a:xfrm>
            <a:off x="3962400" y="4343400"/>
            <a:ext cx="4953000" cy="2209933"/>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6E6AF437-C1B2-4E00-8197-6B1D07042F65}" type="datetime1">
              <a:rPr lang="en-US" smtClean="0"/>
              <a:t>1/12/2016</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
        <p:nvSpPr>
          <p:cNvPr id="7" name="Footer Placeholder 6"/>
          <p:cNvSpPr>
            <a:spLocks noGrp="1"/>
          </p:cNvSpPr>
          <p:nvPr>
            <p:ph type="ftr" sz="quarter" idx="11"/>
          </p:nvPr>
        </p:nvSpPr>
        <p:spPr/>
        <p:txBody>
          <a:bodyPr/>
          <a:lstStyle/>
          <a:p>
            <a:r>
              <a:rPr lang="en-US" smtClean="0"/>
              <a:t>Yusuf F.Hussein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lstStyle/>
          <a:p>
            <a:pPr>
              <a:buNone/>
            </a:pPr>
            <a:r>
              <a:rPr lang="en-US" dirty="0" smtClean="0">
                <a:latin typeface="Times New Roman" pitchFamily="18" charset="0"/>
                <a:cs typeface="Times New Roman" pitchFamily="18" charset="0"/>
              </a:rPr>
              <a:t>-In 1970 the first dynamic RAM chip became available. </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-In 1971 the very first microprocessor was invented. This allowed designers to be able to make computers smaller than they ever could.</a:t>
            </a:r>
          </a:p>
          <a:p>
            <a:pPr>
              <a:buNone/>
            </a:pPr>
            <a:endParaRPr lang="ar-IQ" dirty="0"/>
          </a:p>
        </p:txBody>
      </p:sp>
      <p:pic>
        <p:nvPicPr>
          <p:cNvPr id="4" name="Picture 3" descr="The first IBM computer.jpg"/>
          <p:cNvPicPr>
            <a:picLocks noChangeAspect="1"/>
          </p:cNvPicPr>
          <p:nvPr/>
        </p:nvPicPr>
        <p:blipFill>
          <a:blip r:embed="rId2"/>
          <a:srcRect/>
          <a:stretch>
            <a:fillRect/>
          </a:stretch>
        </p:blipFill>
        <p:spPr bwMode="auto">
          <a:xfrm>
            <a:off x="5029200" y="4343400"/>
            <a:ext cx="3477158" cy="175260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3318C2CD-0417-4F22-BF80-497D698AA920}" type="datetime1">
              <a:rPr lang="en-US" smtClean="0"/>
              <a:t>1/12/2016</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
        <p:nvSpPr>
          <p:cNvPr id="7" name="Footer Placeholder 6"/>
          <p:cNvSpPr>
            <a:spLocks noGrp="1"/>
          </p:cNvSpPr>
          <p:nvPr>
            <p:ph type="ftr" sz="quarter" idx="11"/>
          </p:nvPr>
        </p:nvSpPr>
        <p:spPr/>
        <p:txBody>
          <a:bodyPr/>
          <a:lstStyle/>
          <a:p>
            <a:r>
              <a:rPr lang="en-US" smtClean="0"/>
              <a:t>Yusuf F.Hussein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lstStyle/>
          <a:p>
            <a:pPr algn="ctr">
              <a:buNone/>
            </a:pPr>
            <a:r>
              <a:rPr lang="en-US" sz="3600" b="1" dirty="0" smtClean="0">
                <a:solidFill>
                  <a:srgbClr val="FF0000"/>
                </a:solidFill>
              </a:rPr>
              <a:t>Home Computers</a:t>
            </a:r>
          </a:p>
          <a:p>
            <a:pPr>
              <a:buNone/>
            </a:pPr>
            <a:endParaRPr lang="en-US" dirty="0" smtClean="0"/>
          </a:p>
          <a:p>
            <a:pPr>
              <a:buNone/>
            </a:pPr>
            <a:r>
              <a:rPr lang="en-US" dirty="0" smtClean="0"/>
              <a:t>Finally, in 1974 and 1975, the very first consumer computers came out called IBM Computer. And In 1981 MS-DOS came out. DOS was a new operating system for computers. </a:t>
            </a:r>
          </a:p>
          <a:p>
            <a:pPr>
              <a:buNone/>
            </a:pPr>
            <a:endParaRPr lang="en-US" dirty="0" smtClean="0"/>
          </a:p>
          <a:p>
            <a:pPr>
              <a:buNone/>
            </a:pPr>
            <a:endParaRPr lang="en-US" dirty="0" smtClean="0"/>
          </a:p>
          <a:p>
            <a:pPr>
              <a:buNone/>
            </a:pPr>
            <a:endParaRPr lang="ar-IQ" dirty="0"/>
          </a:p>
        </p:txBody>
      </p:sp>
      <p:pic>
        <p:nvPicPr>
          <p:cNvPr id="4" name="Picture 3" descr="6b89451a574512b20d2b8e5824219685_1M.png"/>
          <p:cNvPicPr>
            <a:picLocks noChangeAspect="1"/>
          </p:cNvPicPr>
          <p:nvPr/>
        </p:nvPicPr>
        <p:blipFill>
          <a:blip r:embed="rId2"/>
          <a:srcRect/>
          <a:stretch>
            <a:fillRect/>
          </a:stretch>
        </p:blipFill>
        <p:spPr bwMode="auto">
          <a:xfrm>
            <a:off x="4648200" y="4038600"/>
            <a:ext cx="3575050" cy="2016216"/>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9329D9AA-D53F-4ED1-8EFC-FD6D6BEB85D5}" type="datetime1">
              <a:rPr lang="en-US" smtClean="0"/>
              <a:t>1/12/2016</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sp>
        <p:nvSpPr>
          <p:cNvPr id="7" name="Footer Placeholder 6"/>
          <p:cNvSpPr>
            <a:spLocks noGrp="1"/>
          </p:cNvSpPr>
          <p:nvPr>
            <p:ph type="ftr" sz="quarter" idx="11"/>
          </p:nvPr>
        </p:nvSpPr>
        <p:spPr/>
        <p:txBody>
          <a:bodyPr/>
          <a:lstStyle/>
          <a:p>
            <a:r>
              <a:rPr lang="en-US" smtClean="0"/>
              <a:t>Yusuf F.Hussein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pPr>
              <a:buNone/>
            </a:pPr>
            <a:endParaRPr lang="en-US" dirty="0" smtClean="0"/>
          </a:p>
          <a:p>
            <a:pPr>
              <a:buNone/>
            </a:pPr>
            <a:r>
              <a:rPr lang="en-US" dirty="0" smtClean="0"/>
              <a:t>In 1985 Microsoft begins to compete with Apple. Eventually their competition led to better and better computers, all the way up to the current computers we use now.</a:t>
            </a:r>
          </a:p>
          <a:p>
            <a:pPr>
              <a:buNone/>
            </a:pPr>
            <a:endParaRPr lang="ar-IQ" dirty="0"/>
          </a:p>
        </p:txBody>
      </p:sp>
      <p:pic>
        <p:nvPicPr>
          <p:cNvPr id="4" name="Picture 9" descr="C:\Documents and Settings\demp-07-s1-0055\My Documents\My Pictures\imagesSSSSS.jpg"/>
          <p:cNvPicPr>
            <a:picLocks noChangeAspect="1" noChangeArrowheads="1"/>
          </p:cNvPicPr>
          <p:nvPr/>
        </p:nvPicPr>
        <p:blipFill>
          <a:blip r:embed="rId2"/>
          <a:srcRect/>
          <a:stretch>
            <a:fillRect/>
          </a:stretch>
        </p:blipFill>
        <p:spPr bwMode="auto">
          <a:xfrm>
            <a:off x="5638800" y="3886200"/>
            <a:ext cx="2667000" cy="2011746"/>
          </a:xfrm>
          <a:prstGeom prst="rect">
            <a:avLst/>
          </a:prstGeom>
          <a:noFill/>
        </p:spPr>
      </p:pic>
      <p:sp>
        <p:nvSpPr>
          <p:cNvPr id="5" name="Date Placeholder 4"/>
          <p:cNvSpPr>
            <a:spLocks noGrp="1"/>
          </p:cNvSpPr>
          <p:nvPr>
            <p:ph type="dt" sz="half" idx="10"/>
          </p:nvPr>
        </p:nvSpPr>
        <p:spPr/>
        <p:txBody>
          <a:bodyPr/>
          <a:lstStyle/>
          <a:p>
            <a:fld id="{94449B67-E8DA-43FD-95A1-02B0B19E81D6}" type="datetime1">
              <a:rPr lang="en-US" smtClean="0"/>
              <a:t>1/12/2016</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
        <p:nvSpPr>
          <p:cNvPr id="7" name="Footer Placeholder 6"/>
          <p:cNvSpPr>
            <a:spLocks noGrp="1"/>
          </p:cNvSpPr>
          <p:nvPr>
            <p:ph type="ftr" sz="quarter" idx="11"/>
          </p:nvPr>
        </p:nvSpPr>
        <p:spPr/>
        <p:txBody>
          <a:bodyPr/>
          <a:lstStyle/>
          <a:p>
            <a:r>
              <a:rPr lang="en-US" smtClean="0"/>
              <a:t>Yusuf F.Hussein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200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1666</TotalTime>
  <Words>790</Words>
  <Application>Microsoft Office PowerPoint</Application>
  <PresentationFormat>On-screen Show (4:3)</PresentationFormat>
  <Paragraphs>169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Thank you for your attention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Yusuf</dc:creator>
  <cp:lastModifiedBy>Sami</cp:lastModifiedBy>
  <cp:revision>117</cp:revision>
  <dcterms:created xsi:type="dcterms:W3CDTF">2006-08-16T00:00:00Z</dcterms:created>
  <dcterms:modified xsi:type="dcterms:W3CDTF">2016-01-12T06:02:49Z</dcterms:modified>
</cp:coreProperties>
</file>