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76" r:id="rId7"/>
    <p:sldId id="271" r:id="rId8"/>
    <p:sldId id="261" r:id="rId9"/>
    <p:sldId id="262" r:id="rId10"/>
    <p:sldId id="263" r:id="rId11"/>
    <p:sldId id="264" r:id="rId12"/>
    <p:sldId id="265" r:id="rId13"/>
    <p:sldId id="267" r:id="rId14"/>
    <p:sldId id="266" r:id="rId15"/>
    <p:sldId id="268" r:id="rId16"/>
    <p:sldId id="269" r:id="rId17"/>
    <p:sldId id="273"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F2673EA-48DE-455A-B3E7-7FFCE39571F0}" type="datetimeFigureOut">
              <a:rPr lang="en-US" smtClean="0"/>
              <a:t>16/11/2021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80A3622-651E-4311-9FB0-75246B59F80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2673EA-48DE-455A-B3E7-7FFCE39571F0}" type="datetimeFigureOut">
              <a:rPr lang="en-US" smtClean="0"/>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2673EA-48DE-455A-B3E7-7FFCE39571F0}" type="datetimeFigureOut">
              <a:rPr lang="en-US" smtClean="0"/>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2673EA-48DE-455A-B3E7-7FFCE39571F0}" type="datetimeFigureOut">
              <a:rPr lang="en-US" smtClean="0"/>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2673EA-48DE-455A-B3E7-7FFCE39571F0}" type="datetimeFigureOut">
              <a:rPr lang="en-US" smtClean="0"/>
              <a:t>16/11/2021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80A3622-651E-4311-9FB0-75246B59F8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2673EA-48DE-455A-B3E7-7FFCE39571F0}" type="datetimeFigureOut">
              <a:rPr lang="en-US" smtClean="0"/>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F2673EA-48DE-455A-B3E7-7FFCE39571F0}" type="datetimeFigureOut">
              <a:rPr lang="en-US" smtClean="0"/>
              <a:t>16/11/2021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2673EA-48DE-455A-B3E7-7FFCE39571F0}" type="datetimeFigureOut">
              <a:rPr lang="en-US" smtClean="0"/>
              <a:t>16/11/2021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673EA-48DE-455A-B3E7-7FFCE39571F0}" type="datetimeFigureOut">
              <a:rPr lang="en-US" smtClean="0"/>
              <a:t>16/11/2021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2673EA-48DE-455A-B3E7-7FFCE39571F0}" type="datetimeFigureOut">
              <a:rPr lang="en-US" smtClean="0"/>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2673EA-48DE-455A-B3E7-7FFCE39571F0}" type="datetimeFigureOut">
              <a:rPr lang="en-US" smtClean="0"/>
              <a:t>16/11/2021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A3622-651E-4311-9FB0-75246B59F8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F2673EA-48DE-455A-B3E7-7FFCE39571F0}" type="datetimeFigureOut">
              <a:rPr lang="en-US" smtClean="0"/>
              <a:t>16/11/2021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80A3622-651E-4311-9FB0-75246B59F80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8229600" cy="1828800"/>
          </a:xfrm>
        </p:spPr>
        <p:txBody>
          <a:bodyPr>
            <a:normAutofit fontScale="90000"/>
          </a:bodyPr>
          <a:lstStyle/>
          <a:p>
            <a:pPr>
              <a:lnSpc>
                <a:spcPct val="150000"/>
              </a:lnSpc>
            </a:pPr>
            <a:r>
              <a:rPr lang="en-US" dirty="0"/>
              <a:t>Expectation Value of Hamiltonian for </a:t>
            </a:r>
            <a:r>
              <a:rPr lang="en-US" u="sng" dirty="0" smtClean="0"/>
              <a:t>LMG model</a:t>
            </a:r>
            <a:endParaRPr lang="en-US" dirty="0"/>
          </a:p>
        </p:txBody>
      </p:sp>
      <p:sp>
        <p:nvSpPr>
          <p:cNvPr id="4" name="Rectangle 3"/>
          <p:cNvSpPr/>
          <p:nvPr/>
        </p:nvSpPr>
        <p:spPr>
          <a:xfrm>
            <a:off x="3581400" y="5029200"/>
            <a:ext cx="4572000" cy="923330"/>
          </a:xfrm>
          <a:prstGeom prst="rect">
            <a:avLst/>
          </a:prstGeom>
        </p:spPr>
        <p:txBody>
          <a:bodyPr>
            <a:spAutoFit/>
          </a:bodyPr>
          <a:lstStyle/>
          <a:p>
            <a:pPr algn="r"/>
            <a:r>
              <a:rPr lang="en-US" dirty="0"/>
              <a:t>M. </a:t>
            </a:r>
            <a:r>
              <a:rPr lang="en-US" dirty="0" err="1"/>
              <a:t>Zahraa</a:t>
            </a:r>
            <a:r>
              <a:rPr lang="en-US" dirty="0"/>
              <a:t> </a:t>
            </a:r>
            <a:r>
              <a:rPr lang="en-US" dirty="0" err="1"/>
              <a:t>A.Mala</a:t>
            </a:r>
            <a:r>
              <a:rPr lang="en-US" dirty="0"/>
              <a:t> </a:t>
            </a:r>
            <a:r>
              <a:rPr lang="en-US" dirty="0" err="1"/>
              <a:t>issa</a:t>
            </a:r>
            <a:endParaRPr lang="en-US" dirty="0"/>
          </a:p>
          <a:p>
            <a:pPr algn="r"/>
            <a:endParaRPr lang="en-US" dirty="0" smtClean="0"/>
          </a:p>
          <a:p>
            <a:pPr algn="r"/>
            <a:r>
              <a:rPr lang="en-US" smtClean="0"/>
              <a:t>Fall </a:t>
            </a:r>
            <a:r>
              <a:rPr lang="en-US" dirty="0" smtClean="0"/>
              <a:t>2021</a:t>
            </a:r>
            <a:endParaRPr lang="en-US" dirty="0"/>
          </a:p>
        </p:txBody>
      </p:sp>
    </p:spTree>
    <p:extLst>
      <p:ext uri="{BB962C8B-B14F-4D97-AF65-F5344CB8AC3E}">
        <p14:creationId xmlns:p14="http://schemas.microsoft.com/office/powerpoint/2010/main" val="2322199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chemeClr val="bg1"/>
                </a:solidFill>
              </a:rPr>
              <a:t>H= T+V </a:t>
            </a:r>
            <a:endParaRPr lang="en-US" dirty="0" smtClean="0">
              <a:solidFill>
                <a:schemeClr val="bg1"/>
              </a:solidFill>
            </a:endParaRP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81000" y="2438400"/>
            <a:ext cx="7086600" cy="1476375"/>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609600" y="4267200"/>
            <a:ext cx="5334000" cy="914400"/>
          </a:xfrm>
          <a:prstGeom prst="rect">
            <a:avLst/>
          </a:prstGeom>
        </p:spPr>
      </p:pic>
    </p:spTree>
    <p:extLst>
      <p:ext uri="{BB962C8B-B14F-4D97-AF65-F5344CB8AC3E}">
        <p14:creationId xmlns:p14="http://schemas.microsoft.com/office/powerpoint/2010/main" val="22861362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1600"/>
                <a:ext cx="8229600" cy="5623560"/>
              </a:xfrm>
            </p:spPr>
            <p:txBody>
              <a:bodyPr/>
              <a:lstStyle/>
              <a:p>
                <a:r>
                  <a:rPr lang="en-US" dirty="0" smtClean="0">
                    <a:solidFill>
                      <a:schemeClr val="bg1"/>
                    </a:solidFill>
                  </a:rPr>
                  <a:t>J</a:t>
                </a:r>
                <a:r>
                  <a:rPr lang="en-US" baseline="-25000" dirty="0">
                    <a:solidFill>
                      <a:schemeClr val="bg1"/>
                    </a:solidFill>
                  </a:rPr>
                  <a:t>+</a:t>
                </a:r>
                <a14:m>
                  <m:oMath xmlns:m="http://schemas.openxmlformats.org/officeDocument/2006/math">
                    <m:r>
                      <a:rPr lang="en-US" i="1">
                        <a:solidFill>
                          <a:schemeClr val="bg1"/>
                        </a:solidFill>
                        <a:latin typeface="Cambria Math"/>
                      </a:rPr>
                      <m:t>| </m:t>
                    </m:r>
                  </m:oMath>
                </a14:m>
                <a:r>
                  <a:rPr lang="en-US" dirty="0" err="1" smtClean="0">
                    <a:solidFill>
                      <a:schemeClr val="bg1"/>
                    </a:solidFill>
                  </a:rPr>
                  <a:t>j,m</a:t>
                </a:r>
                <a:r>
                  <a:rPr lang="en-US" dirty="0" smtClean="0">
                    <a:solidFill>
                      <a:schemeClr val="bg1"/>
                    </a:solidFill>
                  </a:rPr>
                  <a:t> </a:t>
                </a:r>
                <a:r>
                  <a:rPr lang="en-US" dirty="0">
                    <a:solidFill>
                      <a:schemeClr val="bg1"/>
                    </a:solidFill>
                  </a:rPr>
                  <a:t>&gt;</a:t>
                </a:r>
                <a14:m>
                  <m:oMath xmlns:m="http://schemas.openxmlformats.org/officeDocument/2006/math">
                    <m:r>
                      <a:rPr lang="en-US" i="1">
                        <a:solidFill>
                          <a:schemeClr val="bg1"/>
                        </a:solidFill>
                        <a:latin typeface="Cambria Math"/>
                      </a:rPr>
                      <m:t> = </m:t>
                    </m:r>
                    <m:rad>
                      <m:radPr>
                        <m:degHide m:val="on"/>
                        <m:ctrlPr>
                          <a:rPr lang="en-US" i="1">
                            <a:solidFill>
                              <a:schemeClr val="bg1"/>
                            </a:solidFill>
                            <a:latin typeface="Cambria Math"/>
                          </a:rPr>
                        </m:ctrlPr>
                      </m:radPr>
                      <m:deg/>
                      <m:e>
                        <m:d>
                          <m:dPr>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e>
                        </m:d>
                        <m:d>
                          <m:dPr>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+1</m:t>
                            </m:r>
                          </m:e>
                        </m:d>
                      </m:e>
                    </m:rad>
                    <m:r>
                      <a:rPr lang="en-US" i="1">
                        <a:solidFill>
                          <a:schemeClr val="bg1"/>
                        </a:solidFill>
                        <a:latin typeface="Cambria Math"/>
                      </a:rPr>
                      <m:t>  </m:t>
                    </m:r>
                  </m:oMath>
                </a14:m>
                <a:r>
                  <a:rPr lang="en-US" dirty="0">
                    <a:solidFill>
                      <a:schemeClr val="bg1"/>
                    </a:solidFill>
                  </a:rPr>
                  <a:t>ħ</a:t>
                </a:r>
                <a14:m>
                  <m:oMath xmlns:m="http://schemas.openxmlformats.org/officeDocument/2006/math">
                    <m:r>
                      <a:rPr lang="en-US" i="1">
                        <a:solidFill>
                          <a:schemeClr val="bg1"/>
                        </a:solidFill>
                        <a:latin typeface="Cambria Math"/>
                      </a:rPr>
                      <m:t> </m:t>
                    </m:r>
                    <m:d>
                      <m:dPr>
                        <m:begChr m:val="|"/>
                        <m:endChr m:val=""/>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+1&gt;</m:t>
                        </m:r>
                      </m:e>
                    </m:d>
                  </m:oMath>
                </a14:m>
                <a:r>
                  <a:rPr lang="en-US" dirty="0">
                    <a:solidFill>
                      <a:schemeClr val="bg1"/>
                    </a:solidFill>
                  </a:rPr>
                  <a:t> </a:t>
                </a:r>
                <a:endParaRPr lang="en-US" dirty="0" smtClean="0">
                  <a:solidFill>
                    <a:schemeClr val="bg1"/>
                  </a:solidFill>
                </a:endParaRPr>
              </a:p>
              <a:p>
                <a:r>
                  <a:rPr lang="en-US" dirty="0">
                    <a:solidFill>
                      <a:schemeClr val="bg1"/>
                    </a:solidFill>
                  </a:rPr>
                  <a:t>J</a:t>
                </a:r>
                <a:r>
                  <a:rPr lang="en-US" baseline="-25000" dirty="0">
                    <a:solidFill>
                      <a:schemeClr val="bg1"/>
                    </a:solidFill>
                  </a:rPr>
                  <a:t>_ </a:t>
                </a:r>
                <a14:m>
                  <m:oMath xmlns:m="http://schemas.openxmlformats.org/officeDocument/2006/math">
                    <m:r>
                      <a:rPr lang="en-US" i="1">
                        <a:solidFill>
                          <a:schemeClr val="bg1"/>
                        </a:solidFill>
                        <a:latin typeface="Cambria Math"/>
                      </a:rPr>
                      <m:t>|</m:t>
                    </m:r>
                  </m:oMath>
                </a14:m>
                <a:r>
                  <a:rPr lang="en-US" dirty="0">
                    <a:solidFill>
                      <a:schemeClr val="bg1"/>
                    </a:solidFill>
                  </a:rPr>
                  <a:t> </a:t>
                </a:r>
                <a:r>
                  <a:rPr lang="en-US" dirty="0" err="1">
                    <a:solidFill>
                      <a:schemeClr val="bg1"/>
                    </a:solidFill>
                  </a:rPr>
                  <a:t>j,m</a:t>
                </a:r>
                <a:r>
                  <a:rPr lang="en-US" dirty="0">
                    <a:solidFill>
                      <a:schemeClr val="bg1"/>
                    </a:solidFill>
                  </a:rPr>
                  <a:t> &gt;</a:t>
                </a:r>
                <a14:m>
                  <m:oMath xmlns:m="http://schemas.openxmlformats.org/officeDocument/2006/math">
                    <m:r>
                      <a:rPr lang="en-US" i="1">
                        <a:solidFill>
                          <a:schemeClr val="bg1"/>
                        </a:solidFill>
                        <a:latin typeface="Cambria Math"/>
                      </a:rPr>
                      <m:t> = </m:t>
                    </m:r>
                    <m:rad>
                      <m:radPr>
                        <m:degHide m:val="on"/>
                        <m:ctrlPr>
                          <a:rPr lang="en-US" i="1">
                            <a:solidFill>
                              <a:schemeClr val="bg1"/>
                            </a:solidFill>
                            <a:latin typeface="Cambria Math"/>
                          </a:rPr>
                        </m:ctrlPr>
                      </m:radPr>
                      <m:deg/>
                      <m:e>
                        <m:d>
                          <m:dPr>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e>
                        </m:d>
                        <m:d>
                          <m:dPr>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+1</m:t>
                            </m:r>
                          </m:e>
                        </m:d>
                      </m:e>
                    </m:rad>
                    <m:r>
                      <a:rPr lang="en-US" i="1">
                        <a:solidFill>
                          <a:schemeClr val="bg1"/>
                        </a:solidFill>
                        <a:latin typeface="Cambria Math"/>
                      </a:rPr>
                      <m:t>  </m:t>
                    </m:r>
                  </m:oMath>
                </a14:m>
                <a:r>
                  <a:rPr lang="en-US" dirty="0">
                    <a:solidFill>
                      <a:schemeClr val="bg1"/>
                    </a:solidFill>
                  </a:rPr>
                  <a:t>ħ </a:t>
                </a:r>
                <a14:m>
                  <m:oMath xmlns:m="http://schemas.openxmlformats.org/officeDocument/2006/math">
                    <m:d>
                      <m:dPr>
                        <m:begChr m:val="|"/>
                        <m:endChr m:val=""/>
                        <m:ctrlPr>
                          <a:rPr lang="en-US" i="1">
                            <a:solidFill>
                              <a:schemeClr val="bg1"/>
                            </a:solidFill>
                            <a:latin typeface="Cambria Math"/>
                          </a:rPr>
                        </m:ctrlPr>
                      </m:dPr>
                      <m:e>
                        <m:r>
                          <a:rPr lang="en-US" i="1">
                            <a:solidFill>
                              <a:schemeClr val="bg1"/>
                            </a:solidFill>
                            <a:latin typeface="Cambria Math"/>
                          </a:rPr>
                          <m:t>𝑗</m:t>
                        </m:r>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−1&gt;</m:t>
                        </m:r>
                      </m:e>
                    </m:d>
                  </m:oMath>
                </a14:m>
                <a:endParaRPr lang="en-US" dirty="0" smtClean="0">
                  <a:solidFill>
                    <a:schemeClr val="bg1"/>
                  </a:solidFill>
                </a:endParaRPr>
              </a:p>
              <a:p>
                <a:endParaRPr lang="en-US" dirty="0">
                  <a:solidFill>
                    <a:schemeClr val="bg1"/>
                  </a:solidFill>
                </a:endParaRPr>
              </a:p>
              <a:p>
                <a:r>
                  <a:rPr lang="en-US" dirty="0">
                    <a:solidFill>
                      <a:schemeClr val="bg1"/>
                    </a:solidFill>
                  </a:rPr>
                  <a:t>H</a:t>
                </a:r>
                <a:r>
                  <a:rPr lang="en-US" baseline="-25000" dirty="0">
                    <a:solidFill>
                      <a:schemeClr val="bg1"/>
                    </a:solidFill>
                  </a:rPr>
                  <a:t>LMG </a:t>
                </a:r>
                <a:r>
                  <a:rPr lang="en-US" dirty="0">
                    <a:solidFill>
                      <a:schemeClr val="bg1"/>
                    </a:solidFill>
                  </a:rPr>
                  <a:t>| </a:t>
                </a:r>
                <a:r>
                  <a:rPr lang="en-US" dirty="0" err="1">
                    <a:solidFill>
                      <a:schemeClr val="bg1"/>
                    </a:solidFill>
                  </a:rPr>
                  <a:t>j,m</a:t>
                </a:r>
                <a:r>
                  <a:rPr lang="en-US" dirty="0">
                    <a:solidFill>
                      <a:schemeClr val="bg1"/>
                    </a:solidFill>
                  </a:rPr>
                  <a:t> &gt; = E</a:t>
                </a:r>
                <a:r>
                  <a:rPr lang="en-US" baseline="-25000" dirty="0">
                    <a:solidFill>
                      <a:schemeClr val="bg1"/>
                    </a:solidFill>
                  </a:rPr>
                  <a:t>0 </a:t>
                </a:r>
                <a:r>
                  <a:rPr lang="en-US" dirty="0">
                    <a:solidFill>
                      <a:schemeClr val="bg1"/>
                    </a:solidFill>
                  </a:rPr>
                  <a:t>J</a:t>
                </a:r>
                <a:r>
                  <a:rPr lang="en-US" baseline="-25000" dirty="0">
                    <a:solidFill>
                      <a:schemeClr val="bg1"/>
                    </a:solidFill>
                  </a:rPr>
                  <a:t>0 +</a:t>
                </a:r>
                <a14:m>
                  <m:oMath xmlns:m="http://schemas.openxmlformats.org/officeDocument/2006/math">
                    <m:r>
                      <a:rPr lang="en-US" i="1" baseline="-25000">
                        <a:solidFill>
                          <a:schemeClr val="bg1"/>
                        </a:solidFill>
                        <a:latin typeface="Cambria Math"/>
                      </a:rPr>
                      <m:t> </m:t>
                    </m:r>
                    <m:f>
                      <m:fPr>
                        <m:ctrlPr>
                          <a:rPr lang="en-US" i="1" baseline="-25000">
                            <a:solidFill>
                              <a:schemeClr val="bg1"/>
                            </a:solidFill>
                            <a:latin typeface="Cambria Math"/>
                          </a:rPr>
                        </m:ctrlPr>
                      </m:fPr>
                      <m:num>
                        <m:r>
                          <a:rPr lang="en-US" i="1" baseline="-25000">
                            <a:solidFill>
                              <a:schemeClr val="bg1"/>
                            </a:solidFill>
                            <a:latin typeface="Cambria Math"/>
                          </a:rPr>
                          <m:t>𝑉</m:t>
                        </m:r>
                      </m:num>
                      <m:den>
                        <m:r>
                          <a:rPr lang="en-US" i="1" baseline="-25000">
                            <a:solidFill>
                              <a:schemeClr val="bg1"/>
                            </a:solidFill>
                            <a:latin typeface="Cambria Math"/>
                          </a:rPr>
                          <m:t>2</m:t>
                        </m:r>
                      </m:den>
                    </m:f>
                    <m:r>
                      <a:rPr lang="en-US" i="1" baseline="-25000">
                        <a:solidFill>
                          <a:schemeClr val="bg1"/>
                        </a:solidFill>
                        <a:latin typeface="Cambria Math"/>
                      </a:rPr>
                      <m:t> </m:t>
                    </m:r>
                  </m:oMath>
                </a14:m>
                <a:r>
                  <a:rPr lang="en-US" baseline="-25000" dirty="0">
                    <a:solidFill>
                      <a:schemeClr val="bg1"/>
                    </a:solidFill>
                  </a:rPr>
                  <a:t>  </a:t>
                </a:r>
                <a:r>
                  <a:rPr lang="en-US" dirty="0">
                    <a:solidFill>
                      <a:schemeClr val="bg1"/>
                    </a:solidFill>
                  </a:rPr>
                  <a:t>(</a:t>
                </a:r>
                <a:r>
                  <a:rPr lang="en-US" baseline="-25000" dirty="0">
                    <a:solidFill>
                      <a:schemeClr val="bg1"/>
                    </a:solidFill>
                  </a:rPr>
                  <a:t> </a:t>
                </a:r>
                <a:r>
                  <a:rPr lang="en-US" dirty="0">
                    <a:solidFill>
                      <a:schemeClr val="bg1"/>
                    </a:solidFill>
                  </a:rPr>
                  <a:t>ħ</a:t>
                </a:r>
                <a:r>
                  <a:rPr lang="en-US" baseline="30000" dirty="0">
                    <a:solidFill>
                      <a:schemeClr val="bg1"/>
                    </a:solidFill>
                  </a:rPr>
                  <a:t>2 .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r>
                          <a:rPr lang="en-US" i="1" baseline="-25000">
                            <a:solidFill>
                              <a:schemeClr val="bg1"/>
                            </a:solidFill>
                            <a:latin typeface="Cambria Math"/>
                          </a:rPr>
                          <m:t>(</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rad>
                  </m:oMath>
                </a14:m>
                <a:r>
                  <a:rPr lang="en-US" dirty="0">
                    <a:solidFill>
                      <a:schemeClr val="bg1"/>
                    </a:solidFill>
                  </a:rPr>
                  <a:t> | j,m+2 &gt; + ħ</a:t>
                </a:r>
                <a:r>
                  <a:rPr lang="en-US" baseline="30000" dirty="0">
                    <a:solidFill>
                      <a:schemeClr val="bg1"/>
                    </a:solidFill>
                  </a:rPr>
                  <a:t>2 </a:t>
                </a:r>
                <a:r>
                  <a:rPr lang="en-US" dirty="0">
                    <a:solidFill>
                      <a:schemeClr val="bg1"/>
                    </a:solidFill>
                  </a:rPr>
                  <a:t>.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d>
                      </m:e>
                    </m:rad>
                  </m:oMath>
                </a14:m>
                <a:r>
                  <a:rPr lang="en-US" dirty="0">
                    <a:solidFill>
                      <a:schemeClr val="bg1"/>
                    </a:solidFill>
                  </a:rPr>
                  <a:t> | </a:t>
                </a:r>
                <a:r>
                  <a:rPr lang="en-US" dirty="0" err="1">
                    <a:solidFill>
                      <a:schemeClr val="bg1"/>
                    </a:solidFill>
                  </a:rPr>
                  <a:t>j,m</a:t>
                </a:r>
                <a:r>
                  <a:rPr lang="en-US" dirty="0">
                    <a:solidFill>
                      <a:schemeClr val="bg1"/>
                    </a:solidFill>
                  </a:rPr>
                  <a:t> – 2 &gt; ) + </a:t>
                </a:r>
                <a14:m>
                  <m:oMath xmlns:m="http://schemas.openxmlformats.org/officeDocument/2006/math">
                    <m:f>
                      <m:fPr>
                        <m:ctrlPr>
                          <a:rPr lang="en-US" i="1">
                            <a:solidFill>
                              <a:schemeClr val="bg1"/>
                            </a:solidFill>
                            <a:latin typeface="Cambria Math"/>
                          </a:rPr>
                        </m:ctrlPr>
                      </m:fPr>
                      <m:num>
                        <m:r>
                          <a:rPr lang="en-US" i="1">
                            <a:solidFill>
                              <a:schemeClr val="bg1"/>
                            </a:solidFill>
                            <a:latin typeface="Cambria Math"/>
                          </a:rPr>
                          <m:t>𝑊</m:t>
                        </m:r>
                      </m:num>
                      <m:den>
                        <m:r>
                          <a:rPr lang="en-US" i="1">
                            <a:solidFill>
                              <a:schemeClr val="bg1"/>
                            </a:solidFill>
                            <a:latin typeface="Cambria Math"/>
                          </a:rPr>
                          <m:t>2</m:t>
                        </m:r>
                      </m:den>
                    </m:f>
                  </m:oMath>
                </a14:m>
                <a:r>
                  <a:rPr lang="en-US" dirty="0">
                    <a:solidFill>
                      <a:schemeClr val="bg1"/>
                    </a:solidFill>
                  </a:rPr>
                  <a:t>  ( ħ</a:t>
                </a:r>
                <a:r>
                  <a:rPr lang="en-US" baseline="30000" dirty="0">
                    <a:solidFill>
                      <a:schemeClr val="bg1"/>
                    </a:solidFill>
                  </a:rPr>
                  <a:t>2</a:t>
                </a:r>
                <a:r>
                  <a:rPr lang="en-US" dirty="0">
                    <a:solidFill>
                      <a:schemeClr val="bg1"/>
                    </a:solidFill>
                  </a:rPr>
                  <a:t> ( j</a:t>
                </a:r>
                <a:r>
                  <a:rPr lang="en-US" baseline="30000" dirty="0">
                    <a:solidFill>
                      <a:schemeClr val="bg1"/>
                    </a:solidFill>
                  </a:rPr>
                  <a:t>2</a:t>
                </a:r>
                <a:r>
                  <a:rPr lang="en-US" dirty="0">
                    <a:solidFill>
                      <a:schemeClr val="bg1"/>
                    </a:solidFill>
                  </a:rPr>
                  <a:t> – m</a:t>
                </a:r>
                <a:r>
                  <a:rPr lang="en-US" baseline="30000" dirty="0">
                    <a:solidFill>
                      <a:schemeClr val="bg1"/>
                    </a:solidFill>
                  </a:rPr>
                  <a:t>2 </a:t>
                </a:r>
                <a:r>
                  <a:rPr lang="en-US" dirty="0">
                    <a:solidFill>
                      <a:schemeClr val="bg1"/>
                    </a:solidFill>
                  </a:rPr>
                  <a:t>) (j – m + 1 ) (</a:t>
                </a:r>
                <a:r>
                  <a:rPr lang="en-US" dirty="0" err="1">
                    <a:solidFill>
                      <a:schemeClr val="bg1"/>
                    </a:solidFill>
                  </a:rPr>
                  <a:t>j+m</a:t>
                </a:r>
                <a:r>
                  <a:rPr lang="en-US" dirty="0">
                    <a:solidFill>
                      <a:schemeClr val="bg1"/>
                    </a:solidFill>
                  </a:rPr>
                  <a:t>+ 1) |</a:t>
                </a:r>
                <a:r>
                  <a:rPr lang="en-US" dirty="0" err="1">
                    <a:solidFill>
                      <a:schemeClr val="bg1"/>
                    </a:solidFill>
                  </a:rPr>
                  <a:t>j,m</a:t>
                </a:r>
                <a:r>
                  <a:rPr lang="en-US" dirty="0">
                    <a:solidFill>
                      <a:schemeClr val="bg1"/>
                    </a:solidFill>
                  </a:rPr>
                  <a:t>&gt;</a:t>
                </a:r>
              </a:p>
              <a:p>
                <a:endParaRPr lang="en-US" dirty="0">
                  <a:solidFill>
                    <a:schemeClr val="bg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1600"/>
                <a:ext cx="8229600" cy="5623560"/>
              </a:xfrm>
              <a:blipFill rotWithShape="1">
                <a:blip r:embed="rId2"/>
                <a:stretch>
                  <a:fillRect r="-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789710" y="1045424"/>
                <a:ext cx="3406317" cy="403893"/>
              </a:xfrm>
              <a:prstGeom prst="rect">
                <a:avLst/>
              </a:prstGeom>
            </p:spPr>
            <p:txBody>
              <a:bodyPr wrap="none">
                <a:spAutoFit/>
              </a:bodyPr>
              <a:lstStyle/>
              <a:p>
                <a:r>
                  <a:rPr lang="en-US" dirty="0">
                    <a:solidFill>
                      <a:schemeClr val="bg1"/>
                    </a:solidFill>
                  </a:rPr>
                  <a:t>&lt; </a:t>
                </a:r>
                <a14:m>
                  <m:oMath xmlns:m="http://schemas.openxmlformats.org/officeDocument/2006/math">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oMath>
                </a14:m>
                <a:r>
                  <a:rPr lang="en-US" baseline="-25000" dirty="0">
                    <a:solidFill>
                      <a:schemeClr val="bg1"/>
                    </a:solidFill>
                  </a:rPr>
                  <a:t> </a:t>
                </a:r>
                <a14:m>
                  <m:oMath xmlns:m="http://schemas.openxmlformats.org/officeDocument/2006/math">
                    <m:sSup>
                      <m:sSupPr>
                        <m:ctrlPr>
                          <a:rPr lang="en-US" i="1" baseline="-25000">
                            <a:solidFill>
                              <a:schemeClr val="bg1"/>
                            </a:solidFill>
                            <a:latin typeface="Cambria Math"/>
                          </a:rPr>
                        </m:ctrlPr>
                      </m:sSupPr>
                      <m:e>
                        <m:r>
                          <a:rPr lang="en-US" i="1" baseline="-25000">
                            <a:solidFill>
                              <a:schemeClr val="bg1"/>
                            </a:solidFill>
                            <a:latin typeface="Cambria Math"/>
                          </a:rPr>
                          <m:t>𝑚</m:t>
                        </m:r>
                      </m:e>
                      <m:sup>
                        <m:r>
                          <a:rPr lang="en-US" i="1" baseline="-25000">
                            <a:solidFill>
                              <a:schemeClr val="bg1"/>
                            </a:solidFill>
                            <a:latin typeface="Cambria Math"/>
                          </a:rPr>
                          <m:t>′</m:t>
                        </m:r>
                      </m:sup>
                    </m:sSup>
                  </m:oMath>
                </a14:m>
                <a:r>
                  <a:rPr lang="en-US" dirty="0">
                    <a:solidFill>
                      <a:schemeClr val="bg1"/>
                    </a:solidFill>
                  </a:rPr>
                  <a:t>| H | </a:t>
                </a:r>
                <a:r>
                  <a:rPr lang="en-US" dirty="0" err="1">
                    <a:solidFill>
                      <a:schemeClr val="bg1"/>
                    </a:solidFill>
                  </a:rPr>
                  <a:t>j,m</a:t>
                </a:r>
                <a:r>
                  <a:rPr lang="en-US" dirty="0">
                    <a:solidFill>
                      <a:schemeClr val="bg1"/>
                    </a:solidFill>
                  </a:rPr>
                  <a:t> &gt; = E</a:t>
                </a:r>
                <a:r>
                  <a:rPr lang="en-US" baseline="-25000" dirty="0">
                    <a:solidFill>
                      <a:schemeClr val="bg1"/>
                    </a:solidFill>
                  </a:rPr>
                  <a:t>n</a:t>
                </a:r>
                <a:r>
                  <a:rPr lang="en-US" dirty="0">
                    <a:solidFill>
                      <a:schemeClr val="bg1"/>
                    </a:solidFill>
                  </a:rPr>
                  <a:t>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sub>
                    </m:sSub>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𝑗</m:t>
                        </m:r>
                      </m:sub>
                    </m:sSub>
                  </m:oMath>
                </a14:m>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789710" y="1045424"/>
                <a:ext cx="3406317" cy="403893"/>
              </a:xfrm>
              <a:prstGeom prst="rect">
                <a:avLst/>
              </a:prstGeom>
              <a:blipFill rotWithShape="1">
                <a:blip r:embed="rId3"/>
                <a:stretch>
                  <a:fillRect l="-1613" t="-4478" b="-16418"/>
                </a:stretch>
              </a:blipFill>
            </p:spPr>
            <p:txBody>
              <a:bodyPr/>
              <a:lstStyle/>
              <a:p>
                <a:r>
                  <a:rPr lang="en-US">
                    <a:noFill/>
                  </a:rPr>
                  <a:t> </a:t>
                </a:r>
              </a:p>
            </p:txBody>
          </p:sp>
        </mc:Fallback>
      </mc:AlternateContent>
      <p:sp>
        <p:nvSpPr>
          <p:cNvPr id="5" name="Rectangle 4"/>
          <p:cNvSpPr/>
          <p:nvPr/>
        </p:nvSpPr>
        <p:spPr>
          <a:xfrm>
            <a:off x="789710" y="521732"/>
            <a:ext cx="4009431" cy="400110"/>
          </a:xfrm>
          <a:prstGeom prst="rect">
            <a:avLst/>
          </a:prstGeom>
        </p:spPr>
        <p:txBody>
          <a:bodyPr wrap="none">
            <a:spAutoFit/>
          </a:bodyPr>
          <a:lstStyle/>
          <a:p>
            <a:r>
              <a:rPr lang="en-US" sz="2000" dirty="0" smtClean="0">
                <a:solidFill>
                  <a:srgbClr val="FF0000"/>
                </a:solidFill>
              </a:rPr>
              <a:t>Expectation </a:t>
            </a:r>
            <a:r>
              <a:rPr lang="en-US" sz="2000" dirty="0">
                <a:solidFill>
                  <a:srgbClr val="FF0000"/>
                </a:solidFill>
              </a:rPr>
              <a:t>value of Hamiltonian</a:t>
            </a:r>
          </a:p>
        </p:txBody>
      </p:sp>
    </p:spTree>
    <p:extLst>
      <p:ext uri="{BB962C8B-B14F-4D97-AF65-F5344CB8AC3E}">
        <p14:creationId xmlns:p14="http://schemas.microsoft.com/office/powerpoint/2010/main" val="2431311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533400"/>
                <a:ext cx="8229600" cy="5775960"/>
              </a:xfrm>
            </p:spPr>
            <p:txBody>
              <a:bodyPr>
                <a:normAutofit fontScale="62500" lnSpcReduction="20000"/>
              </a:bodyPr>
              <a:lstStyle/>
              <a:p>
                <a:r>
                  <a:rPr lang="en-US" dirty="0" smtClean="0">
                    <a:solidFill>
                      <a:schemeClr val="bg1"/>
                    </a:solidFill>
                  </a:rPr>
                  <a:t>&lt; </a:t>
                </a:r>
                <a14:m>
                  <m:oMath xmlns:m="http://schemas.openxmlformats.org/officeDocument/2006/math">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oMath>
                </a14:m>
                <a:r>
                  <a:rPr lang="en-US" baseline="-25000" dirty="0">
                    <a:solidFill>
                      <a:schemeClr val="bg1"/>
                    </a:solidFill>
                  </a:rPr>
                  <a:t> </a:t>
                </a:r>
                <a14:m>
                  <m:oMath xmlns:m="http://schemas.openxmlformats.org/officeDocument/2006/math">
                    <m:sSup>
                      <m:sSupPr>
                        <m:ctrlPr>
                          <a:rPr lang="en-US" i="1" baseline="-25000">
                            <a:solidFill>
                              <a:schemeClr val="bg1"/>
                            </a:solidFill>
                            <a:latin typeface="Cambria Math"/>
                          </a:rPr>
                        </m:ctrlPr>
                      </m:sSupPr>
                      <m:e>
                        <m:r>
                          <a:rPr lang="en-US" i="1" baseline="-25000">
                            <a:solidFill>
                              <a:schemeClr val="bg1"/>
                            </a:solidFill>
                            <a:latin typeface="Cambria Math"/>
                          </a:rPr>
                          <m:t>𝑚</m:t>
                        </m:r>
                      </m:e>
                      <m:sup>
                        <m:r>
                          <a:rPr lang="en-US" i="1" baseline="-25000">
                            <a:solidFill>
                              <a:schemeClr val="bg1"/>
                            </a:solidFill>
                            <a:latin typeface="Cambria Math"/>
                          </a:rPr>
                          <m:t>′</m:t>
                        </m:r>
                      </m:sup>
                    </m:sSup>
                  </m:oMath>
                </a14:m>
                <a:r>
                  <a:rPr lang="en-US" dirty="0">
                    <a:solidFill>
                      <a:schemeClr val="bg1"/>
                    </a:solidFill>
                  </a:rPr>
                  <a:t>| H | </a:t>
                </a:r>
                <a:r>
                  <a:rPr lang="en-US" dirty="0" err="1">
                    <a:solidFill>
                      <a:schemeClr val="bg1"/>
                    </a:solidFill>
                  </a:rPr>
                  <a:t>j,m</a:t>
                </a:r>
                <a:r>
                  <a:rPr lang="en-US" dirty="0">
                    <a:solidFill>
                      <a:schemeClr val="bg1"/>
                    </a:solidFill>
                  </a:rPr>
                  <a:t> &gt; = E</a:t>
                </a:r>
                <a:r>
                  <a:rPr lang="en-US" baseline="-25000" dirty="0">
                    <a:solidFill>
                      <a:schemeClr val="bg1"/>
                    </a:solidFill>
                  </a:rPr>
                  <a:t>n</a:t>
                </a:r>
                <a:r>
                  <a:rPr lang="en-US" dirty="0">
                    <a:solidFill>
                      <a:schemeClr val="bg1"/>
                    </a:solidFill>
                  </a:rPr>
                  <a:t>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sub>
                    </m:sSub>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𝑗</m:t>
                        </m:r>
                      </m:sub>
                    </m:sSub>
                    <m:r>
                      <a:rPr lang="en-US" i="1">
                        <a:solidFill>
                          <a:schemeClr val="bg1"/>
                        </a:solidFill>
                        <a:latin typeface="Cambria Math"/>
                      </a:rPr>
                      <m:t>         </m:t>
                    </m:r>
                  </m:oMath>
                </a14:m>
                <a:r>
                  <a:rPr lang="en-US" dirty="0">
                    <a:solidFill>
                      <a:schemeClr val="bg1"/>
                    </a:solidFill>
                  </a:rPr>
                  <a:t> ………………..…………………………………(3-12)</a:t>
                </a:r>
              </a:p>
              <a:p>
                <a14:m>
                  <m:oMath xmlns:m="http://schemas.openxmlformats.org/officeDocument/2006/math">
                    <m:r>
                      <a:rPr lang="en-US" i="1">
                        <a:solidFill>
                          <a:schemeClr val="bg1"/>
                        </a:solidFill>
                        <a:latin typeface="Cambria Math"/>
                      </a:rPr>
                      <m:t> </m:t>
                    </m:r>
                  </m:oMath>
                </a14:m>
                <a:r>
                  <a:rPr lang="en-US" dirty="0">
                    <a:solidFill>
                      <a:schemeClr val="bg1"/>
                    </a:solidFill>
                  </a:rPr>
                  <a:t>If  m' = m , j' </a:t>
                </a:r>
                <a14:m>
                  <m:oMath xmlns:m="http://schemas.openxmlformats.org/officeDocument/2006/math">
                    <m:r>
                      <a:rPr lang="en-US" i="1">
                        <a:solidFill>
                          <a:schemeClr val="bg1"/>
                        </a:solidFill>
                        <a:latin typeface="Cambria Math"/>
                      </a:rPr>
                      <m:t>=</m:t>
                    </m:r>
                    <m:r>
                      <a:rPr lang="en-US" i="1">
                        <a:solidFill>
                          <a:schemeClr val="bg1"/>
                        </a:solidFill>
                        <a:latin typeface="Cambria Math"/>
                      </a:rPr>
                      <m:t>𝑗</m:t>
                    </m:r>
                    <m:r>
                      <a:rPr lang="en-US" i="1">
                        <a:solidFill>
                          <a:schemeClr val="bg1"/>
                        </a:solidFill>
                        <a:latin typeface="Cambria Math"/>
                      </a:rPr>
                      <m:t>→</m:t>
                    </m:r>
                  </m:oMath>
                </a14:m>
                <a:r>
                  <a:rPr lang="en-US" dirty="0">
                    <a:solidFill>
                      <a:schemeClr val="bg1"/>
                    </a:solidFill>
                  </a:rPr>
                  <a:t>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sub>
                    </m:sSub>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𝑗</m:t>
                        </m:r>
                      </m:sub>
                    </m:sSub>
                  </m:oMath>
                </a14:m>
                <a:r>
                  <a:rPr lang="en-US" dirty="0">
                    <a:solidFill>
                      <a:schemeClr val="bg1"/>
                    </a:solidFill>
                  </a:rPr>
                  <a:t>=1   If not</a:t>
                </a:r>
                <a14:m>
                  <m:oMath xmlns:m="http://schemas.openxmlformats.org/officeDocument/2006/math">
                    <m:r>
                      <a:rPr lang="en-US" i="1">
                        <a:solidFill>
                          <a:schemeClr val="bg1"/>
                        </a:solidFill>
                        <a:latin typeface="Cambria Math"/>
                      </a:rPr>
                      <m:t>→</m:t>
                    </m:r>
                  </m:oMath>
                </a14:m>
                <a:r>
                  <a:rPr lang="en-US" dirty="0">
                    <a:solidFill>
                      <a:schemeClr val="bg1"/>
                    </a:solidFill>
                  </a:rPr>
                  <a:t> </a:t>
                </a:r>
                <a14:m>
                  <m:oMath xmlns:m="http://schemas.openxmlformats.org/officeDocument/2006/math">
                    <m:r>
                      <a:rPr lang="en-US" i="1">
                        <a:solidFill>
                          <a:schemeClr val="bg1"/>
                        </a:solidFill>
                        <a:latin typeface="Cambria Math"/>
                      </a:rPr>
                      <m:t> </m:t>
                    </m:r>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sub>
                    </m:sSub>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𝑗</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𝑗</m:t>
                        </m:r>
                      </m:sub>
                    </m:sSub>
                  </m:oMath>
                </a14:m>
                <a:r>
                  <a:rPr lang="en-US" dirty="0">
                    <a:solidFill>
                      <a:schemeClr val="bg1"/>
                    </a:solidFill>
                  </a:rPr>
                  <a:t>=0</a:t>
                </a:r>
              </a:p>
              <a:p>
                <a:endParaRPr lang="en-US" dirty="0">
                  <a:solidFill>
                    <a:schemeClr val="bg1"/>
                  </a:solidFill>
                </a:endParaRPr>
              </a:p>
              <a:p>
                <a:r>
                  <a:rPr lang="en-US" dirty="0">
                    <a:solidFill>
                      <a:schemeClr val="bg1"/>
                    </a:solidFill>
                  </a:rPr>
                  <a:t>&lt; j,</a:t>
                </a:r>
                <a:r>
                  <a:rPr lang="en-US" b="1" dirty="0">
                    <a:solidFill>
                      <a:schemeClr val="bg1"/>
                    </a:solidFill>
                  </a:rPr>
                  <a:t> m</a:t>
                </a:r>
                <a:r>
                  <a:rPr lang="en-US" dirty="0">
                    <a:solidFill>
                      <a:schemeClr val="bg1"/>
                    </a:solidFill>
                  </a:rPr>
                  <a:t> | H | </a:t>
                </a:r>
                <a:r>
                  <a:rPr lang="en-US" dirty="0" err="1">
                    <a:solidFill>
                      <a:schemeClr val="bg1"/>
                    </a:solidFill>
                  </a:rPr>
                  <a:t>j,m</a:t>
                </a:r>
                <a:r>
                  <a:rPr lang="en-US" dirty="0">
                    <a:solidFill>
                      <a:schemeClr val="bg1"/>
                    </a:solidFill>
                  </a:rPr>
                  <a:t> &gt;  = E</a:t>
                </a:r>
                <a:r>
                  <a:rPr lang="en-US" baseline="-25000" dirty="0">
                    <a:solidFill>
                      <a:schemeClr val="bg1"/>
                    </a:solidFill>
                  </a:rPr>
                  <a:t>0 </a:t>
                </a:r>
                <a:r>
                  <a:rPr lang="en-US" dirty="0">
                    <a:solidFill>
                      <a:schemeClr val="bg1"/>
                    </a:solidFill>
                  </a:rPr>
                  <a:t>J</a:t>
                </a:r>
                <a:r>
                  <a:rPr lang="en-US" baseline="-25000" dirty="0">
                    <a:solidFill>
                      <a:schemeClr val="bg1"/>
                    </a:solidFill>
                  </a:rPr>
                  <a:t>0 +</a:t>
                </a:r>
                <a14:m>
                  <m:oMath xmlns:m="http://schemas.openxmlformats.org/officeDocument/2006/math">
                    <m:r>
                      <a:rPr lang="en-US" i="1" baseline="-25000">
                        <a:solidFill>
                          <a:schemeClr val="bg1"/>
                        </a:solidFill>
                        <a:latin typeface="Cambria Math"/>
                      </a:rPr>
                      <m:t> </m:t>
                    </m:r>
                    <m:f>
                      <m:fPr>
                        <m:ctrlPr>
                          <a:rPr lang="en-US" i="1" baseline="-25000">
                            <a:solidFill>
                              <a:schemeClr val="bg1"/>
                            </a:solidFill>
                            <a:latin typeface="Cambria Math"/>
                          </a:rPr>
                        </m:ctrlPr>
                      </m:fPr>
                      <m:num>
                        <m:r>
                          <a:rPr lang="en-US" i="1" baseline="-25000">
                            <a:solidFill>
                              <a:schemeClr val="bg1"/>
                            </a:solidFill>
                            <a:latin typeface="Cambria Math"/>
                          </a:rPr>
                          <m:t>𝑉</m:t>
                        </m:r>
                      </m:num>
                      <m:den>
                        <m:r>
                          <a:rPr lang="en-US" i="1" baseline="-25000">
                            <a:solidFill>
                              <a:schemeClr val="bg1"/>
                            </a:solidFill>
                            <a:latin typeface="Cambria Math"/>
                          </a:rPr>
                          <m:t>2</m:t>
                        </m:r>
                      </m:den>
                    </m:f>
                    <m:r>
                      <a:rPr lang="en-US" i="1" baseline="-25000">
                        <a:solidFill>
                          <a:schemeClr val="bg1"/>
                        </a:solidFill>
                        <a:latin typeface="Cambria Math"/>
                      </a:rPr>
                      <m:t> </m:t>
                    </m:r>
                  </m:oMath>
                </a14:m>
                <a:r>
                  <a:rPr lang="en-US" baseline="-25000" dirty="0">
                    <a:solidFill>
                      <a:schemeClr val="bg1"/>
                    </a:solidFill>
                  </a:rPr>
                  <a:t>  </a:t>
                </a:r>
                <a:r>
                  <a:rPr lang="en-US" dirty="0">
                    <a:solidFill>
                      <a:schemeClr val="bg1"/>
                    </a:solidFill>
                  </a:rPr>
                  <a:t>(</a:t>
                </a:r>
                <a:r>
                  <a:rPr lang="en-US" baseline="-25000" dirty="0">
                    <a:solidFill>
                      <a:schemeClr val="bg1"/>
                    </a:solidFill>
                  </a:rPr>
                  <a:t> </a:t>
                </a:r>
                <a:r>
                  <a:rPr lang="en-US" dirty="0">
                    <a:solidFill>
                      <a:schemeClr val="bg1"/>
                    </a:solidFill>
                  </a:rPr>
                  <a:t>ħ</a:t>
                </a:r>
                <a:r>
                  <a:rPr lang="en-US" baseline="30000" dirty="0">
                    <a:solidFill>
                      <a:schemeClr val="bg1"/>
                    </a:solidFill>
                  </a:rPr>
                  <a:t>2 .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r>
                          <a:rPr lang="en-US" i="1" baseline="-25000">
                            <a:solidFill>
                              <a:schemeClr val="bg1"/>
                            </a:solidFill>
                            <a:latin typeface="Cambria Math"/>
                          </a:rPr>
                          <m:t>(</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rad>
                  </m:oMath>
                </a14:m>
                <a:r>
                  <a:rPr lang="en-US" dirty="0">
                    <a:solidFill>
                      <a:schemeClr val="bg1"/>
                    </a:solidFill>
                  </a:rPr>
                  <a:t>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+2</m:t>
                        </m:r>
                      </m:sub>
                    </m:sSub>
                  </m:oMath>
                </a14:m>
                <a:r>
                  <a:rPr lang="en-US" dirty="0">
                    <a:solidFill>
                      <a:schemeClr val="bg1"/>
                    </a:solidFill>
                  </a:rPr>
                  <a:t>+ ħ</a:t>
                </a:r>
                <a:r>
                  <a:rPr lang="en-US" baseline="30000" dirty="0">
                    <a:solidFill>
                      <a:schemeClr val="bg1"/>
                    </a:solidFill>
                  </a:rPr>
                  <a:t>2 </a:t>
                </a:r>
                <a:r>
                  <a:rPr lang="en-US" dirty="0">
                    <a:solidFill>
                      <a:schemeClr val="bg1"/>
                    </a:solidFill>
                  </a:rPr>
                  <a:t>.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d>
                      </m:e>
                    </m:rad>
                  </m:oMath>
                </a14:m>
                <a:r>
                  <a:rPr lang="en-US" dirty="0">
                    <a:solidFill>
                      <a:schemeClr val="bg1"/>
                    </a:solidFill>
                  </a:rPr>
                  <a:t>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r>
                          <a:rPr lang="en-US" i="1">
                            <a:solidFill>
                              <a:schemeClr val="bg1"/>
                            </a:solidFill>
                            <a:latin typeface="Cambria Math"/>
                          </a:rPr>
                          <m:t>−2</m:t>
                        </m:r>
                      </m:sub>
                    </m:sSub>
                  </m:oMath>
                </a14:m>
                <a:r>
                  <a:rPr lang="en-US" dirty="0">
                    <a:solidFill>
                      <a:schemeClr val="bg1"/>
                    </a:solidFill>
                  </a:rPr>
                  <a:t> + </a:t>
                </a:r>
                <a14:m>
                  <m:oMath xmlns:m="http://schemas.openxmlformats.org/officeDocument/2006/math">
                    <m:f>
                      <m:fPr>
                        <m:ctrlPr>
                          <a:rPr lang="en-US" i="1">
                            <a:solidFill>
                              <a:schemeClr val="bg1"/>
                            </a:solidFill>
                            <a:latin typeface="Cambria Math"/>
                          </a:rPr>
                        </m:ctrlPr>
                      </m:fPr>
                      <m:num>
                        <m:r>
                          <a:rPr lang="en-US" i="1">
                            <a:solidFill>
                              <a:schemeClr val="bg1"/>
                            </a:solidFill>
                            <a:latin typeface="Cambria Math"/>
                          </a:rPr>
                          <m:t>𝑊</m:t>
                        </m:r>
                      </m:num>
                      <m:den>
                        <m:r>
                          <a:rPr lang="en-US" i="1">
                            <a:solidFill>
                              <a:schemeClr val="bg1"/>
                            </a:solidFill>
                            <a:latin typeface="Cambria Math"/>
                          </a:rPr>
                          <m:t>2</m:t>
                        </m:r>
                      </m:den>
                    </m:f>
                  </m:oMath>
                </a14:m>
                <a:r>
                  <a:rPr lang="en-US" dirty="0">
                    <a:solidFill>
                      <a:schemeClr val="bg1"/>
                    </a:solidFill>
                  </a:rPr>
                  <a:t>  ( ħ</a:t>
                </a:r>
                <a:r>
                  <a:rPr lang="en-US" baseline="30000" dirty="0">
                    <a:solidFill>
                      <a:schemeClr val="bg1"/>
                    </a:solidFill>
                  </a:rPr>
                  <a:t>2</a:t>
                </a:r>
                <a:r>
                  <a:rPr lang="en-US" dirty="0">
                    <a:solidFill>
                      <a:schemeClr val="bg1"/>
                    </a:solidFill>
                  </a:rPr>
                  <a:t> ( j</a:t>
                </a:r>
                <a:r>
                  <a:rPr lang="en-US" baseline="30000" dirty="0">
                    <a:solidFill>
                      <a:schemeClr val="bg1"/>
                    </a:solidFill>
                  </a:rPr>
                  <a:t>2</a:t>
                </a:r>
                <a:r>
                  <a:rPr lang="en-US" dirty="0">
                    <a:solidFill>
                      <a:schemeClr val="bg1"/>
                    </a:solidFill>
                  </a:rPr>
                  <a:t> – m</a:t>
                </a:r>
                <a:r>
                  <a:rPr lang="en-US" baseline="30000" dirty="0">
                    <a:solidFill>
                      <a:schemeClr val="bg1"/>
                    </a:solidFill>
                  </a:rPr>
                  <a:t>2 </a:t>
                </a:r>
                <a:r>
                  <a:rPr lang="en-US" dirty="0">
                    <a:solidFill>
                      <a:schemeClr val="bg1"/>
                    </a:solidFill>
                  </a:rPr>
                  <a:t>) (j – m + 1 ) (j + m + 1 ) </a:t>
                </a:r>
                <a14:m>
                  <m:oMath xmlns:m="http://schemas.openxmlformats.org/officeDocument/2006/math">
                    <m:sSub>
                      <m:sSubPr>
                        <m:ctrlPr>
                          <a:rPr lang="en-US" i="1">
                            <a:solidFill>
                              <a:schemeClr val="bg1"/>
                            </a:solidFill>
                            <a:latin typeface="Cambria Math"/>
                          </a:rPr>
                        </m:ctrlPr>
                      </m:sSubPr>
                      <m:e>
                        <m:r>
                          <a:rPr lang="en-US" i="1">
                            <a:solidFill>
                              <a:schemeClr val="bg1"/>
                            </a:solidFill>
                            <a:latin typeface="Cambria Math"/>
                          </a:rPr>
                          <m:t>𝛿</m:t>
                        </m:r>
                      </m:e>
                      <m:sub>
                        <m:sSup>
                          <m:sSupPr>
                            <m:ctrlPr>
                              <a:rPr lang="en-US" i="1">
                                <a:solidFill>
                                  <a:schemeClr val="bg1"/>
                                </a:solidFill>
                                <a:latin typeface="Cambria Math"/>
                              </a:rPr>
                            </m:ctrlPr>
                          </m:sSupPr>
                          <m:e>
                            <m:r>
                              <a:rPr lang="en-US" i="1">
                                <a:solidFill>
                                  <a:schemeClr val="bg1"/>
                                </a:solidFill>
                                <a:latin typeface="Cambria Math"/>
                              </a:rPr>
                              <m:t>𝑚</m:t>
                            </m:r>
                          </m:e>
                          <m:sup>
                            <m:r>
                              <a:rPr lang="en-US" i="1">
                                <a:solidFill>
                                  <a:schemeClr val="bg1"/>
                                </a:solidFill>
                                <a:latin typeface="Cambria Math"/>
                              </a:rPr>
                              <m:t>′</m:t>
                            </m:r>
                          </m:sup>
                        </m:sSup>
                        <m:r>
                          <a:rPr lang="en-US" i="1">
                            <a:solidFill>
                              <a:schemeClr val="bg1"/>
                            </a:solidFill>
                            <a:latin typeface="Cambria Math"/>
                          </a:rPr>
                          <m:t>,</m:t>
                        </m:r>
                        <m:r>
                          <a:rPr lang="en-US" i="1">
                            <a:solidFill>
                              <a:schemeClr val="bg1"/>
                            </a:solidFill>
                            <a:latin typeface="Cambria Math"/>
                          </a:rPr>
                          <m:t>𝑚</m:t>
                        </m:r>
                      </m:sub>
                    </m:sSub>
                  </m:oMath>
                </a14:m>
                <a:endParaRPr lang="en-US" dirty="0">
                  <a:solidFill>
                    <a:schemeClr val="bg1"/>
                  </a:solidFill>
                </a:endParaRPr>
              </a:p>
              <a:p>
                <a:r>
                  <a:rPr lang="en-US" baseline="-25000" dirty="0">
                    <a:solidFill>
                      <a:schemeClr val="bg1"/>
                    </a:solidFill>
                  </a:rPr>
                  <a:t> </a:t>
                </a:r>
                <a:endParaRPr lang="en-US" dirty="0">
                  <a:solidFill>
                    <a:schemeClr val="bg1"/>
                  </a:solidFill>
                </a:endParaRPr>
              </a:p>
              <a:p>
                <a:r>
                  <a:rPr lang="en-US" dirty="0">
                    <a:solidFill>
                      <a:schemeClr val="bg1"/>
                    </a:solidFill>
                  </a:rPr>
                  <a:t> </a:t>
                </a:r>
              </a:p>
              <a:p>
                <a:r>
                  <a:rPr lang="en-US" b="1" dirty="0">
                    <a:solidFill>
                      <a:schemeClr val="bg1"/>
                    </a:solidFill>
                  </a:rPr>
                  <a:t>If m'= m+2 </a:t>
                </a:r>
                <a:endParaRPr lang="en-US" dirty="0">
                  <a:solidFill>
                    <a:schemeClr val="bg1"/>
                  </a:solidFill>
                </a:endParaRPr>
              </a:p>
              <a:p>
                <a:r>
                  <a:rPr lang="en-US" dirty="0">
                    <a:solidFill>
                      <a:schemeClr val="bg1"/>
                    </a:solidFill>
                  </a:rPr>
                  <a:t>&lt; j,</a:t>
                </a:r>
                <a:r>
                  <a:rPr lang="en-US" b="1" dirty="0">
                    <a:solidFill>
                      <a:schemeClr val="bg1"/>
                    </a:solidFill>
                  </a:rPr>
                  <a:t> m'</a:t>
                </a:r>
                <a:r>
                  <a:rPr lang="en-US" dirty="0">
                    <a:solidFill>
                      <a:schemeClr val="bg1"/>
                    </a:solidFill>
                  </a:rPr>
                  <a:t> | H | </a:t>
                </a:r>
                <a:r>
                  <a:rPr lang="en-US" dirty="0" err="1">
                    <a:solidFill>
                      <a:schemeClr val="bg1"/>
                    </a:solidFill>
                  </a:rPr>
                  <a:t>j,m</a:t>
                </a:r>
                <a:r>
                  <a:rPr lang="en-US" dirty="0">
                    <a:solidFill>
                      <a:schemeClr val="bg1"/>
                    </a:solidFill>
                  </a:rPr>
                  <a:t> &gt;  = E</a:t>
                </a:r>
                <a:r>
                  <a:rPr lang="en-US" baseline="-25000" dirty="0">
                    <a:solidFill>
                      <a:schemeClr val="bg1"/>
                    </a:solidFill>
                  </a:rPr>
                  <a:t>0 </a:t>
                </a:r>
                <a:r>
                  <a:rPr lang="en-US" dirty="0">
                    <a:solidFill>
                      <a:schemeClr val="bg1"/>
                    </a:solidFill>
                  </a:rPr>
                  <a:t>J</a:t>
                </a:r>
                <a:r>
                  <a:rPr lang="en-US" baseline="-25000" dirty="0">
                    <a:solidFill>
                      <a:schemeClr val="bg1"/>
                    </a:solidFill>
                  </a:rPr>
                  <a:t>0 +</a:t>
                </a:r>
                <a14:m>
                  <m:oMath xmlns:m="http://schemas.openxmlformats.org/officeDocument/2006/math">
                    <m:r>
                      <a:rPr lang="en-US" i="1" baseline="-25000">
                        <a:solidFill>
                          <a:schemeClr val="bg1"/>
                        </a:solidFill>
                        <a:latin typeface="Cambria Math"/>
                      </a:rPr>
                      <m:t> </m:t>
                    </m:r>
                    <m:f>
                      <m:fPr>
                        <m:ctrlPr>
                          <a:rPr lang="en-US" i="1" baseline="-25000">
                            <a:solidFill>
                              <a:schemeClr val="bg1"/>
                            </a:solidFill>
                            <a:latin typeface="Cambria Math"/>
                          </a:rPr>
                        </m:ctrlPr>
                      </m:fPr>
                      <m:num>
                        <m:r>
                          <a:rPr lang="en-US" i="1" baseline="-25000">
                            <a:solidFill>
                              <a:schemeClr val="bg1"/>
                            </a:solidFill>
                            <a:latin typeface="Cambria Math"/>
                          </a:rPr>
                          <m:t>𝑉</m:t>
                        </m:r>
                      </m:num>
                      <m:den>
                        <m:r>
                          <a:rPr lang="en-US" i="1" baseline="-25000">
                            <a:solidFill>
                              <a:schemeClr val="bg1"/>
                            </a:solidFill>
                            <a:latin typeface="Cambria Math"/>
                          </a:rPr>
                          <m:t>2</m:t>
                        </m:r>
                      </m:den>
                    </m:f>
                    <m:r>
                      <a:rPr lang="en-US" i="1" baseline="-25000">
                        <a:solidFill>
                          <a:schemeClr val="bg1"/>
                        </a:solidFill>
                        <a:latin typeface="Cambria Math"/>
                      </a:rPr>
                      <m:t> </m:t>
                    </m:r>
                  </m:oMath>
                </a14:m>
                <a:r>
                  <a:rPr lang="en-US" baseline="-25000" dirty="0">
                    <a:solidFill>
                      <a:schemeClr val="bg1"/>
                    </a:solidFill>
                  </a:rPr>
                  <a:t>  </a:t>
                </a:r>
                <a:r>
                  <a:rPr lang="en-US" dirty="0">
                    <a:solidFill>
                      <a:schemeClr val="bg1"/>
                    </a:solidFill>
                  </a:rPr>
                  <a:t>(</a:t>
                </a:r>
                <a:r>
                  <a:rPr lang="en-US" baseline="-25000" dirty="0">
                    <a:solidFill>
                      <a:schemeClr val="bg1"/>
                    </a:solidFill>
                  </a:rPr>
                  <a:t> </a:t>
                </a:r>
                <a:r>
                  <a:rPr lang="en-US" dirty="0">
                    <a:solidFill>
                      <a:schemeClr val="bg1"/>
                    </a:solidFill>
                  </a:rPr>
                  <a:t>ħ</a:t>
                </a:r>
                <a:r>
                  <a:rPr lang="en-US" baseline="30000" dirty="0">
                    <a:solidFill>
                      <a:schemeClr val="bg1"/>
                    </a:solidFill>
                  </a:rPr>
                  <a:t>2 .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r>
                          <a:rPr lang="en-US" i="1" baseline="-25000">
                            <a:solidFill>
                              <a:schemeClr val="bg1"/>
                            </a:solidFill>
                            <a:latin typeface="Cambria Math"/>
                          </a:rPr>
                          <m:t>(</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rad>
                  </m:oMath>
                </a14:m>
                <a:endParaRPr lang="en-US" dirty="0">
                  <a:solidFill>
                    <a:schemeClr val="bg1"/>
                  </a:solidFill>
                </a:endParaRPr>
              </a:p>
              <a:p>
                <a:r>
                  <a:rPr lang="en-US" b="1" dirty="0">
                    <a:solidFill>
                      <a:schemeClr val="bg1"/>
                    </a:solidFill>
                  </a:rPr>
                  <a:t> </a:t>
                </a:r>
                <a:endParaRPr lang="en-US" dirty="0">
                  <a:solidFill>
                    <a:schemeClr val="bg1"/>
                  </a:solidFill>
                </a:endParaRPr>
              </a:p>
              <a:p>
                <a:r>
                  <a:rPr lang="en-US" b="1" dirty="0">
                    <a:solidFill>
                      <a:schemeClr val="bg1"/>
                    </a:solidFill>
                  </a:rPr>
                  <a:t>If m'= m-2 </a:t>
                </a:r>
                <a:endParaRPr lang="en-US" dirty="0">
                  <a:solidFill>
                    <a:schemeClr val="bg1"/>
                  </a:solidFill>
                </a:endParaRPr>
              </a:p>
              <a:p>
                <a:r>
                  <a:rPr lang="en-US" dirty="0">
                    <a:solidFill>
                      <a:schemeClr val="bg1"/>
                    </a:solidFill>
                  </a:rPr>
                  <a:t>&lt; j,</a:t>
                </a:r>
                <a:r>
                  <a:rPr lang="en-US" b="1" dirty="0">
                    <a:solidFill>
                      <a:schemeClr val="bg1"/>
                    </a:solidFill>
                  </a:rPr>
                  <a:t> m'</a:t>
                </a:r>
                <a:r>
                  <a:rPr lang="en-US" dirty="0">
                    <a:solidFill>
                      <a:schemeClr val="bg1"/>
                    </a:solidFill>
                  </a:rPr>
                  <a:t> | H | </a:t>
                </a:r>
                <a:r>
                  <a:rPr lang="en-US" dirty="0" err="1">
                    <a:solidFill>
                      <a:schemeClr val="bg1"/>
                    </a:solidFill>
                  </a:rPr>
                  <a:t>j,m</a:t>
                </a:r>
                <a:r>
                  <a:rPr lang="en-US" dirty="0">
                    <a:solidFill>
                      <a:schemeClr val="bg1"/>
                    </a:solidFill>
                  </a:rPr>
                  <a:t> &gt;  = E</a:t>
                </a:r>
                <a:r>
                  <a:rPr lang="en-US" baseline="-25000" dirty="0">
                    <a:solidFill>
                      <a:schemeClr val="bg1"/>
                    </a:solidFill>
                  </a:rPr>
                  <a:t>0 </a:t>
                </a:r>
                <a:r>
                  <a:rPr lang="en-US" dirty="0">
                    <a:solidFill>
                      <a:schemeClr val="bg1"/>
                    </a:solidFill>
                  </a:rPr>
                  <a:t>J</a:t>
                </a:r>
                <a:r>
                  <a:rPr lang="en-US" baseline="-25000" dirty="0">
                    <a:solidFill>
                      <a:schemeClr val="bg1"/>
                    </a:solidFill>
                  </a:rPr>
                  <a:t>0 +</a:t>
                </a:r>
                <a14:m>
                  <m:oMath xmlns:m="http://schemas.openxmlformats.org/officeDocument/2006/math">
                    <m:r>
                      <a:rPr lang="en-US" i="1" baseline="-25000">
                        <a:solidFill>
                          <a:schemeClr val="bg1"/>
                        </a:solidFill>
                        <a:latin typeface="Cambria Math"/>
                      </a:rPr>
                      <m:t> </m:t>
                    </m:r>
                    <m:f>
                      <m:fPr>
                        <m:ctrlPr>
                          <a:rPr lang="en-US" i="1" baseline="-25000">
                            <a:solidFill>
                              <a:schemeClr val="bg1"/>
                            </a:solidFill>
                            <a:latin typeface="Cambria Math"/>
                          </a:rPr>
                        </m:ctrlPr>
                      </m:fPr>
                      <m:num>
                        <m:r>
                          <a:rPr lang="en-US" i="1" baseline="-25000">
                            <a:solidFill>
                              <a:schemeClr val="bg1"/>
                            </a:solidFill>
                            <a:latin typeface="Cambria Math"/>
                          </a:rPr>
                          <m:t>𝑉</m:t>
                        </m:r>
                      </m:num>
                      <m:den>
                        <m:r>
                          <a:rPr lang="en-US" i="1" baseline="-25000">
                            <a:solidFill>
                              <a:schemeClr val="bg1"/>
                            </a:solidFill>
                            <a:latin typeface="Cambria Math"/>
                          </a:rPr>
                          <m:t>2</m:t>
                        </m:r>
                      </m:den>
                    </m:f>
                    <m:r>
                      <a:rPr lang="en-US" i="1" baseline="-25000">
                        <a:solidFill>
                          <a:schemeClr val="bg1"/>
                        </a:solidFill>
                        <a:latin typeface="Cambria Math"/>
                      </a:rPr>
                      <m:t> </m:t>
                    </m:r>
                  </m:oMath>
                </a14:m>
                <a:r>
                  <a:rPr lang="en-US" baseline="-25000" dirty="0">
                    <a:solidFill>
                      <a:schemeClr val="bg1"/>
                    </a:solidFill>
                  </a:rPr>
                  <a:t>  </a:t>
                </a:r>
                <a:r>
                  <a:rPr lang="en-US" dirty="0">
                    <a:solidFill>
                      <a:schemeClr val="bg1"/>
                    </a:solidFill>
                  </a:rPr>
                  <a:t>(</a:t>
                </a:r>
                <a:r>
                  <a:rPr lang="en-US" baseline="-25000" dirty="0">
                    <a:solidFill>
                      <a:schemeClr val="bg1"/>
                    </a:solidFill>
                  </a:rPr>
                  <a:t> </a:t>
                </a:r>
                <a:r>
                  <a:rPr lang="en-US" dirty="0">
                    <a:solidFill>
                      <a:schemeClr val="bg1"/>
                    </a:solidFill>
                  </a:rPr>
                  <a:t>ħ</a:t>
                </a:r>
                <a:r>
                  <a:rPr lang="en-US" baseline="30000" dirty="0">
                    <a:solidFill>
                      <a:schemeClr val="bg1"/>
                    </a:solidFill>
                  </a:rPr>
                  <a:t>2 . </a:t>
                </a:r>
                <a14:m>
                  <m:oMath xmlns:m="http://schemas.openxmlformats.org/officeDocument/2006/math">
                    <m:rad>
                      <m:radPr>
                        <m:degHide m:val="on"/>
                        <m:ctrlPr>
                          <a:rPr lang="en-US" i="1" baseline="-25000">
                            <a:solidFill>
                              <a:schemeClr val="bg1"/>
                            </a:solidFill>
                            <a:latin typeface="Cambria Math"/>
                          </a:rPr>
                        </m:ctrlPr>
                      </m:radPr>
                      <m:deg/>
                      <m:e>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e>
                        </m:d>
                        <m:d>
                          <m:dPr>
                            <m:ctrlPr>
                              <a:rPr lang="en-US" i="1" baseline="-25000">
                                <a:solidFill>
                                  <a:schemeClr val="bg1"/>
                                </a:solidFill>
                                <a:latin typeface="Cambria Math"/>
                              </a:rPr>
                            </m:ctrlPr>
                          </m:dPr>
                          <m:e>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e>
                        </m:d>
                        <m:r>
                          <a:rPr lang="en-US" i="1" baseline="-25000">
                            <a:solidFill>
                              <a:schemeClr val="bg1"/>
                            </a:solidFill>
                            <a:latin typeface="Cambria Math"/>
                          </a:rPr>
                          <m:t>(</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−1)(</m:t>
                        </m:r>
                        <m:r>
                          <a:rPr lang="en-US" i="1" baseline="-25000">
                            <a:solidFill>
                              <a:schemeClr val="bg1"/>
                            </a:solidFill>
                            <a:latin typeface="Cambria Math"/>
                          </a:rPr>
                          <m:t>𝑗</m:t>
                        </m:r>
                        <m:r>
                          <a:rPr lang="en-US" i="1" baseline="-25000">
                            <a:solidFill>
                              <a:schemeClr val="bg1"/>
                            </a:solidFill>
                            <a:latin typeface="Cambria Math"/>
                          </a:rPr>
                          <m:t>−</m:t>
                        </m:r>
                        <m:r>
                          <a:rPr lang="en-US" i="1" baseline="-25000">
                            <a:solidFill>
                              <a:schemeClr val="bg1"/>
                            </a:solidFill>
                            <a:latin typeface="Cambria Math"/>
                          </a:rPr>
                          <m:t>𝑚</m:t>
                        </m:r>
                        <m:r>
                          <a:rPr lang="en-US" i="1" baseline="-25000">
                            <a:solidFill>
                              <a:schemeClr val="bg1"/>
                            </a:solidFill>
                            <a:latin typeface="Cambria Math"/>
                          </a:rPr>
                          <m:t>+2)</m:t>
                        </m:r>
                      </m:e>
                    </m:rad>
                  </m:oMath>
                </a14:m>
                <a:endParaRPr lang="en-US" dirty="0">
                  <a:solidFill>
                    <a:schemeClr val="bg1"/>
                  </a:solidFill>
                </a:endParaRPr>
              </a:p>
              <a:p>
                <a:r>
                  <a:rPr lang="en-US" b="1" dirty="0">
                    <a:solidFill>
                      <a:schemeClr val="bg1"/>
                    </a:solidFill>
                  </a:rPr>
                  <a:t> </a:t>
                </a:r>
                <a:endParaRPr lang="en-US" dirty="0">
                  <a:solidFill>
                    <a:schemeClr val="bg1"/>
                  </a:solidFill>
                </a:endParaRPr>
              </a:p>
              <a:p>
                <a:r>
                  <a:rPr lang="en-US" b="1" dirty="0">
                    <a:solidFill>
                      <a:schemeClr val="bg1"/>
                    </a:solidFill>
                  </a:rPr>
                  <a:t>If m'= m</a:t>
                </a:r>
                <a:endParaRPr lang="en-US" dirty="0">
                  <a:solidFill>
                    <a:schemeClr val="bg1"/>
                  </a:solidFill>
                </a:endParaRPr>
              </a:p>
              <a:p>
                <a:r>
                  <a:rPr lang="en-US" dirty="0">
                    <a:solidFill>
                      <a:schemeClr val="bg1"/>
                    </a:solidFill>
                  </a:rPr>
                  <a:t>&lt; j,</a:t>
                </a:r>
                <a:r>
                  <a:rPr lang="en-US" b="1" dirty="0">
                    <a:solidFill>
                      <a:schemeClr val="bg1"/>
                    </a:solidFill>
                  </a:rPr>
                  <a:t> m'</a:t>
                </a:r>
                <a:r>
                  <a:rPr lang="en-US" dirty="0">
                    <a:solidFill>
                      <a:schemeClr val="bg1"/>
                    </a:solidFill>
                  </a:rPr>
                  <a:t> | H | </a:t>
                </a:r>
                <a:r>
                  <a:rPr lang="en-US" dirty="0" err="1">
                    <a:solidFill>
                      <a:schemeClr val="bg1"/>
                    </a:solidFill>
                  </a:rPr>
                  <a:t>j,m</a:t>
                </a:r>
                <a:r>
                  <a:rPr lang="en-US" dirty="0">
                    <a:solidFill>
                      <a:schemeClr val="bg1"/>
                    </a:solidFill>
                  </a:rPr>
                  <a:t> &gt;  = E</a:t>
                </a:r>
                <a:r>
                  <a:rPr lang="en-US" baseline="-25000" dirty="0">
                    <a:solidFill>
                      <a:schemeClr val="bg1"/>
                    </a:solidFill>
                  </a:rPr>
                  <a:t>0 </a:t>
                </a:r>
                <a:r>
                  <a:rPr lang="en-US" dirty="0">
                    <a:solidFill>
                      <a:schemeClr val="bg1"/>
                    </a:solidFill>
                  </a:rPr>
                  <a:t>J</a:t>
                </a:r>
                <a:r>
                  <a:rPr lang="en-US" baseline="-25000" dirty="0">
                    <a:solidFill>
                      <a:schemeClr val="bg1"/>
                    </a:solidFill>
                  </a:rPr>
                  <a:t>0 +</a:t>
                </a:r>
                <a14:m>
                  <m:oMath xmlns:m="http://schemas.openxmlformats.org/officeDocument/2006/math">
                    <m:r>
                      <a:rPr lang="en-US" i="1" baseline="-25000">
                        <a:solidFill>
                          <a:schemeClr val="bg1"/>
                        </a:solidFill>
                        <a:latin typeface="Cambria Math"/>
                      </a:rPr>
                      <m:t> </m:t>
                    </m:r>
                    <m:f>
                      <m:fPr>
                        <m:ctrlPr>
                          <a:rPr lang="en-US" i="1" baseline="-25000">
                            <a:solidFill>
                              <a:schemeClr val="bg1"/>
                            </a:solidFill>
                            <a:latin typeface="Cambria Math"/>
                          </a:rPr>
                        </m:ctrlPr>
                      </m:fPr>
                      <m:num>
                        <m:r>
                          <a:rPr lang="en-US" i="1" baseline="-25000">
                            <a:solidFill>
                              <a:schemeClr val="bg1"/>
                            </a:solidFill>
                            <a:latin typeface="Cambria Math"/>
                          </a:rPr>
                          <m:t>𝑉</m:t>
                        </m:r>
                      </m:num>
                      <m:den>
                        <m:r>
                          <a:rPr lang="en-US" i="1" baseline="-25000">
                            <a:solidFill>
                              <a:schemeClr val="bg1"/>
                            </a:solidFill>
                            <a:latin typeface="Cambria Math"/>
                          </a:rPr>
                          <m:t>2</m:t>
                        </m:r>
                      </m:den>
                    </m:f>
                    <m:r>
                      <a:rPr lang="en-US" i="1" baseline="-25000">
                        <a:solidFill>
                          <a:schemeClr val="bg1"/>
                        </a:solidFill>
                        <a:latin typeface="Cambria Math"/>
                      </a:rPr>
                      <m:t> </m:t>
                    </m:r>
                  </m:oMath>
                </a14:m>
                <a:r>
                  <a:rPr lang="en-US" baseline="-25000" dirty="0">
                    <a:solidFill>
                      <a:schemeClr val="bg1"/>
                    </a:solidFill>
                  </a:rPr>
                  <a:t>  </a:t>
                </a:r>
                <a:r>
                  <a:rPr lang="en-US" dirty="0">
                    <a:solidFill>
                      <a:schemeClr val="bg1"/>
                    </a:solidFill>
                  </a:rPr>
                  <a:t>(</a:t>
                </a:r>
                <a:r>
                  <a:rPr lang="en-US" baseline="-25000" dirty="0">
                    <a:solidFill>
                      <a:schemeClr val="bg1"/>
                    </a:solidFill>
                  </a:rPr>
                  <a:t> </a:t>
                </a:r>
                <a:r>
                  <a:rPr lang="en-US" dirty="0">
                    <a:solidFill>
                      <a:schemeClr val="bg1"/>
                    </a:solidFill>
                  </a:rPr>
                  <a:t>ħ</a:t>
                </a:r>
                <a:r>
                  <a:rPr lang="en-US" baseline="30000" dirty="0">
                    <a:solidFill>
                      <a:schemeClr val="bg1"/>
                    </a:solidFill>
                  </a:rPr>
                  <a:t>2</a:t>
                </a:r>
                <a:r>
                  <a:rPr lang="en-US" dirty="0">
                    <a:solidFill>
                      <a:schemeClr val="bg1"/>
                    </a:solidFill>
                  </a:rPr>
                  <a:t> ( j</a:t>
                </a:r>
                <a:r>
                  <a:rPr lang="en-US" baseline="30000" dirty="0">
                    <a:solidFill>
                      <a:schemeClr val="bg1"/>
                    </a:solidFill>
                  </a:rPr>
                  <a:t>2</a:t>
                </a:r>
                <a:r>
                  <a:rPr lang="en-US" dirty="0">
                    <a:solidFill>
                      <a:schemeClr val="bg1"/>
                    </a:solidFill>
                  </a:rPr>
                  <a:t> – m</a:t>
                </a:r>
                <a:r>
                  <a:rPr lang="en-US" baseline="30000" dirty="0">
                    <a:solidFill>
                      <a:schemeClr val="bg1"/>
                    </a:solidFill>
                  </a:rPr>
                  <a:t>2 </a:t>
                </a:r>
                <a:r>
                  <a:rPr lang="en-US" dirty="0">
                    <a:solidFill>
                      <a:schemeClr val="bg1"/>
                    </a:solidFill>
                  </a:rPr>
                  <a:t>) (j – m + 1 ) (j – m + 1 )</a:t>
                </a:r>
              </a:p>
              <a:p>
                <a:r>
                  <a:rPr lang="en-US" b="1" dirty="0">
                    <a:solidFill>
                      <a:schemeClr val="bg1"/>
                    </a:solidFill>
                  </a:rPr>
                  <a:t> </a:t>
                </a:r>
                <a:endParaRPr lang="en-US" dirty="0">
                  <a:solidFill>
                    <a:schemeClr val="bg1"/>
                  </a:solidFill>
                </a:endParaRPr>
              </a:p>
              <a:p>
                <a:r>
                  <a:rPr lang="en-US" b="1" dirty="0"/>
                  <a:t> </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533400"/>
                <a:ext cx="8229600" cy="5775960"/>
              </a:xfrm>
              <a:blipFill rotWithShape="1">
                <a:blip r:embed="rId2"/>
                <a:stretch>
                  <a:fillRect t="-1162" r="-593"/>
                </a:stretch>
              </a:blipFill>
            </p:spPr>
            <p:txBody>
              <a:bodyPr/>
              <a:lstStyle/>
              <a:p>
                <a:r>
                  <a:rPr lang="en-US">
                    <a:noFill/>
                  </a:rPr>
                  <a:t> </a:t>
                </a:r>
              </a:p>
            </p:txBody>
          </p:sp>
        </mc:Fallback>
      </mc:AlternateContent>
    </p:spTree>
    <p:extLst>
      <p:ext uri="{BB962C8B-B14F-4D97-AF65-F5344CB8AC3E}">
        <p14:creationId xmlns:p14="http://schemas.microsoft.com/office/powerpoint/2010/main" val="3760400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838200"/>
            <a:ext cx="8534400" cy="5310388"/>
          </a:xfrm>
          <a:prstGeom prst="rect">
            <a:avLst/>
          </a:prstGeom>
        </p:spPr>
      </p:pic>
    </p:spTree>
    <p:extLst>
      <p:ext uri="{BB962C8B-B14F-4D97-AF65-F5344CB8AC3E}">
        <p14:creationId xmlns:p14="http://schemas.microsoft.com/office/powerpoint/2010/main" val="4390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709160"/>
          </a:xfrm>
        </p:spPr>
        <p:txBody>
          <a:bodyPr>
            <a:normAutofit fontScale="62500" lnSpcReduction="20000"/>
          </a:bodyPr>
          <a:lstStyle/>
          <a:p>
            <a:r>
              <a:rPr lang="en-US" dirty="0">
                <a:solidFill>
                  <a:schemeClr val="bg1"/>
                </a:solidFill>
              </a:rPr>
              <a:t>j=input('j')</a:t>
            </a:r>
          </a:p>
          <a:p>
            <a:r>
              <a:rPr lang="en-US" dirty="0">
                <a:solidFill>
                  <a:schemeClr val="bg1"/>
                </a:solidFill>
              </a:rPr>
              <a:t>  hold on;</a:t>
            </a:r>
          </a:p>
          <a:p>
            <a:r>
              <a:rPr lang="en-US" dirty="0">
                <a:solidFill>
                  <a:schemeClr val="bg1"/>
                </a:solidFill>
              </a:rPr>
              <a:t> for m=-j:1:j</a:t>
            </a:r>
          </a:p>
          <a:p>
            <a:r>
              <a:rPr lang="en-US" dirty="0">
                <a:solidFill>
                  <a:schemeClr val="bg1"/>
                </a:solidFill>
              </a:rPr>
              <a:t>            </a:t>
            </a:r>
          </a:p>
          <a:p>
            <a:r>
              <a:rPr lang="en-US" dirty="0">
                <a:solidFill>
                  <a:schemeClr val="bg1"/>
                </a:solidFill>
              </a:rPr>
              <a:t>E1= </a:t>
            </a:r>
            <a:r>
              <a:rPr lang="en-US" dirty="0" err="1">
                <a:solidFill>
                  <a:schemeClr val="bg1"/>
                </a:solidFill>
              </a:rPr>
              <a:t>sqrt</a:t>
            </a:r>
            <a:r>
              <a:rPr lang="en-US" dirty="0">
                <a:solidFill>
                  <a:schemeClr val="bg1"/>
                </a:solidFill>
              </a:rPr>
              <a:t>(j-m).*(j+m+1).*(j-m-1).*(j+m+2)</a:t>
            </a:r>
          </a:p>
          <a:p>
            <a:r>
              <a:rPr lang="en-US" dirty="0">
                <a:solidFill>
                  <a:schemeClr val="bg1"/>
                </a:solidFill>
              </a:rPr>
              <a:t>E2= </a:t>
            </a:r>
            <a:r>
              <a:rPr lang="en-US" dirty="0" err="1">
                <a:solidFill>
                  <a:schemeClr val="bg1"/>
                </a:solidFill>
              </a:rPr>
              <a:t>sqrt</a:t>
            </a:r>
            <a:r>
              <a:rPr lang="en-US" dirty="0">
                <a:solidFill>
                  <a:schemeClr val="bg1"/>
                </a:solidFill>
              </a:rPr>
              <a:t>(</a:t>
            </a:r>
            <a:r>
              <a:rPr lang="en-US" dirty="0" err="1">
                <a:solidFill>
                  <a:schemeClr val="bg1"/>
                </a:solidFill>
              </a:rPr>
              <a:t>j+m</a:t>
            </a:r>
            <a:r>
              <a:rPr lang="en-US" dirty="0">
                <a:solidFill>
                  <a:schemeClr val="bg1"/>
                </a:solidFill>
              </a:rPr>
              <a:t>).*(j-m+1).*(j+m-1).*(j-m+2)</a:t>
            </a:r>
          </a:p>
          <a:p>
            <a:r>
              <a:rPr lang="en-US" dirty="0">
                <a:solidFill>
                  <a:schemeClr val="bg1"/>
                </a:solidFill>
              </a:rPr>
              <a:t>E3= (j.^2-m.^2).*(j-m+1).*(j+m+1)</a:t>
            </a:r>
          </a:p>
          <a:p>
            <a:r>
              <a:rPr lang="en-US" dirty="0">
                <a:solidFill>
                  <a:schemeClr val="bg1"/>
                </a:solidFill>
              </a:rPr>
              <a:t>m</a:t>
            </a:r>
          </a:p>
          <a:p>
            <a:r>
              <a:rPr lang="en-US" dirty="0">
                <a:solidFill>
                  <a:schemeClr val="bg1"/>
                </a:solidFill>
              </a:rPr>
              <a:t>plot(m,E1,'r--')</a:t>
            </a:r>
          </a:p>
          <a:p>
            <a:r>
              <a:rPr lang="en-US" dirty="0">
                <a:solidFill>
                  <a:schemeClr val="bg1"/>
                </a:solidFill>
              </a:rPr>
              <a:t>plot(m,E2,'b')</a:t>
            </a:r>
          </a:p>
          <a:p>
            <a:r>
              <a:rPr lang="en-US" dirty="0">
                <a:solidFill>
                  <a:schemeClr val="bg1"/>
                </a:solidFill>
              </a:rPr>
              <a:t>plot(m,E3,'k')</a:t>
            </a:r>
          </a:p>
          <a:p>
            <a:r>
              <a:rPr lang="en-US" dirty="0">
                <a:solidFill>
                  <a:schemeClr val="bg1"/>
                </a:solidFill>
              </a:rPr>
              <a:t>    hold on;</a:t>
            </a:r>
          </a:p>
          <a:p>
            <a:r>
              <a:rPr lang="en-US" dirty="0">
                <a:solidFill>
                  <a:schemeClr val="bg1"/>
                </a:solidFill>
              </a:rPr>
              <a:t>end;</a:t>
            </a:r>
          </a:p>
          <a:p>
            <a:r>
              <a:rPr lang="en-US" dirty="0">
                <a:solidFill>
                  <a:schemeClr val="bg1"/>
                </a:solidFill>
              </a:rPr>
              <a:t>hold off;</a:t>
            </a:r>
          </a:p>
          <a:p>
            <a:r>
              <a:rPr lang="en-US" dirty="0" err="1">
                <a:solidFill>
                  <a:schemeClr val="bg1"/>
                </a:solidFill>
              </a:rPr>
              <a:t>xlabel</a:t>
            </a:r>
            <a:r>
              <a:rPr lang="en-US" dirty="0">
                <a:solidFill>
                  <a:schemeClr val="bg1"/>
                </a:solidFill>
              </a:rPr>
              <a:t>('m')</a:t>
            </a:r>
          </a:p>
          <a:p>
            <a:r>
              <a:rPr lang="en-US" dirty="0" err="1">
                <a:solidFill>
                  <a:schemeClr val="bg1"/>
                </a:solidFill>
              </a:rPr>
              <a:t>ylabel</a:t>
            </a:r>
            <a:r>
              <a:rPr lang="en-US" dirty="0">
                <a:solidFill>
                  <a:schemeClr val="bg1"/>
                </a:solidFill>
              </a:rPr>
              <a:t>('E')</a:t>
            </a:r>
          </a:p>
          <a:p>
            <a:r>
              <a:rPr lang="en-US" dirty="0">
                <a:solidFill>
                  <a:schemeClr val="bg1"/>
                </a:solidFill>
              </a:rPr>
              <a:t>title('</a:t>
            </a:r>
            <a:r>
              <a:rPr lang="en-US" dirty="0" err="1">
                <a:solidFill>
                  <a:schemeClr val="bg1"/>
                </a:solidFill>
              </a:rPr>
              <a:t>Execptation</a:t>
            </a:r>
            <a:r>
              <a:rPr lang="en-US" dirty="0">
                <a:solidFill>
                  <a:schemeClr val="bg1"/>
                </a:solidFill>
              </a:rPr>
              <a:t> Value Of Hamiltonian')</a:t>
            </a:r>
          </a:p>
          <a:p>
            <a:endParaRPr lang="en-US" dirty="0">
              <a:solidFill>
                <a:schemeClr val="bg1"/>
              </a:solidFill>
            </a:endParaRPr>
          </a:p>
        </p:txBody>
      </p:sp>
    </p:spTree>
    <p:extLst>
      <p:ext uri="{BB962C8B-B14F-4D97-AF65-F5344CB8AC3E}">
        <p14:creationId xmlns:p14="http://schemas.microsoft.com/office/powerpoint/2010/main" val="3563788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Discussion and Conclusions</a:t>
            </a:r>
            <a:br>
              <a:rPr lang="en-US" dirty="0">
                <a:effectLst/>
              </a:rPr>
            </a:br>
            <a:endParaRPr lang="en-US"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US" dirty="0">
                <a:solidFill>
                  <a:schemeClr val="bg1"/>
                </a:solidFill>
              </a:rPr>
              <a:t>In these notes after briefly review the Pseud-Spin operators we have tried to provide an introduction to the  </a:t>
            </a:r>
            <a:r>
              <a:rPr lang="en-US" dirty="0" err="1">
                <a:solidFill>
                  <a:schemeClr val="bg1"/>
                </a:solidFill>
              </a:rPr>
              <a:t>Lipkin</a:t>
            </a:r>
            <a:r>
              <a:rPr lang="en-US" dirty="0">
                <a:solidFill>
                  <a:schemeClr val="bg1"/>
                </a:solidFill>
              </a:rPr>
              <a:t> Hamiltonian and some of its elementary physics. We have seen how to write the model down and understand its behavior .We have simply pointed to more sophisticated numerical methods and not mentioned</a:t>
            </a:r>
          </a:p>
          <a:p>
            <a:pPr>
              <a:lnSpc>
                <a:spcPct val="120000"/>
              </a:lnSpc>
            </a:pPr>
            <a:r>
              <a:rPr lang="en-US" dirty="0">
                <a:solidFill>
                  <a:schemeClr val="bg1"/>
                </a:solidFill>
              </a:rPr>
              <a:t>We get a first insight into the </a:t>
            </a:r>
            <a:r>
              <a:rPr lang="en-US" dirty="0" err="1">
                <a:solidFill>
                  <a:schemeClr val="bg1"/>
                </a:solidFill>
              </a:rPr>
              <a:t>Lipkin</a:t>
            </a:r>
            <a:r>
              <a:rPr lang="en-US" dirty="0">
                <a:solidFill>
                  <a:schemeClr val="bg1"/>
                </a:solidFill>
              </a:rPr>
              <a:t> Hamiltonian by considering its site. We solved this Hamiltonian by extracting the Expectation function. These expectation value integral are important in quantum mechanics. They provide us with the average values of physical properties e.g. like energy, momentum, or position) because in many cases precise values cannot, even in principle, be determined. If we know the average of some quantity, it also is important to know whether the distribution is narrow, i.e. all values are close to the average, or broad, i.e. many values differ considerably from the average. The width of a distribution is characterized by its variance.</a:t>
            </a:r>
          </a:p>
          <a:p>
            <a:pPr>
              <a:lnSpc>
                <a:spcPct val="120000"/>
              </a:lnSpc>
            </a:pPr>
            <a:r>
              <a:rPr lang="en-US" dirty="0">
                <a:solidFill>
                  <a:schemeClr val="bg1"/>
                </a:solidFill>
              </a:rPr>
              <a:t>Finally we plot their figures with </a:t>
            </a:r>
            <a:r>
              <a:rPr lang="en-US" dirty="0" err="1">
                <a:solidFill>
                  <a:schemeClr val="bg1"/>
                </a:solidFill>
              </a:rPr>
              <a:t>Matlab</a:t>
            </a:r>
            <a:r>
              <a:rPr lang="en-US" dirty="0">
                <a:solidFill>
                  <a:schemeClr val="bg1"/>
                </a:solidFill>
              </a:rPr>
              <a:t> software too. As we know this software helps us to get our purposes more easily. Their figures go up and go down. We consider j=99, it is optional. When </a:t>
            </a:r>
            <a:r>
              <a:rPr lang="en-US" b="1" dirty="0">
                <a:solidFill>
                  <a:schemeClr val="bg1"/>
                </a:solidFill>
              </a:rPr>
              <a:t>m'= m</a:t>
            </a:r>
            <a:r>
              <a:rPr lang="en-US" dirty="0">
                <a:solidFill>
                  <a:schemeClr val="bg1"/>
                </a:solidFill>
              </a:rPr>
              <a:t> expectation value is higher than when </a:t>
            </a:r>
            <a:r>
              <a:rPr lang="en-US" b="1" dirty="0">
                <a:solidFill>
                  <a:schemeClr val="bg1"/>
                </a:solidFill>
              </a:rPr>
              <a:t>m'= m+2 or m'= m-2. </a:t>
            </a:r>
            <a:r>
              <a:rPr lang="en-US" dirty="0">
                <a:solidFill>
                  <a:schemeClr val="bg1"/>
                </a:solidFill>
              </a:rPr>
              <a:t>And the high point of </a:t>
            </a:r>
            <a:r>
              <a:rPr lang="en-US" b="1" dirty="0">
                <a:solidFill>
                  <a:schemeClr val="bg1"/>
                </a:solidFill>
              </a:rPr>
              <a:t>m'= m </a:t>
            </a:r>
            <a:r>
              <a:rPr lang="en-US" dirty="0">
                <a:solidFill>
                  <a:schemeClr val="bg1"/>
                </a:solidFill>
              </a:rPr>
              <a:t>is the point that the figures of m'= m+2 and m'= m-2 cut together. It is at m=0. </a:t>
            </a:r>
          </a:p>
          <a:p>
            <a:endParaRPr lang="en-US" dirty="0"/>
          </a:p>
        </p:txBody>
      </p:sp>
    </p:spTree>
    <p:extLst>
      <p:ext uri="{BB962C8B-B14F-4D97-AF65-F5344CB8AC3E}">
        <p14:creationId xmlns:p14="http://schemas.microsoft.com/office/powerpoint/2010/main" val="3472397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a:effectLst/>
              </a:rPr>
              <a:t>REFERENCES</a:t>
            </a:r>
            <a:br>
              <a:rPr lang="en-US" dirty="0">
                <a:effectLst/>
              </a:rPr>
            </a:br>
            <a:endParaRPr lang="en-US" dirty="0"/>
          </a:p>
        </p:txBody>
      </p:sp>
      <p:sp>
        <p:nvSpPr>
          <p:cNvPr id="3" name="Content Placeholder 2"/>
          <p:cNvSpPr>
            <a:spLocks noGrp="1"/>
          </p:cNvSpPr>
          <p:nvPr>
            <p:ph idx="1"/>
          </p:nvPr>
        </p:nvSpPr>
        <p:spPr>
          <a:xfrm>
            <a:off x="457200" y="1219200"/>
            <a:ext cx="8229600" cy="5029200"/>
          </a:xfrm>
        </p:spPr>
        <p:txBody>
          <a:bodyPr>
            <a:normAutofit fontScale="40000" lnSpcReduction="20000"/>
          </a:bodyPr>
          <a:lstStyle/>
          <a:p>
            <a:r>
              <a:rPr lang="en-US" b="1" dirty="0"/>
              <a:t> </a:t>
            </a:r>
            <a:endParaRPr lang="en-US" dirty="0"/>
          </a:p>
          <a:p>
            <a:r>
              <a:rPr lang="en-US" b="1" dirty="0">
                <a:solidFill>
                  <a:schemeClr val="bg1"/>
                </a:solidFill>
              </a:rPr>
              <a:t>[1</a:t>
            </a:r>
            <a:r>
              <a:rPr lang="en-US" dirty="0">
                <a:solidFill>
                  <a:schemeClr val="bg1"/>
                </a:solidFill>
              </a:rPr>
              <a:t>] Introductory Nuclear Physics ,Kenneth </a:t>
            </a:r>
            <a:r>
              <a:rPr lang="en-US" dirty="0" err="1">
                <a:solidFill>
                  <a:schemeClr val="bg1"/>
                </a:solidFill>
              </a:rPr>
              <a:t>S.Krane</a:t>
            </a:r>
            <a:r>
              <a:rPr lang="en-US" b="1" dirty="0">
                <a:solidFill>
                  <a:schemeClr val="bg1"/>
                </a:solidFill>
              </a:rPr>
              <a:t>,</a:t>
            </a:r>
            <a:r>
              <a:rPr lang="en-US" dirty="0">
                <a:solidFill>
                  <a:schemeClr val="bg1"/>
                </a:solidFill>
              </a:rPr>
              <a:t> (Springer-</a:t>
            </a:r>
            <a:r>
              <a:rPr lang="en-US" dirty="0" err="1">
                <a:solidFill>
                  <a:schemeClr val="bg1"/>
                </a:solidFill>
              </a:rPr>
              <a:t>Verlag</a:t>
            </a:r>
            <a:r>
              <a:rPr lang="en-US" dirty="0">
                <a:solidFill>
                  <a:schemeClr val="bg1"/>
                </a:solidFill>
              </a:rPr>
              <a:t>, New York,</a:t>
            </a:r>
          </a:p>
          <a:p>
            <a:r>
              <a:rPr lang="en-US" dirty="0">
                <a:solidFill>
                  <a:schemeClr val="bg1"/>
                </a:solidFill>
              </a:rPr>
              <a:t>1987).	</a:t>
            </a:r>
          </a:p>
          <a:p>
            <a:r>
              <a:rPr lang="en-US" dirty="0">
                <a:solidFill>
                  <a:schemeClr val="bg1"/>
                </a:solidFill>
              </a:rPr>
              <a:t>[2] R.W. Richardson, Phys. Rev. 159 (1967) .</a:t>
            </a:r>
          </a:p>
          <a:p>
            <a:r>
              <a:rPr lang="en-US" dirty="0">
                <a:solidFill>
                  <a:schemeClr val="bg1"/>
                </a:solidFill>
              </a:rPr>
              <a:t>[3]. R. W. Richardson, Phys. Rev. 144 (1966) .</a:t>
            </a:r>
          </a:p>
          <a:p>
            <a:r>
              <a:rPr lang="en-US" dirty="0">
                <a:solidFill>
                  <a:schemeClr val="bg1"/>
                </a:solidFill>
              </a:rPr>
              <a:t>[4] R.W. Richardson, Phys. Rev. 141 (1966) .</a:t>
            </a:r>
          </a:p>
          <a:p>
            <a:r>
              <a:rPr lang="en-US" dirty="0">
                <a:solidFill>
                  <a:schemeClr val="bg1"/>
                </a:solidFill>
              </a:rPr>
              <a:t>[5]. H. J. </a:t>
            </a:r>
            <a:r>
              <a:rPr lang="en-US" dirty="0" err="1">
                <a:solidFill>
                  <a:schemeClr val="bg1"/>
                </a:solidFill>
              </a:rPr>
              <a:t>Lipkin</a:t>
            </a:r>
            <a:r>
              <a:rPr lang="en-US" dirty="0">
                <a:solidFill>
                  <a:schemeClr val="bg1"/>
                </a:solidFill>
              </a:rPr>
              <a:t>, N. </a:t>
            </a:r>
            <a:r>
              <a:rPr lang="en-US" dirty="0" err="1">
                <a:solidFill>
                  <a:schemeClr val="bg1"/>
                </a:solidFill>
              </a:rPr>
              <a:t>Meshkov</a:t>
            </a:r>
            <a:r>
              <a:rPr lang="en-US" dirty="0">
                <a:solidFill>
                  <a:schemeClr val="bg1"/>
                </a:solidFill>
              </a:rPr>
              <a:t> and A. J. Glick, </a:t>
            </a:r>
            <a:r>
              <a:rPr lang="en-US" dirty="0" err="1">
                <a:solidFill>
                  <a:schemeClr val="bg1"/>
                </a:solidFill>
              </a:rPr>
              <a:t>Nucl</a:t>
            </a:r>
            <a:r>
              <a:rPr lang="en-US" dirty="0">
                <a:solidFill>
                  <a:schemeClr val="bg1"/>
                </a:solidFill>
              </a:rPr>
              <a:t>. Phys. 62 () 188.</a:t>
            </a:r>
          </a:p>
          <a:p>
            <a:r>
              <a:rPr lang="en-US" dirty="0">
                <a:solidFill>
                  <a:schemeClr val="bg1"/>
                </a:solidFill>
              </a:rPr>
              <a:t>[6]. N. </a:t>
            </a:r>
            <a:r>
              <a:rPr lang="en-US" dirty="0" err="1">
                <a:solidFill>
                  <a:schemeClr val="bg1"/>
                </a:solidFill>
              </a:rPr>
              <a:t>Meshkov</a:t>
            </a:r>
            <a:r>
              <a:rPr lang="en-US" dirty="0">
                <a:solidFill>
                  <a:schemeClr val="bg1"/>
                </a:solidFill>
              </a:rPr>
              <a:t>, A. J. Glick and H. J. </a:t>
            </a:r>
            <a:r>
              <a:rPr lang="en-US" dirty="0" err="1">
                <a:solidFill>
                  <a:schemeClr val="bg1"/>
                </a:solidFill>
              </a:rPr>
              <a:t>Lipkin</a:t>
            </a:r>
            <a:r>
              <a:rPr lang="en-US" dirty="0">
                <a:solidFill>
                  <a:schemeClr val="bg1"/>
                </a:solidFill>
              </a:rPr>
              <a:t>, </a:t>
            </a:r>
            <a:r>
              <a:rPr lang="en-US" dirty="0" err="1">
                <a:solidFill>
                  <a:schemeClr val="bg1"/>
                </a:solidFill>
              </a:rPr>
              <a:t>Nucl</a:t>
            </a:r>
            <a:r>
              <a:rPr lang="en-US" dirty="0">
                <a:solidFill>
                  <a:schemeClr val="bg1"/>
                </a:solidFill>
              </a:rPr>
              <a:t>. Phys. 62 (1965) 199.</a:t>
            </a:r>
          </a:p>
          <a:p>
            <a:r>
              <a:rPr lang="en-US" dirty="0">
                <a:solidFill>
                  <a:schemeClr val="bg1"/>
                </a:solidFill>
              </a:rPr>
              <a:t>[7]  A. J. F. Glick, H. J. </a:t>
            </a:r>
            <a:r>
              <a:rPr lang="en-US" dirty="0" err="1">
                <a:solidFill>
                  <a:schemeClr val="bg1"/>
                </a:solidFill>
              </a:rPr>
              <a:t>Lipkin</a:t>
            </a:r>
            <a:r>
              <a:rPr lang="en-US" dirty="0">
                <a:solidFill>
                  <a:schemeClr val="bg1"/>
                </a:solidFill>
              </a:rPr>
              <a:t> and N. </a:t>
            </a:r>
            <a:r>
              <a:rPr lang="en-US" dirty="0" err="1">
                <a:solidFill>
                  <a:schemeClr val="bg1"/>
                </a:solidFill>
              </a:rPr>
              <a:t>Meshkov</a:t>
            </a:r>
            <a:r>
              <a:rPr lang="en-US" dirty="0">
                <a:solidFill>
                  <a:schemeClr val="bg1"/>
                </a:solidFill>
              </a:rPr>
              <a:t>, </a:t>
            </a:r>
            <a:r>
              <a:rPr lang="en-US" dirty="0" err="1">
                <a:solidFill>
                  <a:schemeClr val="bg1"/>
                </a:solidFill>
              </a:rPr>
              <a:t>Nucl</a:t>
            </a:r>
            <a:r>
              <a:rPr lang="en-US" dirty="0">
                <a:solidFill>
                  <a:schemeClr val="bg1"/>
                </a:solidFill>
              </a:rPr>
              <a:t>. Phys. 62 (1965) 211.</a:t>
            </a:r>
          </a:p>
          <a:p>
            <a:r>
              <a:rPr lang="en-US" dirty="0">
                <a:solidFill>
                  <a:schemeClr val="bg1"/>
                </a:solidFill>
              </a:rPr>
              <a:t>[8]  Ring and P. </a:t>
            </a:r>
            <a:r>
              <a:rPr lang="en-US" dirty="0" err="1">
                <a:solidFill>
                  <a:schemeClr val="bg1"/>
                </a:solidFill>
              </a:rPr>
              <a:t>Schuck</a:t>
            </a:r>
            <a:r>
              <a:rPr lang="en-US" dirty="0">
                <a:solidFill>
                  <a:schemeClr val="bg1"/>
                </a:solidFill>
              </a:rPr>
              <a:t>, The Nuclear Many-Body Problem (Springer-</a:t>
            </a:r>
            <a:r>
              <a:rPr lang="en-US" dirty="0" err="1">
                <a:solidFill>
                  <a:schemeClr val="bg1"/>
                </a:solidFill>
              </a:rPr>
              <a:t>Verlag</a:t>
            </a:r>
            <a:r>
              <a:rPr lang="en-US" dirty="0">
                <a:solidFill>
                  <a:schemeClr val="bg1"/>
                </a:solidFill>
              </a:rPr>
              <a:t>, New York,</a:t>
            </a:r>
          </a:p>
          <a:p>
            <a:r>
              <a:rPr lang="en-US" dirty="0">
                <a:solidFill>
                  <a:schemeClr val="bg1"/>
                </a:solidFill>
              </a:rPr>
              <a:t>1980).	</a:t>
            </a:r>
          </a:p>
          <a:p>
            <a:r>
              <a:rPr lang="en-US" dirty="0">
                <a:solidFill>
                  <a:schemeClr val="bg1"/>
                </a:solidFill>
              </a:rPr>
              <a:t> [9] Co’, G., &amp; De Leo, S. (2018). Analytical and numerical analysis of the complete </a:t>
            </a:r>
            <a:r>
              <a:rPr lang="en-US" dirty="0" err="1">
                <a:solidFill>
                  <a:schemeClr val="bg1"/>
                </a:solidFill>
              </a:rPr>
              <a:t>Lipkin</a:t>
            </a:r>
            <a:r>
              <a:rPr lang="en-US" dirty="0">
                <a:solidFill>
                  <a:schemeClr val="bg1"/>
                </a:solidFill>
              </a:rPr>
              <a:t>–</a:t>
            </a:r>
            <a:r>
              <a:rPr lang="en-US" dirty="0" err="1">
                <a:solidFill>
                  <a:schemeClr val="bg1"/>
                </a:solidFill>
              </a:rPr>
              <a:t>Meshkov</a:t>
            </a:r>
            <a:r>
              <a:rPr lang="en-US" dirty="0">
                <a:solidFill>
                  <a:schemeClr val="bg1"/>
                </a:solidFill>
              </a:rPr>
              <a:t>–Glick </a:t>
            </a:r>
            <a:r>
              <a:rPr lang="en-US" dirty="0" err="1">
                <a:solidFill>
                  <a:schemeClr val="bg1"/>
                </a:solidFill>
              </a:rPr>
              <a:t>hamiltonian</a:t>
            </a:r>
            <a:r>
              <a:rPr lang="en-US" dirty="0">
                <a:solidFill>
                  <a:schemeClr val="bg1"/>
                </a:solidFill>
              </a:rPr>
              <a:t>. </a:t>
            </a:r>
            <a:r>
              <a:rPr lang="en-US" i="1" dirty="0">
                <a:solidFill>
                  <a:schemeClr val="bg1"/>
                </a:solidFill>
              </a:rPr>
              <a:t>International Journal of Modern Physics E</a:t>
            </a:r>
            <a:r>
              <a:rPr lang="en-US" dirty="0">
                <a:solidFill>
                  <a:schemeClr val="bg1"/>
                </a:solidFill>
              </a:rPr>
              <a:t>, </a:t>
            </a:r>
            <a:r>
              <a:rPr lang="en-US" i="1" dirty="0">
                <a:solidFill>
                  <a:schemeClr val="bg1"/>
                </a:solidFill>
              </a:rPr>
              <a:t>27</a:t>
            </a:r>
            <a:r>
              <a:rPr lang="en-US" dirty="0">
                <a:solidFill>
                  <a:schemeClr val="bg1"/>
                </a:solidFill>
              </a:rPr>
              <a:t>(05), 1850039.</a:t>
            </a:r>
          </a:p>
          <a:p>
            <a:r>
              <a:rPr lang="en-US" dirty="0">
                <a:solidFill>
                  <a:schemeClr val="bg1"/>
                </a:solidFill>
              </a:rPr>
              <a:t>[10]</a:t>
            </a:r>
            <a:r>
              <a:rPr lang="en-US" b="1" dirty="0">
                <a:solidFill>
                  <a:schemeClr val="bg1"/>
                </a:solidFill>
              </a:rPr>
              <a:t> </a:t>
            </a:r>
            <a:r>
              <a:rPr lang="en-US" dirty="0" err="1">
                <a:solidFill>
                  <a:schemeClr val="bg1"/>
                </a:solidFill>
              </a:rPr>
              <a:t>Dukelsky</a:t>
            </a:r>
            <a:r>
              <a:rPr lang="en-US" dirty="0">
                <a:solidFill>
                  <a:schemeClr val="bg1"/>
                </a:solidFill>
              </a:rPr>
              <a:t>, J. (2013). The </a:t>
            </a:r>
            <a:r>
              <a:rPr lang="en-US" dirty="0" err="1">
                <a:solidFill>
                  <a:schemeClr val="bg1"/>
                </a:solidFill>
              </a:rPr>
              <a:t>Lipkin</a:t>
            </a:r>
            <a:r>
              <a:rPr lang="en-US" dirty="0">
                <a:solidFill>
                  <a:schemeClr val="bg1"/>
                </a:solidFill>
              </a:rPr>
              <a:t>–</a:t>
            </a:r>
            <a:r>
              <a:rPr lang="en-US" dirty="0" err="1">
                <a:solidFill>
                  <a:schemeClr val="bg1"/>
                </a:solidFill>
              </a:rPr>
              <a:t>Meshkov</a:t>
            </a:r>
            <a:r>
              <a:rPr lang="en-US" dirty="0">
                <a:solidFill>
                  <a:schemeClr val="bg1"/>
                </a:solidFill>
              </a:rPr>
              <a:t>–Glick model as a particular limit of the SU (1, 1) Richardson–</a:t>
            </a:r>
            <a:r>
              <a:rPr lang="en-US" dirty="0" err="1">
                <a:solidFill>
                  <a:schemeClr val="bg1"/>
                </a:solidFill>
              </a:rPr>
              <a:t>Gaudin</a:t>
            </a:r>
            <a:r>
              <a:rPr lang="en-US" dirty="0">
                <a:solidFill>
                  <a:schemeClr val="bg1"/>
                </a:solidFill>
              </a:rPr>
              <a:t> </a:t>
            </a:r>
            <a:r>
              <a:rPr lang="en-US" dirty="0" err="1">
                <a:solidFill>
                  <a:schemeClr val="bg1"/>
                </a:solidFill>
              </a:rPr>
              <a:t>integrable</a:t>
            </a:r>
            <a:r>
              <a:rPr lang="en-US" dirty="0">
                <a:solidFill>
                  <a:schemeClr val="bg1"/>
                </a:solidFill>
              </a:rPr>
              <a:t> models. </a:t>
            </a:r>
            <a:r>
              <a:rPr lang="en-US" i="1" dirty="0">
                <a:solidFill>
                  <a:schemeClr val="bg1"/>
                </a:solidFill>
              </a:rPr>
              <a:t>Nuclear Physics B</a:t>
            </a:r>
            <a:r>
              <a:rPr lang="en-US" dirty="0">
                <a:solidFill>
                  <a:schemeClr val="bg1"/>
                </a:solidFill>
              </a:rPr>
              <a:t>, </a:t>
            </a:r>
            <a:r>
              <a:rPr lang="en-US" i="1" dirty="0">
                <a:solidFill>
                  <a:schemeClr val="bg1"/>
                </a:solidFill>
              </a:rPr>
              <a:t>870</a:t>
            </a:r>
            <a:r>
              <a:rPr lang="en-US" dirty="0">
                <a:solidFill>
                  <a:schemeClr val="bg1"/>
                </a:solidFill>
              </a:rPr>
              <a:t>(2), 421-443.</a:t>
            </a:r>
          </a:p>
          <a:p>
            <a:r>
              <a:rPr lang="en-US" dirty="0">
                <a:solidFill>
                  <a:schemeClr val="bg1"/>
                </a:solidFill>
              </a:rPr>
              <a:t>[11] Morita, H., Ohnishi, H., da </a:t>
            </a:r>
            <a:r>
              <a:rPr lang="en-US" dirty="0" err="1">
                <a:solidFill>
                  <a:schemeClr val="bg1"/>
                </a:solidFill>
              </a:rPr>
              <a:t>Providência</a:t>
            </a:r>
            <a:r>
              <a:rPr lang="en-US" dirty="0">
                <a:solidFill>
                  <a:schemeClr val="bg1"/>
                </a:solidFill>
              </a:rPr>
              <a:t>, J., &amp; </a:t>
            </a:r>
            <a:r>
              <a:rPr lang="en-US" dirty="0" err="1">
                <a:solidFill>
                  <a:schemeClr val="bg1"/>
                </a:solidFill>
              </a:rPr>
              <a:t>Nishiyama</a:t>
            </a:r>
            <a:r>
              <a:rPr lang="en-US" dirty="0">
                <a:solidFill>
                  <a:schemeClr val="bg1"/>
                </a:solidFill>
              </a:rPr>
              <a:t>, S. (2006). Exact solutions for the LMG model Hamiltonian based on the Bethe </a:t>
            </a:r>
            <a:r>
              <a:rPr lang="en-US" dirty="0" err="1">
                <a:solidFill>
                  <a:schemeClr val="bg1"/>
                </a:solidFill>
              </a:rPr>
              <a:t>ansatz</a:t>
            </a:r>
            <a:r>
              <a:rPr lang="en-US" dirty="0">
                <a:solidFill>
                  <a:schemeClr val="bg1"/>
                </a:solidFill>
              </a:rPr>
              <a:t>. </a:t>
            </a:r>
            <a:r>
              <a:rPr lang="en-US" i="1" dirty="0">
                <a:solidFill>
                  <a:schemeClr val="bg1"/>
                </a:solidFill>
              </a:rPr>
              <a:t>Nuclear Physics B</a:t>
            </a:r>
            <a:r>
              <a:rPr lang="en-US" dirty="0">
                <a:solidFill>
                  <a:schemeClr val="bg1"/>
                </a:solidFill>
              </a:rPr>
              <a:t>, </a:t>
            </a:r>
            <a:r>
              <a:rPr lang="en-US" i="1" dirty="0">
                <a:solidFill>
                  <a:schemeClr val="bg1"/>
                </a:solidFill>
              </a:rPr>
              <a:t>737</a:t>
            </a:r>
            <a:r>
              <a:rPr lang="en-US" dirty="0">
                <a:solidFill>
                  <a:schemeClr val="bg1"/>
                </a:solidFill>
              </a:rPr>
              <a:t>(3), 337-350.</a:t>
            </a:r>
          </a:p>
          <a:p>
            <a:r>
              <a:rPr lang="en-US" dirty="0">
                <a:solidFill>
                  <a:schemeClr val="bg1"/>
                </a:solidFill>
              </a:rPr>
              <a:t>[12] </a:t>
            </a:r>
            <a:r>
              <a:rPr lang="en-US" dirty="0" err="1">
                <a:solidFill>
                  <a:schemeClr val="bg1"/>
                </a:solidFill>
              </a:rPr>
              <a:t>Pomorski</a:t>
            </a:r>
            <a:r>
              <a:rPr lang="en-US" dirty="0">
                <a:solidFill>
                  <a:schemeClr val="bg1"/>
                </a:solidFill>
              </a:rPr>
              <a:t>, K., &amp; </a:t>
            </a:r>
            <a:r>
              <a:rPr lang="en-US" dirty="0" err="1">
                <a:solidFill>
                  <a:schemeClr val="bg1"/>
                </a:solidFill>
              </a:rPr>
              <a:t>Dudek</a:t>
            </a:r>
            <a:r>
              <a:rPr lang="en-US" dirty="0">
                <a:solidFill>
                  <a:schemeClr val="bg1"/>
                </a:solidFill>
              </a:rPr>
              <a:t>, J. (2003). Nuclear liquid-drop model and surface-curvature effects. </a:t>
            </a:r>
            <a:r>
              <a:rPr lang="en-US" i="1" dirty="0">
                <a:solidFill>
                  <a:schemeClr val="bg1"/>
                </a:solidFill>
              </a:rPr>
              <a:t>Physical Review C</a:t>
            </a:r>
            <a:r>
              <a:rPr lang="en-US" dirty="0">
                <a:solidFill>
                  <a:schemeClr val="bg1"/>
                </a:solidFill>
              </a:rPr>
              <a:t>, </a:t>
            </a:r>
            <a:r>
              <a:rPr lang="en-US" i="1" dirty="0">
                <a:solidFill>
                  <a:schemeClr val="bg1"/>
                </a:solidFill>
              </a:rPr>
              <a:t>67</a:t>
            </a:r>
            <a:r>
              <a:rPr lang="en-US" dirty="0">
                <a:solidFill>
                  <a:schemeClr val="bg1"/>
                </a:solidFill>
              </a:rPr>
              <a:t>(4), 044316.</a:t>
            </a:r>
          </a:p>
          <a:p>
            <a:r>
              <a:rPr lang="en-US" dirty="0">
                <a:solidFill>
                  <a:schemeClr val="bg1"/>
                </a:solidFill>
              </a:rPr>
              <a:t>[13] </a:t>
            </a:r>
            <a:r>
              <a:rPr lang="en-US" dirty="0" err="1">
                <a:solidFill>
                  <a:schemeClr val="bg1"/>
                </a:solidFill>
              </a:rPr>
              <a:t>Somà</a:t>
            </a:r>
            <a:r>
              <a:rPr lang="en-US" dirty="0">
                <a:solidFill>
                  <a:schemeClr val="bg1"/>
                </a:solidFill>
              </a:rPr>
              <a:t>, V. (2018). From the liquid drop model to lattice QCD. </a:t>
            </a:r>
            <a:r>
              <a:rPr lang="en-US" i="1" dirty="0">
                <a:solidFill>
                  <a:schemeClr val="bg1"/>
                </a:solidFill>
              </a:rPr>
              <a:t>The European Physical Journal Plus</a:t>
            </a:r>
            <a:r>
              <a:rPr lang="en-US" dirty="0">
                <a:solidFill>
                  <a:schemeClr val="bg1"/>
                </a:solidFill>
              </a:rPr>
              <a:t>, </a:t>
            </a:r>
            <a:r>
              <a:rPr lang="en-US" i="1" dirty="0">
                <a:solidFill>
                  <a:schemeClr val="bg1"/>
                </a:solidFill>
              </a:rPr>
              <a:t>133</a:t>
            </a:r>
            <a:r>
              <a:rPr lang="en-US" dirty="0">
                <a:solidFill>
                  <a:schemeClr val="bg1"/>
                </a:solidFill>
              </a:rPr>
              <a:t>(10), 1-22.</a:t>
            </a:r>
          </a:p>
          <a:p>
            <a:r>
              <a:rPr lang="en-US" dirty="0">
                <a:solidFill>
                  <a:schemeClr val="bg1"/>
                </a:solidFill>
              </a:rPr>
              <a:t>[14] Morita, H., Ohnishi, H., da </a:t>
            </a:r>
            <a:r>
              <a:rPr lang="en-US" dirty="0" err="1">
                <a:solidFill>
                  <a:schemeClr val="bg1"/>
                </a:solidFill>
              </a:rPr>
              <a:t>Providência</a:t>
            </a:r>
            <a:r>
              <a:rPr lang="en-US" dirty="0">
                <a:solidFill>
                  <a:schemeClr val="bg1"/>
                </a:solidFill>
              </a:rPr>
              <a:t>, J., &amp; </a:t>
            </a:r>
            <a:r>
              <a:rPr lang="en-US" dirty="0" err="1">
                <a:solidFill>
                  <a:schemeClr val="bg1"/>
                </a:solidFill>
              </a:rPr>
              <a:t>Nishiyama</a:t>
            </a:r>
            <a:r>
              <a:rPr lang="en-US" dirty="0">
                <a:solidFill>
                  <a:schemeClr val="bg1"/>
                </a:solidFill>
              </a:rPr>
              <a:t>, S. (2006). Exact solutions for the LMG model Hamiltonian based on the Bethe </a:t>
            </a:r>
            <a:r>
              <a:rPr lang="en-US" dirty="0" err="1">
                <a:solidFill>
                  <a:schemeClr val="bg1"/>
                </a:solidFill>
              </a:rPr>
              <a:t>ansatz</a:t>
            </a:r>
            <a:r>
              <a:rPr lang="en-US" dirty="0">
                <a:solidFill>
                  <a:schemeClr val="bg1"/>
                </a:solidFill>
              </a:rPr>
              <a:t>. </a:t>
            </a:r>
            <a:r>
              <a:rPr lang="en-US" i="1" dirty="0">
                <a:solidFill>
                  <a:schemeClr val="bg1"/>
                </a:solidFill>
              </a:rPr>
              <a:t>Nuclear Physics B</a:t>
            </a:r>
            <a:r>
              <a:rPr lang="en-US" dirty="0">
                <a:solidFill>
                  <a:schemeClr val="bg1"/>
                </a:solidFill>
              </a:rPr>
              <a:t>, </a:t>
            </a:r>
            <a:r>
              <a:rPr lang="en-US" i="1" dirty="0">
                <a:solidFill>
                  <a:schemeClr val="bg1"/>
                </a:solidFill>
              </a:rPr>
              <a:t>737</a:t>
            </a:r>
            <a:r>
              <a:rPr lang="en-US" dirty="0">
                <a:solidFill>
                  <a:schemeClr val="bg1"/>
                </a:solidFill>
              </a:rPr>
              <a:t>(3), 337-350.</a:t>
            </a:r>
          </a:p>
          <a:p>
            <a:r>
              <a:rPr lang="en-US" dirty="0">
                <a:solidFill>
                  <a:schemeClr val="bg1"/>
                </a:solidFill>
              </a:rPr>
              <a:t>[15] </a:t>
            </a:r>
            <a:r>
              <a:rPr lang="en-US" dirty="0" err="1">
                <a:solidFill>
                  <a:schemeClr val="bg1"/>
                </a:solidFill>
              </a:rPr>
              <a:t>Claeys</a:t>
            </a:r>
            <a:r>
              <a:rPr lang="en-US" dirty="0">
                <a:solidFill>
                  <a:schemeClr val="bg1"/>
                </a:solidFill>
              </a:rPr>
              <a:t>, P. W., </a:t>
            </a:r>
            <a:r>
              <a:rPr lang="en-US" dirty="0" err="1">
                <a:solidFill>
                  <a:schemeClr val="bg1"/>
                </a:solidFill>
              </a:rPr>
              <a:t>Caux</a:t>
            </a:r>
            <a:r>
              <a:rPr lang="en-US" dirty="0">
                <a:solidFill>
                  <a:schemeClr val="bg1"/>
                </a:solidFill>
              </a:rPr>
              <a:t>, J. S., Van Neck, D., &amp; De </a:t>
            </a:r>
            <a:r>
              <a:rPr lang="en-US" dirty="0" err="1">
                <a:solidFill>
                  <a:schemeClr val="bg1"/>
                </a:solidFill>
              </a:rPr>
              <a:t>Baerdemacker</a:t>
            </a:r>
            <a:r>
              <a:rPr lang="en-US" dirty="0">
                <a:solidFill>
                  <a:schemeClr val="bg1"/>
                </a:solidFill>
              </a:rPr>
              <a:t>, S. (2017). </a:t>
            </a:r>
            <a:r>
              <a:rPr lang="en-US" dirty="0" err="1">
                <a:solidFill>
                  <a:schemeClr val="bg1"/>
                </a:solidFill>
              </a:rPr>
              <a:t>Variational</a:t>
            </a:r>
            <a:r>
              <a:rPr lang="en-US" dirty="0">
                <a:solidFill>
                  <a:schemeClr val="bg1"/>
                </a:solidFill>
              </a:rPr>
              <a:t> method for </a:t>
            </a:r>
            <a:r>
              <a:rPr lang="en-US" dirty="0" err="1">
                <a:solidFill>
                  <a:schemeClr val="bg1"/>
                </a:solidFill>
              </a:rPr>
              <a:t>integrability</a:t>
            </a:r>
            <a:r>
              <a:rPr lang="en-US" dirty="0">
                <a:solidFill>
                  <a:schemeClr val="bg1"/>
                </a:solidFill>
              </a:rPr>
              <a:t>-breaking Richardson-</a:t>
            </a:r>
            <a:r>
              <a:rPr lang="en-US" dirty="0" err="1">
                <a:solidFill>
                  <a:schemeClr val="bg1"/>
                </a:solidFill>
              </a:rPr>
              <a:t>Gaudin</a:t>
            </a:r>
            <a:r>
              <a:rPr lang="en-US" dirty="0">
                <a:solidFill>
                  <a:schemeClr val="bg1"/>
                </a:solidFill>
              </a:rPr>
              <a:t> models. </a:t>
            </a:r>
            <a:r>
              <a:rPr lang="en-US" i="1" dirty="0">
                <a:solidFill>
                  <a:schemeClr val="bg1"/>
                </a:solidFill>
              </a:rPr>
              <a:t>Physical Review B</a:t>
            </a:r>
            <a:r>
              <a:rPr lang="en-US" dirty="0">
                <a:solidFill>
                  <a:schemeClr val="bg1"/>
                </a:solidFill>
              </a:rPr>
              <a:t>, </a:t>
            </a:r>
            <a:r>
              <a:rPr lang="en-US" i="1" dirty="0">
                <a:solidFill>
                  <a:schemeClr val="bg1"/>
                </a:solidFill>
              </a:rPr>
              <a:t>96</a:t>
            </a:r>
            <a:r>
              <a:rPr lang="en-US" dirty="0">
                <a:solidFill>
                  <a:schemeClr val="bg1"/>
                </a:solidFill>
              </a:rPr>
              <a:t>(15), 155149.</a:t>
            </a:r>
          </a:p>
          <a:p>
            <a:r>
              <a:rPr lang="en-US" dirty="0">
                <a:solidFill>
                  <a:schemeClr val="bg1"/>
                </a:solidFill>
              </a:rPr>
              <a:t>[16] </a:t>
            </a:r>
            <a:r>
              <a:rPr lang="en-US" dirty="0" err="1">
                <a:solidFill>
                  <a:schemeClr val="bg1"/>
                </a:solidFill>
              </a:rPr>
              <a:t>Claeys</a:t>
            </a:r>
            <a:r>
              <a:rPr lang="en-US" dirty="0">
                <a:solidFill>
                  <a:schemeClr val="bg1"/>
                </a:solidFill>
              </a:rPr>
              <a:t>, P. W., Van Neck, D., &amp; De </a:t>
            </a:r>
            <a:r>
              <a:rPr lang="en-US" dirty="0" err="1">
                <a:solidFill>
                  <a:schemeClr val="bg1"/>
                </a:solidFill>
              </a:rPr>
              <a:t>Baerdemacker</a:t>
            </a:r>
            <a:r>
              <a:rPr lang="en-US" dirty="0">
                <a:solidFill>
                  <a:schemeClr val="bg1"/>
                </a:solidFill>
              </a:rPr>
              <a:t>, S. (2017). Inner products in </a:t>
            </a:r>
            <a:r>
              <a:rPr lang="en-US" dirty="0" err="1">
                <a:solidFill>
                  <a:schemeClr val="bg1"/>
                </a:solidFill>
              </a:rPr>
              <a:t>integrable</a:t>
            </a:r>
            <a:r>
              <a:rPr lang="en-US" dirty="0">
                <a:solidFill>
                  <a:schemeClr val="bg1"/>
                </a:solidFill>
              </a:rPr>
              <a:t> Richardson-</a:t>
            </a:r>
            <a:r>
              <a:rPr lang="en-US" dirty="0" err="1">
                <a:solidFill>
                  <a:schemeClr val="bg1"/>
                </a:solidFill>
              </a:rPr>
              <a:t>Gaudin</a:t>
            </a:r>
            <a:r>
              <a:rPr lang="en-US" dirty="0">
                <a:solidFill>
                  <a:schemeClr val="bg1"/>
                </a:solidFill>
              </a:rPr>
              <a:t> models. </a:t>
            </a:r>
            <a:r>
              <a:rPr lang="en-US" i="1" dirty="0" err="1">
                <a:solidFill>
                  <a:schemeClr val="bg1"/>
                </a:solidFill>
              </a:rPr>
              <a:t>SciPost</a:t>
            </a:r>
            <a:r>
              <a:rPr lang="en-US" i="1" dirty="0">
                <a:solidFill>
                  <a:schemeClr val="bg1"/>
                </a:solidFill>
              </a:rPr>
              <a:t> </a:t>
            </a:r>
            <a:r>
              <a:rPr lang="en-US" i="1" dirty="0" err="1">
                <a:solidFill>
                  <a:schemeClr val="bg1"/>
                </a:solidFill>
              </a:rPr>
              <a:t>Phys</a:t>
            </a:r>
            <a:r>
              <a:rPr lang="en-US" dirty="0">
                <a:solidFill>
                  <a:schemeClr val="bg1"/>
                </a:solidFill>
              </a:rPr>
              <a:t>, </a:t>
            </a:r>
            <a:r>
              <a:rPr lang="en-US" i="1" dirty="0">
                <a:solidFill>
                  <a:schemeClr val="bg1"/>
                </a:solidFill>
              </a:rPr>
              <a:t>3</a:t>
            </a:r>
            <a:r>
              <a:rPr lang="en-US" dirty="0">
                <a:solidFill>
                  <a:schemeClr val="bg1"/>
                </a:solidFill>
              </a:rPr>
              <a:t>, 028.</a:t>
            </a:r>
          </a:p>
          <a:p>
            <a:r>
              <a:rPr lang="en-US" dirty="0">
                <a:solidFill>
                  <a:schemeClr val="bg1"/>
                </a:solidFill>
              </a:rPr>
              <a:t>[17] </a:t>
            </a:r>
            <a:r>
              <a:rPr lang="en-US" dirty="0" err="1">
                <a:solidFill>
                  <a:schemeClr val="bg1"/>
                </a:solidFill>
              </a:rPr>
              <a:t>Dukelsky</a:t>
            </a:r>
            <a:r>
              <a:rPr lang="en-US" dirty="0">
                <a:solidFill>
                  <a:schemeClr val="bg1"/>
                </a:solidFill>
              </a:rPr>
              <a:t>, J., </a:t>
            </a:r>
            <a:r>
              <a:rPr lang="en-US" dirty="0" err="1">
                <a:solidFill>
                  <a:schemeClr val="bg1"/>
                </a:solidFill>
              </a:rPr>
              <a:t>Pittel</a:t>
            </a:r>
            <a:r>
              <a:rPr lang="en-US" dirty="0">
                <a:solidFill>
                  <a:schemeClr val="bg1"/>
                </a:solidFill>
              </a:rPr>
              <a:t>, S., &amp; Sierra, G. (2004). Colloquium: Exactly solvable Richardson-</a:t>
            </a:r>
            <a:r>
              <a:rPr lang="en-US" dirty="0" err="1">
                <a:solidFill>
                  <a:schemeClr val="bg1"/>
                </a:solidFill>
              </a:rPr>
              <a:t>Gaudin</a:t>
            </a:r>
            <a:r>
              <a:rPr lang="en-US" dirty="0">
                <a:solidFill>
                  <a:schemeClr val="bg1"/>
                </a:solidFill>
              </a:rPr>
              <a:t> models for many-body quantum systems. </a:t>
            </a:r>
            <a:r>
              <a:rPr lang="en-US" i="1" dirty="0">
                <a:solidFill>
                  <a:schemeClr val="bg1"/>
                </a:solidFill>
              </a:rPr>
              <a:t>Reviews of modern physics</a:t>
            </a:r>
            <a:r>
              <a:rPr lang="en-US" dirty="0">
                <a:solidFill>
                  <a:schemeClr val="bg1"/>
                </a:solidFill>
              </a:rPr>
              <a:t>, </a:t>
            </a:r>
            <a:r>
              <a:rPr lang="en-US" i="1" dirty="0">
                <a:solidFill>
                  <a:schemeClr val="bg1"/>
                </a:solidFill>
              </a:rPr>
              <a:t>76</a:t>
            </a:r>
            <a:r>
              <a:rPr lang="en-US" dirty="0">
                <a:solidFill>
                  <a:schemeClr val="bg1"/>
                </a:solidFill>
              </a:rPr>
              <a:t>(3), 643.</a:t>
            </a:r>
          </a:p>
          <a:p>
            <a:r>
              <a:rPr lang="en-US" dirty="0">
                <a:solidFill>
                  <a:schemeClr val="bg1"/>
                </a:solidFill>
              </a:rPr>
              <a:t>[18] Frank, A., </a:t>
            </a:r>
            <a:r>
              <a:rPr lang="en-US" dirty="0" err="1">
                <a:solidFill>
                  <a:schemeClr val="bg1"/>
                </a:solidFill>
              </a:rPr>
              <a:t>Isacker</a:t>
            </a:r>
            <a:r>
              <a:rPr lang="en-US" dirty="0">
                <a:solidFill>
                  <a:schemeClr val="bg1"/>
                </a:solidFill>
              </a:rPr>
              <a:t>, P., Jolie, J., Jolie, J., &amp; Van </a:t>
            </a:r>
            <a:r>
              <a:rPr lang="en-US" dirty="0" err="1">
                <a:solidFill>
                  <a:schemeClr val="bg1"/>
                </a:solidFill>
              </a:rPr>
              <a:t>Isacker</a:t>
            </a:r>
            <a:r>
              <a:rPr lang="en-US" dirty="0">
                <a:solidFill>
                  <a:schemeClr val="bg1"/>
                </a:solidFill>
              </a:rPr>
              <a:t>, P. (2009). </a:t>
            </a:r>
            <a:r>
              <a:rPr lang="en-US" i="1" dirty="0">
                <a:solidFill>
                  <a:schemeClr val="bg1"/>
                </a:solidFill>
              </a:rPr>
              <a:t>Symmetries in atomic nuclei</a:t>
            </a:r>
            <a:r>
              <a:rPr lang="en-US" dirty="0">
                <a:solidFill>
                  <a:schemeClr val="bg1"/>
                </a:solidFill>
              </a:rPr>
              <a:t>. Springer New York</a:t>
            </a:r>
            <a:r>
              <a:rPr lang="en-US" dirty="0"/>
              <a:t>.</a:t>
            </a:r>
          </a:p>
        </p:txBody>
      </p:sp>
    </p:spTree>
    <p:extLst>
      <p:ext uri="{BB962C8B-B14F-4D97-AF65-F5344CB8AC3E}">
        <p14:creationId xmlns:p14="http://schemas.microsoft.com/office/powerpoint/2010/main" val="2467660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9600" dirty="0" smtClean="0">
                <a:solidFill>
                  <a:schemeClr val="bg1"/>
                </a:solidFill>
              </a:rPr>
              <a:t>?</a:t>
            </a:r>
            <a:endParaRPr lang="en-US" sz="9600" dirty="0">
              <a:solidFill>
                <a:schemeClr val="bg1"/>
              </a:solidFill>
            </a:endParaRPr>
          </a:p>
        </p:txBody>
      </p:sp>
    </p:spTree>
    <p:extLst>
      <p:ext uri="{BB962C8B-B14F-4D97-AF65-F5344CB8AC3E}">
        <p14:creationId xmlns:p14="http://schemas.microsoft.com/office/powerpoint/2010/main" val="6415154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8229600" cy="4709160"/>
          </a:xfrm>
        </p:spPr>
        <p:txBody>
          <a:bodyPr>
            <a:normAutofit/>
          </a:bodyPr>
          <a:lstStyle/>
          <a:p>
            <a:pPr algn="ctr"/>
            <a:r>
              <a:rPr lang="en-US" sz="3600" dirty="0" smtClean="0">
                <a:solidFill>
                  <a:srgbClr val="FFC000"/>
                </a:solidFill>
              </a:rPr>
              <a:t>Thanks for your attentions</a:t>
            </a:r>
            <a:endParaRPr lang="en-US" sz="3600" dirty="0">
              <a:solidFill>
                <a:srgbClr val="FFC000"/>
              </a:solidFill>
            </a:endParaRPr>
          </a:p>
        </p:txBody>
      </p:sp>
    </p:spTree>
    <p:extLst>
      <p:ext uri="{BB962C8B-B14F-4D97-AF65-F5344CB8AC3E}">
        <p14:creationId xmlns:p14="http://schemas.microsoft.com/office/powerpoint/2010/main" val="381871136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432685"/>
            <a:ext cx="6629400" cy="206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0758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a:solidFill>
                  <a:schemeClr val="bg1"/>
                </a:solidFill>
              </a:rPr>
              <a:t>We consider </a:t>
            </a:r>
            <a:r>
              <a:rPr lang="en-US" dirty="0" smtClean="0">
                <a:solidFill>
                  <a:schemeClr val="bg1"/>
                </a:solidFill>
              </a:rPr>
              <a:t>LMG model of </a:t>
            </a:r>
            <a:r>
              <a:rPr lang="en-US" dirty="0">
                <a:solidFill>
                  <a:schemeClr val="bg1"/>
                </a:solidFill>
              </a:rPr>
              <a:t>quantum many-body systems. After rewriting </a:t>
            </a:r>
            <a:r>
              <a:rPr lang="en-US" u="sng" dirty="0" err="1">
                <a:solidFill>
                  <a:schemeClr val="bg1"/>
                </a:solidFill>
              </a:rPr>
              <a:t>Lipkin</a:t>
            </a:r>
            <a:r>
              <a:rPr lang="en-US" dirty="0">
                <a:solidFill>
                  <a:schemeClr val="bg1"/>
                </a:solidFill>
              </a:rPr>
              <a:t>-</a:t>
            </a:r>
            <a:r>
              <a:rPr lang="en-US" u="sng" dirty="0" err="1">
                <a:solidFill>
                  <a:schemeClr val="bg1"/>
                </a:solidFill>
              </a:rPr>
              <a:t>Meshkov</a:t>
            </a:r>
            <a:r>
              <a:rPr lang="en-US" dirty="0">
                <a:solidFill>
                  <a:schemeClr val="bg1"/>
                </a:solidFill>
              </a:rPr>
              <a:t>-</a:t>
            </a:r>
            <a:r>
              <a:rPr lang="en-US" u="sng" dirty="0">
                <a:solidFill>
                  <a:schemeClr val="bg1"/>
                </a:solidFill>
              </a:rPr>
              <a:t>Glick</a:t>
            </a:r>
            <a:r>
              <a:rPr lang="en-US" dirty="0">
                <a:solidFill>
                  <a:schemeClr val="bg1"/>
                </a:solidFill>
              </a:rPr>
              <a:t> with pseudo spin operators </a:t>
            </a:r>
            <a:r>
              <a:rPr lang="en-US" dirty="0" smtClean="0">
                <a:solidFill>
                  <a:schemeClr val="bg1"/>
                </a:solidFill>
              </a:rPr>
              <a:t>Expectation </a:t>
            </a:r>
            <a:r>
              <a:rPr lang="en-US" dirty="0">
                <a:solidFill>
                  <a:schemeClr val="bg1"/>
                </a:solidFill>
              </a:rPr>
              <a:t>value of Hamiltonian </a:t>
            </a:r>
            <a:r>
              <a:rPr lang="en-US" dirty="0" smtClean="0">
                <a:solidFill>
                  <a:schemeClr val="bg1"/>
                </a:solidFill>
              </a:rPr>
              <a:t>obtained</a:t>
            </a:r>
            <a:r>
              <a:rPr lang="en-US" dirty="0">
                <a:solidFill>
                  <a:schemeClr val="bg1"/>
                </a:solidFill>
              </a:rPr>
              <a:t>. </a:t>
            </a:r>
            <a:br>
              <a:rPr lang="en-US" dirty="0">
                <a:solidFill>
                  <a:schemeClr val="bg1"/>
                </a:solidFill>
              </a:rPr>
            </a:br>
            <a:r>
              <a:rPr lang="en-US" dirty="0"/>
              <a:t/>
            </a:r>
            <a:br>
              <a:rPr lang="en-US" dirty="0"/>
            </a:br>
            <a:endParaRPr lang="en-US" dirty="0"/>
          </a:p>
        </p:txBody>
      </p:sp>
    </p:spTree>
    <p:extLst>
      <p:ext uri="{BB962C8B-B14F-4D97-AF65-F5344CB8AC3E}">
        <p14:creationId xmlns:p14="http://schemas.microsoft.com/office/powerpoint/2010/main" val="295227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 Value</a:t>
            </a:r>
          </a:p>
        </p:txBody>
      </p:sp>
      <p:sp>
        <p:nvSpPr>
          <p:cNvPr id="3" name="Content Placeholder 2"/>
          <p:cNvSpPr>
            <a:spLocks noGrp="1"/>
          </p:cNvSpPr>
          <p:nvPr>
            <p:ph idx="1"/>
          </p:nvPr>
        </p:nvSpPr>
        <p:spPr/>
        <p:txBody>
          <a:bodyPr/>
          <a:lstStyle/>
          <a:p>
            <a:pPr>
              <a:lnSpc>
                <a:spcPct val="150000"/>
              </a:lnSpc>
            </a:pPr>
            <a:r>
              <a:rPr lang="en-US" dirty="0">
                <a:solidFill>
                  <a:schemeClr val="bg1"/>
                </a:solidFill>
              </a:rPr>
              <a:t>That is the probabilistic expected value of the result(measurement) of an experiment. It can be thought of as an average of all the possible outcomes of a measurement</a:t>
            </a:r>
            <a:r>
              <a:rPr lang="en-US" dirty="0"/>
              <a:t>.</a:t>
            </a:r>
          </a:p>
        </p:txBody>
      </p:sp>
    </p:spTree>
    <p:extLst>
      <p:ext uri="{BB962C8B-B14F-4D97-AF65-F5344CB8AC3E}">
        <p14:creationId xmlns:p14="http://schemas.microsoft.com/office/powerpoint/2010/main" val="639101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229600" cy="4709160"/>
          </a:xfrm>
        </p:spPr>
        <p:txBody>
          <a:bodyPr/>
          <a:lstStyle/>
          <a:p>
            <a:pPr>
              <a:lnSpc>
                <a:spcPct val="150000"/>
              </a:lnSpc>
            </a:pPr>
            <a:r>
              <a:rPr lang="en-US" dirty="0">
                <a:solidFill>
                  <a:schemeClr val="bg1"/>
                </a:solidFill>
              </a:rPr>
              <a:t>For studying Quantum many body systems </a:t>
            </a:r>
            <a:r>
              <a:rPr lang="en-US" dirty="0" smtClean="0">
                <a:solidFill>
                  <a:schemeClr val="bg1"/>
                </a:solidFill>
              </a:rPr>
              <a:t>scientist </a:t>
            </a:r>
            <a:r>
              <a:rPr lang="en-US" dirty="0">
                <a:solidFill>
                  <a:schemeClr val="bg1"/>
                </a:solidFill>
              </a:rPr>
              <a:t>use two level systems. These models can be numerically </a:t>
            </a:r>
            <a:r>
              <a:rPr lang="en-US" u="sng" dirty="0" err="1">
                <a:solidFill>
                  <a:schemeClr val="bg1"/>
                </a:solidFill>
              </a:rPr>
              <a:t>diagonalized</a:t>
            </a:r>
            <a:r>
              <a:rPr lang="en-US" dirty="0">
                <a:solidFill>
                  <a:schemeClr val="bg1"/>
                </a:solidFill>
              </a:rPr>
              <a:t> for every dimensions. An example is </a:t>
            </a:r>
            <a:r>
              <a:rPr lang="en-US" u="sng" dirty="0" err="1">
                <a:solidFill>
                  <a:schemeClr val="bg1"/>
                </a:solidFill>
              </a:rPr>
              <a:t>Lipkin</a:t>
            </a:r>
            <a:r>
              <a:rPr lang="en-US" dirty="0">
                <a:solidFill>
                  <a:schemeClr val="bg1"/>
                </a:solidFill>
              </a:rPr>
              <a:t>- </a:t>
            </a:r>
            <a:r>
              <a:rPr lang="en-US" u="sng" dirty="0" err="1">
                <a:solidFill>
                  <a:schemeClr val="bg1"/>
                </a:solidFill>
              </a:rPr>
              <a:t>meshkow</a:t>
            </a:r>
            <a:r>
              <a:rPr lang="en-US" dirty="0">
                <a:solidFill>
                  <a:schemeClr val="bg1"/>
                </a:solidFill>
              </a:rPr>
              <a:t>- </a:t>
            </a:r>
            <a:r>
              <a:rPr lang="en-US" u="sng" dirty="0">
                <a:solidFill>
                  <a:schemeClr val="bg1"/>
                </a:solidFill>
              </a:rPr>
              <a:t>Glick</a:t>
            </a:r>
            <a:r>
              <a:rPr lang="en-US" dirty="0">
                <a:solidFill>
                  <a:schemeClr val="bg1"/>
                </a:solidFill>
              </a:rPr>
              <a:t> model(</a:t>
            </a:r>
            <a:r>
              <a:rPr lang="en-US" u="sng" dirty="0">
                <a:solidFill>
                  <a:schemeClr val="bg1"/>
                </a:solidFill>
              </a:rPr>
              <a:t>LMG</a:t>
            </a:r>
            <a:r>
              <a:rPr lang="en-US" dirty="0">
                <a:solidFill>
                  <a:schemeClr val="bg1"/>
                </a:solidFill>
              </a:rPr>
              <a:t>). The </a:t>
            </a:r>
            <a:r>
              <a:rPr lang="en-US" u="sng" dirty="0">
                <a:solidFill>
                  <a:schemeClr val="bg1"/>
                </a:solidFill>
              </a:rPr>
              <a:t>LMG</a:t>
            </a:r>
            <a:r>
              <a:rPr lang="en-US" dirty="0">
                <a:solidFill>
                  <a:schemeClr val="bg1"/>
                </a:solidFill>
              </a:rPr>
              <a:t> model, describes two shells for nucleons and interaction between them in different shells. </a:t>
            </a:r>
          </a:p>
        </p:txBody>
      </p:sp>
    </p:spTree>
    <p:extLst>
      <p:ext uri="{BB962C8B-B14F-4D97-AF65-F5344CB8AC3E}">
        <p14:creationId xmlns:p14="http://schemas.microsoft.com/office/powerpoint/2010/main" val="2871378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Pairing</a:t>
            </a:r>
            <a:endParaRPr lang="en-US" dirty="0"/>
          </a:p>
        </p:txBody>
      </p:sp>
      <p:sp>
        <p:nvSpPr>
          <p:cNvPr id="3" name="Content Placeholder 2"/>
          <p:cNvSpPr>
            <a:spLocks noGrp="1"/>
          </p:cNvSpPr>
          <p:nvPr>
            <p:ph idx="1"/>
          </p:nvPr>
        </p:nvSpPr>
        <p:spPr/>
        <p:txBody>
          <a:bodyPr/>
          <a:lstStyle/>
          <a:p>
            <a:pPr>
              <a:lnSpc>
                <a:spcPct val="150000"/>
              </a:lnSpc>
            </a:pPr>
            <a:r>
              <a:rPr lang="en-US" dirty="0" smtClean="0">
                <a:solidFill>
                  <a:schemeClr val="bg1"/>
                </a:solidFill>
              </a:rPr>
              <a:t> </a:t>
            </a:r>
            <a:r>
              <a:rPr lang="en-US" dirty="0">
                <a:solidFill>
                  <a:schemeClr val="bg1"/>
                </a:solidFill>
              </a:rPr>
              <a:t>Nuclear pairing plays an important role in different single-particle and collective aspects of nuclear structures. Several models are proposed for pairing, such as Richardson model, double beta decay and </a:t>
            </a:r>
            <a:r>
              <a:rPr lang="en-US" u="sng" dirty="0">
                <a:solidFill>
                  <a:schemeClr val="bg1"/>
                </a:solidFill>
              </a:rPr>
              <a:t>LMG</a:t>
            </a:r>
            <a:r>
              <a:rPr lang="en-US" dirty="0">
                <a:solidFill>
                  <a:schemeClr val="bg1"/>
                </a:solidFill>
              </a:rPr>
              <a:t>.</a:t>
            </a:r>
            <a:endParaRPr lang="en-US" dirty="0"/>
          </a:p>
        </p:txBody>
      </p:sp>
    </p:spTree>
    <p:extLst>
      <p:ext uri="{BB962C8B-B14F-4D97-AF65-F5344CB8AC3E}">
        <p14:creationId xmlns:p14="http://schemas.microsoft.com/office/powerpoint/2010/main" val="3070095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Z\Desktop\tethies\Exactly solvable models of nuclei - Scholarpedia_files\400px-F_pairs.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533400"/>
            <a:ext cx="6553200" cy="312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533400" y="3810000"/>
            <a:ext cx="7772400" cy="2031325"/>
          </a:xfrm>
          <a:prstGeom prst="rect">
            <a:avLst/>
          </a:prstGeom>
        </p:spPr>
        <p:txBody>
          <a:bodyPr wrap="square">
            <a:spAutoFit/>
          </a:bodyPr>
          <a:lstStyle/>
          <a:p>
            <a:pPr eaLnBrk="0" fontAlgn="base" hangingPunct="0"/>
            <a:r>
              <a:rPr lang="en-US" dirty="0">
                <a:solidFill>
                  <a:schemeClr val="bg1"/>
                </a:solidFill>
              </a:rPr>
              <a:t>Schematic illustration of the different types of  nucleon pairs with orbital angular momentum </a:t>
            </a:r>
            <a:r>
              <a:rPr lang="en-US" i="1" dirty="0">
                <a:solidFill>
                  <a:schemeClr val="bg1"/>
                </a:solidFill>
              </a:rPr>
              <a:t>L</a:t>
            </a:r>
            <a:r>
              <a:rPr lang="en-US" dirty="0">
                <a:solidFill>
                  <a:schemeClr val="bg1"/>
                </a:solidFill>
              </a:rPr>
              <a:t>=0. The valence neutrons (blue) or protons (red)  that form the pair occupy time-reversed orbits (circling the nucleus in opposite direction</a:t>
            </a:r>
            <a:r>
              <a:rPr lang="en-US" dirty="0" smtClean="0">
                <a:solidFill>
                  <a:schemeClr val="bg1"/>
                </a:solidFill>
              </a:rPr>
              <a:t>). </a:t>
            </a:r>
            <a:r>
              <a:rPr lang="en-US" dirty="0">
                <a:solidFill>
                  <a:schemeClr val="bg1"/>
                </a:solidFill>
              </a:rPr>
              <a:t>If the nucleons are identical they must have anti-parallel spins—a configuration which is also allowed for a neutron–proton pair (top) The configuration with parallel spins is only allowed for a neutron–proton pair (bottom). </a:t>
            </a:r>
          </a:p>
        </p:txBody>
      </p:sp>
    </p:spTree>
    <p:extLst>
      <p:ext uri="{BB962C8B-B14F-4D97-AF65-F5344CB8AC3E}">
        <p14:creationId xmlns:p14="http://schemas.microsoft.com/office/powerpoint/2010/main" val="2630847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a:solidFill>
                  <a:schemeClr val="bg1"/>
                </a:solidFill>
              </a:rPr>
              <a:t>This model is offered in 1965 for explaining phase transformation in nucleus. Then is used for quantum information and quantum phase transformation. In this model, N particles can distribute themselves on two N-fold degenerate levels</a:t>
            </a:r>
          </a:p>
        </p:txBody>
      </p:sp>
      <p:sp>
        <p:nvSpPr>
          <p:cNvPr id="2" name="Rectangle 1"/>
          <p:cNvSpPr/>
          <p:nvPr/>
        </p:nvSpPr>
        <p:spPr>
          <a:xfrm>
            <a:off x="838200" y="978932"/>
            <a:ext cx="3886200" cy="523220"/>
          </a:xfrm>
          <a:prstGeom prst="rect">
            <a:avLst/>
          </a:prstGeom>
        </p:spPr>
        <p:txBody>
          <a:bodyPr wrap="square">
            <a:spAutoFit/>
          </a:bodyPr>
          <a:lstStyle/>
          <a:p>
            <a:r>
              <a:rPr lang="en-US" sz="2800" b="1" dirty="0">
                <a:solidFill>
                  <a:srgbClr val="FF0000"/>
                </a:solidFill>
              </a:rPr>
              <a:t>LMG   MODEL</a:t>
            </a:r>
          </a:p>
        </p:txBody>
      </p:sp>
    </p:spTree>
    <p:extLst>
      <p:ext uri="{BB962C8B-B14F-4D97-AF65-F5344CB8AC3E}">
        <p14:creationId xmlns:p14="http://schemas.microsoft.com/office/powerpoint/2010/main" val="490975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057400"/>
            <a:ext cx="66294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38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TotalTime>
  <Words>1005</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Expectation Value of Hamiltonian for LMG model</vt:lpstr>
      <vt:lpstr>PowerPoint Presentation</vt:lpstr>
      <vt:lpstr>PowerPoint Presentation</vt:lpstr>
      <vt:lpstr>Expectation Value</vt:lpstr>
      <vt:lpstr>PowerPoint Presentation</vt:lpstr>
      <vt:lpstr>Pairing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and Conclusions </vt:lpstr>
      <vt:lpstr>REFERENCES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Expectation Value of Hamiltonian for LMG model</dc:title>
  <dc:creator>Z</dc:creator>
  <cp:lastModifiedBy>Z</cp:lastModifiedBy>
  <cp:revision>10</cp:revision>
  <dcterms:created xsi:type="dcterms:W3CDTF">2021-11-03T05:52:23Z</dcterms:created>
  <dcterms:modified xsi:type="dcterms:W3CDTF">2021-11-16T07:25:33Z</dcterms:modified>
</cp:coreProperties>
</file>